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665" r:id="rId2"/>
    <p:sldId id="803" r:id="rId3"/>
    <p:sldId id="1889" r:id="rId4"/>
    <p:sldId id="1981" r:id="rId5"/>
    <p:sldId id="1970" r:id="rId6"/>
    <p:sldId id="1957" r:id="rId7"/>
    <p:sldId id="1958" r:id="rId8"/>
    <p:sldId id="1952" r:id="rId9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85FF"/>
    <a:srgbClr val="FFFFCC"/>
    <a:srgbClr val="CC00CC"/>
    <a:srgbClr val="A50021"/>
    <a:srgbClr val="660066"/>
    <a:srgbClr val="99FFCC"/>
    <a:srgbClr val="CC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216"/>
    <p:restoredTop sz="97581" autoAdjust="0"/>
  </p:normalViewPr>
  <p:slideViewPr>
    <p:cSldViewPr>
      <p:cViewPr varScale="1">
        <p:scale>
          <a:sx n="69" d="100"/>
          <a:sy n="69" d="100"/>
        </p:scale>
        <p:origin x="48" y="9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AE953198-04A7-524E-8D93-1320209F0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77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296F35C5-9D58-1444-80A5-B79410259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932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22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2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98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248400"/>
            <a:ext cx="2743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4E248-B536-0340-A251-776DD6555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FC0C4-C82A-7945-8BC5-FB3BC926D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56C65-8EC1-4445-8A2F-4A71F0272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08FAB-ED17-0C4A-B8F2-2F1A0AE8F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248400"/>
            <a:ext cx="2743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A58E5-F186-8448-8915-9CBFB0232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743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325B6-753E-D146-9FE8-D2CA064EB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416A3-8464-454A-B151-4EF4C5B39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E878B-9281-EB4C-B10E-3E6480B7F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743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3896-855B-7B4D-A097-2D12E2068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248400"/>
            <a:ext cx="2743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D456A-AC27-D043-BC72-1A49498E4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8B2E5-B0A7-F346-BBB5-5622F5608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42362-E3C2-C542-89D6-C9F58F176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May 27,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DAMSA, Physics Department Colloq.                             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EFAF5A8-B3EC-174C-BB51-2F85AA858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aps.org/prd/pdf/10.1103/PhysRevD.107.L03190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ournals.aps.org/prl/abstract/10.1103/PhysRevLett.126.20180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2401.0952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2311.0991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99340" y="1422737"/>
            <a:ext cx="307007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solidFill>
                  <a:schemeClr val="accent6"/>
                </a:solidFill>
                <a:latin typeface="Monotype Corsiva" charset="0"/>
              </a:rPr>
              <a:t>Physics Department Colloquium</a:t>
            </a:r>
          </a:p>
          <a:p>
            <a:pPr algn="ctr"/>
            <a:r>
              <a:rPr lang="en-US" sz="2000" dirty="0">
                <a:solidFill>
                  <a:schemeClr val="accent6"/>
                </a:solidFill>
                <a:latin typeface="Monotype Corsiva" charset="0"/>
              </a:rPr>
              <a:t>University of Seoul</a:t>
            </a:r>
          </a:p>
          <a:p>
            <a:pPr algn="ctr"/>
            <a:r>
              <a:rPr lang="en-US" sz="2000">
                <a:solidFill>
                  <a:schemeClr val="accent6"/>
                </a:solidFill>
                <a:latin typeface="Monotype Corsiva" charset="0"/>
              </a:rPr>
              <a:t>June 13, </a:t>
            </a:r>
            <a:r>
              <a:rPr lang="en-US" sz="2000" dirty="0">
                <a:solidFill>
                  <a:schemeClr val="accent6"/>
                </a:solidFill>
                <a:latin typeface="Monotype Corsiva" charset="0"/>
              </a:rPr>
              <a:t>2024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60859" y="2420600"/>
            <a:ext cx="31470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sz="20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sz="2000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  <a:p>
            <a:pPr algn="ctr"/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University of Texas at Arlington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12941" y="2728207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0676FEF9-159B-B441-A6FF-3FA176EE1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sz="4800" b="1" kern="0" dirty="0"/>
              <a:t>DAMSA, a Novel Dark Matter Search  Experiment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75278E4-EDAD-D84E-8E4A-E2CF165FD532}"/>
              </a:ext>
            </a:extLst>
          </p:cNvPr>
          <p:cNvSpPr txBox="1">
            <a:spLocks/>
          </p:cNvSpPr>
          <p:nvPr/>
        </p:nvSpPr>
        <p:spPr bwMode="auto">
          <a:xfrm>
            <a:off x="1524000" y="3200400"/>
            <a:ext cx="6705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kern="0" dirty="0">
                <a:solidFill>
                  <a:srgbClr val="A50021"/>
                </a:solidFill>
                <a:latin typeface="Matura MT Script Capitals"/>
                <a:cs typeface="Matura MT Script Capitals"/>
              </a:rPr>
              <a:t>Outline</a:t>
            </a:r>
            <a:endParaRPr lang="en-US" kern="0" dirty="0">
              <a:latin typeface="Arial Narrow" charset="0"/>
            </a:endParaRPr>
          </a:p>
          <a:p>
            <a:pPr algn="l"/>
            <a:r>
              <a:rPr lang="en-US" sz="2800" kern="0" dirty="0">
                <a:latin typeface="Arial Narrow" charset="0"/>
              </a:rPr>
              <a:t>Introduction</a:t>
            </a:r>
          </a:p>
          <a:p>
            <a:pPr algn="l"/>
            <a:r>
              <a:rPr lang="en-US" sz="2800" kern="0" dirty="0">
                <a:latin typeface="Arial Narrow" charset="0"/>
              </a:rPr>
              <a:t>DUNE, the next generation </a:t>
            </a:r>
            <a:r>
              <a:rPr lang="en-US" sz="2800" kern="0" dirty="0">
                <a:latin typeface="Symbol" charset="2"/>
                <a:ea typeface="Symbol" charset="2"/>
                <a:cs typeface="Symbol" charset="2"/>
              </a:rPr>
              <a:t>n</a:t>
            </a:r>
            <a:r>
              <a:rPr lang="en-US" sz="2800" kern="0" dirty="0">
                <a:latin typeface="Arial Narrow" charset="0"/>
              </a:rPr>
              <a:t> experiments</a:t>
            </a:r>
          </a:p>
          <a:p>
            <a:pPr algn="l"/>
            <a:r>
              <a:rPr lang="en-US" sz="2800" kern="0" dirty="0">
                <a:latin typeface="Arial Narrow" charset="0"/>
              </a:rPr>
              <a:t>What is Dark Matter and how do we make them?</a:t>
            </a:r>
          </a:p>
          <a:p>
            <a:pPr algn="l"/>
            <a:r>
              <a:rPr lang="en-US" sz="2800" kern="0" dirty="0">
                <a:latin typeface="Arial Narrow" charset="0"/>
              </a:rPr>
              <a:t>The DAMSA Experiment</a:t>
            </a:r>
          </a:p>
          <a:p>
            <a:pPr algn="l"/>
            <a:r>
              <a:rPr lang="en-US" sz="2800" kern="0" dirty="0">
                <a:latin typeface="Arial Narrow" charset="0"/>
              </a:rPr>
              <a:t>Conclusions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8007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5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6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2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27, 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DAMSA, Physics Department Colloq.                              Jaehoon Yu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9387-AE02-FF40-8DC3-FBC6431E85BA}" type="slidenum">
              <a:rPr lang="en-US"/>
              <a:pPr/>
              <a:t>2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09600"/>
          </a:xfrm>
        </p:spPr>
        <p:txBody>
          <a:bodyPr/>
          <a:lstStyle/>
          <a:p>
            <a:pPr lvl="0" latinLnBrk="1"/>
            <a:r>
              <a:rPr lang="en-US" sz="4800" b="1" dirty="0"/>
              <a:t>What is DAMSA?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609600"/>
            <a:ext cx="89535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very short baseline dark sector particle (DSP) search and discovery experiment at high intensity p beams</a:t>
            </a:r>
          </a:p>
          <a:p>
            <a:pPr>
              <a:lnSpc>
                <a:spcPct val="90000"/>
              </a:lnSpc>
            </a:pPr>
            <a:r>
              <a:rPr lang="en-US" dirty="0"/>
              <a:t>Stands for </a:t>
            </a:r>
            <a:r>
              <a:rPr lang="en-US" b="1" u="sng" dirty="0">
                <a:solidFill>
                  <a:srgbClr val="FF0000"/>
                </a:solidFill>
              </a:rPr>
              <a:t>D</a:t>
            </a:r>
            <a:r>
              <a:rPr lang="en-US" dirty="0"/>
              <a:t>ump produced </a:t>
            </a:r>
            <a:r>
              <a:rPr lang="en-US" b="1" u="sng" dirty="0">
                <a:solidFill>
                  <a:srgbClr val="FF0000"/>
                </a:solidFill>
              </a:rPr>
              <a:t>A</a:t>
            </a:r>
            <a:r>
              <a:rPr lang="en-US" dirty="0"/>
              <a:t>boriginal </a:t>
            </a:r>
            <a:r>
              <a:rPr lang="en-US" b="1" u="sng" dirty="0">
                <a:solidFill>
                  <a:srgbClr val="FF0000"/>
                </a:solidFill>
              </a:rPr>
              <a:t>M</a:t>
            </a:r>
            <a:r>
              <a:rPr lang="en-US" dirty="0"/>
              <a:t>atter </a:t>
            </a:r>
            <a:r>
              <a:rPr lang="en-US" b="1" u="sng" dirty="0">
                <a:solidFill>
                  <a:srgbClr val="FF0000"/>
                </a:solidFill>
              </a:rPr>
              <a:t>S</a:t>
            </a:r>
            <a:r>
              <a:rPr lang="en-US" dirty="0"/>
              <a:t>earch at an </a:t>
            </a:r>
            <a:r>
              <a:rPr lang="en-US" b="1" u="sng" dirty="0">
                <a:solidFill>
                  <a:srgbClr val="FF0000"/>
                </a:solidFill>
              </a:rPr>
              <a:t>A</a:t>
            </a:r>
            <a:r>
              <a:rPr lang="en-US" dirty="0"/>
              <a:t>ccelerator (DAMSA)</a:t>
            </a:r>
          </a:p>
          <a:p>
            <a:pPr lvl="1">
              <a:lnSpc>
                <a:spcPct val="90000"/>
              </a:lnSpc>
            </a:pPr>
            <a:r>
              <a:rPr lang="ko-KR" altLang="en-US" sz="2400" dirty="0" err="1"/>
              <a:t>담사</a:t>
            </a:r>
            <a:r>
              <a:rPr lang="en-US" altLang="ko-KR" sz="2400" dirty="0"/>
              <a:t> (</a:t>
            </a:r>
            <a:r>
              <a:rPr lang="ja-JP" altLang="en-US" sz="2400"/>
              <a:t>潭思</a:t>
            </a:r>
            <a:r>
              <a:rPr lang="en-US" altLang="ko-KR" sz="2400" dirty="0"/>
              <a:t>) = </a:t>
            </a:r>
            <a:r>
              <a:rPr lang="ko-KR" altLang="en-US" sz="2400" dirty="0" err="1"/>
              <a:t>깊은생각</a:t>
            </a:r>
            <a:r>
              <a:rPr lang="ko-KR" altLang="en-US" sz="2400" dirty="0"/>
              <a:t> </a:t>
            </a:r>
            <a:r>
              <a:rPr lang="en-US" altLang="ko-KR" dirty="0"/>
              <a:t>– Rumination or Reflection</a:t>
            </a:r>
          </a:p>
          <a:p>
            <a:pPr lvl="2">
              <a:lnSpc>
                <a:spcPct val="90000"/>
              </a:lnSpc>
            </a:pPr>
            <a:r>
              <a:rPr lang="en-US" altLang="ko-KR" dirty="0">
                <a:hlinkClick r:id="rId3"/>
              </a:rPr>
              <a:t>J. Yu </a:t>
            </a:r>
            <a:r>
              <a:rPr lang="en-US" altLang="ko-KR" i="1" dirty="0">
                <a:hlinkClick r:id="rId3"/>
              </a:rPr>
              <a:t>et al</a:t>
            </a:r>
            <a:r>
              <a:rPr lang="en-US" altLang="ko-KR" dirty="0">
                <a:hlinkClick r:id="rId3"/>
              </a:rPr>
              <a:t>., PRD 107, L031901 (2023) </a:t>
            </a:r>
            <a:r>
              <a:rPr lang="en-US" altLang="ko-KR" dirty="0"/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Aims to discover DSP’s in the low mass regime at an accelerator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>
                <a:sym typeface="Wingdings" pitchFamily="2" charset="2"/>
              </a:rPr>
              <a:t>E</a:t>
            </a:r>
            <a:r>
              <a:rPr lang="en-US" baseline="-25000" dirty="0" err="1">
                <a:sym typeface="Wingdings" pitchFamily="2" charset="2"/>
              </a:rPr>
              <a:t>beam</a:t>
            </a:r>
            <a:r>
              <a:rPr lang="en-US" dirty="0">
                <a:sym typeface="Wingdings" pitchFamily="2" charset="2"/>
              </a:rPr>
              <a:t> below the pion threshold beneficial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pitchFamily="2" charset="2"/>
              </a:rPr>
              <a:t>Originally developed for 600MeV proton beams at a nuclear rare isotope facility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800MeV PIP-II and the ACE beams at Fermilab fit the bill</a:t>
            </a:r>
          </a:p>
          <a:p>
            <a:pPr>
              <a:lnSpc>
                <a:spcPct val="90000"/>
              </a:lnSpc>
            </a:pPr>
            <a:r>
              <a:rPr lang="en-US" dirty="0"/>
              <a:t>DAMSA can be at any </a:t>
            </a:r>
            <a:r>
              <a:rPr lang="en-US" dirty="0" err="1"/>
              <a:t>accl</a:t>
            </a:r>
            <a:r>
              <a:rPr lang="en-US" dirty="0"/>
              <a:t>. facility, including CERN</a:t>
            </a:r>
          </a:p>
        </p:txBody>
      </p:sp>
    </p:spTree>
    <p:extLst>
      <p:ext uri="{BB962C8B-B14F-4D97-AF65-F5344CB8AC3E}">
        <p14:creationId xmlns:p14="http://schemas.microsoft.com/office/powerpoint/2010/main" val="242118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6A741864-6889-226F-9A34-1785C6C54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014" y="2286000"/>
            <a:ext cx="5134186" cy="3962400"/>
          </a:xfrm>
          <a:prstGeom prst="rect">
            <a:avLst/>
          </a:prstGeom>
        </p:spPr>
      </p:pic>
      <p:pic>
        <p:nvPicPr>
          <p:cNvPr id="3" name="Picture 2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152EF81B-C2D2-F049-A062-37871DEBE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609600"/>
            <a:ext cx="4114800" cy="1518356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27, 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DAMSA, Physics Department Colloq.                              Jaehoon Yu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9387-AE02-FF40-8DC3-FBC6431E85BA}" type="slidenum">
              <a:rPr lang="en-US"/>
              <a:pPr/>
              <a:t>3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644"/>
            <a:ext cx="8077200" cy="609600"/>
          </a:xfrm>
        </p:spPr>
        <p:txBody>
          <a:bodyPr/>
          <a:lstStyle/>
          <a:p>
            <a:pPr lvl="0" latinLnBrk="1"/>
            <a:r>
              <a:rPr lang="en-US" b="1" dirty="0"/>
              <a:t>DAMSA Physics Strategy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4800600" cy="129225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Photons are sources for dark sector particle production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Use case: Search for Axion-like particles (ALP) in </a:t>
            </a:r>
            <a:r>
              <a:rPr lang="en-US" sz="2000" b="1" u="sng" dirty="0">
                <a:solidFill>
                  <a:srgbClr val="FF0000"/>
                </a:solidFill>
              </a:rPr>
              <a:t>two-photon</a:t>
            </a:r>
            <a:r>
              <a:rPr lang="en-US" sz="2000" dirty="0"/>
              <a:t> final state via the </a:t>
            </a:r>
            <a:r>
              <a:rPr lang="en-US" sz="2000" dirty="0" err="1"/>
              <a:t>Primakoff</a:t>
            </a:r>
            <a:r>
              <a:rPr lang="en-US" sz="2000" dirty="0"/>
              <a:t> process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61436F3-FD4B-9F4F-9D1E-1188A2B95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10" y="2286000"/>
            <a:ext cx="4038602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kern="0" dirty="0">
                <a:solidFill>
                  <a:srgbClr val="FF40FF"/>
                </a:solidFill>
              </a:rPr>
              <a:t>Produce as many photons as possible in the dump</a:t>
            </a:r>
          </a:p>
          <a:p>
            <a:pPr>
              <a:lnSpc>
                <a:spcPct val="90000"/>
              </a:lnSpc>
            </a:pPr>
            <a:r>
              <a:rPr lang="en-US" sz="2400" kern="0" dirty="0">
                <a:solidFill>
                  <a:srgbClr val="FF40FF"/>
                </a:solidFill>
              </a:rPr>
              <a:t>Capture as many ALPs as possible in as wide a mass range as possible</a:t>
            </a:r>
          </a:p>
          <a:p>
            <a:pPr>
              <a:lnSpc>
                <a:spcPct val="90000"/>
              </a:lnSpc>
            </a:pPr>
            <a:r>
              <a:rPr lang="en-US" sz="2400" kern="0" dirty="0">
                <a:solidFill>
                  <a:srgbClr val="FF40FF"/>
                </a:solidFill>
              </a:rPr>
              <a:t>Mitigate the backgrounds from neutral particles, leveraging two EM particle final states</a:t>
            </a:r>
          </a:p>
          <a:p>
            <a:pPr>
              <a:lnSpc>
                <a:spcPct val="90000"/>
              </a:lnSpc>
            </a:pPr>
            <a:r>
              <a:rPr lang="en-US" sz="2400" kern="0" dirty="0">
                <a:solidFill>
                  <a:srgbClr val="FF40FF"/>
                </a:solidFill>
              </a:rPr>
              <a:t>Place the detector very close to the beam</a:t>
            </a:r>
          </a:p>
        </p:txBody>
      </p:sp>
      <p:sp>
        <p:nvSpPr>
          <p:cNvPr id="4" name="Notched Right Arrow 3">
            <a:extLst>
              <a:ext uri="{FF2B5EF4-FFF2-40B4-BE49-F238E27FC236}">
                <a16:creationId xmlns:a16="http://schemas.microsoft.com/office/drawing/2014/main" id="{E7CD3227-A417-CC27-4952-4E47D45DA0B7}"/>
              </a:ext>
            </a:extLst>
          </p:cNvPr>
          <p:cNvSpPr/>
          <p:nvPr/>
        </p:nvSpPr>
        <p:spPr bwMode="auto">
          <a:xfrm rot="18808504">
            <a:off x="7500219" y="3229088"/>
            <a:ext cx="1523619" cy="1406188"/>
          </a:xfrm>
          <a:prstGeom prst="notchedRightArrow">
            <a:avLst/>
          </a:prstGeom>
          <a:solidFill>
            <a:schemeClr val="accent2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Focus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here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DAED16-CB89-E5C2-CD98-B7B1098F212D}"/>
              </a:ext>
            </a:extLst>
          </p:cNvPr>
          <p:cNvSpPr txBox="1"/>
          <p:nvPr/>
        </p:nvSpPr>
        <p:spPr>
          <a:xfrm>
            <a:off x="5914623" y="2130906"/>
            <a:ext cx="31821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200" kern="0" dirty="0" err="1">
                <a:sym typeface="Wingdings" pitchFamily="2" charset="2"/>
              </a:rPr>
              <a:t>Brdar</a:t>
            </a:r>
            <a:r>
              <a:rPr lang="en-US" sz="1200" kern="0" dirty="0">
                <a:sym typeface="Wingdings" pitchFamily="2" charset="2"/>
              </a:rPr>
              <a:t>, Yu </a:t>
            </a:r>
            <a:r>
              <a:rPr lang="en-US" sz="1200" i="1" kern="0" dirty="0">
                <a:sym typeface="Wingdings" pitchFamily="2" charset="2"/>
              </a:rPr>
              <a:t>et al</a:t>
            </a:r>
            <a:r>
              <a:rPr lang="en-US" sz="1200" kern="0" dirty="0">
                <a:sym typeface="Wingdings" pitchFamily="2" charset="2"/>
              </a:rPr>
              <a:t>., </a:t>
            </a:r>
            <a:r>
              <a:rPr lang="en-US" sz="1200" kern="0" dirty="0">
                <a:sym typeface="Wingdings" pitchFamily="2" charset="2"/>
                <a:hlinkClick r:id="rId4"/>
              </a:rPr>
              <a:t>PRL126, 201801</a:t>
            </a:r>
            <a:r>
              <a:rPr lang="en-US" sz="1200" kern="0" dirty="0">
                <a:sym typeface="Wingdings" pitchFamily="2" charset="2"/>
              </a:rPr>
              <a:t> (2021)</a:t>
            </a:r>
            <a:endParaRPr lang="en-US" sz="1050" kern="0" dirty="0">
              <a:sym typeface="Wingdings" pitchFamily="2" charset="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749623-3425-8317-A0F9-5F43479ECC82}"/>
              </a:ext>
            </a:extLst>
          </p:cNvPr>
          <p:cNvSpPr/>
          <p:nvPr/>
        </p:nvSpPr>
        <p:spPr bwMode="auto">
          <a:xfrm>
            <a:off x="4724400" y="5235643"/>
            <a:ext cx="1524000" cy="403157"/>
          </a:xfrm>
          <a:prstGeom prst="rect">
            <a:avLst/>
          </a:prstGeom>
          <a:solidFill>
            <a:srgbClr val="EFFFAE">
              <a:alpha val="26000"/>
            </a:srgbClr>
          </a:solidFill>
          <a:ln w="38100" cap="flat" cmpd="sng" algn="ctr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FA07F3-D79B-0B5F-796B-EA100F14FC68}"/>
              </a:ext>
            </a:extLst>
          </p:cNvPr>
          <p:cNvSpPr txBox="1"/>
          <p:nvPr/>
        </p:nvSpPr>
        <p:spPr>
          <a:xfrm>
            <a:off x="4724400" y="2529810"/>
            <a:ext cx="3541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highlight>
                  <a:srgbClr val="FFFF99"/>
                </a:highlight>
                <a:latin typeface="+mj-lt"/>
              </a:rPr>
              <a:t>Note : ND-</a:t>
            </a:r>
            <a:r>
              <a:rPr lang="en-US" sz="1800" b="1" dirty="0" err="1">
                <a:solidFill>
                  <a:srgbClr val="FF0000"/>
                </a:solidFill>
                <a:highlight>
                  <a:srgbClr val="FFFF99"/>
                </a:highlight>
                <a:latin typeface="+mj-lt"/>
              </a:rPr>
              <a:t>GAr</a:t>
            </a:r>
            <a:r>
              <a:rPr lang="en-US" sz="1800" b="1" dirty="0">
                <a:solidFill>
                  <a:srgbClr val="FF0000"/>
                </a:solidFill>
                <a:highlight>
                  <a:srgbClr val="FFFF99"/>
                </a:highlight>
                <a:latin typeface="+mj-lt"/>
              </a:rPr>
              <a:t> only in DUNE Phase-II </a:t>
            </a:r>
          </a:p>
        </p:txBody>
      </p:sp>
    </p:spTree>
    <p:extLst>
      <p:ext uri="{BB962C8B-B14F-4D97-AF65-F5344CB8AC3E}">
        <p14:creationId xmlns:p14="http://schemas.microsoft.com/office/powerpoint/2010/main" val="374420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76200"/>
            <a:ext cx="8839200" cy="609600"/>
          </a:xfrm>
        </p:spPr>
        <p:txBody>
          <a:bodyPr/>
          <a:lstStyle/>
          <a:p>
            <a:pPr lvl="0" latinLnBrk="1"/>
            <a:r>
              <a:rPr lang="en-US" sz="4800" b="1" dirty="0"/>
              <a:t>Physics Driven DAMSA Detector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91599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ym typeface="Wingdings" pitchFamily="2" charset="2"/>
              </a:rPr>
              <a:t>Discover dark sector particles beyond 2</a:t>
            </a:r>
            <a:r>
              <a:rPr lang="en-US" dirty="0">
                <a:latin typeface="Symbol" pitchFamily="2" charset="2"/>
                <a:sym typeface="Wingdings" pitchFamily="2" charset="2"/>
              </a:rPr>
              <a:t>g</a:t>
            </a:r>
            <a:r>
              <a:rPr lang="en-US" dirty="0">
                <a:sym typeface="Wingdings" pitchFamily="2" charset="2"/>
              </a:rPr>
              <a:t> ALP, such as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pitchFamily="2" charset="2"/>
              </a:rPr>
              <a:t>Dark photon / ALP to </a:t>
            </a:r>
            <a:r>
              <a:rPr lang="en-US" dirty="0" err="1">
                <a:sym typeface="Wingdings" pitchFamily="2" charset="2"/>
              </a:rPr>
              <a:t>e+e</a:t>
            </a:r>
            <a:r>
              <a:rPr lang="en-US" dirty="0">
                <a:sym typeface="Wingdings" pitchFamily="2" charset="2"/>
              </a:rPr>
              <a:t>-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pitchFamily="2" charset="2"/>
              </a:rPr>
              <a:t>Low mass dark matter, </a:t>
            </a:r>
            <a:r>
              <a:rPr lang="en-US" dirty="0" err="1">
                <a:sym typeface="Wingdings" pitchFamily="2" charset="2"/>
              </a:rPr>
              <a:t>etc</a:t>
            </a:r>
            <a:endParaRPr lang="en-US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dirty="0">
                <a:sym typeface="Wingdings" pitchFamily="2" charset="2"/>
              </a:rPr>
              <a:t>Based on the signal and neutron background mitigation studies, using GEANT4  Detector assumptions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pitchFamily="2" charset="2"/>
              </a:rPr>
              <a:t>Fine granularity for a </a:t>
            </a: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superb shower position and angular resolutions </a:t>
            </a:r>
            <a:r>
              <a:rPr lang="en-US" dirty="0">
                <a:sym typeface="Wingdings" pitchFamily="2" charset="2"/>
              </a:rPr>
              <a:t>for 2 EM particle vertex pointing &amp; DCA precision better than 1cm in the vacuum decay volume</a:t>
            </a:r>
          </a:p>
          <a:p>
            <a:pPr lvl="1">
              <a:lnSpc>
                <a:spcPct val="90000"/>
              </a:lnSpc>
            </a:pP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Fast timing </a:t>
            </a:r>
            <a:r>
              <a:rPr lang="en-US" dirty="0">
                <a:sym typeface="Wingdings" pitchFamily="2" charset="2"/>
              </a:rPr>
              <a:t>capability at sub-ns level (~100ps) for two EM particle arrival time differences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pitchFamily="2" charset="2"/>
              </a:rPr>
              <a:t>Capability of measuring up to 500 MeV photons with as </a:t>
            </a:r>
            <a:r>
              <a:rPr lang="en-US" b="1" u="sng" dirty="0">
                <a:solidFill>
                  <a:srgbClr val="FF0000"/>
                </a:solidFill>
                <a:sym typeface="Wingdings" pitchFamily="2" charset="2"/>
              </a:rPr>
              <a:t>fine a mass resolution</a:t>
            </a:r>
            <a:r>
              <a:rPr lang="en-US" dirty="0">
                <a:sym typeface="Wingdings" pitchFamily="2" charset="2"/>
              </a:rPr>
              <a:t> as accomplishable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35688C-1440-3D29-3AD7-CA7B1AE1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A58E5-F186-8448-8915-9CBFB02328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BA8C37-6F92-7950-DD3B-B1F20722A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DAMSA, Physics Department Colloq.                              Jaehoon Yu 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EC5FB-35EA-7562-0FF6-0D84791F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5/27/24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6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5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644"/>
            <a:ext cx="8077200" cy="609600"/>
          </a:xfrm>
        </p:spPr>
        <p:txBody>
          <a:bodyPr/>
          <a:lstStyle/>
          <a:p>
            <a:pPr lvl="0" latinLnBrk="1"/>
            <a:r>
              <a:rPr lang="en-US" b="1" dirty="0"/>
              <a:t>The Little DAMSA That Could!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599" y="568190"/>
            <a:ext cx="8762999" cy="554002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question: Can we access the targeted parameter space with a dramatically smaller scale experiment (</a:t>
            </a:r>
            <a:r>
              <a:rPr lang="en-US" sz="2800" dirty="0">
                <a:hlinkClick r:id="rId2"/>
              </a:rPr>
              <a:t>2401.09529</a:t>
            </a:r>
            <a:r>
              <a:rPr lang="en-US" sz="2800" dirty="0"/>
              <a:t>)?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Further studied the combinations of the following cases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Reduce the detector radius to 0.1m from 1.1m, same depth (10</a:t>
            </a:r>
            <a:r>
              <a:rPr lang="en-US" sz="2400" baseline="30000" dirty="0"/>
              <a:t>-2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Reduce the vacuum chamber radius and length to 0.1m from 1m (10</a:t>
            </a:r>
            <a:r>
              <a:rPr lang="en-US" sz="2400" baseline="30000" dirty="0"/>
              <a:t>-3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Reduce the W dump length to 0.5m (case 1) &amp; 0.25m (case 2)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5D4D17E-E873-D04D-91CA-32CC20801577}"/>
              </a:ext>
            </a:extLst>
          </p:cNvPr>
          <p:cNvGrpSpPr/>
          <p:nvPr/>
        </p:nvGrpSpPr>
        <p:grpSpPr>
          <a:xfrm>
            <a:off x="852474" y="2895597"/>
            <a:ext cx="7224726" cy="3382201"/>
            <a:chOff x="383852" y="2021013"/>
            <a:chExt cx="8561329" cy="4342418"/>
          </a:xfrm>
        </p:grpSpPr>
        <p:sp>
          <p:nvSpPr>
            <p:cNvPr id="21" name="AutoShape 2">
              <a:extLst>
                <a:ext uri="{FF2B5EF4-FFF2-40B4-BE49-F238E27FC236}">
                  <a16:creationId xmlns:a16="http://schemas.microsoft.com/office/drawing/2014/main" id="{9DA62673-4527-5440-AB46-D121FD2167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352138" y="2608973"/>
              <a:ext cx="3726283" cy="3333043"/>
            </a:xfrm>
            <a:prstGeom prst="can">
              <a:avLst>
                <a:gd name="adj" fmla="val 14528"/>
              </a:avLst>
            </a:prstGeom>
            <a:solidFill>
              <a:srgbClr val="729FCF">
                <a:alpha val="50000"/>
              </a:srgbClr>
            </a:solidFill>
            <a:ln w="9525" cap="flat">
              <a:solidFill>
                <a:srgbClr val="3465A4">
                  <a:alpha val="5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3">
              <a:extLst>
                <a:ext uri="{FF2B5EF4-FFF2-40B4-BE49-F238E27FC236}">
                  <a16:creationId xmlns:a16="http://schemas.microsoft.com/office/drawing/2014/main" id="{93FE25D9-CC9D-5E42-A11E-781771D7E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852" y="4151131"/>
              <a:ext cx="976357" cy="1769"/>
            </a:xfrm>
            <a:prstGeom prst="line">
              <a:avLst/>
            </a:prstGeom>
            <a:noFill/>
            <a:ln w="76200" cap="flat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AutoShape 5">
              <a:extLst>
                <a:ext uri="{FF2B5EF4-FFF2-40B4-BE49-F238E27FC236}">
                  <a16:creationId xmlns:a16="http://schemas.microsoft.com/office/drawing/2014/main" id="{FB258829-7F09-5241-8FEB-872F4433C4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522259" y="3580597"/>
              <a:ext cx="995605" cy="1168239"/>
            </a:xfrm>
            <a:prstGeom prst="can">
              <a:avLst>
                <a:gd name="adj" fmla="val 10819"/>
              </a:avLst>
            </a:prstGeom>
            <a:solidFill>
              <a:srgbClr val="E8F2A1">
                <a:alpha val="50000"/>
              </a:srgbClr>
            </a:solidFill>
            <a:ln w="9525" cap="flat">
              <a:solidFill>
                <a:srgbClr val="AFD095">
                  <a:alpha val="5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6">
              <a:extLst>
                <a:ext uri="{FF2B5EF4-FFF2-40B4-BE49-F238E27FC236}">
                  <a16:creationId xmlns:a16="http://schemas.microsoft.com/office/drawing/2014/main" id="{ED775245-F1E9-2848-95B8-EB62247851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2291" y="2021013"/>
              <a:ext cx="6681999" cy="2131886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7">
              <a:extLst>
                <a:ext uri="{FF2B5EF4-FFF2-40B4-BE49-F238E27FC236}">
                  <a16:creationId xmlns:a16="http://schemas.microsoft.com/office/drawing/2014/main" id="{B2E75E35-96A8-F84C-A7AC-1DB7EA45C6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2290" y="4151131"/>
              <a:ext cx="6643308" cy="22123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AutoShape 8">
              <a:extLst>
                <a:ext uri="{FF2B5EF4-FFF2-40B4-BE49-F238E27FC236}">
                  <a16:creationId xmlns:a16="http://schemas.microsoft.com/office/drawing/2014/main" id="{49844D8E-88CF-0C4D-82A0-0B3133F09B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808952" y="3311160"/>
              <a:ext cx="965993" cy="1736725"/>
            </a:xfrm>
            <a:prstGeom prst="can">
              <a:avLst>
                <a:gd name="adj" fmla="val 27343"/>
              </a:avLst>
            </a:prstGeom>
            <a:solidFill>
              <a:srgbClr val="FFD7D7">
                <a:alpha val="50000"/>
              </a:srgbClr>
            </a:solidFill>
            <a:ln w="9525" cap="flat">
              <a:solidFill>
                <a:srgbClr val="FF0000">
                  <a:alpha val="5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9">
              <a:extLst>
                <a:ext uri="{FF2B5EF4-FFF2-40B4-BE49-F238E27FC236}">
                  <a16:creationId xmlns:a16="http://schemas.microsoft.com/office/drawing/2014/main" id="{433117ED-9728-5442-8153-342CDC86E7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2291" y="4171223"/>
              <a:ext cx="6952890" cy="907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10">
              <a:extLst>
                <a:ext uri="{FF2B5EF4-FFF2-40B4-BE49-F238E27FC236}">
                  <a16:creationId xmlns:a16="http://schemas.microsoft.com/office/drawing/2014/main" id="{037BFEDC-FA0E-064B-A1AE-9957A4E16E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121" y="3684185"/>
              <a:ext cx="976357" cy="276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16002" rIns="0" bIns="0"/>
            <a:lstStyle>
              <a:lvl1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1pPr>
              <a:lvl2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2pPr>
              <a:lvl3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3pPr>
              <a:lvl4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4pPr>
              <a:lvl5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5pPr>
              <a:lvl6pPr marL="2514600" indent="-228600" defTabSz="44926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6pPr>
              <a:lvl7pPr marL="2971800" indent="-228600" defTabSz="44926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7pPr>
              <a:lvl8pPr marL="3429000" indent="-228600" defTabSz="44926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8pPr>
              <a:lvl9pPr marL="3886200" indent="-228600" defTabSz="44926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9pPr>
            </a:lstStyle>
            <a:p>
              <a:pPr>
                <a:lnSpc>
                  <a:spcPct val="93000"/>
                </a:lnSpc>
              </a:pPr>
              <a:r>
                <a:rPr lang="en-US" altLang="en-US" sz="1800" b="1" dirty="0">
                  <a:solidFill>
                    <a:srgbClr val="FF0000"/>
                  </a:solidFill>
                  <a:latin typeface="+mn-lt"/>
                </a:rPr>
                <a:t>Proton</a:t>
              </a:r>
            </a:p>
          </p:txBody>
        </p:sp>
      </p:grpSp>
      <p:sp>
        <p:nvSpPr>
          <p:cNvPr id="30" name="Text Box 10">
            <a:extLst>
              <a:ext uri="{FF2B5EF4-FFF2-40B4-BE49-F238E27FC236}">
                <a16:creationId xmlns:a16="http://schemas.microsoft.com/office/drawing/2014/main" id="{5F0EA1BA-876E-3641-90F5-C50B8A7EDAE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218999" y="4047799"/>
            <a:ext cx="1235706" cy="879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6002" rIns="0" bIns="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5pPr>
            <a:lvl6pPr marL="25146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6pPr>
            <a:lvl7pPr marL="29718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7pPr>
            <a:lvl8pPr marL="34290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8pPr>
            <a:lvl9pPr marL="38862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W Dump</a:t>
            </a:r>
          </a:p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L=0.5/0.25m</a:t>
            </a:r>
          </a:p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R=0.5m</a:t>
            </a: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BCA31066-6F21-CE4D-86AD-427E80F85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6087" y="4177044"/>
            <a:ext cx="416913" cy="547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6002" rIns="0" bIns="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5pPr>
            <a:lvl6pPr marL="25146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6pPr>
            <a:lvl7pPr marL="29718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7pPr>
            <a:lvl8pPr marL="34290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8pPr>
            <a:lvl9pPr marL="38862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Vacuum</a:t>
            </a:r>
          </a:p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L=0.1m, </a:t>
            </a:r>
          </a:p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R=0.1m </a:t>
            </a: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A2E1888D-B7CA-DC4A-A690-E592FE36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447" y="4236158"/>
            <a:ext cx="904730" cy="528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6002" rIns="0" bIns="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5pPr>
            <a:lvl6pPr marL="25146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6pPr>
            <a:lvl7pPr marL="29718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7pPr>
            <a:lvl8pPr marL="34290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8pPr>
            <a:lvl9pPr marL="38862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9pPr>
          </a:lstStyle>
          <a:p>
            <a:pPr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Detector</a:t>
            </a:r>
          </a:p>
          <a:p>
            <a:pPr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R=0.1m</a:t>
            </a:r>
            <a:endParaRPr lang="en-US" altLang="en-US" sz="1800" b="1" dirty="0">
              <a:solidFill>
                <a:srgbClr val="00B050"/>
              </a:solidFill>
              <a:highlight>
                <a:srgbClr val="FF40FF"/>
              </a:highlight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2CE813-469A-EF32-098D-A62A3C0F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DAMSA, Physics Department Colloq.                              Jaehoon Yu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0921769-E680-E449-9B28-3A8E1D12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A58E5-F186-8448-8915-9CBFB02328D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FBE824-E9B4-9D83-7CCB-125281659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5/27/24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79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 uiExpand="1" build="p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090D8-E91A-B206-A604-646A44AB9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27,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CB1077-C7B7-C947-37CF-4A4A1D79B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592AF-A03B-5E42-92C8-7A7D2062C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DAMSA, Physics Department Colloq.                              Jaehoon Yu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7CBA76-EB91-9548-A779-9F48B1AE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n-US" sz="4000" b="1" dirty="0"/>
              <a:t>The Little DAMSA Sensitivity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8E7EDF-EB54-AE4C-06B4-7B371110D151}"/>
              </a:ext>
            </a:extLst>
          </p:cNvPr>
          <p:cNvGrpSpPr/>
          <p:nvPr/>
        </p:nvGrpSpPr>
        <p:grpSpPr>
          <a:xfrm>
            <a:off x="381000" y="685800"/>
            <a:ext cx="8502590" cy="5791200"/>
            <a:chOff x="381000" y="685800"/>
            <a:chExt cx="8502590" cy="57912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DE586C1-5F45-76C1-1C00-57006833DB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1000" y="685800"/>
              <a:ext cx="8502590" cy="57912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2B22E14-A6B0-CCF3-94D8-3C442DAC1790}"/>
                </a:ext>
              </a:extLst>
            </p:cNvPr>
            <p:cNvSpPr txBox="1"/>
            <p:nvPr/>
          </p:nvSpPr>
          <p:spPr>
            <a:xfrm>
              <a:off x="7010401" y="2983468"/>
              <a:ext cx="1523999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1m-1m-0.05rad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247F651-50FA-A025-37B4-2A7EBCED54D9}"/>
              </a:ext>
            </a:extLst>
          </p:cNvPr>
          <p:cNvSpPr txBox="1"/>
          <p:nvPr/>
        </p:nvSpPr>
        <p:spPr>
          <a:xfrm>
            <a:off x="6370025" y="2357735"/>
            <a:ext cx="216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3mo data taking</a:t>
            </a:r>
          </a:p>
        </p:txBody>
      </p:sp>
    </p:spTree>
    <p:extLst>
      <p:ext uri="{BB962C8B-B14F-4D97-AF65-F5344CB8AC3E}">
        <p14:creationId xmlns:p14="http://schemas.microsoft.com/office/powerpoint/2010/main" val="307363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be 2">
            <a:extLst>
              <a:ext uri="{FF2B5EF4-FFF2-40B4-BE49-F238E27FC236}">
                <a16:creationId xmlns:a16="http://schemas.microsoft.com/office/drawing/2014/main" id="{59EB48A1-26CF-70DD-8690-094483B6BFC2}"/>
              </a:ext>
            </a:extLst>
          </p:cNvPr>
          <p:cNvSpPr/>
          <p:nvPr/>
        </p:nvSpPr>
        <p:spPr bwMode="auto">
          <a:xfrm>
            <a:off x="4572000" y="4223481"/>
            <a:ext cx="3195648" cy="1295398"/>
          </a:xfrm>
          <a:prstGeom prst="cube">
            <a:avLst/>
          </a:prstGeom>
          <a:solidFill>
            <a:srgbClr val="CC00CC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ube 1">
            <a:extLst>
              <a:ext uri="{FF2B5EF4-FFF2-40B4-BE49-F238E27FC236}">
                <a16:creationId xmlns:a16="http://schemas.microsoft.com/office/drawing/2014/main" id="{958E8101-00D4-3B13-112B-6DD6D9DEAD0E}"/>
              </a:ext>
            </a:extLst>
          </p:cNvPr>
          <p:cNvSpPr/>
          <p:nvPr/>
        </p:nvSpPr>
        <p:spPr bwMode="auto">
          <a:xfrm>
            <a:off x="1681149" y="4647411"/>
            <a:ext cx="985851" cy="613470"/>
          </a:xfrm>
          <a:prstGeom prst="cube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mbria" panose="02040503050406030204" pitchFamily="18" charset="0"/>
              </a:rPr>
              <a:t>W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09600"/>
          </a:xfrm>
        </p:spPr>
        <p:txBody>
          <a:bodyPr/>
          <a:lstStyle/>
          <a:p>
            <a:pPr lvl="0" latinLnBrk="1"/>
            <a:r>
              <a:rPr lang="en-US" b="1" dirty="0"/>
              <a:t>The Little DAMSA Pilot Experiment!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599" y="615244"/>
            <a:ext cx="8763001" cy="548075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rgbClr val="FF0000"/>
                </a:solidFill>
              </a:rPr>
              <a:t>Goal: Mount and complete a physics demonstrator in the next 2 </a:t>
            </a:r>
            <a:r>
              <a:rPr lang="en-US" sz="2400" b="1" dirty="0" err="1">
                <a:solidFill>
                  <a:srgbClr val="FF0000"/>
                </a:solidFill>
              </a:rPr>
              <a:t>yrs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dirty="0"/>
              <a:t>Beam: 300MeV e-beams at Fermilab FAST or ESA @ SLAC</a:t>
            </a:r>
            <a:r>
              <a:rPr lang="en-US" sz="2400" dirty="0">
                <a:sym typeface="Wingdings" pitchFamily="2" charset="2"/>
              </a:rPr>
              <a:t> greatly reduced neutron backgrounds, compared to proton beams</a:t>
            </a:r>
            <a:endParaRPr lang="en-US" sz="2400" dirty="0"/>
          </a:p>
          <a:p>
            <a:pPr>
              <a:spcBef>
                <a:spcPts val="600"/>
              </a:spcBef>
            </a:pPr>
            <a:r>
              <a:rPr lang="en-US" sz="2400" dirty="0"/>
              <a:t>Target: 5cmx5cmx10cm W block (~28.5X</a:t>
            </a:r>
            <a:r>
              <a:rPr lang="en-US" sz="2400" baseline="-25000" dirty="0"/>
              <a:t>0</a:t>
            </a:r>
            <a:r>
              <a:rPr lang="en-US" sz="2400" dirty="0"/>
              <a:t>)</a:t>
            </a:r>
          </a:p>
          <a:p>
            <a:pPr>
              <a:spcBef>
                <a:spcPts val="600"/>
              </a:spcBef>
            </a:pPr>
            <a:r>
              <a:rPr lang="en-US" sz="2400" dirty="0"/>
              <a:t>Vacuum decay chamber : 10cm (r) x 30cm (L)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Enable the two EM particles from the vertex in vacuum to be separated</a:t>
            </a:r>
          </a:p>
          <a:p>
            <a:pPr>
              <a:spcBef>
                <a:spcPts val="600"/>
              </a:spcBef>
            </a:pPr>
            <a:r>
              <a:rPr lang="en-US" sz="2400" dirty="0"/>
              <a:t>Detector: 6 x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10cmx10cm Si tracker </a:t>
            </a:r>
            <a:r>
              <a:rPr lang="en-US" sz="2400" dirty="0"/>
              <a:t>+ 44 x </a:t>
            </a:r>
            <a:r>
              <a:rPr lang="en-US" sz="2400" dirty="0">
                <a:solidFill>
                  <a:srgbClr val="FF0000"/>
                </a:solidFill>
              </a:rPr>
              <a:t>12cmx12cmx1cm (24.5X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) 4D </a:t>
            </a:r>
            <a:r>
              <a:rPr lang="en-US" sz="2400" dirty="0" err="1">
                <a:solidFill>
                  <a:srgbClr val="FF0000"/>
                </a:solidFill>
              </a:rPr>
              <a:t>CsI</a:t>
            </a:r>
            <a:r>
              <a:rPr lang="en-US" sz="2400" dirty="0">
                <a:solidFill>
                  <a:srgbClr val="FF0000"/>
                </a:solidFill>
              </a:rPr>
              <a:t> total absorption </a:t>
            </a:r>
            <a:r>
              <a:rPr lang="en-US" sz="2400" dirty="0" err="1">
                <a:solidFill>
                  <a:srgbClr val="FF0000"/>
                </a:solidFill>
              </a:rPr>
              <a:t>ECal</a:t>
            </a:r>
            <a:endParaRPr lang="en-US" sz="2000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D3B3307-DBCC-5C46-ACD1-B2DA5E640C17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0066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5/27/24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5D4D17E-E873-D04D-91CA-32CC20801577}"/>
              </a:ext>
            </a:extLst>
          </p:cNvPr>
          <p:cNvGrpSpPr/>
          <p:nvPr/>
        </p:nvGrpSpPr>
        <p:grpSpPr>
          <a:xfrm>
            <a:off x="776273" y="4267203"/>
            <a:ext cx="6996125" cy="1295397"/>
            <a:chOff x="293554" y="3292850"/>
            <a:chExt cx="8290435" cy="1663164"/>
          </a:xfrm>
        </p:grpSpPr>
        <p:sp>
          <p:nvSpPr>
            <p:cNvPr id="22" name="Line 3">
              <a:extLst>
                <a:ext uri="{FF2B5EF4-FFF2-40B4-BE49-F238E27FC236}">
                  <a16:creationId xmlns:a16="http://schemas.microsoft.com/office/drawing/2014/main" id="{93FE25D9-CC9D-5E42-A11E-781771D7E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852" y="4151131"/>
              <a:ext cx="976357" cy="1769"/>
            </a:xfrm>
            <a:prstGeom prst="line">
              <a:avLst/>
            </a:prstGeom>
            <a:noFill/>
            <a:ln w="38100" cap="flat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AutoShape 5">
              <a:extLst>
                <a:ext uri="{FF2B5EF4-FFF2-40B4-BE49-F238E27FC236}">
                  <a16:creationId xmlns:a16="http://schemas.microsoft.com/office/drawing/2014/main" id="{FB258829-7F09-5241-8FEB-872F4433C4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831206" y="2815121"/>
              <a:ext cx="1663164" cy="2618621"/>
            </a:xfrm>
            <a:prstGeom prst="can">
              <a:avLst>
                <a:gd name="adj" fmla="val 10819"/>
              </a:avLst>
            </a:prstGeom>
            <a:solidFill>
              <a:srgbClr val="E8F2A1">
                <a:alpha val="50000"/>
              </a:srgbClr>
            </a:solidFill>
            <a:ln w="38100" cap="flat">
              <a:solidFill>
                <a:srgbClr val="AFD095">
                  <a:alpha val="5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9">
              <a:extLst>
                <a:ext uri="{FF2B5EF4-FFF2-40B4-BE49-F238E27FC236}">
                  <a16:creationId xmlns:a16="http://schemas.microsoft.com/office/drawing/2014/main" id="{433117ED-9728-5442-8153-342CDC86E7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1099" y="4171223"/>
              <a:ext cx="6952890" cy="907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10">
              <a:extLst>
                <a:ext uri="{FF2B5EF4-FFF2-40B4-BE49-F238E27FC236}">
                  <a16:creationId xmlns:a16="http://schemas.microsoft.com/office/drawing/2014/main" id="{037BFEDC-FA0E-064B-A1AE-9957A4E16E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554" y="3628047"/>
              <a:ext cx="976357" cy="27622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16002" rIns="0" bIns="0"/>
            <a:lstStyle>
              <a:lvl1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1pPr>
              <a:lvl2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2pPr>
              <a:lvl3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3pPr>
              <a:lvl4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4pPr>
              <a:lvl5pPr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5pPr>
              <a:lvl6pPr marL="2514600" indent="-228600" defTabSz="44926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6pPr>
              <a:lvl7pPr marL="2971800" indent="-228600" defTabSz="44926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7pPr>
              <a:lvl8pPr marL="3429000" indent="-228600" defTabSz="44926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8pPr>
              <a:lvl9pPr marL="3886200" indent="-228600" defTabSz="44926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449263" algn="l"/>
                  <a:tab pos="898525" algn="l"/>
                </a:tabLst>
                <a:defRPr>
                  <a:solidFill>
                    <a:srgbClr val="000000"/>
                  </a:solidFill>
                  <a:latin typeface="Book Antiqua" panose="02040602050305030304" pitchFamily="18" charset="0"/>
                  <a:ea typeface="굴림" panose="020B0600000101010101" pitchFamily="34" charset="-127"/>
                </a:defRPr>
              </a:lvl9pPr>
            </a:lstStyle>
            <a:p>
              <a:pPr algn="ctr">
                <a:lnSpc>
                  <a:spcPct val="93000"/>
                </a:lnSpc>
              </a:pPr>
              <a:r>
                <a:rPr lang="en-US" altLang="en-US" b="1" dirty="0">
                  <a:solidFill>
                    <a:srgbClr val="FF0000"/>
                  </a:solidFill>
                  <a:latin typeface="+mn-lt"/>
                </a:rPr>
                <a:t>e</a:t>
              </a:r>
            </a:p>
          </p:txBody>
        </p:sp>
      </p:grpSp>
      <p:sp>
        <p:nvSpPr>
          <p:cNvPr id="31" name="Text Box 10">
            <a:extLst>
              <a:ext uri="{FF2B5EF4-FFF2-40B4-BE49-F238E27FC236}">
                <a16:creationId xmlns:a16="http://schemas.microsoft.com/office/drawing/2014/main" id="{BCA31066-6F21-CE4D-86AD-427E80F85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80679"/>
            <a:ext cx="1905996" cy="547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6002" rIns="0" bIns="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5pPr>
            <a:lvl6pPr marL="25146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6pPr>
            <a:lvl7pPr marL="29718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7pPr>
            <a:lvl8pPr marL="34290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8pPr>
            <a:lvl9pPr marL="38862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Vacuum</a:t>
            </a:r>
          </a:p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R=0.1m, L=0.3m </a:t>
            </a: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A2E1888D-B7CA-DC4A-A690-E592FE36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588545"/>
            <a:ext cx="2891987" cy="930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6002" rIns="0" bIns="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5pPr>
            <a:lvl6pPr marL="25146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6pPr>
            <a:lvl7pPr marL="29718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7pPr>
            <a:lvl8pPr marL="34290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8pPr>
            <a:lvl9pPr marL="38862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Detector array</a:t>
            </a:r>
          </a:p>
          <a:p>
            <a:pPr>
              <a:lnSpc>
                <a:spcPct val="93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Si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trk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: 6x 0.1x0.1 m</a:t>
            </a:r>
            <a:r>
              <a:rPr lang="en-US" altLang="en-US" sz="1800" b="1" baseline="30000" dirty="0">
                <a:solidFill>
                  <a:schemeClr val="bg1"/>
                </a:solidFill>
                <a:latin typeface="+mn-lt"/>
              </a:rPr>
              <a:t>2</a:t>
            </a:r>
          </a:p>
          <a:p>
            <a:pPr>
              <a:lnSpc>
                <a:spcPct val="93000"/>
              </a:lnSpc>
            </a:pPr>
            <a:r>
              <a:rPr lang="en-US" altLang="en-US" sz="1800" b="1" dirty="0">
                <a:solidFill>
                  <a:schemeClr val="bg1"/>
                </a:solidFill>
                <a:highlight>
                  <a:srgbClr val="FF40FF"/>
                </a:highlight>
                <a:latin typeface="+mn-lt"/>
              </a:rPr>
              <a:t>ECAL: 44 x 0.12x0.12x0.01</a:t>
            </a:r>
            <a:r>
              <a:rPr lang="en-US" altLang="en-US" sz="1800" b="1" dirty="0">
                <a:solidFill>
                  <a:schemeClr val="bg1"/>
                </a:solidFill>
                <a:highlight>
                  <a:srgbClr val="FF40FF"/>
                </a:highlight>
              </a:rPr>
              <a:t> </a:t>
            </a:r>
            <a:r>
              <a:rPr lang="en-US" altLang="en-US" sz="1800" b="1" dirty="0">
                <a:solidFill>
                  <a:schemeClr val="bg1"/>
                </a:solidFill>
                <a:highlight>
                  <a:srgbClr val="FF40FF"/>
                </a:highlight>
                <a:latin typeface="+mj-lt"/>
              </a:rPr>
              <a:t>m</a:t>
            </a:r>
            <a:r>
              <a:rPr lang="en-US" altLang="en-US" sz="1800" b="1" baseline="30000" dirty="0">
                <a:solidFill>
                  <a:schemeClr val="bg1"/>
                </a:solidFill>
                <a:highlight>
                  <a:srgbClr val="FF40FF"/>
                </a:highlight>
                <a:latin typeface="+mj-lt"/>
              </a:rPr>
              <a:t>3</a:t>
            </a:r>
            <a:endParaRPr lang="en-US" altLang="en-US" sz="1800" b="1" dirty="0">
              <a:solidFill>
                <a:schemeClr val="bg1"/>
              </a:solidFill>
              <a:highlight>
                <a:srgbClr val="FF40FF"/>
              </a:highlight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2CE813-469A-EF32-098D-A62A3C0F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DAMSA, Physics Department Colloq.                              Jaehoon Yu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0921769-E680-E449-9B28-3A8E1D12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A58E5-F186-8448-8915-9CBFB02328D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45623994-3A73-6D55-F48F-5C0CB5333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804" y="5243844"/>
            <a:ext cx="1905996" cy="547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6002" rIns="0" bIns="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5pPr>
            <a:lvl6pPr marL="25146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6pPr>
            <a:lvl7pPr marL="29718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7pPr>
            <a:lvl8pPr marL="34290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8pPr>
            <a:lvl9pPr marL="3886200" indent="-2286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Book Antiqua" panose="02040602050305030304" pitchFamily="18" charset="0"/>
                <a:ea typeface="굴림" panose="020B0600000101010101" pitchFamily="34" charset="-127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Target</a:t>
            </a:r>
          </a:p>
          <a:p>
            <a:pPr algn="ctr">
              <a:lnSpc>
                <a:spcPct val="93000"/>
              </a:lnSpc>
            </a:pP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0.05x0.05x0.1m</a:t>
            </a:r>
            <a:r>
              <a:rPr lang="en-US" altLang="en-US" sz="1800" b="1" baseline="30000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altLang="en-US" sz="1800" b="1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654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  <p:bldP spid="31" grpId="0"/>
      <p:bldP spid="3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27, 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DAMSA, Physics Department Colloq.                              Jaehoon Yu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9387-AE02-FF40-8DC3-FBC6431E85BA}" type="slidenum">
              <a:rPr lang="en-US"/>
              <a:pPr/>
              <a:t>8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" y="76200"/>
            <a:ext cx="8991601" cy="609600"/>
          </a:xfrm>
        </p:spPr>
        <p:txBody>
          <a:bodyPr/>
          <a:lstStyle/>
          <a:p>
            <a:pPr lvl="0" latinLnBrk="1"/>
            <a:r>
              <a:rPr lang="en-US" sz="4800" b="1" dirty="0"/>
              <a:t>Conclusions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82103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>
                <a:sym typeface="Wingdings" pitchFamily="2" charset="2"/>
              </a:rPr>
              <a:t>DUNE is making good progress  Full scale construction to begin now with cryostats followed by the detector in 2026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sym typeface="Wingdings" pitchFamily="2" charset="2"/>
              </a:rPr>
              <a:t>DAMSA is a DSP search and </a:t>
            </a:r>
            <a:r>
              <a:rPr lang="en-US" sz="3000" b="1" dirty="0">
                <a:solidFill>
                  <a:srgbClr val="CC00CC"/>
                </a:solidFill>
                <a:sym typeface="Wingdings" pitchFamily="2" charset="2"/>
              </a:rPr>
              <a:t>discovery </a:t>
            </a:r>
            <a:r>
              <a:rPr lang="en-US" sz="3000" dirty="0">
                <a:sym typeface="Wingdings" pitchFamily="2" charset="2"/>
              </a:rPr>
              <a:t>experiment</a:t>
            </a:r>
          </a:p>
          <a:p>
            <a:pPr lvl="1">
              <a:lnSpc>
                <a:spcPct val="90000"/>
              </a:lnSpc>
            </a:pPr>
            <a:r>
              <a:rPr lang="en-US" sz="2600" dirty="0">
                <a:sym typeface="Wingdings" pitchFamily="2" charset="2"/>
              </a:rPr>
              <a:t>DAMSA has been making serious and steady progress </a:t>
            </a:r>
          </a:p>
          <a:p>
            <a:pPr lvl="1">
              <a:lnSpc>
                <a:spcPct val="90000"/>
              </a:lnSpc>
            </a:pPr>
            <a:r>
              <a:rPr lang="en-US" sz="2600" dirty="0">
                <a:sym typeface="Wingdings" pitchFamily="2" charset="2"/>
              </a:rPr>
              <a:t>Collaboration building ongoing and in its final stage  half the collaborators are from Korea!!</a:t>
            </a:r>
          </a:p>
          <a:p>
            <a:pPr lvl="1">
              <a:lnSpc>
                <a:spcPct val="90000"/>
              </a:lnSpc>
            </a:pPr>
            <a:r>
              <a:rPr lang="en-US" sz="2600" dirty="0">
                <a:sym typeface="Wingdings" pitchFamily="2" charset="2"/>
              </a:rPr>
              <a:t>First beam measurements of background expected in June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sym typeface="Wingdings" pitchFamily="2" charset="2"/>
              </a:rPr>
              <a:t>Fermilab established a task force to define the facility</a:t>
            </a:r>
          </a:p>
          <a:p>
            <a:pPr lvl="1">
              <a:lnSpc>
                <a:spcPct val="90000"/>
              </a:lnSpc>
            </a:pPr>
            <a:r>
              <a:rPr lang="en-US" sz="2600" dirty="0">
                <a:sym typeface="Wingdings" pitchFamily="2" charset="2"/>
              </a:rPr>
              <a:t>Whitepaper released to the archive on PIP-II Beam Dump physics opportunities </a:t>
            </a:r>
            <a:r>
              <a:rPr lang="en-US" sz="2600" dirty="0">
                <a:solidFill>
                  <a:srgbClr val="7030A0"/>
                </a:solidFill>
                <a:sym typeface="Wingdings" pitchFamily="2" charset="2"/>
              </a:rPr>
              <a:t> (</a:t>
            </a:r>
            <a:r>
              <a:rPr lang="en-US" sz="2600" dirty="0">
                <a:solidFill>
                  <a:srgbClr val="7030A0"/>
                </a:solidFill>
                <a:sym typeface="Wingdings" pitchFamily="2" charset="2"/>
                <a:hlinkClick r:id="rId2"/>
              </a:rPr>
              <a:t>2311.09915</a:t>
            </a:r>
            <a:r>
              <a:rPr lang="en-US" sz="2600" dirty="0">
                <a:solidFill>
                  <a:srgbClr val="7030A0"/>
                </a:solidFill>
                <a:sym typeface="Wingdings" pitchFamily="2" charset="2"/>
              </a:rPr>
              <a:t>) 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sym typeface="Wingdings" pitchFamily="2" charset="2"/>
              </a:rPr>
              <a:t>DAMSA presents an excellent opportunity for Korea to take the leadership in DSP search and discovery at beams</a:t>
            </a:r>
          </a:p>
        </p:txBody>
      </p:sp>
    </p:spTree>
    <p:extLst>
      <p:ext uri="{BB962C8B-B14F-4D97-AF65-F5344CB8AC3E}">
        <p14:creationId xmlns:p14="http://schemas.microsoft.com/office/powerpoint/2010/main" val="342982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F7D163B-AC3F-D544-8417-07EE3FF07526}">
  <we:reference id="wa104381909" version="3.12.1.0" store="en-US" storeType="OMEX"/>
  <we:alternateReferences>
    <we:reference id="WA104381909" version="3.12.1.0" store="" storeType="OMEX"/>
  </we:alternateReferences>
  <we:properties>
    <we:property name="EQUATION_HISTORY" value="&quot;[{\&quot;mathml\&quot;:\&quot;&lt;math style=\\\&quot;font-family:Arial;font-size:16px;\\\&quot; xmlns=\\\&quot;http://www.w3.org/1998/Math/MathML\\\&quot;&gt;&lt;mstyle mathsize=\\\&quot;16px\\\&quot;&gt;&lt;mi mathcolor=\\\&quot;#00FF00\\\&quot;&gt;v&lt;/mi&gt;&lt;mo mathcolor=\\\&quot;#00FF00\\\&quot;&gt;=&lt;/mo&gt;&lt;msqrt mathcolor=\\\&quot;#00FF00\\\&quot;&gt;&lt;mi&gt;G&lt;/mi&gt;&lt;mfrac&gt;&lt;mi&gt;M&lt;/mi&gt;&lt;mi&gt;r&lt;/mi&gt;&lt;/mfrac&gt;&lt;/msqrt&gt;&lt;/mstyle&gt;&lt;/math&gt;\&quot;,\&quot;base64Image\&quot;:\&quot;iVBORw0KGgoAAAANSUhEUgAAAeQAAAEbCAYAAAALavc1AAAACXBIWXMAAA7EAAAOxAGVKw4bAAAABGJhU0UAAACzkkxwqAAAHvpJREFUeNrtnQ9oFde2h4cQwqGIKPbSiJUGEQkSJNAWI1W0IBKCXIJUjKhcpQ8JFxERwRRvURFJUWmLlQYJJYhIILekpS2NICUUkSC3eEtajPiQUIIEkWfFigYrzJs5GWuMZ8+sPX/2/DnfNwyFemZm7zVrr19mZq+9LAsA8odtNTt7n2Bvx1gAAADJCfJ2Z5dsRzAWAABAcoL8LwQZAAAgfUHuQ5ABAADSF+QRBBkAACB9Qb6LIAMAAKQrxvOEYszGxpanDQByJ8hvEbrY2BBkAEhfkN8jdLGxIcgAkL4gdxG62NgQZABIX5B7CF1sbAgyAKQvyJcIXWxsCDIApC/I44rhvA/jAAAAmBHjks/f1x0YCAAAwIwgN/kIchMGAgAAMCPI7T6CPA8DAQAAmBHkfQoxnsA4AAAA5gT5M4UgX8Y4AAAA5gR5SCHI5zEOAACAOUEeUwhyF8YBAAAwJ8h/KgR5O8YBAAAwI8YNPjOs38JAAAAAZgR5vY8gv4qBAAAAzAjyHoUYT2IcAAAAc4J8UiHI/8E4AAAA5gT5K4Ugf4VxAAAAzAnyLwpBPoZxAAAAzAnyY4Ug78Q4AAAAZsS43meG9WoMBAAAYEaQV/sI8lIMBAAAYEaQdyrE+A9nr8VAAAAAZgT5mEKQxzAOAACAOUFWVXnqxzgAAADmBFlV5akb4wAAAJgTZFXKUyfGAQAAMCPGfilPrRgIAADAjCC3+AhyIwYCH9/Z7+M7QduijPftxxB9YlU7AIgUeFQpT+5r7BIGAh/f6Y8gyO0Z7teGwvUJAHIRVLtJeYKQvnMtgiAfznC/RkP2iTdKAJDIU84QxgEfv6lx9qcRBHkgo/3aEbI/UzgFAEQNQCOKANODccDHb5oiiLG7/ZbBPtWW2xWuPz/hFAAQNQhNKgJMF8YBH7/ZHFGQ3a0uY306EKEv53EKAIgSgEo+AaYDA4GP7xyPQZA3ZKg/8539XoS+7MMpACBKECLlCcL6zmAMgrw7Q/35KGJf2nAKAIgShDp8AgwpT+DnOxMxCPK5jPRlcXlSVrS+/A2nAIAogahLEVwmMQ74+E1dDGLsblcz0p++iP14iFMAQNRA1KMIMCMYB3z8Zk1MgvyknD6Vbl+Wx9CPizgFAEQNRpRdhDB+syMmQbbLgphuX76LoQ+9OAUARA1G44oAcwTjgI/fnI1RkDcX4El/B04BAFGCESlPkORT5R2hmH2cYj+uBS5eIuvDuzgFAEQJRo0+AaYFA4GP7zwUiNQhoZgNptSHzYELfcj6mb0FTgAgd0G11SfA1GMgUPjNXIFAuSlRG4Vi9iCFPrjrcN8KmGy2Qth+MhIAIHJQ6lSWXQRQ+02b6Kl3euUr6bbAcB/2BbTnlLCf6T3hA0ChAispTxDGb/YIROqE99v7QlHbaLD9cwK+b98v/4Eg6+fzvgIARAhMpDxBGL85L545bVvfCEXtgMH2Hw5oywfe785lfpY4ABQmsI4pAkw3xgEfvxkRiFSz99tPhaLWb6jtCwMmak38tWSsrJ/P+woAECE4PVYEmE6MAz5+E7Tm89O/Vt+yrS1CUbthqO2nxcUuZGtbP019pTEAyH1QrfcJMq0YCBR+s1QgUqMzft8kFOTkhc22lnnXUW3XNfv5Yl8BAEIGp3U+QaYBA4HCb9oFInVhxu9rvBQiyfZOwm3/UjyxTNZP5lsAQCzBiZQnCOM3hwUidXDWMSOpLz9pWysDrn0lRD9f7isAQIgA1a0IMGMYB3z8ZkAgUu2zjpHOVv4iwXZfCbj2myH6+XJfAQBCBKh+RYAZwjjg4zc3BSK1aNYx7wvFbTihNm/UXtjDnWQma/MinAIAogYp1WvEHowDCp+pCZgUZZdnJr983HqhuE0l1O5fAyaTLQ3Rz+TaCwBVF1wnFUGmC+OAwmdWhnrKdQsvyJfQXBpzm4Oezk+H7GdyT/QAUFWBlZQnCOM3WwUi1ac4dlwocptibK/7h8Btn2u5C4S8FrKf6r4CAGgEqhafINOIgUDhN6cFIrVbcax0ktTxGNsbVP7xcIR+qvsKAKARqDp8gkwJA4HCbwYFItWmOFaaRjQYU1sXlMs6+pVMdItMhO+nuq8AABrBqou6rhDCb+4JRKqkOFa60MadmNp6KuA6eyP2kz9eASCWYEXZRdD1GcnErHs+xy/UmNhVitjWJQGrg91ULtMpn4D2AKcAgDiC6zCTVEDTZ9oiv262rUdGXgUHL0SyKWI/43u1DgBVH1xJeQJdn9klEKkzAef4Xih2eyO0c0XAua/G0E93+xynAICogbXkE2Q6MBCEfOq0y6UW/c9xRih25yO081KkAhbyZT634BQAEDWwNvoEmRYMBCGFzt1WBZxDmt/7c8g2vhtw3m9i6mfylakAoCoCa6tPkKnHQKDwm6nI9YzdAg5J1kZ2hdz/nMtj6KeZ2s0AUBWBlbKLoOszkhnStwTnka4R7W5va7ZxR+RKUvKZ4LdwCgCII7iS8gS6PiPJIR4QnuuaUPS2arSvtiySfkUgJFWZ5LnSAzgFAMQRXIcUQaYf44DCZ/YLROqY8FznY5/FHNy+4zH2U95XAICAoDOmCDLdGAcUPtMvEKl24bn2CEXvovB8c5z9ru9iJbY1N8Z+yvsKABAQdB4rgkwnxgGFz0heMy8Tnku68MYj4fmOBZznQMz9pAALAMQSWCm7CLo+I5mINaVxvpLGEpoLA861MGBW9Hj5+3J8/dTrKwCAT9BZ5xNoGjAQVPCZJoFI/aR5zslYXg3bVm/A8dti7qd+XwEAFEGHlCfQ9ZktApE6p3lOaXnDD33OsTzg2NEE+qnfVwAARdDpVgSZMYwDCp85LhCpfZrnPBY5vchddcv/2A0J9FO/rwAAiqCjmkU6hHEgwtNsm+Y5NwnF7zfF8asCjhtOqJ/RK1EBAHhBZ0QRZHowDih8ZkIgUgs0z7lEY2JXXYXjrwYcsyKhfur3FQBAEXRIeQIdf6kTCNTDkOeeEgrgBs2n6wsJ9TN8XwEAZgUdUp5A12fWxLaAx8vnllZV2j3jGDc16YbPb584+xsJ9TN8XwEAZgWdFhY6AE2f2SEQqd6Q5+7VntUcvMrXqQT7Gb6vAACzgk6HT6ApYSCo4DNnBSK1LeS5twlF8Kr3+1ec/bbP7+6H/r4r66ddFm4AgBiCa5ciyExiHFD4zPcCkVob8tyrhCI45f3+cMDvDkXo53fCtqzFKQAgjuDaF1uKCFSLzzwMNQtadm6d2shrnf2Bz7/fjvSWR9bP8H0FAJgVdEh5Ah1/WSAQqImI17guFMJx8cSvZPoZva8AADMCj2r94C6MAxX8RVKVaTDiNfo18pFV23UD/YzeVwAAL+j4VdjpwEBQwWf2CkTqRMRr7I9BkDca6Gf0vgIAeEGn0SfQtGAgqOAz5wUitTniNTZGFOMrhvoZva8AAF7QafUJNPUYCCr4zIhApJojXmNuREF+01A/o/cVAMALOqQ8ga7PBC1t+bQ8Uzr6de6FFONBQ/2Mr68AAOWZ1JUDzQjGgQr+slQgUqMxXWswhBg/LbfRTD/j6ysAQLm8YuVA049xoIK/SMojXojpWidCCPIZg/2Mr68AAE5AGVMEmm6MAxX85bBApA7GdK3NmmLsLuLxmsF+xtdXAACfsos7MQ5U8JcBgUi1x3StRk1BPmq4n/H1FQCqPrg2kPIEmj5zUyBSi2K8nrQ2sru4zRzD/Yy3rwBQ1cGVlCfQ8RfJGtNTMV/zR6Ew7jXcz/j7CgBVHWA7FYHmMcaBCv6yUiBSw1XST4qvAECsgaeblCfQ8JetApHqq5J+FqOvAJCZwNNPylOgjeqcfUO5AP10sXp3ss9FZ7/jlf2b8van3n8fev827OxfOnuvs+/yChWUcm6L0wKR2l2Ae35aKMi7GSAAEFfgGSHlqaIAt3tCOqpRl1e6TZRzV23rfWdfnDPbSBbqaCuAD0gXJGkjiABAXIFHlfLUWWV2qPFyXr929icxC3BwiUDb+sjZ386BnSRLWZYK4A/SJTtLBBEAiCPo1PsEmnVVYoPXyrmrtnXXsAirNjfV5gNSaQAAqkuQW6o25cm2Fjj7qRSehnXWY3a/P6/BUQEAii/IHVWX8jT9avqgs9/PqBCT5woAUIWCrCq7OFbQ/q5w9p9zIsTPtqs4KgBA8QW5r2pSnmxrfwKzpU1s53BUAIDiC3LxU57ctY2nZ05H3Sa9/ON9XkpUc3mG7czC9LZV613vXWff4uwfennetyJcdw+OCgBQfEGeLHTKkztTeTqPOOw27pXgWxFDW15x9o1eetMVjad18lwBAAouxiUfEWgtQP+WOvvtkEI8krgQTj9Jb3L2L7xVvVTbfJwVAKDYguxXZ7Yh531bFiByqu1W+Sk2nTavcfaPvVW8nm0PcFQAgOILcjFTnmzrjZBPxqfKS2Zmow+rnP1TChcAAFSHIBcv5cl9vWtbv2oK8T2+0wIAQJri1aMQqKEc9+lSiCIPy3AGAABIU7yGCpXyZFvHNMX4hrMvxBEAACBtARsrTMqTba0Nkc70Gk4AAABpC1jJp+xia876MmfWzGTJN+MlOAEAAGRBxPxSnhpz1pczmk/H63EAAADIioi1KlOe8lRwfbpYhM52jJsPAABZErLOQqQ82dZlDTH++YV1pwEg0uDrExb1rk2xja8IFiVw1w+eyw2FFP20O/cpT27usFyM3biwnBsPEN8A3Jb5b0Sy1IvOhNtQHRtE8ZF+hVV7ctSHaxrecpqbDhDvAGwWDr69KbVvibNPBb42S74dCDIE+Ui+U55sa4OGpzx09gXcdIB4B2GNQPDc7UJK7RsUtG0tgowgZ2As5TvlybZ+0PCUo9xwgPQG4m8ptGuNoF0DhtqCIIOff9TnOuXJP2Vr9vaEp2OA5Abjp8KBOMdwu0YFgeENBBlBzsAYavGxaikH7T+l4SWfc8MBkhuMm4UDcaPBNnVm6rUZggz+/tGhnP2f/bbXaNY5buaGAyQ3IN8QDsQPDbXHLfd2N6Att8vpUAgygpyNMXREYdHhHLRdZzLXNW42QPKD8oFgMH5pqC0nBG3ZYdg+CDL4+Ud+U55sq1fDQ/ZzswGSH5SS2cwPDLRjmbfggN92lRsGGRs/Iwpf7cpB23VeVy/mZgMkPyiPZmJA2tY3gja8yQ2DjI2fSYWvdmS83W/zuhogewOzXTgoNyXYhlbB9c9xsyBjY6fk468tGW/7IQ1BPs7NBjAzMOcLB+WphK7vzvS8LlgdaBE3CzI2dvxyeOsz3vaLlFgU24qNuTNGHU5SkPxiQtfeL7j2IaI/ZHDc5DPlafqP4Ccai4HUVPl9ZkOQjTrcgKDpUwlcd4Gz3wu47riz1xH9IYPjpkvhsyMZb7fO9+Mr3Gc2BNmsw+0XNr8p5uueEVxzM5EfMjpuehQ+25/xdu/QCFlnuc9sCLJZh2sVNn9rjNdcLrjeZaI+ZDhQDyn8tjvj7e7TCFlbuc9sCLJZh6sT5ADb5YUE4rvmsPEncoB4x00+yy7a1iWNkPUO95kNQTbvdKOC5o/EdC1JqhUL2UOWx0vJp+ziuoy3/ZFGyKrlZgOYH6Tnjcy4dAe4bd0KuM59yrxBxsdLPlOept+GSbcH3GiAdAbq+8JBuiridT4QXOMgNwQyPl5U8y4eZ7zd72gI8g/caIB0BupK4SDtjHCNhYJiFjeqPu8R8jBeVGVCxzLe7nYNQR7gRgOkM1CliwWcj3CNLzJVe1nWZiY3QCW/6FZYcijj7f6Hhlf0ZbD9/cK2t+OkkPcgc1ng6NdDnrtZcO7vM2gTBBkq+UVeU56Oa3jF5xls/6iw7UtxUsh7kDkrcPSnoVbOUpepm3neRgQZQc7JWMlrytMXGl5xJoNv8STpmVM4KBQhyGwVDtS2BM77cUZtgiBDJb9QpTy1Zrzd53MsyM3Cdo/goFCEILNc6PAHNM5ZEhSvcNeznosgI8gif0q/DfU+lmzMuP36cyzIW4TtplQrFEaUJYsGDGic77DgfP/MsD0Q5Gzdj97U83zdWsdqS5Yybj8dQf4iY20/IWz3HgI5FEWQvxM4/G3huRaXv+f4n2s04/ZAkLNzL9zc3z9Tfy1sWzuVlcmyb0OdV9YXMtb2wUQ+qQFkeMB+JHT6BYJzXRCc510EGUEW3Ic5Mz59nEy5LflMeZpuu05hiW8y1vZJYbvnE8ihKIK8KZY8P3dFr+BzDGJwEPpl7wy/+U/KbVG99u3JgR0/z+XSmfIlP1nuEwoV+BYKHf9YwHmuCdbFXoLBQeCTz15VP1+eMs1vteoUvq4c2HK35ruT+Rlp93phey8yYKBoAfBOpKdb29olOP4ohgaBL85RzNJvSbFNqlenHTmw5yZNQW7PSLt3CNvby6CBogXBLwWO/9AngN4OOHay/DuAYF/8ROFD+1JqT8nHr1tyYM+VmoJ8NiPtli5oso1BA0ULgodCL08nmxS2CyODwA/Xz3pVPXPrT6lN+U15mm6/dLWr5388Z6PdF4XtXcvAgaIFwo1C598867glggIV1zAwCHxwjs/ylO52N6V2dWRauGR9uKr5lNyagTY/Era1jsEDRQuGr4Rayce2vhYc8zYGBoEP9gh8qSmFdnXlfrlG2zqtKcjDKbf3b8J2TjBwoKgB8abWQHVfFSVZuhGqyfdWC1+r/k+G/lDoz5F9W0Nkqq9Jsb3SN3akUUJhg6JkUY8p75uUu/8a8Fv3ldMiDAsBflcqr3glC8A9KbQvn2UXX+xDbTlfV0+QR8vjPJ327hW28SMGEBQ1MO4RDoI3hb89jFFB4HefaIjEWArtU/2xsDNndu4N8ZR8PMMPBy/PaQEoUGBcKxwEe8sTbPx/M56LGaiQts+t9plVrdrqDbYv3ylPL/ZlRchFVttTaKt0EtoKBhEUNTjWCr/jPRH8ZgsGhQB/c2dV/28IgdhosI2NmfjDIL7+/BDC3u6npw0G21gjjDFPU3ulDmBoMPwUQ9mCKxgSBL72SUj/OmawjarJUI9zavM3Q9r8ibEFOGxrmfgbN0DBg2RfDILMayQI8rP1IV5Vm0/Jsa3OzHzLjq9PvRHGthsf5ibcPulSn/0MJCh6oNwWUYxZVxaCfKwUsABI0GzgP40tw5rnsovqPs0XLHUbtAzu3vInrmTad1TYjoMMJih6sGyOMFAflBP6Afx9rMd3NS7ZE9x6Q23Nf8pT5X6t0VxOUyXMx8sxI3p7ar3c4xPO/luuimAAJDhQa7xc4zAbf7FCkH8Fzare7rNU5cztX4baq3qS7yzAvXg/hs9Tz7Y7Xs3ofc7+9/LqfNNvQmpmxZaSV+yi3XvKPufsP4f844A1DqAqgmaYmZg3mfEIAt/6JfCboFvAJNjfvjXU3seZXes5nv7tjVGUTW5TDCaolqD5aYgB8ncMBwLfcisn/Ufxqrp+xu+C0qF+T+wb5vM21Ptcv7FA92SXMM0oS9swgwmqJWhu1hwcFzEaaPhXbTl16cVX1x2zfvOVwO/eMvDHQ37LLur19R2Nb7dZ2PoYSFAtAfMNjYHhfvtZjtEghJ81e6+wv3rpaVe2NOuehNu3U7kKXTHvx1xn/zwngtzJAIJqCpbSheg/xlgQ8Wl5XoX/35R6il0RU55k/XaX2PwmgyL8qFzdafqPtdcYPFBNgXJQMEDuOfsCjAUJ+F/JZ0KVmcU5pmcNZ6PiVDr3oLFc/9y27qckwO51v/Qmnq1i0igAQHqCMCQI2g0JXn9Ecc2uKrsPNeW1rKfF+deExPeO9xBwwlupazEDAAAgO0JwMtVCE9MLX1TaOnh7YbV5s7N7vafYYU9UH3jrGMzcH3j/dskTXXf5zQ/KBWimK8zV4ewAANkO/OsFgnwyoWtXR8oTAACAQBTnCAR5JKFrV0/KEwAAgEAYxwSiPCeB63Yo128GAACoQkH+TCDI6xK4bpfRJ3IAAICMC/J2gSAfSeC6PdTgBQAAeC6MS1NZ13h61rAZ8QcAAMiJKI8HCPLj2CdakfIEAADwkjhKCk00xni9ks91WrghAABQrYIsKTSxM8brNfpcp54bAgAA1SrITUbL8dlWq/LVOAAAQBULsqTQxHiM1+tMpZgFAABADkR52FihCVKeAAAAlCJ5xNh3ZNv6VnH+bm4EAABUuyCvM/Yd2bb+qzh/JzcCoOKYKXllM93qXxed/Z5X6eups99w9gPUswYo1oA38x3Ztv5UnL+VGwEFGU8jwjrVzQHnWVn+lGNbTyKfCwByFUQkhSZKEa/RQNlFqIKxNCUYS0+VT7W2tdzZvxeKuv+5ACCXQaQv8UIT6hrMjym7CAUZR0uFIjqqOP6Q8Ik4+FwAkNtAsjPxQhPqYhakPEFRxlG7UET7Zx0339kvaQoxGQoABQ0kDYkXmrCtk4rzDnEDoCDj6LBQRA/OOGahs18PKcYvngsAChNMki00YVv/Vpy3B+NDQcbQgFBE22eI8XgEMX5+LgAoVDBJ9juyeuJYF8aHgoyhG0IRXey9pv41ohi72yIMD1C8YJLsd2R1ahVlF6EI46fGm/EctE15vw/6ZvzIS3va6q05XzvjOs1e/vFPGB6gmAElue/ItvUqKU9Q8PGzUvhEOxzwrfm2s+9z9lcwKkB1B5WgBUImQ553dWL5zQDZGDtbhIJ8wyef+CjjAQCeBZVkCk2oqzxNYnQoyNj5NMJ3YHdi15sYEQBmBpVkCk24xSMqn2sEo0NBxs5gSDH+sTzBCwBgVlBJptCEbZ1nUQMo+Ni5G0KMv3b2OowHAJWCSjKFJtRVno5gdCjAuKkLIcbf/TVzGgBAEVzi/45sW7+T8gQFHjOtIV5T82QMAIHBJd7vyLY1z+c8LRgcCjBmdmlO4FqA0QBAElzi/Y5sW2/5nKceg0MBxkyfUIwflssrAgAIg0u9ILCMaJyvQ7k2NkAxxoy0UtM/MBYA6AaY+ApNuGtVk/IExR4vUwIxflpe9hIAQDPAxFdoQn0uUp6gCGNlofDp+BbGAoAwQSa+QhO2dVlxfDeGhgKMlXahIA9gLAAIE2QkhSYuCc+lWjChE0NDAcbKfqEgH8NYABA20AR9R/6jnNLkf445Pse3YmQowDjpFwpyO8YCgLCBRvIdeX3AOZpjLVIBkL1xck0oyJQZBYDQgUbyHbkr4BzvkfIEBR4jNd7s6aBtCmMBQJRg0yIINN8GnEOV8jSGgaEAY6RJ+HT8E8YCgCjBRlJo4g/fBfJtq0dx3BAGhgKMkc1CQT6HsQAgasCRFJpoCnF8D8aFAoyP40JB3oexACBqwJEUmtjuc/xEqG/PAPkYH4NCQW7DWAAQNeCELzThvyY2KU9QhPExIRRkqjsBQOSAI/mOPKE4toUUECjw2KgTV3gCAIgp8Ei+I9dXOK7D5/clDAs5HxdrhIJ8EWMBQFyBR/IdeWeF41QpT5MYFQowLnYIBbkXYwFAXIGnQxB0PqtwXA9lF6HA4+KsUJB3YCwAiCvwSApNjFQ4blhrEhhAvsbFd0JBXouxACDO4DMuCDyvzjpmkpQnKPCYeCgU5DqMBQBxBh9JoYl1M35f8vldBwaFnI+H+UIxnsBYABB3AJIUmjg54/eNPr97C4NCzsdDm1CQBzEWAMQdgCTfkS/N+H2r+NU2QP7Gw16hIJ/AWACQRBAK+o78+1/5xbbVqSxGAZD/sXBeKMibMRYAJBGEJN+RW7zfkvIERR4LI0JBbsZYAJBEEOoSBKAD3m+HFP/ejyGhAGNhSjAWnjp7DcYCgCSCkKTQxJD32zHFv3djSMj5OFgqfDoexVgAkFQgkhSauOv9VvW7TgwJOR8H7UJBvoCxACDJYCQpNLGasotQ4DFwWCjIBzEWACQZjI6I8pHV//Y6RoScj4EBoSC3YywASDIYSb4jD5PyBAUeAzeFgrwIYwFAksFI8h35nuL//4IBIef+X+PNng7apjAWAJgISsPCJ4TZ27cYD3Lu+yuFvj6MsQDARFDqCSnIn2E8yLnvbxX6OiVGAcBIUNoZUpBJeYK8+/5poa/vxlgAYCIoNYQUZFKeIO++Pyj09TaMBQCmAtN4CEFuxHCQc7+/J/T1EsYCAFOBqS+EINdiOAAAgHgFWfc78gRGAwAAiF+QG0h5AgAAyIYo63xH/gSDAQAAJCPIQxqCvA+DAQAAJCPIRzQEmYX2AQAAEhLkdRqC3IzBAAAAkhFkSaGJZ9s8DAYAAJCcKF8WiPH/YSgAAIBkBfkIOcgAAADpC/J6gSBfx1AAAADJCvI8Z/+TJ2QAAID0RfmXAEF+4uxzMBQAAECygtxN2hMAAED6gvyeQJC3YygAAIBkBbkxQIx5XQ0AAGBIlNUbAAAAGBPkS5RdBAAASF+Q9ygEuRvjAAAAmBPkJoUgd2IcAAAAs6L8ewVBXodhAAAAzArytxUE+XUMAwAAYFaQZxeacJfUrMUwAAAAZgV59gIh/8UoAAAA5gX59VmC/BVGAQAASEeUx2cI8icYBAAAIB1B7pshyAcwCAAAQDqCvHOGILdiEAAAgHQEuWGGIDdiEAAAgPREecLZHzt7CWMAAACkJ8j/dvYxDAEAAJCuIB8rV38CAACAVAW5lZQnAACA9AV5XrkcIwAAAKQuyg0YAQDi5P8B2HMRAZhTtikAAAEGdEVYdE1hdGhNTAA8bWF0aCB4bWxucz0iaHR0cDovL3d3dy53My5vcmcvMTk5OC9NYXRoL01hdGhNTCIgc3R5bGU9ImZvbnQtZmFtaWx5OkFyaWFsIj48bXN0eWxlIG1hdGhzaXplPSIxNnB4Ij48bWkgbWF0aGNvbG9yPSIjMDBGRjAwIj52PC9taT48bW8gbWF0aGNvbG9yPSIjMDBGRjAwIj49PC9tbz48bXNxcnQgbWF0aGNvbG9yPSIjMDBGRjAwIj48bWk+RzwvbWk+PG1mcmFjPjxtaT5NPC9taT48bWk+cjwvbWk+PC9tZnJhYz48L21zcXJ0PjwvbXN0eWxlPjwvbWF0aD6zjPQWAAAAAElFTkSuQmCC\&quot;,\&quot;slideId\&quot;:1912,\&quot;accessibleText\&quot;:\&quot;v equals square root of G M over r end root\&quot;,\&quot;imageHeight\&quot;:30.594594594594593},{\&quot;mathml\&quot;:\&quot;&lt;math style=\\\&quot;font-family:stix;font-size:22px;\\\&quot; xmlns=\\\&quot;http://www.w3.org/1998/Math/MathML\\\&quot;&gt;&lt;mstyle mathsize=\\\&quot;22px\\\&quot;&gt;&lt;mi mathvariant=\\\&quot;bold-italic\\\&quot; mathcolor=\\\&quot;#FF00FF\\\&quot;&gt;v&lt;/mi&gt;&lt;mo mathvariant=\\\&quot;bold\\\&quot; mathcolor=\\\&quot;#FF00FF\\\&quot;&gt;=&lt;/mo&gt;&lt;msqrt mathcolor=\\\&quot;#FF00FF\\\&quot;&gt;&lt;mi mathvariant=\\\&quot;bold\\\&quot;&gt;G&lt;/mi&gt;&lt;mfrac&gt;&lt;mi mathvariant=\\\&quot;bold\\\&quot;&gt;M&lt;/mi&gt;&lt;mi mathvariant=\\\&quot;bold\\\&quot;&gt;r&lt;/mi&gt;&lt;/mfrac&gt;&lt;/msqrt&gt;&lt;/mstyle&gt;&lt;/math&gt;\&quot;,\&quot;base64Image\&quot;:\&quot;iVBORw0KGgoAAAANSUhEUgAAAqAAAAGqCAYAAADUT/Y+AAAACXBIWXMAAA7EAAAOxAGVKw4bAAAABGJhU0UAAAD9AygcPwAAJ71JREFUeNrt3S9MHVvfL/AjEAgEAoFAICoQFRUVFQhE8wZRcUQForlBVCAqKioQCJKKioqKCgQC0TepqDiiAoHgJhUIREVFk8tNEH0TREUFgpv0TXpnnqw+L4fDzJ4/a2bPn88nWXmenMLeM2vPrPVl9prf/PEHwEj9+uPXL03TNK39ZgYCBFBN0zRNAAUQQDVN0wRQgKGFz3smAU3TNAEUoM0AumkS0DRNE0AB2gygL00CmqZpAihAmwH0Y8WBc1fvAQBQJYCeCqAAALQZQK8EUAAA2gqf8zkB8yJpBzntTz0IAEDZALqaE0Dv6CEAAGIH0CcZ4fNn0mb0EAAAsQPo64wAeqZ3AABoIoC+zwigh3oHAIAmAuiXjAD6Ru8AANBEAP2eEUCf6R0AAGKHz8WcO+DX9RAAALED6H0lmAAAaDOAKsEEAECrAXRXCSYAANoMoAdKMAEA0GYAPckIoDt6BwCAJgLoVUYAfaR3AACIHT4Xcu6AX9FDAADEDqCrOXfAz+ohAABiB9DNjAB6rncAAGgigGaVYDrSOwAANBFA32cE0D29AwBAEwE0qwTTc70DAEATAfRSCSYAANoKn3NKMAEA0GYAXVOCCQCANgOoEkwAALQaQF8rwQQAQJsBVAkmAABaDaBfMwLoM70DAEATAfQqI4A+1DsAAMQOn4s5JZju6CEAAGIH0LWcADqvhwAAiB1AtzLC53e9AwBAEwH0VUYAPdY7AAA0EUAPlWACAKDNAKoEEwAArQbQrBJM63oHAIDY4XM55w74+3oIAIDYAXRdCSYAANoMoEowAQDQagDNKsF0pHcAAGgigGaVYHqrdwAAaCKAKsEEAECrATSrBNMTvQMAQOzwmVeC6YEeAgAgdgDNK8E0p4cAAIgdQLNKMF3oHQAAmgige0owAQDQZgBVggkAgFYDaFYJpl29AwBA7PA5m1OCaVMPAQAQO4CuKMEEAECbAVQJJgAAWg2gWSWYfugdAACaCKBZJZhO9Q49OYYXknYwxbY0gj5enHIfrzjSAYY1sWSVYHqvd+jJMZz3KNk22qsR9PHzKffxmiMdYFgTy/lYJ1UGcwwvJe37FMPRxZDXS4dKGd+m1LdXYYxyQyTAwCaWrIH/qR6ih8d0+lXxaljbvJ9T4zZ2ezHgPv2zpT48Tdrr8H530vHJEQ0wzIllxVdejOA4T8PMdrhS2VR4Sq8Qzgy0/04bDp7HSbvrSAUYz8ScV4JpSQ8xsON9PtzQ0lSQ2hhgnz1oOHz+NdTgDkD25LKdtaZN7zDQY34maScNhamzoYWpZH+OGl47O++oBBjfZJxVgulE7zDg436twVD154D6KV268LPBvnrpaAQY50SsBBNjPfa/NLWecUB9tN/w1+9qewKMdBLOKsG0q3cY+LH/Rs3K3P5J18v+aPLrd0chwDgn4Nkx3UwBN47/zSZvrBlA/+w0fPXzyFEIMM4JOK8Ek6LPDP34X20wXKXrJu/0uG9mwg1VTQbQt45CgHFOwBs5k4MC0Az9+G/68Z0HPe6bJy0Und91FAKMcwJWgokxH/+zDQes9CroQk/75riFALrlKAQY5wSsBBNjPwdc5ftnn6y29NjNTUcgwDgn3+OhfXUIHQugP/pWaL3hJ0UJoAAm38znYm/rHQTQaG2nR/2x0nDheQEUYOQTrxJMOA/aCVrpH3pzPemP1y31iQAKMNKJVwkmnAftha3nPeiLhaRdCqAANDnZKMGE86C9sPU5ra3Z8b541mJ/CKAAI514lWDCedBu4Hrc4X5IC89/K7gfhwIoAFUnHCWYcB60G0A/d7gfHpW4krsrgAJQdcJRggnnQbsBNG33O9oPJ0Wv4gqgANSZcJRgwnlQLCilX02fRwpdHzvYB/cKll66CF/VC6AAVJpwlGCC4gH0PGfNdJV2r2N98L7gdr8IPy+AAlBpwnmQMyms6CEE0H8E0PnwVKMYwetth/Z/sWDppZ+/n+gkgAJQddJRgglKBNDws28jBa+rpC11ZP9fFdzmg2u/I4ACUGnSUYIJygfQOxEfU7nXgX0velU33ec7AigAdSeeg4wJ4VjvIIDeHkDDz/8VKXz9+P2Vdgf/EL3ZPtz4PQEUgEoTz0lXr8pAxwPoasSbkXanuN/p3exnBbdzTQAFIMbkowQTVAigE/6Aq3IVdHZK+71RcBtPbvldARSA0hOPEkxQL4A+6fvz0HMeRDFx+wRQAKpMPEowQb0AOhOxMH36NfhMy/t8v0QB/hkBFIAYk48STFAjgIbfi1mYfqPlfX5XZ42qAApAlclnt+gkCwJoZgCNWZj+uMX9XS5YSuoq6y59ARSAKhNQ1mP3DvUOAmjxP84iFqb/x53mDe7v67KF5wVQAGJMQEowQZwAulTwMZZF2mEL+5regPi94PasCKAAxJyElGCCCAE0/P5epDD2t6cNNbSvT2MsCRBAASg7AS3mTAbreggBtHQAXYn4eM6Dhvf1S8HtWBdAAYg5ASnBBBEDaHiNj12/CpqGylhloQRQAMpOQkowQfwAuhbxZqRXDe3nUcH33y7wWgIoAKUmISWYIHIADa9zGvHxnPOR9/FuwWUChd5bAAWg7ESkBBM0E0BjPp5zN/I+Fr1Raq/g6wmgAJSaiJRggmYC6ExOhYmy7Vusx3OGGw8vY64/FUABKDsZXWVMBFt6BwG0egANr7UT8SroZqT9241dh1QABaDslRAlmKC5AFqm0Hvtu9ELbE+Zq7JrAigATUy0SjBBgwE0vN7riFdB12vuW9F1qV9Lvq4ACkDhSWMzYxK4UoIJATRaAF2OWJj+uOa+fS74PlslX1cABaDwpPEqxtUPEEAnvuZBxKugaxX362FTZZ8EUADKTBpKMEE7AfRexAB6WHG/PjZV+F4ABaDMpKEEE7QQQEsGwOiP5yyxDKDSoz8FUADKTBpKMEF7AfRRxKugByXfu+iNUO8r9pkACkChCUMJJmgxgIbX/hzxKuhSwfecD+s6m1xfKoACUGjCUIIJ2g+grT+eM/m57YKvd1KjzwRQAApNGEowQfsBNObjOSferR7e76zp8CeAAlB0wlCCCVoOoOH1X7R1FTT598dtPGteAAWg6IShBBNMJ4Cm668vIwW23OCY/NunmF/nC6AA1J1kv8aqAQgCaOn3eBPxKuhmxnusxr6hSQAFoO4kqwQTTC+Axnw859ltV0GT//ahiZJOAigAVScLJZhgigE0vM9fEa+Crt947aUSAfeBAApAGxPsWs4EsKyHEEBbCaD3Il4FPa4YCI8j9ZkACsDEyWIrqwST3sH50U4ADe91FPEq6Fp4zdmkfS/4OxsCKABtTbBKMEE3AuifEQPo+/CaL+qsHRVAAWhqglWCCToQQMP7nUV8POdKum0Ff3474j4IoABMnCyUYILuBNCnEa+Cfi34c2kVjAUBFIA2J1glmKA7AXQ2PFbzV4vtIHKfCaAA5E4Uy5NuYgABtL0AGjnAFW33BFAA2pxc13MG/0U9hHNkKgF0IeebidjtUwN9JoACkDtRKMEEHQug4X0PWgqgTwRQANqeXJVggm4G0JiF6bPaaazSSwIoAGUmisO8GoLgHJlOAJ1wfv7qcsATQAGYNFEowQTdDaCPGgyf6dORZgVQAKYxuSrBBB0NoOH9zxoKoC8b3GYBFIDMSWJRCSbIPUdmCgalbw1uw9MGwme6tnRJAAVgGpPrmhJMkHuOLBcNSw1uw2z4ujxmAH3XcL8JoABkThJKMEGkAJq0uQa342XkALoqgAIwrck1qwTTid6Bf50jD0qEpeUGtyNdLnMZKdSdtNBvLwVQALImifdKMEHuOfK4RFh60PC2xLqq+LSFftvvy7YC0P7kqgQT5J8jL0qEpY2GtyXG4znPmlwqUOCP27Jt11EIMLzJ9crXXpB7juyVCEs7LWxP3SuLWy3122mkAPrGUQgwrIl1cVpfJUKPzpOTEmHpQwvbs1Lj8Zzf27j6GbbzIlIAPXIUAgxrYn2gBBPkniNzJcPetyaeq37LdlV9POfrDvxxWzo0OxIBhjW5birBBLnnyEaFwLTWwnatVyw8v9zhfstrdx2NAMOZXJVggvxz5LRrBd6vbdvnLm5X2LYPfXlkKADtT65KMEH2+bFR4xGXd1rYvs2S27XeUr/dq7FGNav9aPKxoQC0O8GeKMEEt54b6zXLHX1tOjCVfDzn55bWps5HvPv9ZvvU1g1UADQ7WSjBBH8/JxZCsferCIHpIjzqtsnHc+525WlCyXs8CjVGfzXYvrZ1JReAZiYLJZjgj3+XNXoW1i3+aCA0XYbanY9i3wRUsDD9RRMhOF1mEJ4S9Tbc/f+rxXae1gdN2p9t3VgFQJzJQwkmxnjcr4a1z0chxPyaQrsIy1/+Stp2hH2aVJh+O1Lfpf12HK5CXk2p7/JC/mkoT7XqSAfo7kScdYPFhd5hwMf9ZseC03GEfbqbc9NPGhTnI/Xdr560TUc6QHcn4l0lmBBA+x9Aw359zHj9g4h9J4ACUHsyUYIJAIBWA2hWCaZdvQMAQBMB9CIjgG7oHQAAYodPJZgAAGg1gCrBBABAqwFUCSYAAFoNoNtKMAEA0GYAPWi6ZiAAAFwPoCdNPrKPv/V1+rzsh0l7krSnSdtJ2qvw+MSDG20vPCBgOxRMT5dKrCVtKfI2vbnlvX+3FZ8aANBEKFKCKX6froTQ+DY847uJ54ynz+B+l7Tn4ZnmcxW288GE93jo0wQAYgelWSWYovTjfAic+yEYTuuxg1/CVdP1pM0U2OYzjzEEANoOTnlXwGb10MQA9zw8d/uqg8/A/hG+Rn98M4yGpQBnnqMNAEwjRCnBVL7P0nWY7zsaOrPa97Cm9FFYf3pZ8Pee+sQBgNhhSgmmcsHzuOGgeBXWi/5uP6ccXHd88gBA7FClBNP0guencJPSVtLuZ91ElH59nrS74a75/bDOs60AuusIAABihyslmLL7Zilphw3cub5d9xGn4S77V2GdpwAKAPQqZCnBdHu/bJZYJ1mk/dVEVYH0qmm4gnreUADdc5YAADHDy2JO8FgZaZ/Mh7AYK8CdtFHOKgTRlw3cGGUpBgAQNbQowfT3/rhXsDRR0RJIW5NqcTb0mZ4LoABAVwOXEkz/0xePI149TG9YujPFfZnLubmsbPvoTAEAYgaV3awANbJ+eB6x3NF+21c9c/ZrO8J+HTtTAICYAeX92G88Sfb1WcTw+bwr4fPa/j2puX8CKAAQNZyMugRTuNM9Vvh82uH9fFZjv06dKQBAzGAy2hJMyT6uRwyfWz3Y35cV9+3cmQIAxAokoy3BFO52/x7ra/ee7PNMzhVvARQAaCWQjLIEUwjeF5HC57se7vsPARQAmFYYGWUJppwbr8q2z30M6uF58mX286ezBQCIFURGV4KpQvjKaukjOu/2uB8+ldlfZwsAECuEjKoEU1oYPuKz3bd63hd3y9yA5WwBAGKFkFGVYEr26yhS+DztWq3Piv2xV2KfF5wxAECMAJL12Mn1Ae7rRsRnoz8aSJ8slLgivOyMAQDqho/RlGBKbxRK2lmk8PlpCFc/r/XNSwEUAGgreIymBFOyPy8iXv1cH1jfzBcsy3TPWQMA1A0em2Oo+RiKr3+LFD7Ph3T181of7RbY9zVnDQBQN3S8yggahwPbzycRr37uDvRYWMhZDyyAAgDRQscoSjCFYvGxAujygI+H/THceAUATDdwDL4E04R1rmXb8cCPh0l1QTedNQBA3cAx+BJMyb689fV76cC+ltEWnTUAQJ2gMYoSTMm+fI8YQFccOQAA1YPZWkbIuhpKCaZkPx5GDJ8XjhqAP/5dWiT9uuRxKKfyu91t4b1nw3tvXHtfX9FAf8aPrYyg9XVA+/gyYgD96KgBxjphpMWC/wz12g4nPD7taUPbsJq0vyaU6zgJRZ9nfGrQ2fFk8CWYwvPaYwXQbUcNMPSJIb2yuRzC5nYIm2WLKF/E/hoteb1nE+6QvNk+e3IGdHacGXQJpmQ/lkqOV4qwA6OaBBbDVcU0aO6F0HbZtcfFhUBcZbuuDNzQybHna8Y5uzWQ/YtZfD5tc44aYCgTwFrkAfJmextxW5/V2I7v1oZC58afQZdgSvbjdcSx9JsjBhhiAL0MVyOOk/YhaQdJe5e0s5qD5peI27pbc1ve+8ShM2PP4EswJfvxKWIAPXLUAEOaBNI7yecn/MxOzYFzIdK21v0663LSvgKt//E75BJMlxED6GtHDTDGyWJ/2utAw4L+q66sSQVqnc+DLsEU/riPuZzphaMGGONkUSf87UbcjoOag/jmFPourZF6rkVtD5yVvR9TBl2CKdmP+5ED6BNHDTDWCeOvaRdPTr/Or7kudRoBdLPhG73G2Nackb0fTw4zPttXA9m/R5GP+YeOGmCsE8bjigPnj8jbcTfUGO3FIC6ACqDcel4MvQRT7PPeVX9gtBPGfI2iyguRt2UpfBVbdjtWptBvAqgAyj/Pi6GXYNqJfMzfcdQAY540Trpy808oTF8mhP6YxqM5BVABlFvP3azPdnkg+7gb+Zhf7Oh+Pg/72sWm6gkMaOKoWlh5p6HtWSlR6uRoSn0mgAqg/P2cWM8qwTSgfdyPfMzPdHQ/zzs8Tiw722A4g+rjad+IdMs2HXa5jIkAKoDyj3Ni0CWYwj4exDzmO7yfAijQymBzp+JAcDblgT5du7okgAqgdGIcGXQJppEF0JmwJv9B0jbCV9/p0/S+tTwmfEkf/RzG27vhSVszzjYY1uRx1YUbka5tz4cC7304xf4SQAVQ/n5ODLoE05gC6IQ+SGuhvgnr75saC/aH8uhWYPKgctylEkg55Vyut8dT7K+5cNOFFq/NOhN7PYYMugSTAPqPvkjrN39qIHw+dTbBuCaPvYqDxfMGtmWxQGmoHwILdGoMGXQJprCP+wLo3/pjuUYZv9vah5a33zdPWq/aUCePFxU75G0D2/J0WnfgA5WDyOBvGmmgDNPsAPrkY8T+WG9524UaTQDtwCBS9U74kwa25WjCe15N6+Yj4NZzdvAlmMJ+bruj+x99shWpL362HcgFGk0A7cYgslKxQy4jb8dSga909k350IsQ8nVg+xn75sN7A+iT+5H64vMUtl2o0QTQDgwiczXW8ixF3I7tAn8le3wddGv8yFpD/n5g+/ln5Anl4QD6ZDZSX7wTQDVthAE0nIxn0yyfE55Lf9H2mlOg9rk7+BJMYT8fRJ5QngykX75H6IsDAVTTxhtAqy4m34z0/pNuhPrRVN1RoNa5O/gSTJGv9v1u2yO/eHG9vXQmwXgnkaqlmHYivPdsgadsPPMpQSdD2dVYHi5Q4FuaUgXXB9InxxH6YtfZBOOdSHam9dVJGi4LPJLNI9ige+NG3g2MiwPc36OIAfRkIH0igAK1BpGqpZiOa75v+tzh8wk3Hq36hKCT48YoSjBd29+9iAH0ciC1QAVQoNYgslpx4Pha8323u7Y4HSh8/o6iBNO1/Y1dimllAH0igAK1BpGlqgWEa7zn/IS1n9+H+DUeDGjcGEUJpmv7u+xOeAEUiDuI1LnDc77ie75r4w57oLFxYxQlmG7s8zc3IgmgQNyB5EfFweNOhfdam1D8/qNPBDo/ZpyP7Y/H9OpuxAB6JoAKoGAyya7nN6mtl3yfuQk3Hv3wvHfo/HiR963JgwHv95PIX8PfF0AFUBj7hHLURjH69IlGY3hCCAx8vBhVCaYbf0D/iBhAd3veHwIoUHsgeVdx8HhR4j0mffX+Qc1P6MV4MaoSTDf2/UPEANrrOscCKBBjIHnd5OARrhzkPbYt/Vp+rgf9dC/dZy1qW3YG9m68eDHkAusF/pCO+TX8PQEUGPOEsl1x8Hhb8PUnFXFe7Uk/xa4FqA3wsY0jGC/2x1SC6Zb9P3M3vAAKTDdYHRR47Y0JX71vj6CfNAF0SOPFX2MrwXRj/59FPP6vqpazE0CBIQyoVR/H+deE110KReUzH+fZpzVQAqgASu4VwK2R7P9s5JqgLwVQYKwTStXHcR7nvGb6rPeTnN9NB/CFnvWTACqAjn2smM/5RmNtRP2wHfEcuOxj9QABFIgxkFR9zNzXnNc8GFoNPAFUADVW5I4ViyPqh7mxXwUVQIFYg2mVweO84tWBZz3tJwFUAB37WDHaEky39MWjCevby7T0dVYEUGCME0uVweN7xgSVNyi/72vtOwFUADVOZJZg+jrS/ohZF7Rva+IFUCDKYHJRZQC58Rr3Jjwp5KwP9T4FUAGUzHPg3ZhLMN3SH8sTbrRs7OEeAigwlIH0rE4ADY/nyxuI03+70/M+Wg1rW7V4bcXZ16tz4HjMJZgy+iT2M+JXe34sCKBAqcHkU8UBZDZcBTifsL7JlS7o/zjxbcwlmHL65U3EAPqtD08IE0CBWIPJUdVHyYVnGuf9zFM9DL0fI/JKMK2PvG/SP8RPI4bQs66XqRNAgViDyUHVO+ENMDCKMWIl5zxf1j+/FiI/pjMNtLMCKCCAVnhUZ1/veIeS58/dEezjIyWYJvbRcuQQetjVECqAArEGkzeRw+d74ZORnDtzffjKNMJ+7ijBVKiflgp8M1Smfepikf8JT7oTQIHCg8luxAHzqMtfHUHkc+fVGNZBJvv3NusqnaPg1hB6GvnGpPsd2r/ZCSX3BFCg9QB6LHwyovNmMTzLOz32dwa+r5+UYCrVXzPhm6BYIfQqaY87sm87kfZJAAWD5cTHZxZpn9M7ZfUmIzpvrq+dPh74vp4rwVQphL6O+MjO3+tCF6e4Tw9DGBZAgSiDSt2n/Jx3cZ0SNHjOrN0IFld9ftLXhH2dU4KpVv/dj3xz0vfwWNS5FvchDdPPI4bPK8cOUDeAnvf9KUdQYTK+rf7tvQEHqKzz39Osiof4/chXQy9CEJ1veNsfRrrp6Hf7MtRzBWgvgP4wATHC8+V535/lXXJ/H+VcxbLmu1xfroXlSjGrjvwI4fZuxO2cCZ/7p4jb+TMsSZhzJAB1Auhll+7MhJbOlaVrNx794ya8ge7zCyWYovZnGu6eha/SY9dfTr/q3wvPqF8quV0LIXS+jVxK6vfa1bs+faBuAP1p/Q4jPVc+TvijbHaA+7yvBFMj/ZqWM3oavkr/1VC7DFdcP4Sb5l6Gqie74f/vh2P6W0Pv/9GFCiBWAE3D5yO9xgjPk4cFzo8HA9zvo4x93XNURA2inxsMom22i/Bwk2WfLhAzgP6pxxjhOZJ+bfpfYywtk/NVsRJM8fv6QfgK/VvPQme6DvVdOj9YFwzEDqDpAPNQbzHSc+Rl0bVuAwzev5Rgmkrfr4Wbdrp6ZfQ4PAls3aOXgaoD3eqEgebUAnJGfH4s59x4dNuau5kB7ftdJZg68TmkNwg9DjcIfSpxPMa6uvk1rCPdCYFzwacCxLrKcZrxDOIXvlJh5OfHx5IT9v0B7fuTnP00Lkz/D6P0KulGCIZvwo1GR+Hq5NdwN3tW+xR+7ih8ff77JqVn4TXXwnu4ugk0OpjNhvU722EwWzPB4Lz410Rc9orRiwHtf1bN03NHBwBA/PA1V7Ee4scB9cE7JZgAANoLX69rrJmbGUgfHCvBBADQTvC6m/Pc7v8eyzrQnHJA244SAIC4wesoJ1z+7zGsA032YTFn/zyMAgAgYvDKq4v7JWn/MYZ1oKEoetb+3XGkAADECV3zOU/++deVv1Ax4mro60AnVABQmgcAIFLoepsTuvau/dzx0NeBpo8Vzdiv744UAIA4get+zo1H6ZNnlgqEs8GsA022/33Gfh05WgAA4gSu05wwuXXjZ9eGvg402f6TjP167WgBAKgftp7mBMnPN9c8Fl0H2vM+uSoSxgEAKB+0FifceLSW8XtF1oHe7XGfZO3TY0cNAEC9sHWQE7YOcn6vyDrQrZ72yYOhhWoAgK4ErdWiNx7d8rtF1oF+6Gm/ZNVCvVKCCQCgXtD6khMen0743SLrQC/6GNiSbX6VVYjfUQMAUC9opV81n2XceDRb4PeLrANd6WG/KMEEANBg2EqvZO7cuJp5v+DvFlkH+qyHfXIyqRg/AAD1Q9dyuKL5tsTvFFkHutfDvrgaSpgGAOhD+Jot87NF1oH2bP/zSjCtOkIAAKYf2IqsA73To/3JK8G04BMHAJh+YNsrEECf9mh/skow/fRpAwB0O7AVKmjfwf3JKsH01acNANCNwLZcIICe9Wh/3g+pqD4AwFBD6HmBELrQk335mrH9Oz5pAIDuhLaDAgF0oyf7ctX3dawAAGMIoINYBzqhBNMjnzQAQHeCW5F1oF96sB95hfUXfdIAAN0Kb0XWgS53fB+2Mrb7u08YAKB74a3IOtBHHd+HrBJMn33CAADdC29F1oG+6fg+ZJVg+ugTBgDoXnjr/TrQnBJMr3zCAADdDHBF1oEudnj7lWACAOhZAO3tOtAJV3Af+nQBALoZ4oqsA33b0W1fz9nmOz5dAIBuhrgi60CPO7rtWSWYLpM249MFAOhuCC2yDnSug9udVYLpq08VAKDbAbSX60CTbTrM2Nb3PlUAgG4H0CLrQF93cLuVYAIA6GkALbIO9KSD251VgmnLpwoA0P0QOmkd6M+kzfYkNK/5RAEAuh9Ai6wDfdCh7V3vY+F8AAD+J9D16rnwOSWYrnyaAAD9CKBF1oF+6tD27vVlrSoAANmhbtI60MuurANVggkAYBgBtMg60Mcd2VYlmAAABhBAi6wDfdmB7ZzNKcG06ZMEAOhPAC2yDvSoA9u50oc79QEAKBbuiqwDnZ/yNirBBAAwoABaZB3o+pS3UQkmAIABBdAi60B3p7yNSjABAAwogBZZB3o85W1UggkAYGAhdNI60Ktp1gNVggkAYHgB9LDAVdC1KW2bEkwAAAMMoLtdXQeqBBNQcexYSNqzcKPlo6TN6BWAbg3Ua11dB6oEE1ByzEjD5vtQQu76eHFa4HfvJG0naR/C0p8fN17jW/jvB+EGzgU9DlB9wM77mnuq60CT99zO2J4LnxwQxonlEBzz1rOfZ/zuTNJeJO1zgT/Eb6uTvO0TAKg+gB93cR2oEkxAxtgwl7SNpP2VtJ8Fxq/zW17jbtK+VAieN9tznwhAtcG8yDrQrSlslxJMwPUx4V7S9gt8a5MbQMMDLi4jhM/fV0ItCQKoMKgXWQd6MIXtOu9icXyg1XHg91fsX2uExPNrr7cTKXgakwBqDvBF1oGeT2GbsrZlw6cGgx6TFsPazC8Fv2IvFECT/33dQPhM25FPDaDagF9kHehyi9ujBBOML3Q+Tdd4NxAQ029T3jQUPlv/Ax1gSIN/kXWgmy1ujxJMMJ7x51OkK51ZrcnXFkABakwAnVoHqgQTjGr8+TXFdn5Lzc+y7dSnCFBtAujUOlAlmGB0AfRnuNHoXbhL/WEot/Sq4fC5GO6uv6jxOns+RYDqk0Bn1oHmbMuBTwoGN/akTzCay/n30wbC5/e0Fui191hK2lnF1/rTpwhQfRLozDrQnKsRnjwC4xub/owcPq9uu5kxPEP+sORrHXrWPEC9Qb4T60CVYAJujAlzkQPoZoGx8HjCsqT0CurLvCu3ABQPflNfB6oEE3DLuHAeKXzulwy+D8JjPzdDexTGqFmfCkC8QX7q60DDYJ/13gZ9GOfYdBQhfH5xxRKgm4P81NeBKsEE3DIuHEQIoGt6EqCbg/zU14EqwQQ0EEA9LhOgw4P81NeBKsEENBBAn+hFgG4P9FNdB6oEExA5gKZF7hf0IkC3B/oi60DXG3pvJZiA2AHUs9oBejDQF1kHutvQez/Iec8Vnw4IoAIowDAH+iLrQI8bem8lmAABFGCkg/3XAo+ym23gfZVgAgRQAIN9ezX1ct732KcCxiQBFGDYg/3mNNaBprU+M95rz6cCAqgACjDswX65wKB+3MD7KsEECKAAIx7wz9tcB6oEEyCAAhjwW10HqgQTIIACGPBbXQeqBBMggAIY8FtdB6oEEyCAAtDqOlAlmAABFIBW14EqwQQIoAC0ug5UCSZAAAWgtXWgyWss5rz+uk8CBFABFGBcA3/j60CVYAIEUADKDvxrNd9DCSZAAAXg3wN/4+tA0983cQACKAC/B/7G14Emv/8+43UPfQKAAAowzsH/qsl1oEowAQIoADcH/+Mm14EqwQQIoADcHPx3m1oHqgQTIIACcNvgv9bUOlAlmAABFIDbBv/ZptaB5txlf6UEEyCAAox7AiiyDnSlwuu+ynitr3odEEABxj0BFFkHulnhdZVgAgRQAG6dAIqsAz2o8LpKMAECKAC3TgAzSfsee6DPWVu6pdcBARTAJHBYYLBfLvF6SjABAigAuZPAdsx1oEowAQIoAJMmgdWY60CTn91QggkQQAHImwSK1AM9L/F6u0owAQIoAJMmgqNY60CVYAIEUACKTASvYq0DzSnB9EpPA5EC6KUeBOj/RLAeax1o8nMXSjABBcaKDzUCaNrm9CJAvyeCKOtAlWACSow7pzUD6JpeBOj/ZHBSdx3ohBJMy3oZuDZefK8ZQHf0IkD/J4Pa60DzSjDpYeDaWHGvZvhM27GeBOj/hFB7HWhOUXslmIDrY8V+hACatg29CdDvCSF9LvxlnXWgOXe1KsEE/B5ndiOFz7T9SB+moWcB+j051KoHqgQTkDE2LIdvSM4jhs/f7WfS3njUL0B/J4mXddaBKsEEXAucT5P2NsLd7mXal/D1/rOkPUzafeWaALo/aaxVXQcaSjkpwQTGkbUWA2fRduCTAejuxDFXtR6oEkyAAApA1cmjUj1QJZgAAKgaQCvVA1WCCQCAqgH0UZWvs5L/tpfxs+/1KgAAeQF0PpQ1KbUONH0qiRJMAABUDaGnZdeBKsEEAECdAPqmzDrQCSWY1vQoAACTAujjMutA0yeQ5Pzcoh4FAGBSAF0ssw5UCSYAAGKE0E9F14EqwQQAQIwA+rroOlAlmAAAiBFAN4quA03+91AJJgAA6gbQwutA0/8t+sQkAADIC6FF6oHO5/zbA70IAECZALpXIID+LyWYAACIFUA3CwTQ/1SCCQCAWAF0pUAA/b8Z//1UDwIAUCWEnk8IoP+tBBMAADED6H6Bq6C3tTd6DwCAKgF0s2IAfab3AACoEkAXKwbQVb0HAEDVEHpWIYAu6zkAAKoG0LLrQNMnKM3qOQAAqgbQrZIB9KteAwCgTgBdKRlAP+g1AADqhtDzEgH0pR4DAKBuAC2zDvS5HgMAoG4AfVoigD7UYwAA1A2gd0sE0EU9BgBAjBB6USSA6ikAAGIF0IMCAfSbngIAIFYALVIP9P/oKQAAYgXQFVdAAQBoO4ROqgf6/5I2o6cAAIgVQD8UuAp6X08BABArgD4rEEA39BQAALEC6KR6oPN6CQCA2CFUDVAAAFoNoO8zAuih3gEAoIkAmrUO9LXeAQCgiQB6LyOAPtc7AAA0EUBnknZ1SwB9qHcAAGgqhB7fEkCX9QwAAE0F0Oc3wudPvQIAQJMB9OZz4T/rFQAAmg6h368F0Hd6BACApgPox2sBdFuPAADQdADd8fx3AADaDKAPrgXQe3oEAICmA+hsevd7CKBzegQAgDZC6KekXegJAADaCqC7aQjVEwAAtBVA15O2rycAAGgrgM4rwQQAQNsh9K5eACCm/w8qC1PctUWulQAAAVJ0RVh0TWF0aE1MADxtYXRoIHhtbG5zPSJodHRwOi8vd3d3LnczLm9yZy8xOTk4L01hdGgvTWF0aE1MIj48bXN0eWxlIG1hdGhzaXplPSIyMnB4Ij48bWkgbWF0aGNvbG9yPSIjRkYwMEZGIiBtYXRodmFyaWFudD0iYm9sZC1pdGFsaWMiPnY8L21pPjxtbyBtYXRoY29sb3I9IiNGRjAwRkYiIG1hdGh2YXJpYW50PSJib2xkIj49PC9tbz48bXNxcnQgbWF0aGNvbG9yPSIjRkYwMEZGIj48bWkgbWF0aHZhcmlhbnQ9ImJvbGQiPkc8L21pPjxtZnJhYz48bWkgbWF0aHZhcmlhbnQ9ImJvbGQiPk08L21pPjxtaSBtYXRodmFyaWFudD0iYm9sZCI+cjwvbWk+PC9tZnJhYz48L21zcXJ0PjwvbXN0eWxlPjwvbWF0aD4AOZJQAAAAAElFTkSuQmCC\&quot;,\&quot;slideId\&quot;:1912,\&quot;accessibleText\&quot;:\&quot;bold italic v bold equals square root of bold G bold M over bold r end root\&quot;,\&quot;imageHeight\&quot;:46.054054054054056}]&quot;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106097</TotalTime>
  <Words>774</Words>
  <Application>Microsoft Office PowerPoint</Application>
  <PresentationFormat>화면 슬라이드 쇼(4:3)</PresentationFormat>
  <Paragraphs>106</Paragraphs>
  <Slides>8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ＭＳ Ｐゴシック</vt:lpstr>
      <vt:lpstr>굴림</vt:lpstr>
      <vt:lpstr>Arial Narrow</vt:lpstr>
      <vt:lpstr>Book Antiqua</vt:lpstr>
      <vt:lpstr>Cambria</vt:lpstr>
      <vt:lpstr>Matura MT Script Capitals</vt:lpstr>
      <vt:lpstr>Monotype Corsiva</vt:lpstr>
      <vt:lpstr>Symbol</vt:lpstr>
      <vt:lpstr>Times New Roman</vt:lpstr>
      <vt:lpstr>Wingdings</vt:lpstr>
      <vt:lpstr>phys1443-spring02</vt:lpstr>
      <vt:lpstr>PowerPoint 프레젠테이션</vt:lpstr>
      <vt:lpstr>What is DAMSA?</vt:lpstr>
      <vt:lpstr>DAMSA Physics Strategy</vt:lpstr>
      <vt:lpstr>Physics Driven DAMSA Detector</vt:lpstr>
      <vt:lpstr>The Little DAMSA That Could! </vt:lpstr>
      <vt:lpstr>The Little DAMSA Sensitivity</vt:lpstr>
      <vt:lpstr>The Little DAMSA Pilot Experiment!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a</cp:lastModifiedBy>
  <cp:revision>2769</cp:revision>
  <cp:lastPrinted>2013-08-07T19:59:35Z</cp:lastPrinted>
  <dcterms:created xsi:type="dcterms:W3CDTF">2011-03-22T18:30:05Z</dcterms:created>
  <dcterms:modified xsi:type="dcterms:W3CDTF">2024-05-30T05:39:50Z</dcterms:modified>
</cp:coreProperties>
</file>