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660AB-4AF6-DE4A-B5F1-2D5D8E2DEBDA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7BE92-10EC-1A43-90CD-B0AA4F4E5B4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284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31C372-3F7C-84EB-E245-92A724D56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E1FCB3-097C-644C-8EE9-068CD3C49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D9FB82-597C-AA68-8C02-D0E3951D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53E358-7DB1-DCC2-7AAF-72D7869D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C8FEE-1CE5-0D40-804F-6959AC4D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72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BEC9C4-5C08-A808-9FAE-C696408A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78C7C0-56A6-F23C-B344-DE2F63870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7CD08A-BA54-3B8F-7477-0429E958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50648E-4711-5A80-913E-52C26FF0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D34CF5-9BC3-1A29-D426-BC2D794D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78192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F30AD62-DDAC-4679-A811-740D90BD8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A3B520-0168-C042-F874-7188F9F8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37D493-11E8-9904-B4E8-09B91673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A2A984-9A46-773A-0AB2-12066EF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233C34-8D2A-3995-D06D-0BD564D3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15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D7F856-BE97-27D1-860C-079409BA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3C3EFD-5466-9983-8146-789DD4DC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9C51B3-CD6B-2971-8000-5BAC464F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AC72DB-889A-2D04-4794-B791B7E8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4CB365-9614-08B7-ACFC-9AAF090F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007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9B0F0D-2FA3-7DE6-B359-4EBBFB36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1A7554-0EB8-405F-DB06-FCE6A1FD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DF0EBA-F0B0-B929-7B44-4D098F02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3B4A28-26F2-E521-042D-17E1C7CD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67B035-DA98-DBD8-D3A4-F5CD13BB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87156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96796-95C6-79EE-C4D8-B8A159E8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D3FCEA-DF77-107C-F62C-28C89C9A5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ACE6EC-9C9F-644D-DF0E-C3810A53C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490A3-2504-F3DD-80A9-530662D1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E0BCF3-59DA-C93D-E3AE-87EAD33B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0B16B8-D563-3180-4BCA-CD1BFF55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98248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1DE57-7F0D-4F4B-12BA-37272C71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C1A368-2601-8F45-B39F-3095FFFA5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F18E1A-0BFA-D4CD-03E5-05DF2B391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313EEF-4D7D-0736-FB6A-BF1028E00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D91565-6F8D-0B4B-D369-1D9D17485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467A025-8FE2-596D-455B-CAA3A7E1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2D5CFFE-A0B8-FFA8-D535-E395E322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11D4FC-DB5D-C757-6D3C-AD839029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840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87688-A925-70ED-BCE1-BB0A68B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52A677D-379A-6A1F-5865-630E893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6E9263-AE5F-6C8A-DFA2-C23527FA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1EF713-B41F-A7FD-771E-D81705D6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658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1F40A9-AAD3-A47E-74F0-28894F4A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22CFC30-5399-3EEC-87AA-5D68186D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7F2005-36C0-3EAB-F3F5-626966E2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570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004E3-AEA7-4555-886B-4BFAD207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1280FD-567C-B7F9-C1CC-DE01D597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F8EDFD-1CC6-F93B-7733-2D4C53302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222141-9683-29CB-087F-B6F1E1AE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A88EEA-7280-5262-B6A2-D0B64537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E0C207-59F0-01BF-4BE7-0B5E4B07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4438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4E7FB-684D-AE2E-24EB-B486B83E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BB5DC3-DF04-F85F-A0E4-FAF9B2683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CDA0E8-7FA8-84AF-B12A-0BF9A2773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A01175-8A63-1C7E-22EB-F7892498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89B30D-AD76-5EDF-DA5B-4D2201BE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16BB69-0ED9-9445-EE36-CCBB7E7D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6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DB6BC9F-2BB7-C576-EA80-60339EA8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E5879D-DD3C-961F-EAC2-BEBC0C41D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CF9548-12CB-3BFB-39D6-CCE80133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3CDD-66A1-6A46-9459-821D34239DA2}" type="datetimeFigureOut">
              <a:rPr kumimoji="1" lang="ko-Kore-KR" altLang="en-US" smtClean="0"/>
              <a:t>11/23/23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8EE14F-4F7A-1861-190A-C67CB7661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5812F6-69A5-D220-6338-5FC306436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E942-B919-6D48-A801-FC055CFC6656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113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B%8C%80%ED%95%9C%EB%AF%BC%EA%B5%AD_%EA%B5%AD%EA%B0%80%EA%B3%BC%ED%95%99%EA%B8%B0%EC%88%A0%EC%9C%84%EC%9B%90%ED%9A%8C" TargetMode="External"/><Relationship Id="rId2" Type="http://schemas.openxmlformats.org/officeDocument/2006/relationships/hyperlink" Target="https://www.nfec.go.kr/nfec/sub02_04.d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fec.go.kr/nfec.d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EF40B5-E051-66B3-D0E4-949333F42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1660"/>
            <a:ext cx="9144000" cy="2387600"/>
          </a:xfrm>
        </p:spPr>
        <p:txBody>
          <a:bodyPr/>
          <a:lstStyle/>
          <a:p>
            <a:r>
              <a:rPr lang="ko-Kore-KR" altLang="en-US"/>
              <a:t>고에너지물리연구소</a:t>
            </a:r>
            <a:r>
              <a:rPr lang="ko-KR" altLang="en-US"/>
              <a:t> </a:t>
            </a:r>
            <a:br>
              <a:rPr lang="en-US" altLang="ko-KR" dirty="0"/>
            </a:br>
            <a:r>
              <a:rPr lang="ko-KR" altLang="en-US" dirty="0"/>
              <a:t>설립 추진 정책 세션</a:t>
            </a:r>
            <a:endParaRPr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BA365B-CC66-2B07-A90F-00DE334AB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210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ko-Kore-KR" altLang="en-US" dirty="0"/>
              <a:t>울산과학기술원</a:t>
            </a:r>
            <a:r>
              <a:rPr lang="ko-KR" altLang="en-US" dirty="0"/>
              <a:t> </a:t>
            </a:r>
            <a:r>
              <a:rPr lang="ko-Kore-KR" altLang="en-US" dirty="0"/>
              <a:t>물리학과</a:t>
            </a:r>
            <a:endParaRPr lang="en-US" altLang="ko-Kore-KR" dirty="0"/>
          </a:p>
          <a:p>
            <a:r>
              <a:rPr lang="ko-Kore-KR" altLang="en-US" dirty="0"/>
              <a:t>곽</a:t>
            </a:r>
            <a:r>
              <a:rPr lang="ko-KR" altLang="en-US" dirty="0"/>
              <a:t> </a:t>
            </a:r>
            <a:r>
              <a:rPr lang="ko-Kore-KR" altLang="en-US" dirty="0"/>
              <a:t>규</a:t>
            </a:r>
            <a:r>
              <a:rPr lang="ko-KR" altLang="en-US" dirty="0"/>
              <a:t> </a:t>
            </a:r>
            <a:r>
              <a:rPr lang="ko-Kore-KR" altLang="en-US" dirty="0"/>
              <a:t>진</a:t>
            </a:r>
            <a:endParaRPr lang="en-US" altLang="ko-Kore-KR" dirty="0"/>
          </a:p>
          <a:p>
            <a:r>
              <a:rPr lang="en-US" altLang="ko-Kore-KR" dirty="0"/>
              <a:t>2023</a:t>
            </a:r>
            <a:r>
              <a:rPr lang="ko-Kore-KR" altLang="en-US"/>
              <a:t>년</a:t>
            </a:r>
            <a:r>
              <a:rPr lang="ko-KR" altLang="en-US"/>
              <a:t> </a:t>
            </a:r>
            <a:r>
              <a:rPr lang="en-US" altLang="ko-KR" dirty="0"/>
              <a:t>11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 동신대학교</a:t>
            </a:r>
            <a:endParaRPr lang="en-US" altLang="ko-KR" dirty="0"/>
          </a:p>
          <a:p>
            <a:r>
              <a:rPr lang="ko-KR" altLang="en-US" dirty="0"/>
              <a:t>고에너지물리학회 </a:t>
            </a:r>
            <a:r>
              <a:rPr lang="en-US" altLang="ko-KR" dirty="0"/>
              <a:t>2023</a:t>
            </a:r>
            <a:r>
              <a:rPr lang="ko-KR" altLang="en-US" dirty="0"/>
              <a:t>년 가을 학술대회</a:t>
            </a:r>
            <a:endParaRPr lang="en-US" altLang="ko-Kore-KR" dirty="0"/>
          </a:p>
        </p:txBody>
      </p:sp>
    </p:spTree>
    <p:extLst>
      <p:ext uri="{BB962C8B-B14F-4D97-AF65-F5344CB8AC3E}">
        <p14:creationId xmlns:p14="http://schemas.microsoft.com/office/powerpoint/2010/main" val="137471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F50641C-0D76-732E-D5D0-B6FED79D8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877" y="0"/>
            <a:ext cx="577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08544A-4CA3-0B3E-7F53-15E869C5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해외 대형 장비 국제 공동 연구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844A49-528E-EC03-DD4A-E322965B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7"/>
            <a:ext cx="10515600" cy="4351338"/>
          </a:xfrm>
        </p:spPr>
        <p:txBody>
          <a:bodyPr/>
          <a:lstStyle/>
          <a:p>
            <a:r>
              <a:rPr lang="ko-KR" altLang="en-US" dirty="0"/>
              <a:t>핵</a:t>
            </a:r>
            <a:r>
              <a:rPr lang="en-US" altLang="ko-KR" dirty="0"/>
              <a:t>,</a:t>
            </a:r>
            <a:r>
              <a:rPr lang="ko-KR" altLang="en-US" dirty="0"/>
              <a:t> 입자 </a:t>
            </a:r>
            <a:r>
              <a:rPr lang="en-US" altLang="ko-KR" dirty="0"/>
              <a:t>(</a:t>
            </a:r>
            <a:r>
              <a:rPr lang="ko-KR" altLang="en-US" dirty="0"/>
              <a:t>가속기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dirty="0"/>
              <a:t>RIBF, FRIB, K500 SC Cyclotron, RHIC, SPIRAL I, HIMAC, CMS/LHC,</a:t>
            </a:r>
            <a:r>
              <a:rPr lang="ko-KR" altLang="en-US" dirty="0"/>
              <a:t> </a:t>
            </a:r>
            <a:r>
              <a:rPr lang="en-US" altLang="ko-KR" dirty="0"/>
              <a:t>ALICE/LHC, J-PARC, SPRING-8, Belle-2</a:t>
            </a:r>
          </a:p>
          <a:p>
            <a:r>
              <a:rPr lang="ko-KR" altLang="en-US" dirty="0"/>
              <a:t>입자</a:t>
            </a:r>
            <a:r>
              <a:rPr lang="en-US" altLang="ko-KR" dirty="0"/>
              <a:t>,</a:t>
            </a:r>
            <a:r>
              <a:rPr lang="ko-KR" altLang="en-US" dirty="0"/>
              <a:t> 천체 </a:t>
            </a:r>
            <a:r>
              <a:rPr lang="en-US" altLang="ko-KR" dirty="0"/>
              <a:t>(</a:t>
            </a:r>
            <a:r>
              <a:rPr lang="ko-KR" altLang="en-US" dirty="0"/>
              <a:t>비가속기</a:t>
            </a:r>
            <a:r>
              <a:rPr lang="en-US" altLang="ko-KR" dirty="0"/>
              <a:t>?)</a:t>
            </a:r>
          </a:p>
          <a:p>
            <a:pPr lvl="1"/>
            <a:r>
              <a:rPr lang="en-US" altLang="ko-KR" dirty="0"/>
              <a:t>Hyper-K, DUNE, ICECUBE, KM3NET, KAMLAND, LIGO, VIRGO, KAGRA, EINSTEIN TELESCOPE, SKA, GMT, TMT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574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A21BB-63E7-4AC8-B526-E4CCB864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지난 학술대회 정책세션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CCFCB0-CD48-2A15-584E-04BDA8B7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55"/>
            <a:ext cx="10515600" cy="4550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ko-KR" altLang="en-US" dirty="0"/>
              <a:t>고에너지물리연구소 설립을 위한 정책과제 추진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연구재단 정책과제 수주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과제를 통한 설립 추진 백서</a:t>
            </a:r>
            <a:r>
              <a:rPr kumimoji="1" lang="en-US" altLang="ko-KR" dirty="0"/>
              <a:t>/</a:t>
            </a:r>
            <a:r>
              <a:rPr kumimoji="1" lang="ko-KR" altLang="en-US" dirty="0"/>
              <a:t>보고서 작성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차기 임원진</a:t>
            </a:r>
            <a:r>
              <a:rPr kumimoji="1" lang="en-US" altLang="ko-KR" dirty="0"/>
              <a:t>/</a:t>
            </a:r>
            <a:r>
              <a:rPr kumimoji="1" lang="ko-KR" altLang="en-US" dirty="0"/>
              <a:t>이사진 사업 </a:t>
            </a: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dirty="0"/>
              <a:t>고에너지물리연구소 설립 형태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정부출연연구원</a:t>
            </a:r>
            <a:r>
              <a:rPr kumimoji="1" lang="en-US" altLang="ko-KR" dirty="0"/>
              <a:t>(</a:t>
            </a:r>
            <a:r>
              <a:rPr kumimoji="1" lang="ko-KR" altLang="en-US" dirty="0"/>
              <a:t>천문연구원</a:t>
            </a:r>
            <a:r>
              <a:rPr kumimoji="1" lang="en-US" altLang="ko-KR" dirty="0"/>
              <a:t>,</a:t>
            </a:r>
            <a:r>
              <a:rPr kumimoji="1" lang="ko-KR" altLang="en-US" dirty="0"/>
              <a:t> 수리연구소</a:t>
            </a:r>
            <a:r>
              <a:rPr kumimoji="1" lang="en-US" altLang="ko-KR" dirty="0"/>
              <a:t>,</a:t>
            </a:r>
            <a:r>
              <a:rPr kumimoji="1" lang="ko-KR" altLang="en-US" dirty="0"/>
              <a:t> 핵융합연구소</a:t>
            </a:r>
            <a:r>
              <a:rPr kumimoji="1" lang="en-US" altLang="ko-KR" dirty="0"/>
              <a:t>:</a:t>
            </a:r>
            <a:r>
              <a:rPr kumimoji="1" lang="ko-KR" altLang="en-US" dirty="0"/>
              <a:t> 핵융합에너지연구원</a:t>
            </a:r>
            <a:r>
              <a:rPr kumimoji="1" lang="en-US" altLang="ko-KR" dirty="0"/>
              <a:t>):</a:t>
            </a:r>
            <a:r>
              <a:rPr kumimoji="1" lang="ko-KR" altLang="en-US" dirty="0"/>
              <a:t> 명확한 연구 목적</a:t>
            </a:r>
            <a:r>
              <a:rPr kumimoji="1" lang="en-US" altLang="ko-KR" dirty="0"/>
              <a:t>(</a:t>
            </a:r>
            <a:r>
              <a:rPr kumimoji="1" lang="ko-KR" altLang="en-US" dirty="0"/>
              <a:t>혹은 이를 성취하기 위한 핵심 시설</a:t>
            </a:r>
            <a:r>
              <a:rPr kumimoji="1" lang="en-US" altLang="ko-KR" dirty="0"/>
              <a:t>)</a:t>
            </a:r>
            <a:r>
              <a:rPr kumimoji="1" lang="ko-KR" altLang="en-US" dirty="0"/>
              <a:t>을 가지고 설립됨 </a:t>
            </a:r>
            <a:r>
              <a:rPr kumimoji="1" lang="en-US" altLang="ko-KR" dirty="0"/>
              <a:t>(Mission-Specific)</a:t>
            </a:r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핵</a:t>
            </a:r>
            <a:r>
              <a:rPr kumimoji="1" lang="en-US" altLang="ko-KR" dirty="0"/>
              <a:t>,</a:t>
            </a:r>
            <a:r>
              <a:rPr kumimoji="1" lang="ko-KR" altLang="en-US" dirty="0"/>
              <a:t>입자</a:t>
            </a:r>
            <a:r>
              <a:rPr kumimoji="1" lang="en-US" altLang="ko-KR" dirty="0"/>
              <a:t>,</a:t>
            </a:r>
            <a:r>
              <a:rPr kumimoji="1" lang="ko-KR" altLang="en-US" dirty="0"/>
              <a:t>천체 전분야를 지원할 수 있는 빅 텐트</a:t>
            </a:r>
            <a:endParaRPr kumimoji="1" lang="en-US" altLang="ko-KR" dirty="0"/>
          </a:p>
          <a:p>
            <a:pPr lvl="1">
              <a:lnSpc>
                <a:spcPct val="150000"/>
              </a:lnSpc>
            </a:pPr>
            <a:r>
              <a:rPr kumimoji="1" lang="ko-KR" altLang="en-US" dirty="0"/>
              <a:t>기존 연구원</a:t>
            </a:r>
            <a:r>
              <a:rPr kumimoji="1" lang="en-US" altLang="ko-KR" dirty="0"/>
              <a:t>/</a:t>
            </a:r>
            <a:r>
              <a:rPr kumimoji="1" lang="ko-KR" altLang="en-US" dirty="0"/>
              <a:t>연구소 산하 기관으로 시작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IBS/</a:t>
            </a:r>
            <a:r>
              <a:rPr kumimoji="1" lang="ko-KR" altLang="en-US" dirty="0" err="1"/>
              <a:t>중이온가속기연구소</a:t>
            </a:r>
            <a:r>
              <a:rPr kumimoji="1" lang="en-US" altLang="ko-KR" dirty="0"/>
              <a:t>/</a:t>
            </a:r>
            <a:r>
              <a:rPr kumimoji="1" lang="ko-KR" altLang="en-US" dirty="0"/>
              <a:t>핵입자클러스터</a:t>
            </a:r>
            <a:r>
              <a:rPr kumimoji="1" lang="en-US" altLang="ko-KR" dirty="0"/>
              <a:t>,</a:t>
            </a:r>
            <a:r>
              <a:rPr kumimoji="1" lang="ko-KR" altLang="en-US" dirty="0"/>
              <a:t> 천문연구원 혹은 </a:t>
            </a:r>
            <a:r>
              <a:rPr kumimoji="1" lang="en-US" altLang="ko-KR" dirty="0"/>
              <a:t>IBS </a:t>
            </a:r>
            <a:r>
              <a:rPr kumimoji="1" lang="ko-KR" altLang="en-US" dirty="0"/>
              <a:t>산하 등 </a:t>
            </a:r>
          </a:p>
        </p:txBody>
      </p:sp>
    </p:spTree>
    <p:extLst>
      <p:ext uri="{BB962C8B-B14F-4D97-AF65-F5344CB8AC3E}">
        <p14:creationId xmlns:p14="http://schemas.microsoft.com/office/powerpoint/2010/main" val="401777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F02368-C73A-D7D9-A762-F33FA53E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고에너지물리연구소 설립 추진 백서 </a:t>
            </a:r>
            <a:b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</a:b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 -&gt;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향후 설립 과제 </a:t>
            </a:r>
            <a:r>
              <a:rPr lang="ko-KR" altLang="en-US" dirty="0" err="1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예타보고서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)</a:t>
            </a:r>
            <a:endParaRPr lang="ko-Kore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56EF55-DB40-B1D7-9F88-0A75DAA0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74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설립 필요성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추진 역사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설립 배경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필요성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국내외 현황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국내 대형 장비 현황 </a:t>
            </a:r>
            <a:r>
              <a:rPr lang="en-US" altLang="ko-KR" dirty="0">
                <a:solidFill>
                  <a:srgbClr val="FF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오늘 토론 주제</a:t>
            </a:r>
            <a:r>
              <a:rPr lang="en-US" altLang="ko-KR" dirty="0">
                <a:solidFill>
                  <a:srgbClr val="FF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)</a:t>
            </a:r>
            <a:r>
              <a:rPr lang="ko-KR" altLang="en-US" dirty="0">
                <a:solidFill>
                  <a:srgbClr val="FF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 연구 활동 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각 분과별로 정리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),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해외 연구소 사례 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해외 사례 조사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연구소 세부 사항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: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국내 관련 연구자 현황 조사 및 향후 변화 예측 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장비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인력 </a:t>
            </a:r>
            <a:r>
              <a:rPr lang="en-US" altLang="ko-KR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-&gt; </a:t>
            </a:r>
            <a:r>
              <a:rPr lang="ko-KR" altLang="en-US" dirty="0">
                <a:solidFill>
                  <a:srgbClr val="000000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예산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연구소 설립 시나리오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: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여러 가지 가능성 제시 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(</a:t>
            </a:r>
            <a:r>
              <a:rPr lang="ko-KR" altLang="en-US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지난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토론 주제</a:t>
            </a:r>
            <a:r>
              <a:rPr lang="en-US" altLang="ko-KR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)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00890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45B98A-8852-5F30-93D1-DD9E3862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/>
              <a:t>흩어진 정보들 </a:t>
            </a:r>
            <a:r>
              <a:rPr kumimoji="1" lang="en-US" altLang="ko-KR" dirty="0"/>
              <a:t>...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7E372C-DACB-401E-938E-35C890381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kumimoji="1" lang="ko-KR" altLang="en-US" dirty="0"/>
              <a:t>국가 과학기술 인프라 강국 실현을 위한 국가 대형 연구 시설 구축 지도 </a:t>
            </a:r>
            <a:r>
              <a:rPr kumimoji="1" lang="en-US" altLang="ko-KR" dirty="0"/>
              <a:t>(2011. 07)</a:t>
            </a:r>
            <a:r>
              <a:rPr kumimoji="1" lang="ko-KR" altLang="en-US" dirty="0"/>
              <a:t> </a:t>
            </a:r>
            <a:r>
              <a:rPr kumimoji="1" lang="en-US" altLang="ko-KR" dirty="0"/>
              <a:t>(</a:t>
            </a:r>
            <a:r>
              <a:rPr kumimoji="1" lang="ko-KR" altLang="en-US" dirty="0"/>
              <a:t> </a:t>
            </a:r>
            <a:r>
              <a:rPr kumimoji="1" lang="en-US" altLang="ko-KR" dirty="0">
                <a:hlinkClick r:id="rId2"/>
              </a:rPr>
              <a:t>https://www.nfec.go.kr/nfec/sub02_04.do</a:t>
            </a:r>
            <a:r>
              <a:rPr kumimoji="1" lang="ko-KR" altLang="en-US" dirty="0"/>
              <a:t> </a:t>
            </a:r>
            <a:r>
              <a:rPr kumimoji="1" lang="en-US" altLang="ko-KR" dirty="0"/>
              <a:t>)</a:t>
            </a:r>
          </a:p>
          <a:p>
            <a:pPr lvl="1">
              <a:lnSpc>
                <a:spcPct val="160000"/>
              </a:lnSpc>
            </a:pPr>
            <a:r>
              <a:rPr kumimoji="1" lang="en-US" altLang="ko-KR" dirty="0"/>
              <a:t>“</a:t>
            </a:r>
            <a:r>
              <a:rPr kumimoji="1" lang="ko-KR" altLang="en-US" dirty="0"/>
              <a:t>국가대형연구시설</a:t>
            </a:r>
            <a:r>
              <a:rPr kumimoji="1" lang="en-US" altLang="ko-KR" dirty="0"/>
              <a:t>”</a:t>
            </a:r>
            <a:r>
              <a:rPr kumimoji="1" lang="ko-KR" altLang="en-US" dirty="0"/>
              <a:t>로 구글 검색 </a:t>
            </a:r>
            <a:endParaRPr kumimoji="1" lang="en-US" altLang="ko-KR" dirty="0"/>
          </a:p>
          <a:p>
            <a:pPr lvl="1">
              <a:lnSpc>
                <a:spcPct val="160000"/>
              </a:lnSpc>
            </a:pPr>
            <a:r>
              <a:rPr kumimoji="1" lang="ko-KR" altLang="en-US" dirty="0"/>
              <a:t>국가과학기술위원회 </a:t>
            </a:r>
            <a:r>
              <a:rPr kumimoji="1" lang="en-US" altLang="ko-KR" dirty="0"/>
              <a:t>(</a:t>
            </a:r>
            <a:r>
              <a:rPr kumimoji="1" lang="ko-KR" altLang="en-US" dirty="0"/>
              <a:t> </a:t>
            </a:r>
            <a:r>
              <a:rPr kumimoji="1" lang="ko-KR" altLang="en-US" dirty="0">
                <a:hlinkClick r:id="rId3"/>
              </a:rPr>
              <a:t>위키 링크</a:t>
            </a:r>
            <a:r>
              <a:rPr kumimoji="1" lang="en-US" altLang="ko-KR" dirty="0"/>
              <a:t>,</a:t>
            </a:r>
            <a:r>
              <a:rPr kumimoji="1" lang="ko-KR" altLang="en-US" dirty="0"/>
              <a:t> </a:t>
            </a:r>
            <a:r>
              <a:rPr kumimoji="1" lang="en-US" altLang="ko-KR" dirty="0"/>
              <a:t>2010</a:t>
            </a:r>
            <a:r>
              <a:rPr kumimoji="1" lang="ko-KR" altLang="en-US" dirty="0"/>
              <a:t>년 설립 </a:t>
            </a:r>
            <a:r>
              <a:rPr kumimoji="1" lang="en-US" altLang="ko-KR" dirty="0"/>
              <a:t>-&gt;</a:t>
            </a:r>
            <a:r>
              <a:rPr kumimoji="1" lang="ko-KR" altLang="en-US" dirty="0"/>
              <a:t> </a:t>
            </a:r>
            <a:r>
              <a:rPr kumimoji="1" lang="en-US" altLang="ko-KR" dirty="0"/>
              <a:t>2013</a:t>
            </a:r>
            <a:r>
              <a:rPr kumimoji="1" lang="ko-KR" altLang="en-US" dirty="0"/>
              <a:t>년 폐지</a:t>
            </a:r>
            <a:r>
              <a:rPr kumimoji="1" lang="en-US" altLang="ko-KR" dirty="0"/>
              <a:t>)</a:t>
            </a:r>
            <a:r>
              <a:rPr kumimoji="1" lang="ko-KR" altLang="en-US" dirty="0"/>
              <a:t> 성과관리과와</a:t>
            </a:r>
            <a:endParaRPr kumimoji="1" lang="en-US" altLang="ko-KR" dirty="0"/>
          </a:p>
          <a:p>
            <a:pPr lvl="1">
              <a:lnSpc>
                <a:spcPct val="160000"/>
              </a:lnSpc>
            </a:pPr>
            <a:r>
              <a:rPr kumimoji="1" lang="ko-KR" altLang="en-US" dirty="0" err="1"/>
              <a:t>한국기초과학지원연구원</a:t>
            </a:r>
            <a:r>
              <a:rPr kumimoji="1" lang="en-US" altLang="ko-KR" dirty="0"/>
              <a:t>(</a:t>
            </a:r>
            <a:r>
              <a:rPr kumimoji="1" lang="en" altLang="ko-KR" dirty="0"/>
              <a:t>KBSI)</a:t>
            </a:r>
            <a:r>
              <a:rPr kumimoji="1" lang="en-US" altLang="ko-KR" dirty="0"/>
              <a:t> </a:t>
            </a:r>
            <a:r>
              <a:rPr kumimoji="1" lang="ko-KR" altLang="en-US" dirty="0">
                <a:hlinkClick r:id="rId4"/>
              </a:rPr>
              <a:t>국가 연구 시설 장비 진흥 센터 </a:t>
            </a:r>
            <a:r>
              <a:rPr kumimoji="1" lang="ko-KR" altLang="en-US" dirty="0"/>
              <a:t>장비기획팀이 작성</a:t>
            </a:r>
            <a:endParaRPr kumimoji="1" lang="en-US" altLang="ko-KR" dirty="0"/>
          </a:p>
          <a:p>
            <a:pPr>
              <a:lnSpc>
                <a:spcPct val="160000"/>
              </a:lnSpc>
            </a:pPr>
            <a:r>
              <a:rPr kumimoji="1" lang="ko-KR" altLang="en-US" dirty="0"/>
              <a:t>과학 정책 혹은 의사 결정</a:t>
            </a:r>
            <a:endParaRPr kumimoji="1" lang="en-US" altLang="ko-KR" dirty="0"/>
          </a:p>
          <a:p>
            <a:pPr lvl="1">
              <a:lnSpc>
                <a:spcPct val="160000"/>
              </a:lnSpc>
            </a:pPr>
            <a:r>
              <a:rPr kumimoji="1" lang="en-US" altLang="ko-KR" dirty="0"/>
              <a:t>(</a:t>
            </a:r>
            <a:r>
              <a:rPr kumimoji="1" lang="ko-KR" altLang="en-US" dirty="0"/>
              <a:t>대통령직속</a:t>
            </a:r>
            <a:r>
              <a:rPr kumimoji="1" lang="en-US" altLang="ko-KR" dirty="0"/>
              <a:t>)</a:t>
            </a:r>
            <a:r>
              <a:rPr kumimoji="1" lang="ko-KR" altLang="en-US" dirty="0"/>
              <a:t> 국가과학기술자문회의</a:t>
            </a:r>
            <a:r>
              <a:rPr kumimoji="1" lang="en-US" altLang="ko-KR" dirty="0"/>
              <a:t>:</a:t>
            </a:r>
            <a:r>
              <a:rPr kumimoji="1" lang="ko-KR" altLang="en-US" dirty="0"/>
              <a:t> 최종</a:t>
            </a:r>
            <a:r>
              <a:rPr kumimoji="1" lang="en-US" altLang="ko-KR" dirty="0"/>
              <a:t>(?)</a:t>
            </a:r>
            <a:r>
              <a:rPr kumimoji="1" lang="ko-KR" altLang="en-US" dirty="0"/>
              <a:t> 정책 결정 혹은 자문</a:t>
            </a:r>
            <a:r>
              <a:rPr kumimoji="1" lang="en-US" altLang="ko-KR" dirty="0"/>
              <a:t>(?)</a:t>
            </a:r>
          </a:p>
          <a:p>
            <a:pPr lvl="1">
              <a:lnSpc>
                <a:spcPct val="160000"/>
              </a:lnSpc>
            </a:pPr>
            <a:r>
              <a:rPr kumimoji="1" lang="ko-KR" altLang="en-US" dirty="0"/>
              <a:t>실무를 맡았던</a:t>
            </a:r>
            <a:r>
              <a:rPr kumimoji="1" lang="en-US" altLang="ko-KR" dirty="0"/>
              <a:t>(?)</a:t>
            </a:r>
            <a:r>
              <a:rPr kumimoji="1" lang="ko-KR" altLang="en-US" dirty="0"/>
              <a:t> 국가과학기술위원회의 기능은 지금 어디에 있는가</a:t>
            </a:r>
            <a:r>
              <a:rPr kumimoji="1" lang="en-US" altLang="ko-KR" dirty="0"/>
              <a:t>?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lvl="1">
              <a:lnSpc>
                <a:spcPct val="160000"/>
              </a:lnSpc>
            </a:pPr>
            <a:r>
              <a:rPr kumimoji="1" lang="ko-KR" altLang="en-US" dirty="0"/>
              <a:t>정책 입안 및 집행자들에게 과학 정책 혹은 의견이 </a:t>
            </a:r>
            <a:r>
              <a:rPr kumimoji="1" lang="ko-KR" altLang="en-US" dirty="0" err="1"/>
              <a:t>누구에</a:t>
            </a:r>
            <a:r>
              <a:rPr kumimoji="1" lang="ko-KR" altLang="en-US" dirty="0"/>
              <a:t> 의해 혹은 어떤 방식으로 전달되는가</a:t>
            </a:r>
            <a:r>
              <a:rPr kumimoji="1" lang="en-US" altLang="ko-KR" dirty="0"/>
              <a:t>?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957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B75B0EA-F480-B928-ECAF-398AB0AB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" y="0"/>
            <a:ext cx="5439032" cy="16238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0A14B90-8290-AE16-CE12-98C49567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31" y="1285102"/>
            <a:ext cx="9961642" cy="54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70157D0-F050-6818-81F5-B5F1E2E6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65" y="0"/>
            <a:ext cx="684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72854D-F46A-4220-3253-0DA2B255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3" y="86548"/>
            <a:ext cx="6631246" cy="2350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FEF587F-437C-BACB-D0DD-3B17EB88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313" y="1464952"/>
            <a:ext cx="7772400" cy="49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4E8A486-F39E-95D6-96AA-4E05065D8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73" y="-1"/>
            <a:ext cx="8614719" cy="68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C2260BC-EE93-519D-3AC7-DA13FD6B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5" y="97576"/>
            <a:ext cx="6452286" cy="200243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86C19E6-87AF-E60F-D6F0-4F636775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396" y="1991142"/>
            <a:ext cx="7772400" cy="45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0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372</Words>
  <Application>Microsoft Macintosh PowerPoint</Application>
  <PresentationFormat>와이드스크린</PresentationFormat>
  <Paragraphs>34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Apple SD Gothic Neo</vt:lpstr>
      <vt:lpstr>Arial</vt:lpstr>
      <vt:lpstr>Calibri</vt:lpstr>
      <vt:lpstr>Calibri Light</vt:lpstr>
      <vt:lpstr>Office 테마</vt:lpstr>
      <vt:lpstr>고에너지물리연구소  설립 추진 정책 세션</vt:lpstr>
      <vt:lpstr>지난 학술대회 정책세션</vt:lpstr>
      <vt:lpstr>고에너지물리연구소 설립 추진 백서  ( -&gt; 향후 설립 과제 예타보고서)</vt:lpstr>
      <vt:lpstr>흩어진 정보들 ...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해외 대형 장비 국제 공동 연구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(교원) 곽규진 (물리학과)</dc:creator>
  <cp:lastModifiedBy>(교원) 곽규진 (물리학과)</cp:lastModifiedBy>
  <cp:revision>7</cp:revision>
  <dcterms:created xsi:type="dcterms:W3CDTF">2023-04-26T01:36:17Z</dcterms:created>
  <dcterms:modified xsi:type="dcterms:W3CDTF">2023-11-23T15:27:23Z</dcterms:modified>
</cp:coreProperties>
</file>