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74" r:id="rId4"/>
    <p:sldId id="257" r:id="rId5"/>
    <p:sldId id="258" r:id="rId6"/>
    <p:sldId id="280" r:id="rId7"/>
    <p:sldId id="259" r:id="rId8"/>
    <p:sldId id="260" r:id="rId9"/>
    <p:sldId id="266" r:id="rId10"/>
    <p:sldId id="279" r:id="rId11"/>
    <p:sldId id="267" r:id="rId12"/>
    <p:sldId id="269" r:id="rId13"/>
    <p:sldId id="268" r:id="rId14"/>
    <p:sldId id="262" r:id="rId15"/>
    <p:sldId id="270" r:id="rId16"/>
    <p:sldId id="271" r:id="rId17"/>
    <p:sldId id="272" r:id="rId18"/>
    <p:sldId id="281" r:id="rId19"/>
    <p:sldId id="277" r:id="rId20"/>
    <p:sldId id="275" r:id="rId21"/>
    <p:sldId id="276" r:id="rId22"/>
    <p:sldId id="278" r:id="rId2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68FF1B-90FD-4D25-B2CD-D2422C95B164}" v="251" dt="2023-12-26T08:35:27.2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80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DBE1F62-CA75-A1C8-490F-F51CDDF190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FA8A195E-D455-890B-2AB5-74D0B298F8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62EAEBB-CA7A-5417-5672-E447C2591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CCF84-7748-4471-9810-1E6638F1B4D7}" type="datetimeFigureOut">
              <a:rPr lang="ko-KR" altLang="en-US" smtClean="0"/>
              <a:t>2023-12-26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F301C2B-0CFA-10C8-CB33-F17459981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0F54513-070C-AD13-8670-D9F67820E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3F413-4191-40FC-A79D-824BA0E72DB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6916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AD9DADC-515C-C2CE-C755-B77F945BF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76FD786-AC5C-3BF6-3C1A-FAB27B7991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A0DD0AF-8240-152C-C53A-EAA9D98ED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CCF84-7748-4471-9810-1E6638F1B4D7}" type="datetimeFigureOut">
              <a:rPr lang="ko-KR" altLang="en-US" smtClean="0"/>
              <a:t>2023-12-26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261AA0D-AB35-1B71-B1B4-DD5B7CC85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577EF98-B6FA-B298-F1BD-C5B7F7495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3F413-4191-40FC-A79D-824BA0E72DB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9190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6D900A9-3D0F-44C0-3342-DCD1893D2F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F1E4ABE-C7B0-FD31-2409-997A3297F9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4F2C373-2746-A072-8014-D76B5B258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CCF84-7748-4471-9810-1E6638F1B4D7}" type="datetimeFigureOut">
              <a:rPr lang="ko-KR" altLang="en-US" smtClean="0"/>
              <a:t>2023-12-26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0C983F7-DEA5-ADB6-55D0-52905771A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729527C-C30E-739E-AAD8-4CFA98A35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3F413-4191-40FC-A79D-824BA0E72DB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5233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532AAF4-8B8D-CB49-D937-74C6F2CF0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4E3385F-5C1E-D19D-764A-FA8407628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3DB4933-8A6F-F9A4-B43D-097C22C82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CCF84-7748-4471-9810-1E6638F1B4D7}" type="datetimeFigureOut">
              <a:rPr lang="ko-KR" altLang="en-US" smtClean="0"/>
              <a:t>2023-12-26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49F9E37-ECBF-36EE-679A-14F75E119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C0727F0-EA76-0036-D3D3-615927A7D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3F413-4191-40FC-A79D-824BA0E72DB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9643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F813E8C-AE0F-77A2-E4A5-984E2C8F1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DED1EF6-43EB-15F1-CEF7-C4976F660B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28DCB34-0B4F-1E30-CB57-66F6A590A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CCF84-7748-4471-9810-1E6638F1B4D7}" type="datetimeFigureOut">
              <a:rPr lang="ko-KR" altLang="en-US" smtClean="0"/>
              <a:t>2023-12-26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250550D-48A0-C16B-0126-60DC1AE8B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DA77203-A081-E612-4CF6-45B403FC9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3F413-4191-40FC-A79D-824BA0E72DB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7451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5C3E01F-3358-5264-B861-597625E9A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855B761-4465-6DA8-EB99-385A205C8A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4D75528-9DDD-0E50-F4A8-3987F9A64C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8708A8C-DE69-EC47-0969-9EB9B3CBF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CCF84-7748-4471-9810-1E6638F1B4D7}" type="datetimeFigureOut">
              <a:rPr lang="ko-KR" altLang="en-US" smtClean="0"/>
              <a:t>2023-12-26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433EEBE-979C-E186-C843-4B6954FDF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10D2675-F95B-596B-5D41-0C36CA538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3F413-4191-40FC-A79D-824BA0E72DB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6798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9EB517-FDE6-D05D-0A3B-5CDEF1884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07A5BBC-B457-60B1-A994-625C41B841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09EFD84-161A-0BE7-6252-5B8B628124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5C1B7304-4476-5791-6D38-DAC7691D40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5051B938-47E3-CC8E-9201-F7B3021701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38B976D2-1686-1C47-2F05-A1D579854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CCF84-7748-4471-9810-1E6638F1B4D7}" type="datetimeFigureOut">
              <a:rPr lang="ko-KR" altLang="en-US" smtClean="0"/>
              <a:t>2023-12-26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51C310D-33E6-7D15-4F4B-1A45D2B1B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7095B4BB-A12F-95D7-A04E-D17574A1F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3F413-4191-40FC-A79D-824BA0E72DB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8112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411ACAB-A33E-7783-977B-6521DFD7D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62F54AF3-2B7A-E960-008D-B67B2B903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CCF84-7748-4471-9810-1E6638F1B4D7}" type="datetimeFigureOut">
              <a:rPr lang="ko-KR" altLang="en-US" smtClean="0"/>
              <a:t>2023-12-26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59E75A80-2C99-2F21-644B-B0B5E216C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A14D269-20ED-DBD9-1AAA-D1C66BA8A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3F413-4191-40FC-A79D-824BA0E72DB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8210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726C890-86D6-5B0D-84E1-D5D2FBF16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CCF84-7748-4471-9810-1E6638F1B4D7}" type="datetimeFigureOut">
              <a:rPr lang="ko-KR" altLang="en-US" smtClean="0"/>
              <a:t>2023-12-26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75DDD8C4-BEE2-79E9-D40C-C95BEEC66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BC26105-8A7F-591E-296B-47A52D41B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3F413-4191-40FC-A79D-824BA0E72DB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219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7977094-D60B-F0EE-A77F-844E4D504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54E256F-2EBF-30DD-1397-90BA6B71B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B139EAB-2896-1D85-D96D-B4551C8899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17D944C-AAA7-363F-8B14-A4ABE25DE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CCF84-7748-4471-9810-1E6638F1B4D7}" type="datetimeFigureOut">
              <a:rPr lang="ko-KR" altLang="en-US" smtClean="0"/>
              <a:t>2023-12-26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A2F847D-CE4F-CB72-5293-D6EF6EFB2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988E9BF-0C56-C82E-862D-B4C237944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3F413-4191-40FC-A79D-824BA0E72DB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0893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8A0D5FA-DEE3-4512-483A-FBCA9CE4C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75D620B-B9D8-F185-5EE6-AA0885B376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AA83CBB-22DA-EFE3-32ED-17BA5B99E7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2F75418-28B5-582A-E874-8B1EB4C69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CCF84-7748-4471-9810-1E6638F1B4D7}" type="datetimeFigureOut">
              <a:rPr lang="ko-KR" altLang="en-US" smtClean="0"/>
              <a:t>2023-12-26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2C86C65-69CD-DBC7-98E8-C15523BE1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72AFCD7-67C0-97A6-43C0-CCCF1AAD2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3F413-4191-40FC-A79D-824BA0E72DB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8707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A8585BB0-5AD7-4028-FF59-1D12396B9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64A1375-BF1A-6D90-B07F-E15783FB29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EA37C23-F2B3-4C65-B900-FA0110B919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CCF84-7748-4471-9810-1E6638F1B4D7}" type="datetimeFigureOut">
              <a:rPr lang="ko-KR" altLang="en-US" smtClean="0"/>
              <a:t>2023-12-26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5EDDB90-9CCB-2A67-F517-BEBDFC1F76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945C0DC-1942-F84A-6842-3C34F60B00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3F413-4191-40FC-A79D-824BA0E72DB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517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0.png"/><Relationship Id="rId4" Type="http://schemas.openxmlformats.org/officeDocument/2006/relationships/image" Target="../media/image17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0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n.wikipedia.org/wiki/Quantum_spin_liquid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evopedia.org/images/article/376/3669.1640606814.svg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azom.com/article.aspx?ArticleID=22831" TargetMode="External"/><Relationship Id="rId5" Type="http://schemas.openxmlformats.org/officeDocument/2006/relationships/hyperlink" Target="https://bernardmarr.com/quantum-computing-what-every-ceo-needs-to-know/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0.PNG"/><Relationship Id="rId4" Type="http://schemas.openxmlformats.org/officeDocument/2006/relationships/image" Target="../media/image1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A40243-938A-5681-B3A9-D4A8BB7268D5}"/>
              </a:ext>
            </a:extLst>
          </p:cNvPr>
          <p:cNvSpPr txBox="1"/>
          <p:nvPr/>
        </p:nvSpPr>
        <p:spPr>
          <a:xfrm>
            <a:off x="4663440" y="4074160"/>
            <a:ext cx="2865120" cy="1301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800" dirty="0"/>
              <a:t>서울시립대학교</a:t>
            </a:r>
            <a:endParaRPr lang="en-US" altLang="ko-KR" sz="2800" dirty="0"/>
          </a:p>
          <a:p>
            <a:pPr algn="ctr">
              <a:lnSpc>
                <a:spcPct val="150000"/>
              </a:lnSpc>
            </a:pPr>
            <a:r>
              <a:rPr lang="ko-KR" altLang="en-US" sz="2800" dirty="0"/>
              <a:t>조상우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004E46-9B67-0907-6B24-8F535EF6A383}"/>
              </a:ext>
            </a:extLst>
          </p:cNvPr>
          <p:cNvSpPr txBox="1"/>
          <p:nvPr/>
        </p:nvSpPr>
        <p:spPr>
          <a:xfrm>
            <a:off x="934720" y="1305342"/>
            <a:ext cx="103225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altLang="ko-KR" sz="4400" b="1" dirty="0">
                <a:effectLst/>
                <a:latin typeface="Arial" panose="020B0604020202020204" pitchFamily="34" charset="0"/>
              </a:rPr>
              <a:t>Thermal current distribution </a:t>
            </a:r>
          </a:p>
          <a:p>
            <a:pPr algn="ctr" rtl="0"/>
            <a:r>
              <a:rPr lang="en-US" altLang="ko-KR" sz="4400" b="1" dirty="0">
                <a:effectLst/>
                <a:latin typeface="Arial" panose="020B0604020202020204" pitchFamily="34" charset="0"/>
              </a:rPr>
              <a:t>near the surface </a:t>
            </a:r>
          </a:p>
          <a:p>
            <a:pPr algn="ctr" rtl="0"/>
            <a:r>
              <a:rPr lang="en-US" altLang="ko-KR" sz="4400" b="1" dirty="0">
                <a:effectLst/>
                <a:latin typeface="Arial" panose="020B0604020202020204" pitchFamily="34" charset="0"/>
              </a:rPr>
              <a:t>in topological states of matter</a:t>
            </a:r>
            <a:endParaRPr lang="ko-KR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258756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원, 클립아트, 만화 영화, 예술이(가) 표시된 사진&#10;&#10;자동 생성된 설명">
            <a:extLst>
              <a:ext uri="{FF2B5EF4-FFF2-40B4-BE49-F238E27FC236}">
                <a16:creationId xmlns:a16="http://schemas.microsoft.com/office/drawing/2014/main" id="{7D5F410F-27B4-99E9-237F-FC27B75C5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3865"/>
            <a:ext cx="5956035" cy="33502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88D82B2-9016-B035-DE48-8A8A3D867586}"/>
              </a:ext>
            </a:extLst>
          </p:cNvPr>
          <p:cNvSpPr txBox="1"/>
          <p:nvPr/>
        </p:nvSpPr>
        <p:spPr>
          <a:xfrm>
            <a:off x="274320" y="264160"/>
            <a:ext cx="7278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err="1"/>
              <a:t>Kitaev</a:t>
            </a:r>
            <a:r>
              <a:rPr lang="en-US" altLang="ko-KR" sz="2800" b="1" dirty="0"/>
              <a:t> quantum spin liquid</a:t>
            </a:r>
            <a:endParaRPr lang="ko-KR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94BF63A-3C11-DE22-00E5-6CD2DBFC5171}"/>
                  </a:ext>
                </a:extLst>
              </p:cNvPr>
              <p:cNvSpPr txBox="1"/>
              <p:nvPr/>
            </p:nvSpPr>
            <p:spPr>
              <a:xfrm>
                <a:off x="5814982" y="1422897"/>
                <a:ext cx="6451600" cy="39338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2800" dirty="0">
                    <a:solidFill>
                      <a:prstClr val="black"/>
                    </a:solidFill>
                    <a:latin typeface="맑은 고딕" panose="020F0502020204030204"/>
                    <a:ea typeface="맑은 고딕" panose="020B0503020000020004" pitchFamily="50" charset="-127"/>
                  </a:rPr>
                  <a:t>Since </a:t>
                </a:r>
                <a:r>
                  <a:rPr kumimoji="0" lang="en-US" altLang="ko-K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Majorana representation extends 2D space to 4D</a:t>
                </a:r>
                <a:endParaRPr lang="en-US" altLang="ko-KR" sz="2800" dirty="0">
                  <a:solidFill>
                    <a:prstClr val="black"/>
                  </a:solidFill>
                  <a:latin typeface="맑은 고딕" panose="020F0502020204030204"/>
                  <a:ea typeface="맑은 고딕" panose="020B0503020000020004" pitchFamily="50" charset="-127"/>
                </a:endParaRPr>
              </a:p>
              <a:p>
                <a:pPr marL="0" marR="0" lvl="0" indent="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2800" dirty="0">
                    <a:solidFill>
                      <a:prstClr val="black"/>
                    </a:solidFill>
                    <a:latin typeface="맑은 고딕" panose="020F0502020204030204"/>
                    <a:ea typeface="맑은 고딕" panose="020B0503020000020004" pitchFamily="50" charset="-127"/>
                  </a:rPr>
                  <a:t>o</a:t>
                </a:r>
                <a:r>
                  <a:rPr kumimoji="0" lang="en-US" altLang="ko-K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ne</a:t>
                </a:r>
                <a:r>
                  <a:rPr kumimoji="0" lang="en-US" altLang="ko-KR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 cannot tell </a:t>
                </a:r>
                <a:r>
                  <a:rPr kumimoji="0" lang="en-US" altLang="ko-K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all the ground states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𝐾𝑄𝑆𝐿</m:t>
                        </m:r>
                      </m:sub>
                    </m:sSub>
                  </m:oMath>
                </a14:m>
                <a:r>
                  <a:rPr kumimoji="0" lang="en-US" altLang="ko-K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 with Majorana is physical</a:t>
                </a:r>
                <a:r>
                  <a:rPr lang="en-US" altLang="ko-KR" sz="2800" dirty="0">
                    <a:solidFill>
                      <a:prstClr val="black"/>
                    </a:solidFill>
                    <a:latin typeface="맑은 고딕" panose="020F0502020204030204"/>
                    <a:ea typeface="맑은 고딕" panose="020B0503020000020004" pitchFamily="50" charset="-127"/>
                  </a:rPr>
                  <a:t>.</a:t>
                </a:r>
              </a:p>
              <a:p>
                <a:pPr marL="0" marR="0" lvl="0" indent="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ko-KR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ko-KR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𝐷</m:t>
                        </m:r>
                      </m:e>
                      <m:sub>
                        <m:r>
                          <a:rPr kumimoji="0" lang="en-US" altLang="ko-KR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0" lang="en-US" altLang="ko-KR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=1</m:t>
                    </m:r>
                  </m:oMath>
                </a14:m>
                <a:r>
                  <a:rPr kumimoji="0" lang="en-US" altLang="ko-K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, states are physical,</a:t>
                </a:r>
              </a:p>
              <a:p>
                <a:pPr marL="0" marR="0" lvl="0" indent="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because it satisfies</a:t>
                </a:r>
                <a:r>
                  <a:rPr kumimoji="0" lang="en-US" altLang="ko-KR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ko-KR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ko-KR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𝜎</m:t>
                        </m:r>
                      </m:e>
                      <m:sup>
                        <m:r>
                          <a:rPr kumimoji="0" lang="en-US" altLang="ko-KR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sup>
                    </m:sSup>
                    <m:sSup>
                      <m:sSupPr>
                        <m:ctrlPr>
                          <a:rPr kumimoji="0" lang="en-US" altLang="ko-KR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ko-KR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𝜎</m:t>
                        </m:r>
                      </m:e>
                      <m:sup>
                        <m:r>
                          <a:rPr kumimoji="0" lang="en-US" altLang="ko-KR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𝑦</m:t>
                        </m:r>
                      </m:sup>
                    </m:sSup>
                    <m:sSup>
                      <m:sSupPr>
                        <m:ctrlPr>
                          <a:rPr kumimoji="0" lang="en-US" altLang="ko-KR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ko-KR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𝜎</m:t>
                        </m:r>
                      </m:e>
                      <m:sup>
                        <m:r>
                          <a:rPr kumimoji="0" lang="en-US" altLang="ko-KR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𝑧</m:t>
                        </m:r>
                      </m:sup>
                    </m:sSup>
                    <m:r>
                      <a:rPr kumimoji="0" lang="en-US" altLang="ko-KR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altLang="ko-KR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𝑖</m:t>
                    </m:r>
                  </m:oMath>
                </a14:m>
                <a:endParaRPr kumimoji="0" lang="en-US" altLang="ko-KR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94BF63A-3C11-DE22-00E5-6CD2DBFC51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4982" y="1422897"/>
                <a:ext cx="6451600" cy="3933834"/>
              </a:xfrm>
              <a:prstGeom prst="rect">
                <a:avLst/>
              </a:prstGeom>
              <a:blipFill>
                <a:blip r:embed="rId3"/>
                <a:stretch>
                  <a:fillRect l="-1985" b="-325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6479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8D82B2-9016-B035-DE48-8A8A3D867586}"/>
              </a:ext>
            </a:extLst>
          </p:cNvPr>
          <p:cNvSpPr txBox="1"/>
          <p:nvPr/>
        </p:nvSpPr>
        <p:spPr>
          <a:xfrm>
            <a:off x="274320" y="264160"/>
            <a:ext cx="7278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err="1"/>
              <a:t>Kitaev</a:t>
            </a:r>
            <a:r>
              <a:rPr lang="en-US" altLang="ko-KR" sz="2800" b="1" dirty="0"/>
              <a:t> quantum spin liquid</a:t>
            </a:r>
            <a:endParaRPr lang="ko-KR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FFC3746-67F3-4037-2EAF-58C8A9016A5F}"/>
                  </a:ext>
                </a:extLst>
              </p:cNvPr>
              <p:cNvSpPr txBox="1"/>
              <p:nvPr/>
            </p:nvSpPr>
            <p:spPr>
              <a:xfrm>
                <a:off x="2555240" y="1688050"/>
                <a:ext cx="7081520" cy="11911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en-US" altLang="ko-KR" sz="28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ko-KR" sz="2800" b="0" i="1" smtClean="0">
                          <a:latin typeface="Cambria Math" panose="02040503050406030204" pitchFamily="18" charset="0"/>
                        </a:rPr>
                        <m:t>𝑖𝐽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800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altLang="ko-KR" sz="280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  <m:r>
                                <a:rPr lang="en-US" altLang="ko-KR" sz="2800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</m:e>
                            <m:sub>
                              <m:r>
                                <a:rPr lang="ko-KR" altLang="en-US" sz="28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ko-K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8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ko-KR" alt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FFC3746-67F3-4037-2EAF-58C8A9016A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240" y="1688050"/>
                <a:ext cx="7081520" cy="119116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17BF864-99EE-FABC-F39B-A679F4ED3A3F}"/>
                  </a:ext>
                </a:extLst>
              </p:cNvPr>
              <p:cNvSpPr txBox="1"/>
              <p:nvPr/>
            </p:nvSpPr>
            <p:spPr>
              <a:xfrm>
                <a:off x="274320" y="976105"/>
                <a:ext cx="115620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800" dirty="0"/>
                  <a:t>The Hamiltonian in Majorana representation</a:t>
                </a:r>
                <a:r>
                  <a:rPr lang="en-US" altLang="ko-KR" sz="2000" dirty="0"/>
                  <a:t>(when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ko-KR" sz="2000" dirty="0"/>
                  <a:t>)</a:t>
                </a:r>
                <a:r>
                  <a:rPr lang="en-US" altLang="ko-KR" sz="2800" dirty="0"/>
                  <a:t>:</a:t>
                </a:r>
                <a:endParaRPr lang="ko-KR" alt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17BF864-99EE-FABC-F39B-A679F4ED3A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" y="976105"/>
                <a:ext cx="11562080" cy="523220"/>
              </a:xfrm>
              <a:prstGeom prst="rect">
                <a:avLst/>
              </a:prstGeom>
              <a:blipFill>
                <a:blip r:embed="rId3"/>
                <a:stretch>
                  <a:fillRect l="-1054" t="-12791" b="-302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5E41B8E-45B3-EBB6-4E8D-910518183378}"/>
                  </a:ext>
                </a:extLst>
              </p:cNvPr>
              <p:cNvSpPr txBox="1"/>
              <p:nvPr/>
            </p:nvSpPr>
            <p:spPr>
              <a:xfrm>
                <a:off x="274320" y="3039297"/>
                <a:ext cx="10464800" cy="21988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altLang="ko-KR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2800" b="0" i="1" smtClean="0">
                        <a:latin typeface="Cambria Math" panose="02040503050406030204" pitchFamily="18" charset="0"/>
                      </a:rPr>
                      <m:t>𝑖</m:t>
                    </m:r>
                    <m:sSubSup>
                      <m:sSubSupPr>
                        <m:ctrlPr>
                          <a:rPr lang="en-US" altLang="ko-K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ko-K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ko-KR" altLang="en-US" sz="2800" i="1"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bSup>
                    <m:sSubSup>
                      <m:sSubSupPr>
                        <m:ctrlPr>
                          <a:rPr lang="en-US" altLang="ko-K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ko-K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ko-KR" altLang="en-US" sz="2800" i="1"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bSup>
                  </m:oMath>
                </a14:m>
                <a:r>
                  <a:rPr lang="en-US" altLang="ko-KR" sz="2800" dirty="0"/>
                  <a:t>,</a:t>
                </a:r>
                <a:r>
                  <a:rPr lang="ko-KR" altLang="en-US" sz="2800" dirty="0"/>
                  <a:t> </a:t>
                </a:r>
                <a:r>
                  <a:rPr lang="en-US" altLang="ko-KR" sz="2800" dirty="0"/>
                  <a:t>considered as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ko-KR" sz="2800" dirty="0"/>
                  <a:t> gauge field, has eigenvalue ±1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2800" dirty="0"/>
                  <a:t>And it commutes with the Hamiltonian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0" lang="en-US" altLang="ko-KR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altLang="ko-KR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ko-KR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𝑢</m:t>
                            </m:r>
                          </m:e>
                          <m:sub>
                            <m:r>
                              <a:rPr kumimoji="0" lang="en-US" altLang="ko-KR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𝑖𝑗</m:t>
                            </m:r>
                          </m:sub>
                        </m:sSub>
                        <m:r>
                          <a:rPr kumimoji="0" lang="en-US" altLang="ko-KR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8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ko-KR" sz="28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e>
                    </m:d>
                    <m:r>
                      <a:rPr kumimoji="0" lang="en-US" altLang="ko-KR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altLang="ko-KR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0</m:t>
                    </m:r>
                  </m:oMath>
                </a14:m>
                <a:endParaRPr lang="en-US" altLang="ko-KR" sz="2800" dirty="0"/>
              </a:p>
              <a:p>
                <a:pPr>
                  <a:lnSpc>
                    <a:spcPct val="150000"/>
                  </a:lnSpc>
                </a:pPr>
                <a:r>
                  <a:rPr lang="en-US" altLang="ko-KR" sz="2800" dirty="0"/>
                  <a:t>We consider the uniform flux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ko-KR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ko-KR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𝑢</m:t>
                        </m:r>
                      </m:e>
                      <m:sub>
                        <m:r>
                          <a:rPr kumimoji="0" lang="en-US" altLang="ko-KR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𝑖𝑗</m:t>
                        </m:r>
                      </m:sub>
                    </m:sSub>
                    <m:r>
                      <a:rPr kumimoji="0" lang="en-US" altLang="ko-KR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altLang="ko-KR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1</m:t>
                    </m:r>
                  </m:oMath>
                </a14:m>
                <a:r>
                  <a:rPr lang="en-US" altLang="ko-KR" sz="2800" dirty="0"/>
                  <a:t>.</a:t>
                </a:r>
                <a:endParaRPr lang="ko-KR" alt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5E41B8E-45B3-EBB6-4E8D-910518183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" y="3039297"/>
                <a:ext cx="10464800" cy="2198872"/>
              </a:xfrm>
              <a:prstGeom prst="rect">
                <a:avLst/>
              </a:prstGeom>
              <a:blipFill>
                <a:blip r:embed="rId4"/>
                <a:stretch>
                  <a:fillRect l="-1165" r="-233" b="-5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E5377BA-5B0D-B052-93F8-CCB3AA2BBF0D}"/>
                  </a:ext>
                </a:extLst>
              </p:cNvPr>
              <p:cNvSpPr txBox="1"/>
              <p:nvPr/>
            </p:nvSpPr>
            <p:spPr>
              <a:xfrm>
                <a:off x="3030220" y="5398256"/>
                <a:ext cx="6131560" cy="11911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altLang="ko-KR" sz="28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ko-KR" sz="2800" b="0" i="1" smtClean="0">
                          <a:latin typeface="Cambria Math" panose="02040503050406030204" pitchFamily="18" charset="0"/>
                        </a:rPr>
                        <m:t>𝑖𝐽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ko-KR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ko-K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800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altLang="ko-KR" sz="280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  <m:r>
                                <a:rPr lang="en-US" altLang="ko-KR" sz="2800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</m:e>
                            <m:sub>
                              <m:r>
                                <a:rPr lang="ko-KR" altLang="en-US" sz="28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altLang="ko-K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8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ko-KR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ko-K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8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ko-KR" sz="2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ko-KR" altLang="en-US" sz="28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E5377BA-5B0D-B052-93F8-CCB3AA2BBF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0220" y="5398256"/>
                <a:ext cx="6131560" cy="11911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1784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8D82B2-9016-B035-DE48-8A8A3D867586}"/>
              </a:ext>
            </a:extLst>
          </p:cNvPr>
          <p:cNvSpPr txBox="1"/>
          <p:nvPr/>
        </p:nvSpPr>
        <p:spPr>
          <a:xfrm>
            <a:off x="274320" y="264160"/>
            <a:ext cx="7278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err="1"/>
              <a:t>Kitaev</a:t>
            </a:r>
            <a:r>
              <a:rPr lang="en-US" altLang="ko-KR" sz="2800" b="1" dirty="0"/>
              <a:t> quantum spin liquid</a:t>
            </a:r>
            <a:endParaRPr lang="ko-KR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49840D3-6A21-DBCD-D9D7-5697397A2A46}"/>
                  </a:ext>
                </a:extLst>
              </p:cNvPr>
              <p:cNvSpPr txBox="1"/>
              <p:nvPr/>
            </p:nvSpPr>
            <p:spPr>
              <a:xfrm>
                <a:off x="3048000" y="3429000"/>
                <a:ext cx="6096000" cy="11378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ko-KR" alt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800" b="0" i="1" dirty="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ko-KR" sz="2800" b="0" i="1" dirty="0" smtClean="0">
                              <a:latin typeface="Cambria Math" panose="02040503050406030204" pitchFamily="18" charset="0"/>
                            </a:rPr>
                            <m:t>𝐾𝑄𝑆𝐿</m:t>
                          </m:r>
                        </m:e>
                      </m:d>
                      <m:r>
                        <a:rPr lang="en-US" altLang="ko-KR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ko-KR" sz="28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ko-KR" sz="28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altLang="ko-KR" sz="2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2800" b="0" i="1" dirty="0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b>
                                <m:sSubPr>
                                  <m:ctrlPr>
                                    <a:rPr lang="en-US" altLang="ko-K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8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altLang="ko-KR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ko-KR" sz="28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nary>
                      <m:d>
                        <m:dPr>
                          <m:begChr m:val=""/>
                          <m:endChr m:val="⟩"/>
                          <m:ctrlPr>
                            <a:rPr lang="ko-KR" alt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800" i="1" dirty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ko-KR" sz="2800" i="1" dirty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altLang="ko-KR" sz="2800" i="1" dirty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ko-KR" sz="2800" i="1" dirty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altLang="ko-KR" sz="2800" i="1" dirty="0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d>
                    </m:oMath>
                  </m:oMathPara>
                </a14:m>
                <a:endParaRPr lang="ko-KR" alt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49840D3-6A21-DBCD-D9D7-5697397A2A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3429000"/>
                <a:ext cx="6096000" cy="11378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4857166-D0AA-5A2F-1AA1-4F93C5B5B2C1}"/>
                  </a:ext>
                </a:extLst>
              </p:cNvPr>
              <p:cNvSpPr txBox="1"/>
              <p:nvPr/>
            </p:nvSpPr>
            <p:spPr>
              <a:xfrm>
                <a:off x="274318" y="1020624"/>
                <a:ext cx="11551921" cy="19997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2800" dirty="0">
                    <a:solidFill>
                      <a:prstClr val="black"/>
                    </a:solidFill>
                    <a:latin typeface="맑은 고딕" panose="020F0502020204030204"/>
                    <a:ea typeface="맑은 고딕" panose="020B0503020000020004" pitchFamily="50" charset="-127"/>
                  </a:rPr>
                  <a:t>After solving the problem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ko-KR" sz="28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ko-KR" sz="28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ko-KR" sz="28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ko-KR" sz="2800" dirty="0">
                    <a:solidFill>
                      <a:prstClr val="black"/>
                    </a:solidFill>
                    <a:latin typeface="맑은 고딕" panose="020F0502020204030204"/>
                    <a:ea typeface="맑은 고딕" panose="020B0503020000020004" pitchFamily="50" charset="-127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2800" dirty="0">
                    <a:solidFill>
                      <a:prstClr val="black"/>
                    </a:solidFill>
                    <a:latin typeface="맑은 고딕" panose="020F0502020204030204"/>
                    <a:ea typeface="맑은 고딕" panose="020B0503020000020004" pitchFamily="50" charset="-127"/>
                  </a:rPr>
                  <a:t>and having the ground states of it,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ko-KR" altLang="en-US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800" i="1" dirty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ko-KR" sz="2800" i="1" dirty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altLang="ko-KR" sz="2800" i="1" dirty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ko-KR" sz="2800" i="1" dirty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altLang="ko-KR" sz="2800" i="1" dirty="0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d>
                  </m:oMath>
                </a14:m>
                <a:r>
                  <a:rPr lang="en-US" altLang="ko-KR" sz="2800" dirty="0">
                    <a:solidFill>
                      <a:prstClr val="black"/>
                    </a:solidFill>
                    <a:latin typeface="맑은 고딕" panose="020F0502020204030204"/>
                    <a:ea typeface="맑은 고딕" panose="020B0503020000020004" pitchFamily="50" charset="-127"/>
                  </a:rPr>
                  <a:t>,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2800" dirty="0">
                    <a:solidFill>
                      <a:prstClr val="black"/>
                    </a:solidFill>
                    <a:latin typeface="맑은 고딕" panose="020F0502020204030204"/>
                    <a:ea typeface="맑은 고딕" panose="020B0503020000020004" pitchFamily="50" charset="-127"/>
                  </a:rPr>
                  <a:t>one takes the projection operator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ko-KR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ko-KR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𝐷</m:t>
                        </m:r>
                      </m:e>
                      <m:sub>
                        <m:r>
                          <a:rPr kumimoji="0" lang="en-US" altLang="ko-KR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ko-KR" altLang="en-US" sz="2800" dirty="0"/>
                  <a:t> </a:t>
                </a:r>
                <a:r>
                  <a:rPr lang="en-US" altLang="ko-KR" sz="2800" dirty="0"/>
                  <a:t>to have</a:t>
                </a:r>
                <a:endParaRPr lang="ko-KR" alt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4857166-D0AA-5A2F-1AA1-4F93C5B5B2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18" y="1020624"/>
                <a:ext cx="11551921" cy="1999778"/>
              </a:xfrm>
              <a:prstGeom prst="rect">
                <a:avLst/>
              </a:prstGeom>
              <a:blipFill>
                <a:blip r:embed="rId3"/>
                <a:stretch>
                  <a:fillRect l="-1055" b="-762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8427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8D82B2-9016-B035-DE48-8A8A3D867586}"/>
              </a:ext>
            </a:extLst>
          </p:cNvPr>
          <p:cNvSpPr txBox="1"/>
          <p:nvPr/>
        </p:nvSpPr>
        <p:spPr>
          <a:xfrm>
            <a:off x="274320" y="264160"/>
            <a:ext cx="7278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err="1"/>
              <a:t>Kitaev</a:t>
            </a:r>
            <a:r>
              <a:rPr lang="en-US" altLang="ko-KR" sz="2800" b="1" dirty="0"/>
              <a:t> quantum spin liquid</a:t>
            </a:r>
            <a:endParaRPr lang="ko-KR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C847989-F7A2-0CAC-EBCE-EFC1A5961EBE}"/>
                  </a:ext>
                </a:extLst>
              </p:cNvPr>
              <p:cNvSpPr txBox="1"/>
              <p:nvPr/>
            </p:nvSpPr>
            <p:spPr>
              <a:xfrm>
                <a:off x="274320" y="976105"/>
                <a:ext cx="11562080" cy="11499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800" dirty="0"/>
                  <a:t>An external magnetic field,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ko-KR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acc>
                  </m:oMath>
                </a14:m>
                <a:r>
                  <a:rPr lang="en-US" altLang="ko-KR" sz="2800" dirty="0"/>
                  <a:t>, gives chirality.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2800" dirty="0"/>
                  <a:t>The Zeeman coupling term is added to the Hamiltonian,</a:t>
                </a:r>
                <a:endParaRPr lang="ko-KR" alt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C847989-F7A2-0CAC-EBCE-EFC1A5961E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" y="976105"/>
                <a:ext cx="11562080" cy="1149930"/>
              </a:xfrm>
              <a:prstGeom prst="rect">
                <a:avLst/>
              </a:prstGeom>
              <a:blipFill>
                <a:blip r:embed="rId2"/>
                <a:stretch>
                  <a:fillRect l="-1054" b="-1375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A977D4B-9ED2-41B9-8EB9-06D0B4CEE5B4}"/>
                  </a:ext>
                </a:extLst>
              </p:cNvPr>
              <p:cNvSpPr txBox="1"/>
              <p:nvPr/>
            </p:nvSpPr>
            <p:spPr>
              <a:xfrm>
                <a:off x="3048000" y="2314760"/>
                <a:ext cx="6096000" cy="11911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altLang="ko-KR" sz="28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ko-KR" sz="2800" b="0" i="1" smtClean="0">
                          <a:latin typeface="Cambria Math" panose="02040503050406030204" pitchFamily="18" charset="0"/>
                        </a:rPr>
                        <m:t>𝐽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  <m: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</m:e>
                            <m:sub>
                              <m:r>
                                <a:rPr lang="ko-KR" altLang="en-US" sz="28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</m:sub>
                        <m:sup/>
                        <m:e>
                          <m:sSubSup>
                            <m:sSubSupPr>
                              <m:ctrlP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ko-KR" altLang="en-US" sz="28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ko-KR" altLang="en-US" sz="28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ko-KR" altLang="en-US" sz="28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ko-KR" altLang="en-US" sz="28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p>
                          </m:sSubSup>
                        </m:e>
                      </m:nary>
                      <m:r>
                        <a:rPr lang="en-US" altLang="ko-KR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altLang="ko-KR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ko-KR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acc>
                      <m:r>
                        <a:rPr lang="en-US" altLang="ko-K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ko-KR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ko-K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ko-KR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ko-KR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ko-KR" altLang="en-US" sz="2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ko-K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ko-KR" alt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A977D4B-9ED2-41B9-8EB9-06D0B4CEE5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2314760"/>
                <a:ext cx="6096000" cy="11911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CC36C276-F5E1-7AB1-DEFD-F0E8E3893F48}"/>
              </a:ext>
            </a:extLst>
          </p:cNvPr>
          <p:cNvSpPr txBox="1"/>
          <p:nvPr/>
        </p:nvSpPr>
        <p:spPr>
          <a:xfrm>
            <a:off x="274320" y="3694645"/>
            <a:ext cx="11785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80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It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cannot be solved exactly. One takes the Zeeman term perturbatively,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6CE66BF-CD40-C8A9-9ACD-0C103B37E09A}"/>
                  </a:ext>
                </a:extLst>
              </p:cNvPr>
              <p:cNvSpPr txBox="1"/>
              <p:nvPr/>
            </p:nvSpPr>
            <p:spPr>
              <a:xfrm>
                <a:off x="2722880" y="4275785"/>
                <a:ext cx="7122160" cy="10679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𝐽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</m:e>
                            <m:sub>
                              <m:r>
                                <a:rPr lang="ko-KR" altLang="en-US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</m:sub>
                        <m:sup/>
                        <m:e>
                          <m:sSubSup>
                            <m:sSubSup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ko-KR" altLang="en-US" sz="2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ko-KR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ko-KR" altLang="en-US" sz="2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ko-KR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p>
                          </m:sSubSup>
                        </m:e>
                      </m:nary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nary>
                        <m:naryPr>
                          <m:chr m:val="∑"/>
                          <m:supHide m:val="on"/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</m:e>
                            <m:sub>
                              <m:r>
                                <a:rPr lang="ko-KR" altLang="en-US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𝑗𝑘</m:t>
                              </m:r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</m:e>
                            <m:sub>
                              <m:r>
                                <a:rPr lang="ko-KR" altLang="en-US" sz="240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</m:sub>
                        <m:sup/>
                        <m:e>
                          <m:sSubSup>
                            <m:sSubSupPr>
                              <m:ctrlP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ko-KR" altLang="en-US" sz="2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ko-KR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ko-KR" altLang="en-US" sz="2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ko-KR" altLang="en-US" sz="240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ko-KR" altLang="en-US" sz="2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ko-KR" altLang="en-US" sz="240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6CE66BF-CD40-C8A9-9ACD-0C103B37E0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2880" y="4275785"/>
                <a:ext cx="7122160" cy="10679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76839C9-0250-E67A-9D77-14D87682E787}"/>
                  </a:ext>
                </a:extLst>
              </p:cNvPr>
              <p:cNvSpPr txBox="1"/>
              <p:nvPr/>
            </p:nvSpPr>
            <p:spPr>
              <a:xfrm>
                <a:off x="2915920" y="5525855"/>
                <a:ext cx="6096000" cy="10679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𝐽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</m:e>
                            <m:sub>
                              <m:r>
                                <a:rPr lang="ko-KR" altLang="en-US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nary>
                        <m:naryPr>
                          <m:chr m:val="∑"/>
                          <m:supHide m:val="on"/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≪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𝑖𝑘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≫</m:t>
                          </m:r>
                        </m:sub>
                        <m:sup/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76839C9-0250-E67A-9D77-14D87682E7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920" y="5525855"/>
                <a:ext cx="6096000" cy="10679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76BB924-7CD0-D2B8-69BC-3BAFEF5735FD}"/>
                  </a:ext>
                </a:extLst>
              </p:cNvPr>
              <p:cNvSpPr txBox="1"/>
              <p:nvPr/>
            </p:nvSpPr>
            <p:spPr>
              <a:xfrm>
                <a:off x="9845040" y="4406590"/>
                <a:ext cx="1452880" cy="5859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ko-KR" sz="2000" b="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altLang="ko-K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f>
                      <m:fPr>
                        <m:ctrlPr>
                          <a:rPr lang="en-US" altLang="ko-K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num>
                      <m:den>
                        <m:r>
                          <a:rPr lang="en-US" altLang="ko-K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den>
                    </m:f>
                  </m:oMath>
                </a14:m>
                <a:r>
                  <a:rPr lang="en-US" altLang="ko-KR" sz="2000" dirty="0"/>
                  <a:t>)</a:t>
                </a:r>
                <a:endParaRPr lang="ko-KR" altLang="en-US" sz="2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76BB924-7CD0-D2B8-69BC-3BAFEF5735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5040" y="4406590"/>
                <a:ext cx="1452880" cy="585994"/>
              </a:xfrm>
              <a:prstGeom prst="rect">
                <a:avLst/>
              </a:prstGeom>
              <a:blipFill>
                <a:blip r:embed="rId6"/>
                <a:stretch>
                  <a:fillRect l="-4202" r="-210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7247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152B47-FADB-3CE0-2761-AC629CD13D3C}"/>
              </a:ext>
            </a:extLst>
          </p:cNvPr>
          <p:cNvSpPr txBox="1"/>
          <p:nvPr/>
        </p:nvSpPr>
        <p:spPr>
          <a:xfrm>
            <a:off x="274320" y="264160"/>
            <a:ext cx="7278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Former experiment</a:t>
            </a:r>
            <a:endParaRPr lang="ko-KR" altLang="en-US" b="1" dirty="0"/>
          </a:p>
        </p:txBody>
      </p:sp>
      <p:pic>
        <p:nvPicPr>
          <p:cNvPr id="4" name="그림 3" descr="디자인이(가) 표시된 사진&#10;&#10;중간 신뢰도로 자동 생성된 설명">
            <a:extLst>
              <a:ext uri="{FF2B5EF4-FFF2-40B4-BE49-F238E27FC236}">
                <a16:creationId xmlns:a16="http://schemas.microsoft.com/office/drawing/2014/main" id="{47759C6D-B07B-F462-8C7D-650A943EE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995" y="1025889"/>
            <a:ext cx="2368672" cy="2228965"/>
          </a:xfrm>
          <a:prstGeom prst="rect">
            <a:avLst/>
          </a:prstGeom>
        </p:spPr>
      </p:pic>
      <p:pic>
        <p:nvPicPr>
          <p:cNvPr id="6" name="그림 5" descr="스크린샷, 디자인이(가) 표시된 사진&#10;&#10;자동 생성된 설명">
            <a:extLst>
              <a:ext uri="{FF2B5EF4-FFF2-40B4-BE49-F238E27FC236}">
                <a16:creationId xmlns:a16="http://schemas.microsoft.com/office/drawing/2014/main" id="{4D4AC181-832D-7164-C674-358E5A1E07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44" y="962386"/>
            <a:ext cx="2552831" cy="2292468"/>
          </a:xfrm>
          <a:prstGeom prst="rect">
            <a:avLst/>
          </a:prstGeom>
        </p:spPr>
      </p:pic>
      <p:pic>
        <p:nvPicPr>
          <p:cNvPr id="8" name="그림 7" descr="텍스트, 스크린샷, 도표, 폰트이(가) 표시된 사진&#10;&#10;자동 생성된 설명">
            <a:extLst>
              <a:ext uri="{FF2B5EF4-FFF2-40B4-BE49-F238E27FC236}">
                <a16:creationId xmlns:a16="http://schemas.microsoft.com/office/drawing/2014/main" id="{34A5169E-F991-326C-4AA7-8C010E5DFB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45" y="3066855"/>
            <a:ext cx="3873699" cy="379114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30B0745-225D-43C9-0AD4-4F1AE69F29D3}"/>
              </a:ext>
            </a:extLst>
          </p:cNvPr>
          <p:cNvSpPr txBox="1"/>
          <p:nvPr/>
        </p:nvSpPr>
        <p:spPr>
          <a:xfrm>
            <a:off x="5199992" y="5639733"/>
            <a:ext cx="659576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400">
                <a:latin typeface="Arial" panose="020B0604020202020204" pitchFamily="34" charset="0"/>
              </a:rPr>
              <a:t>그림 출처</a:t>
            </a:r>
            <a:r>
              <a:rPr lang="en-US" altLang="ko-KR" sz="1400" b="0" i="0" dirty="0">
                <a:effectLst/>
                <a:latin typeface="Arial" panose="020B0604020202020204" pitchFamily="34" charset="0"/>
              </a:rPr>
              <a:t>: Y. Kasahara, T. Ohnishi, Y. Mizukami, O. Tanaka, </a:t>
            </a:r>
            <a:r>
              <a:rPr lang="en-US" altLang="ko-KR" sz="1400" b="0" i="0" dirty="0" err="1">
                <a:effectLst/>
                <a:latin typeface="Arial" panose="020B0604020202020204" pitchFamily="34" charset="0"/>
              </a:rPr>
              <a:t>Sixiao</a:t>
            </a:r>
            <a:r>
              <a:rPr lang="en-US" altLang="ko-KR" sz="1400" b="0" i="0" dirty="0">
                <a:effectLst/>
                <a:latin typeface="Arial" panose="020B0604020202020204" pitchFamily="34" charset="0"/>
              </a:rPr>
              <a:t> Ma, K. </a:t>
            </a:r>
            <a:r>
              <a:rPr lang="en-US" altLang="ko-KR" sz="1400" b="0" i="0" dirty="0" err="1">
                <a:effectLst/>
                <a:latin typeface="Arial" panose="020B0604020202020204" pitchFamily="34" charset="0"/>
              </a:rPr>
              <a:t>Sugii</a:t>
            </a:r>
            <a:r>
              <a:rPr lang="en-US" altLang="ko-KR" sz="1400" b="0" i="0" dirty="0">
                <a:effectLst/>
                <a:latin typeface="Arial" panose="020B0604020202020204" pitchFamily="34" charset="0"/>
              </a:rPr>
              <a:t>,</a:t>
            </a:r>
            <a:br>
              <a:rPr lang="en-US" altLang="ko-KR" sz="1400" dirty="0"/>
            </a:br>
            <a:r>
              <a:rPr lang="en-US" altLang="ko-KR" sz="1400" b="0" i="0" dirty="0">
                <a:effectLst/>
                <a:latin typeface="Arial" panose="020B0604020202020204" pitchFamily="34" charset="0"/>
              </a:rPr>
              <a:t>N. Kurita, H. Tanaka, J. Nasu, Y. </a:t>
            </a:r>
            <a:r>
              <a:rPr lang="en-US" altLang="ko-KR" sz="1400" b="0" i="0" dirty="0" err="1">
                <a:effectLst/>
                <a:latin typeface="Arial" panose="020B0604020202020204" pitchFamily="34" charset="0"/>
              </a:rPr>
              <a:t>Motome</a:t>
            </a:r>
            <a:r>
              <a:rPr lang="en-US" altLang="ko-KR" sz="1400" b="0" i="0" dirty="0">
                <a:effectLst/>
                <a:latin typeface="Arial" panose="020B0604020202020204" pitchFamily="34" charset="0"/>
              </a:rPr>
              <a:t>, T. </a:t>
            </a:r>
            <a:r>
              <a:rPr lang="en-US" altLang="ko-KR" sz="1400" b="0" i="0" dirty="0" err="1">
                <a:effectLst/>
                <a:latin typeface="Arial" panose="020B0604020202020204" pitchFamily="34" charset="0"/>
              </a:rPr>
              <a:t>Shibauchi</a:t>
            </a:r>
            <a:r>
              <a:rPr lang="en-US" altLang="ko-KR" sz="1400" b="0" i="0" dirty="0">
                <a:effectLst/>
                <a:latin typeface="Arial" panose="020B0604020202020204" pitchFamily="34" charset="0"/>
              </a:rPr>
              <a:t>, and Y. Mat-</a:t>
            </a:r>
            <a:br>
              <a:rPr lang="en-US" altLang="ko-KR" sz="1400" dirty="0"/>
            </a:br>
            <a:r>
              <a:rPr lang="en-US" altLang="ko-KR" sz="1400" b="0" i="0" dirty="0" err="1">
                <a:effectLst/>
                <a:latin typeface="Arial" panose="020B0604020202020204" pitchFamily="34" charset="0"/>
              </a:rPr>
              <a:t>suda</a:t>
            </a:r>
            <a:r>
              <a:rPr lang="en-US" altLang="ko-KR" sz="1400" b="0" i="0" dirty="0">
                <a:effectLst/>
                <a:latin typeface="Arial" panose="020B0604020202020204" pitchFamily="34" charset="0"/>
              </a:rPr>
              <a:t>. Majorana quantization and half-integer thermal quantum hall </a:t>
            </a:r>
            <a:r>
              <a:rPr lang="en-US" altLang="ko-KR" sz="1400" b="0" i="0" dirty="0" err="1">
                <a:effectLst/>
                <a:latin typeface="Arial" panose="020B0604020202020204" pitchFamily="34" charset="0"/>
              </a:rPr>
              <a:t>ef</a:t>
            </a:r>
            <a:r>
              <a:rPr lang="en-US" altLang="ko-KR" sz="1400" b="0" i="0" dirty="0">
                <a:effectLst/>
                <a:latin typeface="Arial" panose="020B0604020202020204" pitchFamily="34" charset="0"/>
              </a:rPr>
              <a:t>-</a:t>
            </a:r>
            <a:br>
              <a:rPr lang="en-US" altLang="ko-KR" sz="1400" dirty="0"/>
            </a:br>
            <a:r>
              <a:rPr lang="en-US" altLang="ko-KR" sz="1400" b="0" i="0" dirty="0" err="1">
                <a:effectLst/>
                <a:latin typeface="Arial" panose="020B0604020202020204" pitchFamily="34" charset="0"/>
              </a:rPr>
              <a:t>fect</a:t>
            </a:r>
            <a:r>
              <a:rPr lang="en-US" altLang="ko-KR" sz="1400" b="0" i="0" dirty="0">
                <a:effectLst/>
                <a:latin typeface="Arial" panose="020B0604020202020204" pitchFamily="34" charset="0"/>
              </a:rPr>
              <a:t> in a </a:t>
            </a:r>
            <a:r>
              <a:rPr lang="en-US" altLang="ko-KR" sz="1400" b="0" i="0" dirty="0" err="1">
                <a:effectLst/>
                <a:latin typeface="Arial" panose="020B0604020202020204" pitchFamily="34" charset="0"/>
              </a:rPr>
              <a:t>kitaev</a:t>
            </a:r>
            <a:r>
              <a:rPr lang="en-US" altLang="ko-KR" sz="1400" b="0" i="0" dirty="0">
                <a:effectLst/>
                <a:latin typeface="Arial" panose="020B0604020202020204" pitchFamily="34" charset="0"/>
              </a:rPr>
              <a:t> spin liquid. Nature, 559(7713):227–231, Jul 2018</a:t>
            </a:r>
            <a:endParaRPr lang="ko-KR" alt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B53E132-F36B-85A8-9E00-7C5358835F1A}"/>
                  </a:ext>
                </a:extLst>
              </p:cNvPr>
              <p:cNvSpPr txBox="1"/>
              <p:nvPr/>
            </p:nvSpPr>
            <p:spPr>
              <a:xfrm>
                <a:off x="5304245" y="1075401"/>
                <a:ext cx="6823404" cy="38870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2800" dirty="0"/>
                  <a:t>An experimental group observed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2800" dirty="0"/>
                  <a:t>the thermal Hall effect with </a:t>
                </a:r>
                <a14:m>
                  <m:oMath xmlns:m="http://schemas.openxmlformats.org/officeDocument/2006/math">
                    <m:r>
                      <a:rPr lang="ko-KR" altLang="en-US" sz="280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ko-KR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ko-KR" sz="2800" b="0" i="1" smtClean="0">
                        <a:latin typeface="Cambria Math" panose="02040503050406030204" pitchFamily="18" charset="0"/>
                      </a:rPr>
                      <m:t>𝑅𝑢</m:t>
                    </m:r>
                    <m:sSub>
                      <m:sSubPr>
                        <m:ctrlPr>
                          <a:rPr lang="en-US" altLang="ko-KR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𝐶𝑙</m:t>
                        </m:r>
                      </m:e>
                      <m:sub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ko-KR" sz="2800" dirty="0"/>
                  <a:t>,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2800" dirty="0"/>
                  <a:t>a candidate material of KQSL.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2800" dirty="0"/>
                  <a:t>They observed the half-integer quantized plateau, which is predicted for the edge thermal current of Majorana. </a:t>
                </a:r>
                <a:endParaRPr lang="ko-KR" alt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B53E132-F36B-85A8-9E00-7C5358835F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4245" y="1075401"/>
                <a:ext cx="6823404" cy="3887026"/>
              </a:xfrm>
              <a:prstGeom prst="rect">
                <a:avLst/>
              </a:prstGeom>
              <a:blipFill>
                <a:blip r:embed="rId5"/>
                <a:stretch>
                  <a:fillRect l="-1787" r="-3485" b="-344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3679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152B47-FADB-3CE0-2761-AC629CD13D3C}"/>
              </a:ext>
            </a:extLst>
          </p:cNvPr>
          <p:cNvSpPr txBox="1"/>
          <p:nvPr/>
        </p:nvSpPr>
        <p:spPr>
          <a:xfrm>
            <a:off x="274320" y="264160"/>
            <a:ext cx="7278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Numerical computation</a:t>
            </a:r>
            <a:endParaRPr lang="ko-KR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C27673E-3189-BBA1-4B18-30DA367C54E6}"/>
                  </a:ext>
                </a:extLst>
              </p:cNvPr>
              <p:cNvSpPr txBox="1"/>
              <p:nvPr/>
            </p:nvSpPr>
            <p:spPr>
              <a:xfrm>
                <a:off x="8033001" y="2752277"/>
                <a:ext cx="3789680" cy="1683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ko-KR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altLang="ko-KR" sz="2400" dirty="0"/>
                  <a:t>: Periodic condition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ko-KR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</m:oMath>
                </a14:m>
                <a:r>
                  <a:rPr lang="en-US" altLang="ko-KR" sz="2400" dirty="0"/>
                  <a:t>: finite unit cells (m=10)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=0.1</m:t>
                    </m:r>
                    <m:sSub>
                      <m:sSub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ko-KR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m:rPr>
                        <m:sty m:val="p"/>
                      </m:rPr>
                      <a:rPr lang="en-US" altLang="ko-KR" sz="2400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altLang="ko-KR" sz="2400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0.01</m:t>
                        </m:r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C27673E-3189-BBA1-4B18-30DA367C54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3001" y="2752277"/>
                <a:ext cx="3789680" cy="1683923"/>
              </a:xfrm>
              <a:prstGeom prst="rect">
                <a:avLst/>
              </a:prstGeom>
              <a:blipFill>
                <a:blip r:embed="rId2"/>
                <a:stretch>
                  <a:fillRect l="-161" r="-1610" b="-722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그림 3" descr="패턴, 도표이(가) 표시된 사진&#10;&#10;자동 생성된 설명">
            <a:extLst>
              <a:ext uri="{FF2B5EF4-FFF2-40B4-BE49-F238E27FC236}">
                <a16:creationId xmlns:a16="http://schemas.microsoft.com/office/drawing/2014/main" id="{123C653F-F332-15BD-70C9-3C51966BF3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9718"/>
            <a:ext cx="8033001" cy="451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69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152B47-FADB-3CE0-2761-AC629CD13D3C}"/>
              </a:ext>
            </a:extLst>
          </p:cNvPr>
          <p:cNvSpPr txBox="1"/>
          <p:nvPr/>
        </p:nvSpPr>
        <p:spPr>
          <a:xfrm>
            <a:off x="274320" y="264160"/>
            <a:ext cx="7278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Numerical computation</a:t>
            </a:r>
            <a:endParaRPr lang="ko-KR" alt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2BA07-9F05-078B-E9FE-39412B458619}"/>
              </a:ext>
            </a:extLst>
          </p:cNvPr>
          <p:cNvSpPr txBox="1"/>
          <p:nvPr/>
        </p:nvSpPr>
        <p:spPr>
          <a:xfrm>
            <a:off x="274320" y="964117"/>
            <a:ext cx="11602720" cy="655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dirty="0"/>
              <a:t>The Hamiltonian is diagonalized by Fourier transformation</a:t>
            </a:r>
            <a:endParaRPr lang="ko-KR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C4EF788-D45F-386A-FC43-018A769ED547}"/>
                  </a:ext>
                </a:extLst>
              </p:cNvPr>
              <p:cNvSpPr txBox="1"/>
              <p:nvPr/>
            </p:nvSpPr>
            <p:spPr>
              <a:xfrm>
                <a:off x="8656320" y="1301956"/>
                <a:ext cx="3535680" cy="9885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rad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C4EF788-D45F-386A-FC43-018A769ED5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6320" y="1301956"/>
                <a:ext cx="3535680" cy="98854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C4515D1-CF02-C760-C803-7496C2E78948}"/>
                  </a:ext>
                </a:extLst>
              </p:cNvPr>
              <p:cNvSpPr txBox="1"/>
              <p:nvPr/>
            </p:nvSpPr>
            <p:spPr>
              <a:xfrm>
                <a:off x="274320" y="2113467"/>
                <a:ext cx="7977120" cy="4587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ko-KR" sz="2800" dirty="0">
                    <a:ea typeface="Cambria Math" panose="02040503050406030204" pitchFamily="18" charset="0"/>
                  </a:rPr>
                  <a:t>In the basis of </a:t>
                </a:r>
                <a14:m>
                  <m:oMath xmlns:m="http://schemas.openxmlformats.org/officeDocument/2006/math">
                    <m:r>
                      <a:rPr lang="el-GR" altLang="ko-KR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𝜳</m:t>
                    </m:r>
                    <m:r>
                      <a:rPr lang="en-US" altLang="ko-KR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ko-KR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ko-KR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ko-K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altLang="ko-K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altLang="ko-KR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US" altLang="ko-K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  <m:r>
                          <a:rPr lang="en-US" altLang="ko-KR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</m:t>
                        </m:r>
                        <m:sSub>
                          <m:sSubPr>
                            <m:ctrlPr>
                              <a:rPr lang="en-US" altLang="ko-KR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ko-K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altLang="ko-K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altLang="ko-KR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US" altLang="ko-K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ko-KR" sz="28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altLang="ko-K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ko-K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altLang="ko-K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altLang="ko-KR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US" altLang="ko-K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  <m:r>
                          <a:rPr lang="en-US" altLang="ko-KR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</m:t>
                        </m:r>
                        <m:sSub>
                          <m:sSubPr>
                            <m:ctrlPr>
                              <a:rPr lang="en-US" altLang="ko-KR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ko-K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altLang="ko-K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altLang="ko-KR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US" altLang="ko-K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,10</m:t>
                            </m:r>
                          </m:sub>
                        </m:sSub>
                        <m:r>
                          <a:rPr lang="en-US" altLang="ko-K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ko-K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ko-KR" altLang="en-US" sz="28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C4515D1-CF02-C760-C803-7496C2E789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" y="2113467"/>
                <a:ext cx="7977120" cy="458715"/>
              </a:xfrm>
              <a:prstGeom prst="rect">
                <a:avLst/>
              </a:prstGeom>
              <a:blipFill>
                <a:blip r:embed="rId3"/>
                <a:stretch>
                  <a:fillRect l="-2674" t="-24000" b="-4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8D1F14-3647-B181-077F-45F8834C9B67}"/>
                  </a:ext>
                </a:extLst>
              </p:cNvPr>
              <p:cNvSpPr txBox="1"/>
              <p:nvPr/>
            </p:nvSpPr>
            <p:spPr>
              <a:xfrm>
                <a:off x="274320" y="2869510"/>
                <a:ext cx="4453655" cy="10452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  <m:r>
                        <a:rPr lang="en-US" altLang="ko-KR" sz="2800" b="1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ko-KR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8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r>
                        <a:rPr lang="en-US" altLang="ko-KR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ko-KR" sz="28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ko-KR" sz="28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ko-KR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ko-KR" altLang="en-US" sz="2800" b="1" i="1">
                                  <a:latin typeface="Cambria Math" panose="02040503050406030204" pitchFamily="18" charset="0"/>
                                </a:rPr>
                                <m:t>𝚿</m:t>
                              </m:r>
                            </m:e>
                            <m:sup>
                              <m:r>
                                <a:rPr lang="en-US" altLang="ko-KR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ko-KR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800" b="1" i="1" smtClean="0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  <m:t>𝑒𝑓𝑓</m:t>
                              </m:r>
                            </m:sub>
                          </m:sSub>
                          <m:r>
                            <a:rPr lang="en-US" altLang="ko-KR" sz="28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sz="28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altLang="ko-KR" sz="28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ko-KR" altLang="en-US" sz="2800" b="1" i="1">
                              <a:latin typeface="Cambria Math" panose="02040503050406030204" pitchFamily="18" charset="0"/>
                            </a:rPr>
                            <m:t>𝚿</m:t>
                          </m:r>
                        </m:e>
                      </m:nary>
                    </m:oMath>
                  </m:oMathPara>
                </a14:m>
                <a:endParaRPr lang="en-US" altLang="ko-KR" sz="28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8D1F14-3647-B181-077F-45F8834C9B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" y="2869510"/>
                <a:ext cx="4453655" cy="10452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BAD325B-FCD8-8397-0B3E-E80EE582BCED}"/>
                  </a:ext>
                </a:extLst>
              </p:cNvPr>
              <p:cNvSpPr txBox="1"/>
              <p:nvPr/>
            </p:nvSpPr>
            <p:spPr>
              <a:xfrm>
                <a:off x="274320" y="4285819"/>
                <a:ext cx="11470640" cy="20049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  <m:r>
                        <a:rPr lang="en-US" altLang="ko-KR" b="1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b="1" i="1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altLang="ko-KR" b="1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ko-KR" sz="1800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ko-KR" sz="1800" b="0" i="0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ko-KR" sz="1800" b="0" i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sSub>
                                        <m:sSubPr>
                                          <m:ctrlP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m:rPr>
                                          <m:sty m:val="p"/>
                                          <m:brk m:alnAt="7"/>
                                        </m:rPr>
                                        <a:rPr lang="en-US" altLang="ko-KR" sz="1800" b="0" i="0" smtClean="0">
                                          <a:latin typeface="Cambria Math" panose="02040503050406030204" pitchFamily="18" charset="0"/>
                                        </a:rPr>
                                        <m:t>s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1800" b="0" i="0" smtClean="0">
                                          <a:latin typeface="Cambria Math" panose="02040503050406030204" pitchFamily="18" charset="0"/>
                                        </a:rPr>
                                        <m:t>in</m:t>
                                      </m:r>
                                      <m:r>
                                        <m:rPr>
                                          <m:brk m:alnAt="7"/>
                                        </m:rP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</a:rPr>
                                        <m:t>⁡</m:t>
                                      </m:r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e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sSub>
                                        <m:sSubPr>
                                          <m:ctrlP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altLang="ko-KR" sz="1800" i="1">
                                          <a:latin typeface="Cambria Math" panose="02040503050406030204" pitchFamily="18" charset="0"/>
                                        </a:rPr>
                                        <m:t>(1−</m:t>
                                      </m:r>
                                      <m:sSup>
                                        <m:sSupPr>
                                          <m:ctrlPr>
                                            <a:rPr lang="en-US" altLang="ko-KR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1800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altLang="ko-KR" sz="18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p>
                                      </m:sSup>
                                      <m:r>
                                        <a:rPr lang="en-US" altLang="ko-KR" sz="180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e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sSub>
                                        <m:sSubPr>
                                          <m:ctrlP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</a:rPr>
                                        <m:t>(1−</m:t>
                                      </m:r>
                                      <m:sSup>
                                        <m:sSupPr>
                                          <m:ctrlPr>
                                            <a:rPr lang="en-US" altLang="ko-KR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altLang="ko-KR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𝑖𝑘</m:t>
                                          </m:r>
                                        </m:sup>
                                      </m:sSup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e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</a:rPr>
                                        <m:t>⋱</m:t>
                                      </m:r>
                                    </m:e>
                                    <m:e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sSub>
                                        <m:sSubPr>
                                          <m:ctrlP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altLang="ko-KR" sz="1800" i="1">
                                          <a:latin typeface="Cambria Math" panose="02040503050406030204" pitchFamily="18" charset="0"/>
                                        </a:rPr>
                                        <m:t>(1−</m:t>
                                      </m:r>
                                      <m:sSup>
                                        <m:sSupPr>
                                          <m:ctrlPr>
                                            <a:rPr lang="en-US" altLang="ko-KR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1800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1800" i="1">
                                              <a:latin typeface="Cambria Math" panose="02040503050406030204" pitchFamily="18" charset="0"/>
                                            </a:rPr>
                                            <m:t>𝑖𝑘</m:t>
                                          </m:r>
                                        </m:sup>
                                      </m:sSup>
                                      <m:r>
                                        <a:rPr lang="en-US" altLang="ko-KR" sz="180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ko-KR" sz="18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sSub>
                                        <m:sSubPr>
                                          <m:ctrlP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altLang="ko-KR" sz="1800" i="1">
                                          <a:latin typeface="Cambria Math" panose="02040503050406030204" pitchFamily="18" charset="0"/>
                                        </a:rPr>
                                        <m:t>(1−</m:t>
                                      </m:r>
                                      <m:sSup>
                                        <m:sSupPr>
                                          <m:ctrlPr>
                                            <a:rPr lang="en-US" altLang="ko-KR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1800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18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altLang="ko-KR" sz="1800" i="1">
                                              <a:latin typeface="Cambria Math" panose="02040503050406030204" pitchFamily="18" charset="0"/>
                                            </a:rPr>
                                            <m:t>𝑖𝑘</m:t>
                                          </m:r>
                                        </m:sup>
                                      </m:sSup>
                                      <m:r>
                                        <a:rPr lang="en-US" altLang="ko-KR" sz="180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e>
                                      <m:r>
                                        <a:rPr lang="en-US" altLang="ko-KR" sz="1800" b="0" i="0" smtClean="0"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  <m:sSub>
                                        <m:sSubPr>
                                          <m:ctrlP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m:rPr>
                                          <m:sty m:val="p"/>
                                          <m:brk m:alnAt="7"/>
                                        </m:rPr>
                                        <a:rPr lang="en-US" altLang="ko-KR" sz="1800" b="0" i="0" smtClean="0">
                                          <a:latin typeface="Cambria Math" panose="02040503050406030204" pitchFamily="18" charset="0"/>
                                        </a:rPr>
                                        <m:t>s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1800" b="0" i="0" smtClean="0">
                                          <a:latin typeface="Cambria Math" panose="02040503050406030204" pitchFamily="18" charset="0"/>
                                        </a:rPr>
                                        <m:t>in</m:t>
                                      </m:r>
                                      <m:r>
                                        <m:rPr>
                                          <m:brk m:alnAt="7"/>
                                        </m:rP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</a:rPr>
                                        <m:t>⁡</m:t>
                                      </m:r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</a:rPr>
                                        <m:t>(1+</m:t>
                                      </m:r>
                                      <m:sSup>
                                        <m:sSupPr>
                                          <m:ctrlPr>
                                            <a:rPr lang="en-US" altLang="ko-KR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ko-KR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ko-KR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altLang="ko-KR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p>
                                      </m:sSup>
                                      <m:r>
                                        <m:rPr>
                                          <m:brk m:alnAt="7"/>
                                        </m:rP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e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</a:rPr>
                                        <m:t>⋱</m:t>
                                      </m:r>
                                    </m:e>
                                    <m:e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</a:rPr>
                                        <m:t>(1+</m:t>
                                      </m:r>
                                      <m:sSup>
                                        <m:sSupPr>
                                          <m:ctrlPr>
                                            <a:rPr lang="en-US" altLang="ko-KR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ko-KR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ko-KR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altLang="ko-KR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p>
                                      </m:sSup>
                                      <m:r>
                                        <m:rPr>
                                          <m:brk m:alnAt="7"/>
                                        </m:rP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ko-KR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</a:rPr>
                                        <m:t>(1+</m:t>
                                      </m:r>
                                      <m:sSup>
                                        <m:sSupPr>
                                          <m:ctrlPr>
                                            <a:rPr lang="en-US" altLang="ko-KR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ko-KR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ko-KR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altLang="ko-KR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p>
                                      </m:sSup>
                                      <m:r>
                                        <m:rPr>
                                          <m:brk m:alnAt="7"/>
                                        </m:rP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</a:rPr>
                                        <m:t>⋱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</a:rPr>
                                        <m:t>(1+</m:t>
                                      </m:r>
                                      <m:sSup>
                                        <m:sSupPr>
                                          <m:ctrlPr>
                                            <a:rPr lang="en-US" altLang="ko-KR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ko-KR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ko-KR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altLang="ko-KR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p>
                                      </m:sSup>
                                      <m:r>
                                        <m:rPr>
                                          <m:brk m:alnAt="7"/>
                                        </m:rP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ko-KR" sz="1800" b="0" i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sSub>
                                        <m:sSubPr>
                                          <m:ctrlP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m:rPr>
                                          <m:sty m:val="p"/>
                                          <m:brk m:alnAt="7"/>
                                        </m:rPr>
                                        <a:rPr lang="en-US" altLang="ko-KR" sz="1800" b="0" i="0" smtClean="0">
                                          <a:latin typeface="Cambria Math" panose="02040503050406030204" pitchFamily="18" charset="0"/>
                                        </a:rPr>
                                        <m:t>s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1800" b="0" i="0" smtClean="0">
                                          <a:latin typeface="Cambria Math" panose="02040503050406030204" pitchFamily="18" charset="0"/>
                                        </a:rPr>
                                        <m:t>in</m:t>
                                      </m:r>
                                      <m:r>
                                        <m:rPr>
                                          <m:brk m:alnAt="7"/>
                                        </m:rP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</a:rPr>
                                        <m:t>⁡</m:t>
                                      </m:r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e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sSub>
                                        <m:sSubPr>
                                          <m:ctrlP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altLang="ko-KR" sz="1800" i="1">
                                          <a:latin typeface="Cambria Math" panose="02040503050406030204" pitchFamily="18" charset="0"/>
                                        </a:rPr>
                                        <m:t>(1−</m:t>
                                      </m:r>
                                      <m:sSup>
                                        <m:sSupPr>
                                          <m:ctrlPr>
                                            <a:rPr lang="en-US" altLang="ko-KR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1800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1800" i="1">
                                              <a:latin typeface="Cambria Math" panose="02040503050406030204" pitchFamily="18" charset="0"/>
                                            </a:rPr>
                                            <m:t>𝑖𝑘</m:t>
                                          </m:r>
                                        </m:sup>
                                      </m:sSup>
                                      <m:r>
                                        <a:rPr lang="en-US" altLang="ko-KR" sz="180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e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sSub>
                                        <m:sSubPr>
                                          <m:ctrlP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altLang="ko-KR" sz="1800" i="1">
                                          <a:latin typeface="Cambria Math" panose="02040503050406030204" pitchFamily="18" charset="0"/>
                                        </a:rPr>
                                        <m:t>(1−</m:t>
                                      </m:r>
                                      <m:sSup>
                                        <m:sSupPr>
                                          <m:ctrlPr>
                                            <a:rPr lang="en-US" altLang="ko-KR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1800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18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altLang="ko-KR" sz="1800" i="1">
                                              <a:latin typeface="Cambria Math" panose="02040503050406030204" pitchFamily="18" charset="0"/>
                                            </a:rPr>
                                            <m:t>𝑖𝑘</m:t>
                                          </m:r>
                                        </m:sup>
                                      </m:sSup>
                                      <m:r>
                                        <a:rPr lang="en-US" altLang="ko-KR" sz="180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e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</a:rPr>
                                        <m:t>⋱</m:t>
                                      </m:r>
                                    </m:e>
                                    <m:e>
                                      <m:r>
                                        <a:rPr lang="en-US" altLang="ko-KR" sz="18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sSub>
                                        <m:sSubPr>
                                          <m:ctrlP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altLang="ko-KR" sz="1800" i="1">
                                          <a:latin typeface="Cambria Math" panose="02040503050406030204" pitchFamily="18" charset="0"/>
                                        </a:rPr>
                                        <m:t>(1−</m:t>
                                      </m:r>
                                      <m:sSup>
                                        <m:sSupPr>
                                          <m:ctrlPr>
                                            <a:rPr lang="en-US" altLang="ko-KR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1800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1800" i="1">
                                              <a:latin typeface="Cambria Math" panose="02040503050406030204" pitchFamily="18" charset="0"/>
                                            </a:rPr>
                                            <m:t>𝑖𝑘</m:t>
                                          </m:r>
                                        </m:sup>
                                      </m:sSup>
                                      <m:r>
                                        <a:rPr lang="en-US" altLang="ko-KR" sz="180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sSub>
                                        <m:sSubPr>
                                          <m:ctrlP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altLang="ko-KR" sz="1800" i="1">
                                          <a:latin typeface="Cambria Math" panose="02040503050406030204" pitchFamily="18" charset="0"/>
                                        </a:rPr>
                                        <m:t>(1−</m:t>
                                      </m:r>
                                      <m:sSup>
                                        <m:sSupPr>
                                          <m:ctrlPr>
                                            <a:rPr lang="en-US" altLang="ko-KR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1800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18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altLang="ko-KR" sz="1800" i="1">
                                              <a:latin typeface="Cambria Math" panose="02040503050406030204" pitchFamily="18" charset="0"/>
                                            </a:rPr>
                                            <m:t>𝑖𝑘</m:t>
                                          </m:r>
                                        </m:sup>
                                      </m:sSup>
                                      <m:r>
                                        <a:rPr lang="en-US" altLang="ko-KR" sz="180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e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sSub>
                                        <m:sSubPr>
                                          <m:ctrlP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m:rPr>
                                          <m:sty m:val="p"/>
                                          <m:brk m:alnAt="7"/>
                                        </m:rPr>
                                        <a:rPr lang="en-US" altLang="ko-KR" sz="1800" b="0" i="0" smtClean="0">
                                          <a:latin typeface="Cambria Math" panose="02040503050406030204" pitchFamily="18" charset="0"/>
                                        </a:rPr>
                                        <m:t>s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1800" b="0" i="0" smtClean="0">
                                          <a:latin typeface="Cambria Math" panose="02040503050406030204" pitchFamily="18" charset="0"/>
                                        </a:rPr>
                                        <m:t>in</m:t>
                                      </m:r>
                                      <m:r>
                                        <m:rPr>
                                          <m:brk m:alnAt="7"/>
                                        </m:rP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</a:rPr>
                                        <m:t>⁡</m:t>
                                      </m:r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BAD325B-FCD8-8397-0B3E-E80EE582BC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" y="4285819"/>
                <a:ext cx="11470640" cy="200497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0324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152B47-FADB-3CE0-2761-AC629CD13D3C}"/>
              </a:ext>
            </a:extLst>
          </p:cNvPr>
          <p:cNvSpPr txBox="1"/>
          <p:nvPr/>
        </p:nvSpPr>
        <p:spPr>
          <a:xfrm>
            <a:off x="274320" y="264160"/>
            <a:ext cx="7278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Numerical computation</a:t>
            </a:r>
            <a:endParaRPr lang="ko-KR" alt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D743BC-128F-EE37-BD9F-844F17DA3327}"/>
              </a:ext>
            </a:extLst>
          </p:cNvPr>
          <p:cNvSpPr txBox="1"/>
          <p:nvPr/>
        </p:nvSpPr>
        <p:spPr>
          <a:xfrm>
            <a:off x="274320" y="976105"/>
            <a:ext cx="11562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/>
              <a:t>Energy current operator is defined with energy polarization</a:t>
            </a:r>
            <a:endParaRPr lang="ko-KR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D16868E-C6D1-4B03-3F53-F2B77592703E}"/>
                  </a:ext>
                </a:extLst>
              </p:cNvPr>
              <p:cNvSpPr txBox="1"/>
              <p:nvPr/>
            </p:nvSpPr>
            <p:spPr>
              <a:xfrm>
                <a:off x="274320" y="1688050"/>
                <a:ext cx="11755120" cy="13490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US" altLang="ko-KR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altLang="ko-KR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𝑡</m:t>
                    </m:r>
                    <m:nary>
                      <m:naryPr>
                        <m:chr m:val="∑"/>
                        <m:supHide m:val="on"/>
                        <m:ctrlPr>
                          <a:rPr lang="en-US" altLang="ko-KR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ko-KR" sz="1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/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ko-KR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ko-KR" sz="1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ko-KR" sz="18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ko-KR" sz="18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altLang="ko-KR" sz="1800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lang="en-US" altLang="ko-KR" sz="1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altLang="ko-KR" sz="18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ko-KR" sz="18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  <m:sup>
                                <m:r>
                                  <a:rPr lang="en-US" altLang="ko-KR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†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altLang="ko-KR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l-GR" altLang="ko-KR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l-GR" altLang="ko-KR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800" b="1" i="1">
                                            <a:latin typeface="Cambria Math" panose="02040503050406030204" pitchFamily="18" charset="0"/>
                                          </a:rPr>
                                          <m:t>𝒓</m:t>
                                        </m:r>
                                      </m:e>
                                      <m:sub>
                                        <m:r>
                                          <a:rPr lang="en-US" altLang="ko-KR" sz="18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  <m:r>
                                          <a:rPr lang="en-US" altLang="ko-KR" sz="1800" i="1">
                                            <a:latin typeface="Cambria Math" panose="02040503050406030204" pitchFamily="18" charset="0"/>
                                          </a:rPr>
                                          <m:t>;</m:t>
                                        </m:r>
                                        <m:r>
                                          <a:rPr lang="en-US" altLang="ko-KR" sz="18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altLang="ko-KR" sz="1800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altLang="ko-KR" sz="18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  <m:r>
                                      <a:rPr lang="en-US" altLang="ko-KR" sz="18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l-GR" altLang="ko-KR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800" b="1" i="1">
                                            <a:latin typeface="Cambria Math" panose="02040503050406030204" pitchFamily="18" charset="0"/>
                                          </a:rPr>
                                          <m:t>𝒓</m:t>
                                        </m:r>
                                      </m:e>
                                      <m:sub>
                                        <m:r>
                                          <a:rPr lang="en-US" altLang="ko-KR" sz="18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  <m:r>
                                          <a:rPr lang="en-US" altLang="ko-KR" sz="1800" i="1">
                                            <a:latin typeface="Cambria Math" panose="02040503050406030204" pitchFamily="18" charset="0"/>
                                          </a:rPr>
                                          <m:t>;</m:t>
                                        </m:r>
                                        <m:r>
                                          <a:rPr lang="en-US" altLang="ko-KR" sz="18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altLang="ko-KR" sz="1800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altLang="ko-KR" sz="18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l-GR" altLang="ko-KR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sSub>
                                  <m:sSubPr>
                                    <m:ctrlPr>
                                      <a:rPr lang="en-US" altLang="ko-KR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8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ko-KR" sz="1800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lang="en-US" altLang="ko-KR" sz="1800" i="1">
                                        <a:latin typeface="Cambria Math" panose="02040503050406030204" pitchFamily="18" charset="0"/>
                                      </a:rPr>
                                      <m:t>;</m:t>
                                    </m:r>
                                    <m:r>
                                      <a:rPr lang="en-US" altLang="ko-KR" sz="1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altLang="ko-KR" sz="18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ko-KR" sz="18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  <m:r>
                                  <a:rPr lang="en-US" altLang="ko-KR" sz="1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l-GR" altLang="ko-KR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l-GR" altLang="ko-KR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800" b="1" i="1">
                                            <a:latin typeface="Cambria Math" panose="02040503050406030204" pitchFamily="18" charset="0"/>
                                          </a:rPr>
                                          <m:t>𝒓</m:t>
                                        </m:r>
                                      </m:e>
                                      <m:sub>
                                        <m:r>
                                          <a:rPr lang="en-US" altLang="ko-KR" sz="18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  <m:r>
                                          <a:rPr lang="en-US" altLang="ko-KR" sz="1800" i="1">
                                            <a:latin typeface="Cambria Math" panose="02040503050406030204" pitchFamily="18" charset="0"/>
                                          </a:rPr>
                                          <m:t>;</m:t>
                                        </m:r>
                                        <m:r>
                                          <a:rPr lang="en-US" altLang="ko-KR" sz="18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altLang="ko-KR" sz="1800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altLang="ko-KR" sz="18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  <m:r>
                                      <a:rPr lang="en-US" altLang="ko-KR" sz="18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l-GR" altLang="ko-KR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800" b="1" i="1">
                                            <a:latin typeface="Cambria Math" panose="02040503050406030204" pitchFamily="18" charset="0"/>
                                          </a:rPr>
                                          <m:t>𝒓</m:t>
                                        </m:r>
                                      </m:e>
                                      <m:sub>
                                        <m:r>
                                          <a:rPr lang="en-US" altLang="ko-KR" sz="18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  <m:r>
                                          <a:rPr lang="en-US" altLang="ko-KR" sz="1800" i="1">
                                            <a:latin typeface="Cambria Math" panose="02040503050406030204" pitchFamily="18" charset="0"/>
                                          </a:rPr>
                                          <m:t>;</m:t>
                                        </m:r>
                                        <m:r>
                                          <a:rPr lang="en-US" altLang="ko-KR" sz="18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altLang="ko-KR" sz="1800" i="1">
                                            <a:latin typeface="Cambria Math" panose="02040503050406030204" pitchFamily="18" charset="0"/>
                                          </a:rPr>
                                          <m:t>+1,</m:t>
                                        </m:r>
                                        <m:r>
                                          <a:rPr lang="en-US" altLang="ko-KR" sz="18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l-GR" altLang="ko-KR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sSub>
                                  <m:sSubPr>
                                    <m:ctrlPr>
                                      <a:rPr lang="en-US" altLang="ko-KR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8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ko-KR" sz="1800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lang="en-US" altLang="ko-KR" sz="1800" i="1">
                                        <a:latin typeface="Cambria Math" panose="02040503050406030204" pitchFamily="18" charset="0"/>
                                      </a:rPr>
                                      <m:t>;</m:t>
                                    </m:r>
                                    <m:r>
                                      <a:rPr lang="en-US" altLang="ko-KR" sz="1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altLang="ko-KR" sz="1800" i="1">
                                        <a:latin typeface="Cambria Math" panose="02040503050406030204" pitchFamily="18" charset="0"/>
                                      </a:rPr>
                                      <m:t>+1,</m:t>
                                    </m:r>
                                    <m:r>
                                      <a:rPr lang="en-US" altLang="ko-KR" sz="18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  <m:r>
                                  <a:rPr lang="en-US" altLang="ko-KR" sz="1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l-GR" altLang="ko-KR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l-GR" altLang="ko-KR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800" b="1" i="1">
                                            <a:latin typeface="Cambria Math" panose="02040503050406030204" pitchFamily="18" charset="0"/>
                                          </a:rPr>
                                          <m:t>𝒓</m:t>
                                        </m:r>
                                      </m:e>
                                      <m:sub>
                                        <m:r>
                                          <a:rPr lang="en-US" altLang="ko-KR" sz="18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  <m:r>
                                          <a:rPr lang="en-US" altLang="ko-KR" sz="1800" i="1">
                                            <a:latin typeface="Cambria Math" panose="02040503050406030204" pitchFamily="18" charset="0"/>
                                          </a:rPr>
                                          <m:t>;</m:t>
                                        </m:r>
                                        <m:r>
                                          <a:rPr lang="en-US" altLang="ko-KR" sz="18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altLang="ko-KR" sz="1800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altLang="ko-KR" sz="18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  <m:r>
                                      <a:rPr lang="en-US" altLang="ko-KR" sz="18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l-GR" altLang="ko-KR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800" b="1" i="1">
                                            <a:latin typeface="Cambria Math" panose="02040503050406030204" pitchFamily="18" charset="0"/>
                                          </a:rPr>
                                          <m:t>𝒓</m:t>
                                        </m:r>
                                      </m:e>
                                      <m:sub>
                                        <m:r>
                                          <a:rPr lang="en-US" altLang="ko-KR" sz="18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  <m:r>
                                          <a:rPr lang="en-US" altLang="ko-KR" sz="1800" i="1">
                                            <a:latin typeface="Cambria Math" panose="02040503050406030204" pitchFamily="18" charset="0"/>
                                          </a:rPr>
                                          <m:t>;</m:t>
                                        </m:r>
                                        <m:r>
                                          <a:rPr lang="en-US" altLang="ko-KR" sz="18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altLang="ko-KR" sz="1800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altLang="ko-KR" sz="18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altLang="ko-KR" sz="1800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l-GR" altLang="ko-KR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sSub>
                                  <m:sSubPr>
                                    <m:ctrlPr>
                                      <a:rPr lang="en-US" altLang="ko-KR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8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ko-KR" sz="1800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lang="en-US" altLang="ko-KR" sz="1800" i="1">
                                        <a:latin typeface="Cambria Math" panose="02040503050406030204" pitchFamily="18" charset="0"/>
                                      </a:rPr>
                                      <m:t>;</m:t>
                                    </m:r>
                                    <m:r>
                                      <a:rPr lang="en-US" altLang="ko-KR" sz="1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altLang="ko-KR" sz="18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ko-KR" sz="18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altLang="ko-KR" sz="180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ko-KR" sz="1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altLang="ko-KR" sz="180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altLang="ko-KR" sz="180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m:rPr>
                                <m:sty m:val="p"/>
                              </m:rPr>
                              <a:rPr lang="en-US" altLang="ko-KR" sz="1800">
                                <a:latin typeface="Cambria Math" panose="02040503050406030204" pitchFamily="18" charset="0"/>
                              </a:rPr>
                              <m:t>c</m:t>
                            </m:r>
                            <m:r>
                              <a:rPr lang="en-US" altLang="ko-KR" sz="1800"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</m:d>
                      </m:e>
                    </m:nary>
                  </m:oMath>
                </a14:m>
                <a:endParaRPr lang="en-US" altLang="ko-KR" sz="18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altLang="ko-KR" sz="1800" b="0" dirty="0"/>
                  <a:t>            </a:t>
                </a:r>
                <a14:m>
                  <m:oMath xmlns:m="http://schemas.openxmlformats.org/officeDocument/2006/math"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ko-KR" sz="20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ko-KR" sz="2000" i="1">
                        <a:latin typeface="Cambria Math" panose="02040503050406030204" pitchFamily="18" charset="0"/>
                      </a:rPr>
                      <m:t>′</m:t>
                    </m:r>
                    <m:nary>
                      <m:naryPr>
                        <m:chr m:val="∑"/>
                        <m:supHide m:val="on"/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ko-KR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/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[</m:t>
                        </m:r>
                      </m:e>
                    </m:nary>
                    <m:r>
                      <a:rPr lang="en-US" altLang="ko-KR" sz="20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altLang="ko-KR" sz="2000" i="1">
                        <a:latin typeface="Cambria Math" panose="02040503050406030204" pitchFamily="18" charset="0"/>
                      </a:rPr>
                      <m:t>𝑖</m:t>
                    </m:r>
                    <m:sSubSup>
                      <m:sSubSup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altLang="ko-K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bSup>
                    <m:r>
                      <a:rPr lang="en-US" altLang="ko-KR" sz="2000" i="1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l-GR" altLang="ko-K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altLang="ko-K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l-GR" altLang="ko-K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r>
                          <a:rPr lang="el-GR" altLang="ko-KR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+1,</m:t>
                        </m:r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ko-KR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l-GR" altLang="ko-K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altLang="ko-K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l-GR" altLang="ko-K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num>
                      <m:den>
                        <m:r>
                          <a:rPr lang="el-GR" altLang="ko-KR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ko-KR" sz="20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l-GR" altLang="ko-K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altLang="ko-K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l-GR" altLang="ko-K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num>
                      <m:den>
                        <m:r>
                          <a:rPr lang="el-GR" altLang="ko-KR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+1,</m:t>
                        </m:r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ko-KR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sz="2000" i="1" dirty="0"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altLang="ko-KR" sz="2000" dirty="0">
                    <a:ea typeface="Cambria Math" panose="02040503050406030204" pitchFamily="18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altLang="ko-K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ko-K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sSubSup>
                      <m:sSubSup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altLang="ko-K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bSup>
                    <m:r>
                      <a:rPr lang="en-US" altLang="ko-K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l-GR" altLang="ko-K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altLang="ko-K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l-GR" altLang="ko-K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+1,</m:t>
                            </m:r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r>
                          <a:rPr lang="el-GR" altLang="ko-KR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ko-K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+1,</m:t>
                        </m:r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ko-KR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l-GR" altLang="ko-K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altLang="ko-K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l-GR" altLang="ko-K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num>
                      <m:den>
                        <m:r>
                          <a:rPr lang="el-GR" altLang="ko-KR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ko-K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ko-KR" sz="20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l-GR" altLang="ko-K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altLang="ko-K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l-GR" altLang="ko-K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num>
                      <m:den>
                        <m:r>
                          <a:rPr lang="el-GR" altLang="ko-KR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ko-K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+1,</m:t>
                        </m:r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ko-KR" sz="2000" i="1">
                        <a:latin typeface="Cambria Math" panose="02040503050406030204" pitchFamily="18" charset="0"/>
                      </a:rPr>
                      <m:t>)}+</m:t>
                    </m:r>
                    <m:r>
                      <m:rPr>
                        <m:sty m:val="p"/>
                      </m:rPr>
                      <a:rPr lang="en-US" altLang="ko-KR" sz="200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ko-KR" sz="200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altLang="ko-KR" sz="200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altLang="ko-KR" sz="200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ko-KR" sz="20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D16868E-C6D1-4B03-3F53-F2B7759270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" y="1688050"/>
                <a:ext cx="11755120" cy="1349087"/>
              </a:xfrm>
              <a:prstGeom prst="rect">
                <a:avLst/>
              </a:prstGeom>
              <a:blipFill>
                <a:blip r:embed="rId2"/>
                <a:stretch>
                  <a:fillRect t="-27602" b="-1945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155B922-C755-ED91-7B31-FBE41E8C5416}"/>
                  </a:ext>
                </a:extLst>
              </p:cNvPr>
              <p:cNvSpPr txBox="1"/>
              <p:nvPr/>
            </p:nvSpPr>
            <p:spPr>
              <a:xfrm>
                <a:off x="274320" y="3765910"/>
                <a:ext cx="11856720" cy="14671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b="1" i="1" smtClean="0">
                              <a:latin typeface="Cambria Math" panose="02040503050406030204" pitchFamily="18" charset="0"/>
                            </a:rPr>
                            <m:t>𝑱</m:t>
                          </m:r>
                        </m:e>
                        <m: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altLang="ko-KR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8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altLang="ko-KR" sz="18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sSub>
                        <m:sSubPr>
                          <m:ctrlPr>
                            <a:rPr lang="en-US" altLang="ko-K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b="1" i="1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den>
                      </m:f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ko-K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b="1" i="1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altLang="ko-KR" sz="18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altLang="ko-KR" sz="1800" b="0" dirty="0"/>
                  <a:t>        </a:t>
                </a:r>
                <a14:m>
                  <m:oMath xmlns:m="http://schemas.openxmlformats.org/officeDocument/2006/math"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ko-KR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p>
                            <m:r>
                              <a:rPr lang="en-US" altLang="ko-KR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ko-K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ℏ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ko-KR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/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[</m:t>
                        </m:r>
                      </m:e>
                    </m:nary>
                    <m:r>
                      <a:rPr lang="en-US" altLang="ko-KR" sz="20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ko-KR" sz="2000" i="1">
                        <a:latin typeface="Cambria Math" panose="02040503050406030204" pitchFamily="18" charset="0"/>
                      </a:rPr>
                      <m:t>𝑖</m:t>
                    </m:r>
                    <m:sSubSup>
                      <m:sSubSup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altLang="ko-K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bSup>
                    <m:r>
                      <a:rPr lang="en-US" altLang="ko-KR" sz="2000" i="1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l-GR" altLang="ko-K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altLang="ko-K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l-GR" altLang="ko-K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r>
                          <a:rPr lang="el-GR" altLang="ko-KR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+1,</m:t>
                        </m:r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ko-KR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l-GR" altLang="ko-K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altLang="ko-K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l-GR" altLang="ko-K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num>
                      <m:den>
                        <m:r>
                          <a:rPr lang="el-GR" altLang="ko-KR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l-GR" altLang="ko-K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altLang="ko-K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l-GR" altLang="ko-K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num>
                      <m:den>
                        <m:r>
                          <a:rPr lang="el-GR" altLang="ko-KR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+1,</m:t>
                        </m:r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ko-KR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sz="2000" i="1" dirty="0"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altLang="ko-KR" sz="2000" dirty="0">
                    <a:ea typeface="Cambria Math" panose="02040503050406030204" pitchFamily="18" charset="0"/>
                  </a:rPr>
                  <a:t>               </a:t>
                </a:r>
                <a14:m>
                  <m:oMath xmlns:m="http://schemas.openxmlformats.org/officeDocument/2006/math">
                    <m:r>
                      <a:rPr lang="en-US" altLang="ko-KR" sz="2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ko-K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sSubSup>
                      <m:sSubSup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altLang="ko-K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bSup>
                    <m:r>
                      <a:rPr lang="en-US" altLang="ko-K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l-GR" altLang="ko-K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altLang="ko-K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l-GR" altLang="ko-K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+1,</m:t>
                            </m:r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r>
                          <a:rPr lang="el-GR" altLang="ko-KR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ko-K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+1,</m:t>
                        </m:r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ko-KR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l-GR" altLang="ko-K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altLang="ko-K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l-GR" altLang="ko-K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num>
                      <m:den>
                        <m:r>
                          <a:rPr lang="el-GR" altLang="ko-KR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ko-K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l-GR" altLang="ko-K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altLang="ko-K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l-GR" altLang="ko-K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num>
                      <m:den>
                        <m:r>
                          <a:rPr lang="el-GR" altLang="ko-KR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ko-K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+1,</m:t>
                        </m:r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ko-KR" sz="2000" i="1">
                        <a:latin typeface="Cambria Math" panose="02040503050406030204" pitchFamily="18" charset="0"/>
                      </a:rPr>
                      <m:t>)}+</m:t>
                    </m:r>
                    <m:r>
                      <m:rPr>
                        <m:sty m:val="p"/>
                      </m:rPr>
                      <a:rPr lang="en-US" altLang="ko-KR" sz="200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ko-KR" sz="200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altLang="ko-KR" sz="200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altLang="ko-KR" sz="200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ko-KR" sz="20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altLang="ko-KR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155B922-C755-ED91-7B31-FBE41E8C54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" y="3765910"/>
                <a:ext cx="11856720" cy="1467197"/>
              </a:xfrm>
              <a:prstGeom prst="rect">
                <a:avLst/>
              </a:prstGeom>
              <a:blipFill>
                <a:blip r:embed="rId3"/>
                <a:stretch>
                  <a:fillRect b="-41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3E226E0-C0E8-2042-31EC-1EC7CD89D785}"/>
                  </a:ext>
                </a:extLst>
              </p:cNvPr>
              <p:cNvSpPr txBox="1"/>
              <p:nvPr/>
            </p:nvSpPr>
            <p:spPr>
              <a:xfrm>
                <a:off x="274320" y="3120581"/>
                <a:ext cx="7630160" cy="5618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ko-KR" sz="28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ko-KR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800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altLang="ko-KR" sz="28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altLang="ko-KR" sz="28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altLang="ko-KR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ko-KR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sz="28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ko-KR" altLang="en-US" sz="2800" dirty="0"/>
                  <a:t> </a:t>
                </a:r>
                <a:r>
                  <a:rPr lang="en-US" altLang="ko-KR" sz="2800" dirty="0"/>
                  <a:t>is a position vector of site A/B</a:t>
                </a:r>
                <a:endParaRPr lang="ko-KR" alt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3E226E0-C0E8-2042-31EC-1EC7CD89D7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" y="3120581"/>
                <a:ext cx="7630160" cy="561885"/>
              </a:xfrm>
              <a:prstGeom prst="rect">
                <a:avLst/>
              </a:prstGeom>
              <a:blipFill>
                <a:blip r:embed="rId4"/>
                <a:stretch>
                  <a:fillRect l="-1597" t="-13043" r="-1278" b="-2173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597F8C7-2132-5EF3-DDD1-5FA1EC984358}"/>
                  </a:ext>
                </a:extLst>
              </p:cNvPr>
              <p:cNvSpPr txBox="1"/>
              <p:nvPr/>
            </p:nvSpPr>
            <p:spPr>
              <a:xfrm>
                <a:off x="274320" y="5489154"/>
                <a:ext cx="11340164" cy="9454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1800" b="1" i="1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  <m:sub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  <m:sup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altLang="ko-KR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ko-KR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1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ko-KR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ko-KR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altLang="ko-KR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1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altLang="ko-KR" sz="18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  <m:sup>
                            <m:r>
                              <a:rPr lang="en-US" altLang="ko-KR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ko-K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ℏ</m:t>
                        </m:r>
                      </m:den>
                    </m:f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ko-KR" sz="1800" i="1">
                        <a:latin typeface="Cambria Math" panose="02040503050406030204" pitchFamily="18" charset="0"/>
                      </a:rPr>
                      <m:t>{−</m:t>
                    </m:r>
                    <m:r>
                      <a:rPr lang="en-US" altLang="ko-KR" sz="1800" i="1">
                        <a:latin typeface="Cambria Math" panose="02040503050406030204" pitchFamily="18" charset="0"/>
                      </a:rPr>
                      <m:t>𝑖</m:t>
                    </m:r>
                    <m:sSubSup>
                      <m:sSubSupPr>
                        <m:ctrlPr>
                          <a:rPr lang="en-US" altLang="ko-KR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altLang="ko-K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bSup>
                    <m:r>
                      <a:rPr lang="en-US" altLang="ko-KR" sz="180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l-GR" altLang="ko-KR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altLang="ko-KR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800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altLang="ko-KR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altLang="ko-KR" sz="1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altLang="ko-KR" sz="1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ko-KR" sz="1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ko-KR" sz="1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l-GR" altLang="ko-KR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800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altLang="ko-KR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altLang="ko-KR" sz="1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altLang="ko-KR" sz="1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ko-KR" sz="1800" i="1">
                                <a:latin typeface="Cambria Math" panose="02040503050406030204" pitchFamily="18" charset="0"/>
                              </a:rPr>
                              <m:t>+1,</m:t>
                            </m:r>
                            <m:r>
                              <a:rPr lang="en-US" altLang="ko-KR" sz="1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r>
                          <a:rPr lang="el-GR" altLang="ko-KR" sz="1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altLang="ko-K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+1,</m:t>
                        </m:r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l-GR" altLang="ko-KR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altLang="ko-KR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800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altLang="ko-KR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altLang="ko-KR" sz="1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altLang="ko-KR" sz="1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ko-KR" sz="1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ko-KR" sz="1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l-GR" altLang="ko-KR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800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altLang="ko-KR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altLang="ko-KR" sz="1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altLang="ko-KR" sz="1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ko-KR" sz="1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ko-KR" sz="1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ko-KR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l-GR" altLang="ko-KR" sz="1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altLang="ko-K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l-GR" altLang="ko-KR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altLang="ko-KR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800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altLang="ko-KR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altLang="ko-KR" sz="1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altLang="ko-KR" sz="1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ko-KR" sz="1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ko-KR" sz="1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l-GR" altLang="ko-KR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800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altLang="ko-KR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altLang="ko-KR" sz="1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altLang="ko-KR" sz="1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ko-KR" sz="1800" i="1">
                                <a:latin typeface="Cambria Math" panose="02040503050406030204" pitchFamily="18" charset="0"/>
                              </a:rPr>
                              <m:t>+1,</m:t>
                            </m:r>
                            <m:r>
                              <a:rPr lang="en-US" altLang="ko-KR" sz="1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altLang="ko-KR" sz="18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num>
                      <m:den>
                        <m:r>
                          <a:rPr lang="el-GR" altLang="ko-KR" sz="1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altLang="ko-K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+1,</m:t>
                        </m:r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ko-KR" sz="180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sz="1800" i="1" dirty="0"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altLang="ko-KR" sz="1800" dirty="0">
                    <a:ea typeface="Cambria Math" panose="02040503050406030204" pitchFamily="18" charset="0"/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en-US" altLang="ko-KR" sz="1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ko-KR" sz="1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ko-KR" sz="1800" i="1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altLang="ko-KR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altLang="ko-K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bSup>
                    <m:r>
                      <a:rPr lang="en-US" altLang="ko-K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l-GR" altLang="ko-KR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altLang="ko-KR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800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altLang="ko-KR" sz="18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altLang="ko-KR" sz="1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altLang="ko-KR" sz="1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ko-KR" sz="1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ko-KR" sz="1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l-GR" altLang="ko-KR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800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altLang="ko-KR" sz="18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altLang="ko-KR" sz="1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altLang="ko-KR" sz="1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ko-KR" sz="1800" i="1">
                                <a:latin typeface="Cambria Math" panose="02040503050406030204" pitchFamily="18" charset="0"/>
                              </a:rPr>
                              <m:t>+1,</m:t>
                            </m:r>
                            <m:r>
                              <a:rPr lang="en-US" altLang="ko-KR" sz="1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r>
                          <a:rPr lang="el-GR" altLang="ko-KR" sz="1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altLang="ko-K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ko-K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+1,</m:t>
                        </m:r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ko-KR" sz="18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l-GR" altLang="ko-KR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altLang="ko-KR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800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altLang="ko-KR" sz="18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altLang="ko-KR" sz="1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altLang="ko-KR" sz="1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ko-KR" sz="1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ko-KR" sz="1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l-GR" altLang="ko-KR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800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altLang="ko-KR" sz="18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altLang="ko-KR" sz="1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altLang="ko-KR" sz="1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ko-KR" sz="1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ko-KR" sz="1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ko-KR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l-GR" altLang="ko-KR" sz="1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altLang="ko-K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ko-K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l-GR" altLang="ko-KR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altLang="ko-KR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800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altLang="ko-KR" sz="18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altLang="ko-KR" sz="1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altLang="ko-KR" sz="1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ko-KR" sz="1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ko-KR" sz="1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l-GR" altLang="ko-KR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800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altLang="ko-KR" sz="18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altLang="ko-KR" sz="1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altLang="ko-KR" sz="1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ko-KR" sz="1800" i="1">
                                <a:latin typeface="Cambria Math" panose="02040503050406030204" pitchFamily="18" charset="0"/>
                              </a:rPr>
                              <m:t>+1,</m:t>
                            </m:r>
                            <m:r>
                              <a:rPr lang="en-US" altLang="ko-KR" sz="1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altLang="ko-KR" sz="18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num>
                      <m:den>
                        <m:r>
                          <a:rPr lang="el-GR" altLang="ko-KR" sz="1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altLang="ko-K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ko-K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+1,</m:t>
                        </m:r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ko-KR" sz="1800" i="1">
                        <a:latin typeface="Cambria Math" panose="02040503050406030204" pitchFamily="18" charset="0"/>
                      </a:rPr>
                      <m:t>)}+</m:t>
                    </m:r>
                    <m:r>
                      <m:rPr>
                        <m:sty m:val="p"/>
                      </m:rPr>
                      <a:rPr lang="en-US" altLang="ko-KR" sz="180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ko-KR" sz="180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altLang="ko-KR" sz="180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altLang="ko-KR" sz="180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ko-KR" sz="18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597F8C7-2132-5EF3-DDD1-5FA1EC9843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" y="5489154"/>
                <a:ext cx="11340164" cy="9454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677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, 도표, 스케치, 그래프이(가) 표시된 사진&#10;&#10;자동 생성된 설명">
            <a:extLst>
              <a:ext uri="{FF2B5EF4-FFF2-40B4-BE49-F238E27FC236}">
                <a16:creationId xmlns:a16="http://schemas.microsoft.com/office/drawing/2014/main" id="{E5345AE3-CFCB-CDC8-5169-F9846EDDCA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00" y="1187332"/>
            <a:ext cx="5250500" cy="44833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08CD2D-40D4-330E-480B-AEEA21AB26C4}"/>
              </a:ext>
            </a:extLst>
          </p:cNvPr>
          <p:cNvSpPr txBox="1"/>
          <p:nvPr/>
        </p:nvSpPr>
        <p:spPr>
          <a:xfrm>
            <a:off x="274320" y="264160"/>
            <a:ext cx="7278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Numerical computation</a:t>
            </a:r>
            <a:endParaRPr lang="ko-KR" altLang="en-US" b="1" dirty="0"/>
          </a:p>
        </p:txBody>
      </p:sp>
      <p:pic>
        <p:nvPicPr>
          <p:cNvPr id="10" name="그림 9" descr="텍스트, 스크린샷, 그래프, 라인이(가) 표시된 사진&#10;&#10;자동 생성된 설명">
            <a:extLst>
              <a:ext uri="{FF2B5EF4-FFF2-40B4-BE49-F238E27FC236}">
                <a16:creationId xmlns:a16="http://schemas.microsoft.com/office/drawing/2014/main" id="{9DDB4EB4-8D89-0CCA-9DD0-58E0ABD59F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837" y="1187332"/>
            <a:ext cx="5389842" cy="448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0940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152B47-FADB-3CE0-2761-AC629CD13D3C}"/>
              </a:ext>
            </a:extLst>
          </p:cNvPr>
          <p:cNvSpPr txBox="1"/>
          <p:nvPr/>
        </p:nvSpPr>
        <p:spPr>
          <a:xfrm>
            <a:off x="274320" y="264160"/>
            <a:ext cx="7278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Numerical computation</a:t>
            </a:r>
            <a:endParaRPr lang="ko-KR" altLang="en-US" b="1" dirty="0"/>
          </a:p>
        </p:txBody>
      </p:sp>
      <p:pic>
        <p:nvPicPr>
          <p:cNvPr id="4" name="그림 3" descr="텍스트, 라인, 도표, 폰트이(가) 표시된 사진&#10;&#10;자동 생성된 설명">
            <a:extLst>
              <a:ext uri="{FF2B5EF4-FFF2-40B4-BE49-F238E27FC236}">
                <a16:creationId xmlns:a16="http://schemas.microsoft.com/office/drawing/2014/main" id="{7178B18B-BC8E-422B-814A-A062218389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680" y="1429437"/>
            <a:ext cx="4202399" cy="3504746"/>
          </a:xfrm>
          <a:prstGeom prst="rect">
            <a:avLst/>
          </a:prstGeom>
        </p:spPr>
      </p:pic>
      <p:pic>
        <p:nvPicPr>
          <p:cNvPr id="6" name="그림 5" descr="텍스트, 라인, 도표, 그래프이(가) 표시된 사진&#10;&#10;자동 생성된 설명">
            <a:extLst>
              <a:ext uri="{FF2B5EF4-FFF2-40B4-BE49-F238E27FC236}">
                <a16:creationId xmlns:a16="http://schemas.microsoft.com/office/drawing/2014/main" id="{5126262E-670E-28F8-CA5A-213BB1B8A6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080" y="1429437"/>
            <a:ext cx="4185920" cy="35047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3F60EB-EC03-B46F-C779-28D8DA545693}"/>
              </a:ext>
            </a:extLst>
          </p:cNvPr>
          <p:cNvSpPr txBox="1"/>
          <p:nvPr/>
        </p:nvSpPr>
        <p:spPr>
          <a:xfrm>
            <a:off x="274320" y="5576240"/>
            <a:ext cx="11592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/>
              <a:t>We can verify at the edges the currents flow opposite direction.</a:t>
            </a:r>
          </a:p>
          <a:p>
            <a:r>
              <a:rPr lang="en-US" altLang="ko-KR" sz="2400"/>
              <a:t>Also, we can see that the currents decrease as it goes to bulk.</a:t>
            </a:r>
            <a:endParaRPr lang="ko-KR" altLang="en-US" sz="2400" dirty="0"/>
          </a:p>
        </p:txBody>
      </p:sp>
      <p:pic>
        <p:nvPicPr>
          <p:cNvPr id="5" name="그림 4" descr="텍스트, 라인, 스크린샷, 도표이(가) 표시된 사진&#10;&#10;자동 생성된 설명">
            <a:extLst>
              <a:ext uri="{FF2B5EF4-FFF2-40B4-BE49-F238E27FC236}">
                <a16:creationId xmlns:a16="http://schemas.microsoft.com/office/drawing/2014/main" id="{B911638A-AE08-5771-79E1-CE7A7718B8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29437"/>
            <a:ext cx="3803678" cy="35047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29F9F79-EBC9-F882-4768-76BE82CA1229}"/>
              </a:ext>
            </a:extLst>
          </p:cNvPr>
          <p:cNvSpPr txBox="1"/>
          <p:nvPr/>
        </p:nvSpPr>
        <p:spPr>
          <a:xfrm>
            <a:off x="4958079" y="505923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800" dirty="0"/>
              <a:t>The energy current distribution.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51F230-8D14-AA89-3017-1F4199B4AFDA}"/>
              </a:ext>
            </a:extLst>
          </p:cNvPr>
          <p:cNvSpPr txBox="1"/>
          <p:nvPr/>
        </p:nvSpPr>
        <p:spPr>
          <a:xfrm>
            <a:off x="550559" y="5048625"/>
            <a:ext cx="2702561" cy="379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dirty="0"/>
              <a:t>Edge state</a:t>
            </a:r>
            <a:endParaRPr lang="en-US" altLang="ko-KR" sz="1800" dirty="0"/>
          </a:p>
        </p:txBody>
      </p:sp>
    </p:spTree>
    <p:extLst>
      <p:ext uri="{BB962C8B-B14F-4D97-AF65-F5344CB8AC3E}">
        <p14:creationId xmlns:p14="http://schemas.microsoft.com/office/powerpoint/2010/main" val="1466632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8717A3-2060-B97D-8374-C3779874E87A}"/>
              </a:ext>
            </a:extLst>
          </p:cNvPr>
          <p:cNvSpPr txBox="1"/>
          <p:nvPr/>
        </p:nvSpPr>
        <p:spPr>
          <a:xfrm>
            <a:off x="274320" y="264160"/>
            <a:ext cx="7278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Introduction</a:t>
            </a:r>
            <a:endParaRPr lang="ko-KR" alt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AF512B-4BBF-42F1-1661-8E02AA495BD5}"/>
              </a:ext>
            </a:extLst>
          </p:cNvPr>
          <p:cNvSpPr txBox="1"/>
          <p:nvPr/>
        </p:nvSpPr>
        <p:spPr>
          <a:xfrm>
            <a:off x="274320" y="944880"/>
            <a:ext cx="108915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dirty="0"/>
              <a:t>Topological materials: </a:t>
            </a:r>
          </a:p>
          <a:p>
            <a:r>
              <a:rPr lang="en-US" altLang="ko-KR" sz="2400" dirty="0"/>
              <a:t>materials whose properties are invariant under topological transformation</a:t>
            </a:r>
            <a:endParaRPr lang="ko-KR" altLang="en-US" sz="2400" dirty="0"/>
          </a:p>
        </p:txBody>
      </p:sp>
      <p:pic>
        <p:nvPicPr>
          <p:cNvPr id="1026" name="Picture 2" descr="Figure caption">
            <a:extLst>
              <a:ext uri="{FF2B5EF4-FFF2-40B4-BE49-F238E27FC236}">
                <a16:creationId xmlns:a16="http://schemas.microsoft.com/office/drawing/2014/main" id="{53C7DE93-4260-1D33-57DC-60A72086C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870" y="2334565"/>
            <a:ext cx="4977130" cy="3931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defined">
            <a:extLst>
              <a:ext uri="{FF2B5EF4-FFF2-40B4-BE49-F238E27FC236}">
                <a16:creationId xmlns:a16="http://schemas.microsoft.com/office/drawing/2014/main" id="{0DADA007-27D6-0DD0-5264-1F3E8B636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567" y="2428558"/>
            <a:ext cx="3667905" cy="383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20C8E4-FE28-7D25-76EF-C4C06EE37B54}"/>
              </a:ext>
            </a:extLst>
          </p:cNvPr>
          <p:cNvSpPr txBox="1"/>
          <p:nvPr/>
        </p:nvSpPr>
        <p:spPr>
          <a:xfrm>
            <a:off x="7152640" y="6424563"/>
            <a:ext cx="47345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dirty="0" err="1">
                <a:hlinkClick r:id="rId4"/>
              </a:rPr>
              <a:t>그림출처</a:t>
            </a:r>
            <a:r>
              <a:rPr lang="en-US" altLang="ko-KR" sz="1600" dirty="0">
                <a:hlinkClick r:id="rId4"/>
              </a:rPr>
              <a:t>: Quantum spin liquid - Wikipedia</a:t>
            </a:r>
            <a:endParaRPr lang="ko-KR" altLang="en-US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E60100-E0AE-62EE-E617-217857AFF5D0}"/>
              </a:ext>
            </a:extLst>
          </p:cNvPr>
          <p:cNvSpPr txBox="1"/>
          <p:nvPr/>
        </p:nvSpPr>
        <p:spPr>
          <a:xfrm>
            <a:off x="137795" y="6255799"/>
            <a:ext cx="69392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b="0" i="0" dirty="0" err="1">
                <a:solidFill>
                  <a:srgbClr val="2E414F"/>
                </a:solidFill>
                <a:effectLst/>
                <a:latin typeface="Roboto" panose="02000000000000000000" pitchFamily="2" charset="0"/>
              </a:rPr>
              <a:t>그림출처</a:t>
            </a:r>
            <a:r>
              <a:rPr lang="en-US" altLang="ko-KR" sz="1600" b="0" i="0" dirty="0">
                <a:solidFill>
                  <a:srgbClr val="2E414F"/>
                </a:solidFill>
                <a:effectLst/>
                <a:latin typeface="Roboto" panose="02000000000000000000" pitchFamily="2" charset="0"/>
              </a:rPr>
              <a:t>: </a:t>
            </a:r>
            <a:r>
              <a:rPr lang="en-US" altLang="ko-KR" sz="1600" b="0" i="0" dirty="0" err="1">
                <a:solidFill>
                  <a:srgbClr val="2E414F"/>
                </a:solidFill>
                <a:effectLst/>
                <a:latin typeface="Roboto" panose="02000000000000000000" pitchFamily="2" charset="0"/>
              </a:rPr>
              <a:t>Bestwick</a:t>
            </a:r>
            <a:r>
              <a:rPr lang="en-US" altLang="ko-KR" sz="1600" b="0" i="0" dirty="0">
                <a:solidFill>
                  <a:srgbClr val="2E414F"/>
                </a:solidFill>
                <a:effectLst/>
                <a:latin typeface="Roboto" panose="02000000000000000000" pitchFamily="2" charset="0"/>
              </a:rPr>
              <a:t>, Andrew J. et al. “A Viewpoint on : Precise Quantization of the Anomalous Hall Effect near Zero Magnetic Field.” (2015).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7375011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152B47-FADB-3CE0-2761-AC629CD13D3C}"/>
              </a:ext>
            </a:extLst>
          </p:cNvPr>
          <p:cNvSpPr txBox="1"/>
          <p:nvPr/>
        </p:nvSpPr>
        <p:spPr>
          <a:xfrm>
            <a:off x="274320" y="264160"/>
            <a:ext cx="7278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Summary</a:t>
            </a:r>
            <a:endParaRPr lang="ko-KR" altLang="en-US" b="1" dirty="0"/>
          </a:p>
        </p:txBody>
      </p:sp>
      <p:pic>
        <p:nvPicPr>
          <p:cNvPr id="3" name="그림 2" descr="텍스트, 라인, 도표, 폰트이(가) 표시된 사진&#10;&#10;자동 생성된 설명">
            <a:extLst>
              <a:ext uri="{FF2B5EF4-FFF2-40B4-BE49-F238E27FC236}">
                <a16:creationId xmlns:a16="http://schemas.microsoft.com/office/drawing/2014/main" id="{3C8784BD-69CA-6175-913B-A9DCF166EC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53" y="4101156"/>
            <a:ext cx="2858250" cy="2383743"/>
          </a:xfrm>
          <a:prstGeom prst="rect">
            <a:avLst/>
          </a:prstGeom>
        </p:spPr>
      </p:pic>
      <p:pic>
        <p:nvPicPr>
          <p:cNvPr id="4" name="그림 3" descr="텍스트, 라인, 도표, 그래프이(가) 표시된 사진&#10;&#10;자동 생성된 설명">
            <a:extLst>
              <a:ext uri="{FF2B5EF4-FFF2-40B4-BE49-F238E27FC236}">
                <a16:creationId xmlns:a16="http://schemas.microsoft.com/office/drawing/2014/main" id="{CF41E20A-4EB6-7CE4-102F-694A4F958D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351" y="4096463"/>
            <a:ext cx="2858251" cy="2393128"/>
          </a:xfrm>
          <a:prstGeom prst="rect">
            <a:avLst/>
          </a:prstGeom>
        </p:spPr>
      </p:pic>
      <p:pic>
        <p:nvPicPr>
          <p:cNvPr id="6" name="그림 5" descr="텍스트, 스크린샷, 도표, 폰트이(가) 표시된 사진&#10;&#10;자동 생성된 설명">
            <a:extLst>
              <a:ext uri="{FF2B5EF4-FFF2-40B4-BE49-F238E27FC236}">
                <a16:creationId xmlns:a16="http://schemas.microsoft.com/office/drawing/2014/main" id="{91B7E743-C96E-65A1-AFCB-FE23B5E645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943" y="121920"/>
            <a:ext cx="3873699" cy="3791145"/>
          </a:xfrm>
          <a:prstGeom prst="rect">
            <a:avLst/>
          </a:prstGeom>
        </p:spPr>
      </p:pic>
      <p:pic>
        <p:nvPicPr>
          <p:cNvPr id="5" name="그림 4" descr="디자인이(가) 표시된 사진&#10;&#10;중간 신뢰도로 자동 생성된 설명">
            <a:extLst>
              <a:ext uri="{FF2B5EF4-FFF2-40B4-BE49-F238E27FC236}">
                <a16:creationId xmlns:a16="http://schemas.microsoft.com/office/drawing/2014/main" id="{433AD8F9-D0D8-0D85-4486-E8429CC6B1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31" y="1329785"/>
            <a:ext cx="2368672" cy="22289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FCFC13E-0352-3D05-265E-6AD7BF0E68F8}"/>
              </a:ext>
            </a:extLst>
          </p:cNvPr>
          <p:cNvSpPr txBox="1"/>
          <p:nvPr/>
        </p:nvSpPr>
        <p:spPr>
          <a:xfrm>
            <a:off x="6529642" y="929620"/>
            <a:ext cx="5530278" cy="1682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/>
              <a:t>Numerical computation of thermal energy current of two different topological states.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6D7EEB-6426-CCBC-D238-CCD27B37B07E}"/>
              </a:ext>
            </a:extLst>
          </p:cNvPr>
          <p:cNvSpPr txBox="1"/>
          <p:nvPr/>
        </p:nvSpPr>
        <p:spPr>
          <a:xfrm>
            <a:off x="6529642" y="3065788"/>
            <a:ext cx="5337238" cy="22369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We verify </a:t>
            </a: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the currents flowing at the edges</a:t>
            </a: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and further 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the distribution of the </a:t>
            </a: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c</a:t>
            </a:r>
            <a:r>
              <a:rPr kumimoji="0" lang="en-US" altLang="ko-K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urrent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by numerical computation.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95792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152B47-FADB-3CE0-2761-AC629CD13D3C}"/>
              </a:ext>
            </a:extLst>
          </p:cNvPr>
          <p:cNvSpPr txBox="1"/>
          <p:nvPr/>
        </p:nvSpPr>
        <p:spPr>
          <a:xfrm>
            <a:off x="274320" y="264160"/>
            <a:ext cx="7278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Discussion</a:t>
            </a:r>
            <a:endParaRPr lang="ko-KR" altLang="en-US" b="1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9CB24AD5-01DB-176B-4F4C-B892ABC45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82" y="3607117"/>
            <a:ext cx="7512436" cy="273064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3C6A8A54-1890-7534-B642-18EEF05073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5253" y="264160"/>
            <a:ext cx="6761494" cy="33429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E487A78-334E-10FD-A365-22FDCE1BD10B}"/>
              </a:ext>
            </a:extLst>
          </p:cNvPr>
          <p:cNvSpPr txBox="1"/>
          <p:nvPr/>
        </p:nvSpPr>
        <p:spPr>
          <a:xfrm>
            <a:off x="274320" y="6304300"/>
            <a:ext cx="113385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400" dirty="0" err="1"/>
              <a:t>그림출처</a:t>
            </a:r>
            <a:r>
              <a:rPr lang="en-US" altLang="ko-KR" sz="1400" dirty="0"/>
              <a:t>: </a:t>
            </a:r>
            <a:r>
              <a:rPr lang="ko-KR" altLang="en-US" sz="1400" dirty="0">
                <a:hlinkClick r:id="rId4"/>
              </a:rPr>
              <a:t>https://devopedia.org/images/article/376/3669.1640606814.svg</a:t>
            </a:r>
            <a:endParaRPr lang="en-US" altLang="ko-KR" sz="1400" dirty="0"/>
          </a:p>
          <a:p>
            <a:r>
              <a:rPr lang="en-US" altLang="ko-KR" sz="1400" b="0" i="0" dirty="0">
                <a:effectLst/>
                <a:latin typeface="Arial" panose="020B0604020202020204" pitchFamily="34" charset="0"/>
              </a:rPr>
              <a:t>Graham P Collins. Computing with quantum knots. Scientific American, 294(4):56–63, 2006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0456103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152B47-FADB-3CE0-2761-AC629CD13D3C}"/>
              </a:ext>
            </a:extLst>
          </p:cNvPr>
          <p:cNvSpPr txBox="1"/>
          <p:nvPr/>
        </p:nvSpPr>
        <p:spPr>
          <a:xfrm>
            <a:off x="2456989" y="2921168"/>
            <a:ext cx="72780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/>
              <a:t>Question?</a:t>
            </a:r>
            <a:endParaRPr lang="ko-KR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4147018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Quantum Computing: What Every CEO Needs to Know | Bernard Marr">
            <a:extLst>
              <a:ext uri="{FF2B5EF4-FFF2-40B4-BE49-F238E27FC236}">
                <a16:creationId xmlns:a16="http://schemas.microsoft.com/office/drawing/2014/main" id="{E3594150-66F6-CD43-68DF-0A272E139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55" y="1830973"/>
            <a:ext cx="4016285" cy="267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nergy Storage Technology, developments in energy storage">
            <a:extLst>
              <a:ext uri="{FF2B5EF4-FFF2-40B4-BE49-F238E27FC236}">
                <a16:creationId xmlns:a16="http://schemas.microsoft.com/office/drawing/2014/main" id="{34725235-3188-3E51-1468-08C4B3425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601" y="1737360"/>
            <a:ext cx="4403422" cy="290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18717A3-2060-B97D-8374-C3779874E87A}"/>
              </a:ext>
            </a:extLst>
          </p:cNvPr>
          <p:cNvSpPr txBox="1"/>
          <p:nvPr/>
        </p:nvSpPr>
        <p:spPr>
          <a:xfrm>
            <a:off x="274320" y="264160"/>
            <a:ext cx="7278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Introduction</a:t>
            </a:r>
            <a:endParaRPr lang="ko-KR" altLang="en-US" b="1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D97371A-DEED-AD19-23FF-B1ADBB9B7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114" y="1530667"/>
            <a:ext cx="4227771" cy="324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834EABE-D471-6521-3B1C-88661E5AB463}"/>
              </a:ext>
            </a:extLst>
          </p:cNvPr>
          <p:cNvSpPr txBox="1"/>
          <p:nvPr/>
        </p:nvSpPr>
        <p:spPr>
          <a:xfrm>
            <a:off x="155016" y="5903893"/>
            <a:ext cx="11633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ko-KR" altLang="en-US" sz="1400" dirty="0" err="1">
                <a:latin typeface="Arial" panose="020B0604020202020204" pitchFamily="34" charset="0"/>
              </a:rPr>
              <a:t>그림출처</a:t>
            </a:r>
            <a:r>
              <a:rPr lang="en-US" altLang="ko-KR" sz="1400" dirty="0">
                <a:latin typeface="Arial" panose="020B0604020202020204" pitchFamily="34" charset="0"/>
              </a:rPr>
              <a:t>: </a:t>
            </a:r>
            <a:r>
              <a:rPr lang="en-US" altLang="ko-KR" sz="1400" dirty="0">
                <a:hlinkClick r:id="rId5"/>
              </a:rPr>
              <a:t>Quantum Computing: What Every CEO Needs to Know | Bernard Marr</a:t>
            </a:r>
            <a:endParaRPr lang="en-US" altLang="ko-KR" sz="1400" dirty="0">
              <a:latin typeface="Arial" panose="020B0604020202020204" pitchFamily="34" charset="0"/>
            </a:endParaRPr>
          </a:p>
          <a:p>
            <a:pPr algn="l" rtl="0"/>
            <a:r>
              <a:rPr lang="en-US" altLang="ko-KR" sz="1400" dirty="0">
                <a:latin typeface="Arial" panose="020B0604020202020204" pitchFamily="34" charset="0"/>
              </a:rPr>
              <a:t> </a:t>
            </a:r>
            <a:r>
              <a:rPr lang="en-US" altLang="ko-KR" sz="1400" dirty="0">
                <a:effectLst/>
                <a:latin typeface="Arial" panose="020B0604020202020204" pitchFamily="34" charset="0"/>
              </a:rPr>
              <a:t>A. </a:t>
            </a:r>
            <a:r>
              <a:rPr lang="en-US" altLang="ko-KR" sz="1400" dirty="0" err="1">
                <a:effectLst/>
                <a:latin typeface="Arial" panose="020B0604020202020204" pitchFamily="34" charset="0"/>
              </a:rPr>
              <a:t>Hirohata</a:t>
            </a:r>
            <a:r>
              <a:rPr lang="en-US" altLang="ko-KR" sz="1400" dirty="0">
                <a:effectLst/>
                <a:latin typeface="Arial" panose="020B0604020202020204" pitchFamily="34" charset="0"/>
              </a:rPr>
              <a:t>, K. Yamada, Y. Nakatani, I. </a:t>
            </a:r>
            <a:r>
              <a:rPr lang="en-US" altLang="ko-KR" sz="1400" dirty="0" err="1">
                <a:effectLst/>
                <a:latin typeface="Arial" panose="020B0604020202020204" pitchFamily="34" charset="0"/>
              </a:rPr>
              <a:t>Prejbeanu</a:t>
            </a:r>
            <a:r>
              <a:rPr lang="en-US" altLang="ko-KR" sz="1400" dirty="0">
                <a:effectLst/>
                <a:latin typeface="Arial" panose="020B0604020202020204" pitchFamily="34" charset="0"/>
              </a:rPr>
              <a:t>, B. Di ́</a:t>
            </a:r>
            <a:r>
              <a:rPr lang="en-US" altLang="ko-KR" sz="1400" dirty="0" err="1">
                <a:effectLst/>
                <a:latin typeface="Arial" panose="020B0604020202020204" pitchFamily="34" charset="0"/>
              </a:rPr>
              <a:t>eny</a:t>
            </a:r>
            <a:r>
              <a:rPr lang="en-US" altLang="ko-KR" sz="1400" dirty="0">
                <a:effectLst/>
                <a:latin typeface="Arial" panose="020B0604020202020204" pitchFamily="34" charset="0"/>
              </a:rPr>
              <a:t>, P. </a:t>
            </a:r>
            <a:r>
              <a:rPr lang="en-US" altLang="ko-KR" sz="1400" dirty="0" err="1">
                <a:effectLst/>
                <a:latin typeface="Arial" panose="020B0604020202020204" pitchFamily="34" charset="0"/>
              </a:rPr>
              <a:t>Pirro</a:t>
            </a:r>
            <a:r>
              <a:rPr lang="en-US" altLang="ko-KR" sz="1400" dirty="0">
                <a:effectLst/>
                <a:latin typeface="Arial" panose="020B0604020202020204" pitchFamily="34" charset="0"/>
              </a:rPr>
              <a:t>, and B. </a:t>
            </a:r>
            <a:r>
              <a:rPr lang="en-US" altLang="ko-KR" sz="1400" dirty="0" err="1">
                <a:effectLst/>
                <a:latin typeface="Arial" panose="020B0604020202020204" pitchFamily="34" charset="0"/>
              </a:rPr>
              <a:t>Hillebrands</a:t>
            </a:r>
            <a:r>
              <a:rPr lang="en-US" altLang="ko-KR" sz="1400" dirty="0">
                <a:effectLst/>
                <a:latin typeface="Arial" panose="020B0604020202020204" pitchFamily="34" charset="0"/>
              </a:rPr>
              <a:t>. Review on spintronics: Principles and device applications. Journal of Magnetism and Magnetic Materials, 509:166711, 2020.38</a:t>
            </a:r>
          </a:p>
          <a:p>
            <a:pPr algn="l" rtl="0"/>
            <a:r>
              <a:rPr lang="en-US" altLang="ko-KR" sz="1400" dirty="0">
                <a:hlinkClick r:id="rId6"/>
              </a:rPr>
              <a:t>The Most Recent Developments In Energy Storage Technology (azom.com)</a:t>
            </a:r>
            <a:endParaRPr lang="en-US" altLang="ko-KR" sz="1400" dirty="0">
              <a:effectLst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54FE10-383C-703D-D772-F8B313233670}"/>
              </a:ext>
            </a:extLst>
          </p:cNvPr>
          <p:cNvSpPr txBox="1"/>
          <p:nvPr/>
        </p:nvSpPr>
        <p:spPr>
          <a:xfrm>
            <a:off x="4678680" y="5080000"/>
            <a:ext cx="2834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/>
              <a:t>Spintronics</a:t>
            </a:r>
            <a:endParaRPr lang="ko-KR" alt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9EBFA3-56AE-4D7E-EC43-DE754D21739F}"/>
              </a:ext>
            </a:extLst>
          </p:cNvPr>
          <p:cNvSpPr txBox="1"/>
          <p:nvPr/>
        </p:nvSpPr>
        <p:spPr>
          <a:xfrm>
            <a:off x="8552408" y="4864556"/>
            <a:ext cx="3235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/>
              <a:t>Energy Conversion</a:t>
            </a:r>
          </a:p>
          <a:p>
            <a:pPr algn="ctr"/>
            <a:r>
              <a:rPr lang="en-US" altLang="ko-KR" sz="2800" dirty="0"/>
              <a:t>&amp; Storage</a:t>
            </a:r>
            <a:endParaRPr lang="ko-KR" alt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C5F9E2-48A3-B25B-C4E9-E49FAB3B3152}"/>
              </a:ext>
            </a:extLst>
          </p:cNvPr>
          <p:cNvSpPr txBox="1"/>
          <p:nvPr/>
        </p:nvSpPr>
        <p:spPr>
          <a:xfrm>
            <a:off x="155016" y="5080000"/>
            <a:ext cx="3665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/>
              <a:t>Quantum computing</a:t>
            </a:r>
            <a:endParaRPr lang="ko-KR" alt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6F1719-31F2-7261-253B-0ACAEA6C7774}"/>
              </a:ext>
            </a:extLst>
          </p:cNvPr>
          <p:cNvSpPr txBox="1"/>
          <p:nvPr/>
        </p:nvSpPr>
        <p:spPr>
          <a:xfrm>
            <a:off x="274320" y="954544"/>
            <a:ext cx="5238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Application of Topological materials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999672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도표, 원, 라인이(가) 표시된 사진&#10;&#10;자동 생성된 설명">
            <a:extLst>
              <a:ext uri="{FF2B5EF4-FFF2-40B4-BE49-F238E27FC236}">
                <a16:creationId xmlns:a16="http://schemas.microsoft.com/office/drawing/2014/main" id="{9C38F755-B548-9AE4-2BC5-5364E7B7D1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525770"/>
            <a:ext cx="5669280" cy="5669280"/>
          </a:xfrm>
          <a:prstGeom prst="rect">
            <a:avLst/>
          </a:prstGeom>
        </p:spPr>
      </p:pic>
      <p:pic>
        <p:nvPicPr>
          <p:cNvPr id="5" name="그림 4" descr="그림, 도표이(가) 표시된 사진&#10;&#10;자동 생성된 설명">
            <a:extLst>
              <a:ext uri="{FF2B5EF4-FFF2-40B4-BE49-F238E27FC236}">
                <a16:creationId xmlns:a16="http://schemas.microsoft.com/office/drawing/2014/main" id="{DE149DBC-511A-458F-9F65-FBA8C60553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924560"/>
            <a:ext cx="5858542" cy="3311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600F0A-1625-160F-75B7-C5953169A7D7}"/>
              </a:ext>
            </a:extLst>
          </p:cNvPr>
          <p:cNvSpPr txBox="1"/>
          <p:nvPr/>
        </p:nvSpPr>
        <p:spPr>
          <a:xfrm>
            <a:off x="274320" y="264160"/>
            <a:ext cx="7278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Quantum anomalous Hall effect</a:t>
            </a:r>
            <a:endParaRPr lang="ko-KR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6CA87AA-FDDD-692D-35AA-78C7F97F96E0}"/>
                  </a:ext>
                </a:extLst>
              </p:cNvPr>
              <p:cNvSpPr txBox="1"/>
              <p:nvPr/>
            </p:nvSpPr>
            <p:spPr>
              <a:xfrm>
                <a:off x="6542489" y="4615777"/>
                <a:ext cx="4660763" cy="9380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𝐺𝑟𝑎𝑝h𝑒𝑛𝑒</m:t>
                          </m:r>
                        </m:sub>
                      </m:sSub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nary>
                        <m:naryPr>
                          <m:chr m:val="∑"/>
                          <m:supHide m:val="on"/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</m:sub>
                        <m:sup/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6CA87AA-FDDD-692D-35AA-78C7F97F96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2489" y="4615777"/>
                <a:ext cx="4660763" cy="9380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5898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라인, 도표, 원이(가) 표시된 사진&#10;&#10;자동 생성된 설명">
            <a:extLst>
              <a:ext uri="{FF2B5EF4-FFF2-40B4-BE49-F238E27FC236}">
                <a16:creationId xmlns:a16="http://schemas.microsoft.com/office/drawing/2014/main" id="{15CCF833-45CE-1391-DEEC-E2D1FC9072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01" y="561330"/>
            <a:ext cx="4790420" cy="47904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A393FA-4C3C-60A9-5855-9B28F4F5BEEA}"/>
              </a:ext>
            </a:extLst>
          </p:cNvPr>
          <p:cNvSpPr txBox="1"/>
          <p:nvPr/>
        </p:nvSpPr>
        <p:spPr>
          <a:xfrm>
            <a:off x="274320" y="264160"/>
            <a:ext cx="7278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Quantum anomalous Hall effect</a:t>
            </a:r>
            <a:endParaRPr lang="ko-KR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02314A3-4084-C1B9-FFF2-42DD2AFA841F}"/>
                  </a:ext>
                </a:extLst>
              </p:cNvPr>
              <p:cNvSpPr txBox="1"/>
              <p:nvPr/>
            </p:nvSpPr>
            <p:spPr>
              <a:xfrm>
                <a:off x="665501" y="5351750"/>
                <a:ext cx="4918975" cy="8999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nary>
                        <m:naryPr>
                          <m:chr m:val="∑"/>
                          <m:supHide m:val="on"/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≪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𝑖𝑘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≫</m:t>
                          </m:r>
                        </m:sub>
                        <m:sup/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†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†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.]</m:t>
                          </m:r>
                        </m:e>
                      </m:nary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02314A3-4084-C1B9-FFF2-42DD2AFA84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501" y="5351750"/>
                <a:ext cx="4918975" cy="8999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D8C1B50-B4BC-87D4-5FD6-9B2F0A8809E9}"/>
                  </a:ext>
                </a:extLst>
              </p:cNvPr>
              <p:cNvSpPr txBox="1"/>
              <p:nvPr/>
            </p:nvSpPr>
            <p:spPr>
              <a:xfrm>
                <a:off x="6317966" y="2472766"/>
                <a:ext cx="5390578" cy="4641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𝐻𝑎𝑙𝑑𝑎𝑛𝑒</m:t>
                          </m:r>
                        </m:sub>
                      </m:sSub>
                      <m:r>
                        <a:rPr lang="en-US" altLang="ko-K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𝐺𝑟𝑎𝑝h𝑒𝑛𝑒</m:t>
                          </m:r>
                        </m:sub>
                      </m:sSub>
                      <m:r>
                        <a:rPr lang="en-US" altLang="ko-KR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sz="2800" i="1">
                          <a:latin typeface="Cambria Math" panose="02040503050406030204" pitchFamily="18" charset="0"/>
                        </a:rPr>
                        <m:t>𝑀</m:t>
                      </m:r>
                      <m:sSub>
                        <m:sSubPr>
                          <m:ctrlPr>
                            <a:rPr lang="en-US" altLang="ko-K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28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ko-KR" sz="28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altLang="ko-KR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ko-KR" alt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D8C1B50-B4BC-87D4-5FD6-9B2F0A880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7966" y="2472766"/>
                <a:ext cx="5390578" cy="4641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7EF5C6E-13A6-6F93-5CAC-B7ADC08E526E}"/>
                  </a:ext>
                </a:extLst>
              </p:cNvPr>
              <p:cNvSpPr txBox="1"/>
              <p:nvPr/>
            </p:nvSpPr>
            <p:spPr>
              <a:xfrm>
                <a:off x="6482080" y="3120145"/>
                <a:ext cx="6096000" cy="16019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𝐺𝑟𝑎𝑝h𝑒𝑛𝑒</m:t>
                          </m:r>
                        </m:sub>
                      </m:sSub>
                      <m:r>
                        <a:rPr lang="en-US" altLang="ko-KR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sz="2800" b="0" i="1" smtClean="0">
                          <a:latin typeface="Cambria Math" panose="02040503050406030204" pitchFamily="18" charset="0"/>
                        </a:rPr>
                        <m:t>𝑀</m:t>
                      </m:r>
                      <m:sSub>
                        <m:sSubPr>
                          <m:ctrlP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28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altLang="ko-KR" sz="2800" b="0" i="1" smtClean="0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nary>
                        <m:naryPr>
                          <m:chr m:val="∑"/>
                          <m:supHide m:val="on"/>
                          <m:ctrlP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altLang="ko-KR" sz="28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⁡</m:t>
                          </m:r>
                          <m:r>
                            <a:rPr lang="en-US" altLang="ko-KR" sz="28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sz="28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altLang="ko-KR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altLang="ko-KR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altLang="ko-K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ko-KR" sz="28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sz="28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ko-KR" alt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7EF5C6E-13A6-6F93-5CAC-B7ADC08E52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2080" y="3120145"/>
                <a:ext cx="6096000" cy="16019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7669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AA393FA-4C3C-60A9-5855-9B28F4F5BEEA}"/>
              </a:ext>
            </a:extLst>
          </p:cNvPr>
          <p:cNvSpPr txBox="1"/>
          <p:nvPr/>
        </p:nvSpPr>
        <p:spPr>
          <a:xfrm>
            <a:off x="274320" y="264160"/>
            <a:ext cx="7278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Quantum anomalous Hall effect</a:t>
            </a:r>
            <a:endParaRPr lang="ko-KR" altLang="en-US" b="1" dirty="0"/>
          </a:p>
        </p:txBody>
      </p:sp>
      <p:pic>
        <p:nvPicPr>
          <p:cNvPr id="10" name="그림 9" descr="도표, 스케치, 텍스트이(가) 표시된 사진&#10;&#10;자동 생성된 설명">
            <a:extLst>
              <a:ext uri="{FF2B5EF4-FFF2-40B4-BE49-F238E27FC236}">
                <a16:creationId xmlns:a16="http://schemas.microsoft.com/office/drawing/2014/main" id="{50C458B3-4ED5-6767-69F4-2AE3A16205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8" y="1549988"/>
            <a:ext cx="3926078" cy="3357691"/>
          </a:xfrm>
          <a:prstGeom prst="rect">
            <a:avLst/>
          </a:prstGeom>
        </p:spPr>
      </p:pic>
      <p:pic>
        <p:nvPicPr>
          <p:cNvPr id="12" name="그림 11" descr="도표이(가) 표시된 사진&#10;&#10;자동 생성된 설명">
            <a:extLst>
              <a:ext uri="{FF2B5EF4-FFF2-40B4-BE49-F238E27FC236}">
                <a16:creationId xmlns:a16="http://schemas.microsoft.com/office/drawing/2014/main" id="{152480D5-DF9B-2A9E-B5B3-B5CDF8849C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960" y="1549987"/>
            <a:ext cx="3926080" cy="3357692"/>
          </a:xfrm>
          <a:prstGeom prst="rect">
            <a:avLst/>
          </a:prstGeom>
        </p:spPr>
      </p:pic>
      <p:pic>
        <p:nvPicPr>
          <p:cNvPr id="14" name="그림 13" descr="스케치, 도표, 그림, 텍스트이(가) 표시된 사진&#10;&#10;자동 생성된 설명">
            <a:extLst>
              <a:ext uri="{FF2B5EF4-FFF2-40B4-BE49-F238E27FC236}">
                <a16:creationId xmlns:a16="http://schemas.microsoft.com/office/drawing/2014/main" id="{D5F59FA6-4B7F-7C22-365E-25B0FC2505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534" y="1549986"/>
            <a:ext cx="3926080" cy="335769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271A18F-7C5A-BA64-B46F-76168023B5C1}"/>
              </a:ext>
            </a:extLst>
          </p:cNvPr>
          <p:cNvSpPr txBox="1"/>
          <p:nvPr/>
        </p:nvSpPr>
        <p:spPr>
          <a:xfrm>
            <a:off x="320514" y="5123346"/>
            <a:ext cx="3469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Energy</a:t>
            </a:r>
            <a:r>
              <a:rPr lang="ko-KR" altLang="en-US" dirty="0"/>
              <a:t> </a:t>
            </a:r>
            <a:r>
              <a:rPr lang="en-US" altLang="ko-KR" dirty="0"/>
              <a:t>dispersion of graphene</a:t>
            </a:r>
          </a:p>
          <a:p>
            <a:r>
              <a:rPr lang="en-US" altLang="ko-KR" dirty="0"/>
              <a:t>(M, t2 = 0)</a:t>
            </a:r>
            <a:endParaRPr lang="ko-KR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5FBEF7-DE17-3F0D-98D3-1CF545C184A9}"/>
              </a:ext>
            </a:extLst>
          </p:cNvPr>
          <p:cNvSpPr txBox="1"/>
          <p:nvPr/>
        </p:nvSpPr>
        <p:spPr>
          <a:xfrm>
            <a:off x="4361087" y="5154930"/>
            <a:ext cx="3469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When M = 0.2*t1, t2 = 0</a:t>
            </a:r>
            <a:endParaRPr lang="ko-KR" alt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83E30D9-43DA-79A2-579A-03A18C496468}"/>
              </a:ext>
            </a:extLst>
          </p:cNvPr>
          <p:cNvSpPr txBox="1"/>
          <p:nvPr/>
        </p:nvSpPr>
        <p:spPr>
          <a:xfrm>
            <a:off x="8629788" y="5123348"/>
            <a:ext cx="3469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When t2 = 0.1*t1, M = 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46074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6234F4-D25A-608E-9DAE-DCCFA6D983F2}"/>
              </a:ext>
            </a:extLst>
          </p:cNvPr>
          <p:cNvSpPr txBox="1"/>
          <p:nvPr/>
        </p:nvSpPr>
        <p:spPr>
          <a:xfrm>
            <a:off x="274320" y="264160"/>
            <a:ext cx="7278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err="1"/>
              <a:t>Kitaev</a:t>
            </a:r>
            <a:r>
              <a:rPr lang="en-US" altLang="ko-KR" sz="2800" b="1" dirty="0"/>
              <a:t> quantum spin liquid</a:t>
            </a:r>
            <a:endParaRPr lang="ko-KR" altLang="en-US" b="1" dirty="0"/>
          </a:p>
        </p:txBody>
      </p:sp>
      <p:pic>
        <p:nvPicPr>
          <p:cNvPr id="4" name="그림 3" descr="도표, 원, 클립아트, 라인이(가) 표시된 사진&#10;&#10;자동 생성된 설명">
            <a:extLst>
              <a:ext uri="{FF2B5EF4-FFF2-40B4-BE49-F238E27FC236}">
                <a16:creationId xmlns:a16="http://schemas.microsoft.com/office/drawing/2014/main" id="{BB96D912-A057-946E-593A-28EF8ACA5D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1000760"/>
            <a:ext cx="4856480" cy="48564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FEC9D3-E111-4A48-87C2-E15642D7C1A4}"/>
              </a:ext>
            </a:extLst>
          </p:cNvPr>
          <p:cNvSpPr txBox="1"/>
          <p:nvPr/>
        </p:nvSpPr>
        <p:spPr>
          <a:xfrm>
            <a:off x="3535680" y="5595630"/>
            <a:ext cx="264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/>
              <a:t>Frustrated</a:t>
            </a:r>
            <a:endParaRPr lang="ko-KR" altLang="en-US" sz="2800" b="1" dirty="0"/>
          </a:p>
        </p:txBody>
      </p:sp>
      <p:sp>
        <p:nvSpPr>
          <p:cNvPr id="8" name="화살표: 오른쪽 7">
            <a:extLst>
              <a:ext uri="{FF2B5EF4-FFF2-40B4-BE49-F238E27FC236}">
                <a16:creationId xmlns:a16="http://schemas.microsoft.com/office/drawing/2014/main" id="{C5485B11-3B58-959A-0530-450F20CE49FD}"/>
              </a:ext>
            </a:extLst>
          </p:cNvPr>
          <p:cNvSpPr/>
          <p:nvPr/>
        </p:nvSpPr>
        <p:spPr>
          <a:xfrm>
            <a:off x="5703109" y="3167390"/>
            <a:ext cx="948342" cy="52322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DC939A-CAC4-DD28-7558-8A758A77407B}"/>
              </a:ext>
            </a:extLst>
          </p:cNvPr>
          <p:cNvSpPr txBox="1"/>
          <p:nvPr/>
        </p:nvSpPr>
        <p:spPr>
          <a:xfrm>
            <a:off x="7552342" y="4649269"/>
            <a:ext cx="3901440" cy="1682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/>
              <a:t>Spin Liquid state</a:t>
            </a:r>
          </a:p>
          <a:p>
            <a:pPr>
              <a:lnSpc>
                <a:spcPct val="150000"/>
              </a:lnSpc>
            </a:pPr>
            <a:r>
              <a:rPr lang="en-US" altLang="ko-KR" sz="2400" dirty="0"/>
              <a:t>Long-range entanglement</a:t>
            </a:r>
          </a:p>
          <a:p>
            <a:pPr>
              <a:lnSpc>
                <a:spcPct val="150000"/>
              </a:lnSpc>
            </a:pPr>
            <a:r>
              <a:rPr lang="en-US" altLang="ko-KR" sz="2400" dirty="0"/>
              <a:t>Fractional quasiparticle</a:t>
            </a:r>
            <a:endParaRPr lang="ko-KR" altLang="en-US" sz="2400" dirty="0"/>
          </a:p>
        </p:txBody>
      </p:sp>
      <p:pic>
        <p:nvPicPr>
          <p:cNvPr id="3" name="Picture 6" descr="undefined">
            <a:extLst>
              <a:ext uri="{FF2B5EF4-FFF2-40B4-BE49-F238E27FC236}">
                <a16:creationId xmlns:a16="http://schemas.microsoft.com/office/drawing/2014/main" id="{319F4E0D-B4DA-72EF-1F32-1AF6753B8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611" y="525770"/>
            <a:ext cx="3667905" cy="383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228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8D82B2-9016-B035-DE48-8A8A3D867586}"/>
              </a:ext>
            </a:extLst>
          </p:cNvPr>
          <p:cNvSpPr txBox="1"/>
          <p:nvPr/>
        </p:nvSpPr>
        <p:spPr>
          <a:xfrm>
            <a:off x="274320" y="264160"/>
            <a:ext cx="7278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err="1"/>
              <a:t>Kitaev</a:t>
            </a:r>
            <a:r>
              <a:rPr lang="en-US" altLang="ko-KR" sz="2800" b="1" dirty="0"/>
              <a:t> quantum spin liquid</a:t>
            </a:r>
            <a:endParaRPr lang="ko-KR" altLang="en-US" b="1" dirty="0"/>
          </a:p>
        </p:txBody>
      </p:sp>
      <p:pic>
        <p:nvPicPr>
          <p:cNvPr id="4" name="그림 3" descr="원, 클립아트, 만화 영화, 예술이(가) 표시된 사진&#10;&#10;자동 생성된 설명">
            <a:extLst>
              <a:ext uri="{FF2B5EF4-FFF2-40B4-BE49-F238E27FC236}">
                <a16:creationId xmlns:a16="http://schemas.microsoft.com/office/drawing/2014/main" id="{02CA4655-972C-14B0-84B8-8FCF9055E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965" y="1427907"/>
            <a:ext cx="5956035" cy="3350270"/>
          </a:xfrm>
          <a:prstGeom prst="rect">
            <a:avLst/>
          </a:prstGeom>
        </p:spPr>
      </p:pic>
      <p:pic>
        <p:nvPicPr>
          <p:cNvPr id="5" name="그림 4" descr="도표, 라인, 원이(가) 표시된 사진&#10;&#10;자동 생성된 설명">
            <a:extLst>
              <a:ext uri="{FF2B5EF4-FFF2-40B4-BE49-F238E27FC236}">
                <a16:creationId xmlns:a16="http://schemas.microsoft.com/office/drawing/2014/main" id="{5AF45950-5174-746C-67CA-8246E4F133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65" y="1427907"/>
            <a:ext cx="5956035" cy="33502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CE0EFC0-1D56-DE6F-6BF1-A6E67D597D6C}"/>
                  </a:ext>
                </a:extLst>
              </p:cNvPr>
              <p:cNvSpPr txBox="1"/>
              <p:nvPr/>
            </p:nvSpPr>
            <p:spPr>
              <a:xfrm>
                <a:off x="139965" y="5104135"/>
                <a:ext cx="6416949" cy="7812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𝐾𝑄𝑆𝐿</m:t>
                          </m:r>
                        </m:sub>
                      </m:sSub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nary>
                        <m:naryPr>
                          <m:chr m:val="∑"/>
                          <m:supHide m:val="on"/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𝑙𝑖𝑛𝑘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ko-KR" altLang="en-US" sz="20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ko-KR" altLang="en-US" sz="20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bSup>
                        </m:e>
                      </m:nary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nary>
                        <m:naryPr>
                          <m:chr m:val="∑"/>
                          <m:supHide m:val="on"/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𝑙𝑖𝑛𝑘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ko-KR" altLang="en-US" sz="20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ko-KR" altLang="en-US" sz="20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bSup>
                        </m:e>
                      </m:nary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nary>
                        <m:naryPr>
                          <m:chr m:val="∑"/>
                          <m:supHide m:val="on"/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𝑙𝑖𝑛𝑘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ko-KR" altLang="en-US" sz="20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ko-KR" altLang="en-US" sz="20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CE0EFC0-1D56-DE6F-6BF1-A6E67D597D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965" y="5104135"/>
                <a:ext cx="6416949" cy="7812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2ADC37C4-58C4-42A3-97C1-6A81ABCD08CE}"/>
              </a:ext>
            </a:extLst>
          </p:cNvPr>
          <p:cNvSpPr txBox="1"/>
          <p:nvPr/>
        </p:nvSpPr>
        <p:spPr>
          <a:xfrm>
            <a:off x="7254240" y="5233145"/>
            <a:ext cx="4348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/>
              <a:t>Majorana representation</a:t>
            </a:r>
            <a:endParaRPr lang="ko-KR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75CCF3F-69B8-9B33-E180-93691C8F0499}"/>
                  </a:ext>
                </a:extLst>
              </p:cNvPr>
              <p:cNvSpPr txBox="1"/>
              <p:nvPr/>
            </p:nvSpPr>
            <p:spPr>
              <a:xfrm>
                <a:off x="8517429" y="5885375"/>
                <a:ext cx="1822102" cy="4322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ko-KR" altLang="en-US" sz="280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ko-KR" altLang="en-US" sz="280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bSup>
                      <m:r>
                        <a:rPr lang="en-US" altLang="ko-K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  <m:sSubSup>
                        <m:sSubSupPr>
                          <m:ctrlP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ko-KR" altLang="en-US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bSup>
                      <m:sSub>
                        <m:sSubPr>
                          <m:ctrlP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ko-KR" alt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75CCF3F-69B8-9B33-E180-93691C8F04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7429" y="5885375"/>
                <a:ext cx="1822102" cy="4322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5418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원, 클립아트, 만화 영화, 예술이(가) 표시된 사진&#10;&#10;자동 생성된 설명">
            <a:extLst>
              <a:ext uri="{FF2B5EF4-FFF2-40B4-BE49-F238E27FC236}">
                <a16:creationId xmlns:a16="http://schemas.microsoft.com/office/drawing/2014/main" id="{51A73492-6B8B-5113-A66A-5C9DF6077D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4833"/>
            <a:ext cx="5956035" cy="33502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88D82B2-9016-B035-DE48-8A8A3D867586}"/>
              </a:ext>
            </a:extLst>
          </p:cNvPr>
          <p:cNvSpPr txBox="1"/>
          <p:nvPr/>
        </p:nvSpPr>
        <p:spPr>
          <a:xfrm>
            <a:off x="274320" y="264160"/>
            <a:ext cx="7278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err="1"/>
              <a:t>Kitaev</a:t>
            </a:r>
            <a:r>
              <a:rPr lang="en-US" altLang="ko-KR" sz="2800" b="1" dirty="0"/>
              <a:t> quantum spin liquid</a:t>
            </a:r>
            <a:endParaRPr lang="ko-KR" altLang="en-US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AC7F9E-1CE4-F3F9-CBC2-5FE9AB53567E}"/>
              </a:ext>
            </a:extLst>
          </p:cNvPr>
          <p:cNvSpPr txBox="1"/>
          <p:nvPr/>
        </p:nvSpPr>
        <p:spPr>
          <a:xfrm>
            <a:off x="5895320" y="1852666"/>
            <a:ext cx="62966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80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satisfies the spin operator properties: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CDCA748-AE52-DE80-422C-7CF95E9DEBE4}"/>
                  </a:ext>
                </a:extLst>
              </p:cNvPr>
              <p:cNvSpPr txBox="1"/>
              <p:nvPr/>
            </p:nvSpPr>
            <p:spPr>
              <a:xfrm>
                <a:off x="7261923" y="2701003"/>
                <a:ext cx="3292248" cy="451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800" b="0" i="1" smtClean="0">
                          <a:latin typeface="Cambria Math" panose="02040503050406030204" pitchFamily="18" charset="0"/>
                        </a:rPr>
                        <m:t>[</m:t>
                      </m:r>
                      <m:sSup>
                        <m:sSupPr>
                          <m:ctrlPr>
                            <a:rPr lang="en-US" altLang="ko-KR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sz="28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ko-KR" altLang="en-US" sz="2800" i="1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r>
                        <a:rPr lang="en-US" altLang="ko-KR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altLang="ko-KR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sz="28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ko-KR" altLang="en-US" sz="2800" i="1">
                              <a:latin typeface="Cambria Math" panose="02040503050406030204" pitchFamily="18" charset="0"/>
                            </a:rPr>
                            <m:t>𝛽</m:t>
                          </m:r>
                        </m:sup>
                      </m:sSup>
                      <m:r>
                        <a:rPr lang="en-US" altLang="ko-KR" sz="2800" b="0" i="1" smtClean="0">
                          <a:latin typeface="Cambria Math" panose="02040503050406030204" pitchFamily="18" charset="0"/>
                        </a:rPr>
                        <m:t>]=2</m:t>
                      </m:r>
                      <m:r>
                        <a:rPr lang="en-US" altLang="ko-KR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  <m:sSup>
                        <m:sSupPr>
                          <m:ctrlP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sz="28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p>
                          <m:r>
                            <a:rPr lang="ko-KR" altLang="en-US" sz="2800" b="0" i="1" smtClean="0">
                              <a:latin typeface="Cambria Math" panose="02040503050406030204" pitchFamily="18" charset="0"/>
                            </a:rPr>
                            <m:t>𝛼𝛽𝛾</m:t>
                          </m:r>
                        </m:sup>
                      </m:sSup>
                      <m:sSup>
                        <m:sSupPr>
                          <m:ctrlPr>
                            <a:rPr lang="en-US" altLang="ko-KR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sz="28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ko-KR" altLang="en-US" sz="280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sup>
                      </m:sSup>
                    </m:oMath>
                  </m:oMathPara>
                </a14:m>
                <a:endParaRPr lang="en-US" altLang="ko-KR" sz="3200" b="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CDCA748-AE52-DE80-422C-7CF95E9DEB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1923" y="2701003"/>
                <a:ext cx="3292248" cy="4515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42BB42E-58F3-64D3-1280-F3F44E4A7523}"/>
                  </a:ext>
                </a:extLst>
              </p:cNvPr>
              <p:cNvSpPr txBox="1"/>
              <p:nvPr/>
            </p:nvSpPr>
            <p:spPr>
              <a:xfrm>
                <a:off x="8430527" y="3216550"/>
                <a:ext cx="3017520" cy="5434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8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altLang="ko-KR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  <m:sSup>
                        <m:sSupPr>
                          <m:ctrlP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sz="28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p>
                          <m:r>
                            <a:rPr lang="ko-KR" altLang="en-US" sz="2800" b="0" i="1" smtClean="0">
                              <a:latin typeface="Cambria Math" panose="02040503050406030204" pitchFamily="18" charset="0"/>
                            </a:rPr>
                            <m:t>𝛼𝛽𝛾</m:t>
                          </m:r>
                        </m:sup>
                      </m:sSup>
                      <m:r>
                        <a:rPr lang="en-US" altLang="ko-KR" sz="28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altLang="ko-KR" sz="28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  <m:sSup>
                        <m:sSupPr>
                          <m:ctrlPr>
                            <a:rPr lang="en-US" altLang="ko-KR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ko-KR" altLang="en-US" sz="280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sup>
                      </m:sSup>
                      <m:r>
                        <a:rPr lang="en-US" altLang="ko-KR" sz="28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ko-KR" sz="28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42BB42E-58F3-64D3-1280-F3F44E4A75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0527" y="3216550"/>
                <a:ext cx="3017520" cy="5434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B021BF8-9519-C7AB-A87A-215551CE032E}"/>
                  </a:ext>
                </a:extLst>
              </p:cNvPr>
              <p:cNvSpPr txBox="1"/>
              <p:nvPr/>
            </p:nvSpPr>
            <p:spPr>
              <a:xfrm>
                <a:off x="5900687" y="3823918"/>
                <a:ext cx="6096000" cy="9743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sz="28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ko-KR" altLang="en-US" sz="2800" i="1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sSup>
                        <m:sSupPr>
                          <m:ctrlPr>
                            <a:rPr lang="en-US" altLang="ko-KR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sz="28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ko-KR" altLang="en-US" sz="280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sup>
                      </m:sSup>
                      <m:r>
                        <a:rPr lang="en-US" altLang="ko-KR" sz="28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altLang="ko-KR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sz="28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ko-KR" altLang="en-US" sz="2800" i="1">
                              <a:latin typeface="Cambria Math" panose="02040503050406030204" pitchFamily="18" charset="0"/>
                            </a:rPr>
                            <m:t>𝛽</m:t>
                          </m:r>
                        </m:sup>
                      </m:sSup>
                      <m:sSup>
                        <m:sSupPr>
                          <m:ctrlPr>
                            <a:rPr lang="en-US" altLang="ko-KR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sz="28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ko-KR" altLang="en-US" sz="2800" i="1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</m:oMath>
                  </m:oMathPara>
                </a14:m>
                <a:endParaRPr lang="en-US" altLang="ko-KR" sz="2800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altLang="ko-KR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ko-KR" altLang="en-US" sz="280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ko-KR" altLang="en-US" sz="28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p>
                          </m:sSup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sz="28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ko-KR" altLang="en-US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B021BF8-9519-C7AB-A87A-215551CE03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0687" y="3823918"/>
                <a:ext cx="6096000" cy="97430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A559B2C-F5E4-1331-79CF-34D9D1FDFA66}"/>
                  </a:ext>
                </a:extLst>
              </p:cNvPr>
              <p:cNvSpPr txBox="1"/>
              <p:nvPr/>
            </p:nvSpPr>
            <p:spPr>
              <a:xfrm>
                <a:off x="274320" y="1012003"/>
                <a:ext cx="115417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800" dirty="0"/>
                  <a:t>Majorana fermion: a fermion that is its own antiparticle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ko-KR" altLang="en-US" sz="20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p>
                        </m:sSup>
                      </m:e>
                      <m:sup>
                        <m:r>
                          <a:rPr lang="en-US" altLang="ko-K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p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ko-KR" altLang="en-US" sz="2000" i="1"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ko-KR" altLang="en-US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altLang="ko-K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p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ko-KR" sz="2800" dirty="0"/>
                  <a:t>)</a:t>
                </a:r>
                <a:endParaRPr lang="ko-KR" altLang="en-US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A559B2C-F5E4-1331-79CF-34D9D1FDFA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" y="1012003"/>
                <a:ext cx="11541760" cy="523220"/>
              </a:xfrm>
              <a:prstGeom prst="rect">
                <a:avLst/>
              </a:prstGeom>
              <a:blipFill>
                <a:blip r:embed="rId6"/>
                <a:stretch>
                  <a:fillRect l="-1057" t="-11628" b="-3139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C88FF50-6D32-16FB-33AC-C25B03891EEC}"/>
                  </a:ext>
                </a:extLst>
              </p:cNvPr>
              <p:cNvSpPr txBox="1"/>
              <p:nvPr/>
            </p:nvSpPr>
            <p:spPr>
              <a:xfrm>
                <a:off x="7127240" y="4955465"/>
                <a:ext cx="4003040" cy="13810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0" lang="en-US" altLang="ko-K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ko-KR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ko-KR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𝐷</m:t>
                        </m:r>
                      </m:e>
                      <m:sub>
                        <m:r>
                          <a:rPr kumimoji="0" lang="en-US" altLang="ko-KR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0" lang="en-US" altLang="ko-KR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Sup>
                      <m:sSubSupPr>
                        <m:ctrlPr>
                          <a:rPr kumimoji="0" lang="en-US" altLang="ko-KR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altLang="ko-KR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𝑏</m:t>
                        </m:r>
                      </m:e>
                      <m:sub>
                        <m:r>
                          <a:rPr kumimoji="0" lang="en-US" altLang="ko-KR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  <m:sup>
                        <m:r>
                          <a:rPr kumimoji="0" lang="en-US" altLang="ko-KR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sup>
                    </m:sSubSup>
                    <m:sSubSup>
                      <m:sSubSupPr>
                        <m:ctrlPr>
                          <a:rPr kumimoji="0" lang="en-US" altLang="ko-KR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altLang="ko-KR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𝑏</m:t>
                        </m:r>
                      </m:e>
                      <m:sub>
                        <m:r>
                          <a:rPr kumimoji="0" lang="en-US" altLang="ko-KR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  <m:sup>
                        <m:r>
                          <a:rPr kumimoji="0" lang="en-US" altLang="ko-KR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𝑦</m:t>
                        </m:r>
                      </m:sup>
                    </m:sSubSup>
                    <m:sSubSup>
                      <m:sSubSupPr>
                        <m:ctrlPr>
                          <a:rPr kumimoji="0" lang="en-US" altLang="ko-KR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altLang="ko-KR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𝑏</m:t>
                        </m:r>
                      </m:e>
                      <m:sub>
                        <m:r>
                          <a:rPr kumimoji="0" lang="en-US" altLang="ko-KR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  <m:sup>
                        <m:r>
                          <a:rPr kumimoji="0" lang="en-US" altLang="ko-KR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𝑧</m:t>
                        </m:r>
                      </m:sup>
                    </m:sSubSup>
                    <m:sSub>
                      <m:sSubPr>
                        <m:ctrlPr>
                          <a:rPr kumimoji="0" lang="en-US" altLang="ko-KR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ko-KR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𝑐</m:t>
                        </m:r>
                      </m:e>
                      <m:sub>
                        <m:r>
                          <a:rPr kumimoji="0" lang="en-US" altLang="ko-KR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endParaRPr lang="en-US" altLang="ko-KR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ko-KR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ko-KR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𝐷</m:t>
                        </m:r>
                      </m:e>
                      <m:sub>
                        <m:r>
                          <a:rPr kumimoji="0" lang="en-US" altLang="ko-KR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ko-KR" altLang="en-US" sz="2800" dirty="0"/>
                  <a:t> </a:t>
                </a:r>
                <a:r>
                  <a:rPr lang="en-US" altLang="ko-KR" sz="2800" dirty="0"/>
                  <a:t>has eigenvalues ±1.</a:t>
                </a:r>
                <a:endParaRPr lang="ko-KR" alt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C88FF50-6D32-16FB-33AC-C25B03891E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7240" y="4955465"/>
                <a:ext cx="4003040" cy="1381019"/>
              </a:xfrm>
              <a:prstGeom prst="rect">
                <a:avLst/>
              </a:prstGeom>
              <a:blipFill>
                <a:blip r:embed="rId7"/>
                <a:stretch>
                  <a:fillRect l="-3044" b="-1150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62826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5878</TotalTime>
  <Words>952</Words>
  <Application>Microsoft Office PowerPoint</Application>
  <PresentationFormat>와이드스크린</PresentationFormat>
  <Paragraphs>116</Paragraphs>
  <Slides>22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7" baseType="lpstr">
      <vt:lpstr>Roboto</vt:lpstr>
      <vt:lpstr>맑은 고딕</vt:lpstr>
      <vt:lpstr>Arial</vt:lpstr>
      <vt:lpstr>Cambria Math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조상우</dc:creator>
  <cp:lastModifiedBy>a</cp:lastModifiedBy>
  <cp:revision>2</cp:revision>
  <dcterms:created xsi:type="dcterms:W3CDTF">2023-12-08T07:34:25Z</dcterms:created>
  <dcterms:modified xsi:type="dcterms:W3CDTF">2023-12-26T08:43:10Z</dcterms:modified>
</cp:coreProperties>
</file>