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61D66AF-B630-54C8-4397-E331E931261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>
            <a:extLst>
              <a:ext uri="{FF2B5EF4-FFF2-40B4-BE49-F238E27FC236}">
                <a16:creationId xmlns:a16="http://schemas.microsoft.com/office/drawing/2014/main" id="{E7C965DE-1D73-DEBC-2628-3554A530DFD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/>
              <a:t>클릭하여 마스터 부제목 스타일 편집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7C4F2D8A-AB61-41C2-51C3-648040BDF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9825-DFC8-4D7A-8B76-F61AE65B92B3}" type="datetimeFigureOut">
              <a:rPr lang="ko-KR" altLang="en-US" smtClean="0"/>
              <a:t>2023-09-14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8EFD963-F448-CEED-B658-30AA4D05FC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4C4FC233-7A3C-A775-93F7-C1A63B22D5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94909-F047-4EFC-A3AD-0B6D0F3626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5325045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DFC320E-4D8A-0E77-D42A-D543DD79E7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9D08B02C-0137-D8F0-AC5E-2EBF6621E6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0A27B7A9-CCF1-B618-EA0F-984547706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9825-DFC8-4D7A-8B76-F61AE65B92B3}" type="datetimeFigureOut">
              <a:rPr lang="ko-KR" altLang="en-US" smtClean="0"/>
              <a:t>2023-09-14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D15D9607-04DB-86EF-7FC8-024ED1890A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576559A0-0875-36FB-B77C-738F2CAAD5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94909-F047-4EFC-A3AD-0B6D0F3626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951803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>
            <a:extLst>
              <a:ext uri="{FF2B5EF4-FFF2-40B4-BE49-F238E27FC236}">
                <a16:creationId xmlns:a16="http://schemas.microsoft.com/office/drawing/2014/main" id="{70C90AD8-D936-7855-2463-42C778457A0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>
            <a:extLst>
              <a:ext uri="{FF2B5EF4-FFF2-40B4-BE49-F238E27FC236}">
                <a16:creationId xmlns:a16="http://schemas.microsoft.com/office/drawing/2014/main" id="{A4552B53-39DA-758F-0E39-2BE39D8533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D493F86B-A276-BA42-FC39-3BC45B71F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9825-DFC8-4D7A-8B76-F61AE65B92B3}" type="datetimeFigureOut">
              <a:rPr lang="ko-KR" altLang="en-US" smtClean="0"/>
              <a:t>2023-09-14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C8BF31D7-D7CF-4902-D2CC-D7A1028AAE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9B432175-D13F-CBB7-ACFC-7275A2D9DA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94909-F047-4EFC-A3AD-0B6D0F3626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87541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7F0B05EF-40E1-64A9-A0DA-1D0807BF3B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EDE11DCF-3678-991D-4A10-9A419463B0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FE95221-F849-F4C6-75D2-45DAA7F39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9825-DFC8-4D7A-8B76-F61AE65B92B3}" type="datetimeFigureOut">
              <a:rPr lang="ko-KR" altLang="en-US" smtClean="0"/>
              <a:t>2023-09-14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7A9816A2-FA5F-2239-2BDA-F926ACACC8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70E78DB5-5BA3-55FE-596F-C555B9A92D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94909-F047-4EFC-A3AD-0B6D0F3626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16883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97AE07B-C367-92A7-0611-7740EBB15A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F5F46D6-1048-69B8-4705-95D16BCB43E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468416CF-2EB9-A09D-E833-ABF8AC9F15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9825-DFC8-4D7A-8B76-F61AE65B92B3}" type="datetimeFigureOut">
              <a:rPr lang="ko-KR" altLang="en-US" smtClean="0"/>
              <a:t>2023-09-14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B89D4D1E-647B-B911-305C-4A215CAE6B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BBD5EEC6-9AD2-189F-DF8E-85D07E79DA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94909-F047-4EFC-A3AD-0B6D0F3626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02449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1F2074A-56E9-22C6-A6D4-32A53E5B6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4EDA678-E780-66D4-23CE-6CB72CDE236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E3BA810C-324C-74F9-AC78-13A415A1AC4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B636552F-BFB3-4463-4A3A-E2B2F109D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9825-DFC8-4D7A-8B76-F61AE65B92B3}" type="datetimeFigureOut">
              <a:rPr lang="ko-KR" altLang="en-US" smtClean="0"/>
              <a:t>2023-09-14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DC706391-5221-979E-4775-2F8E7B559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B70CF8EE-0DF8-1074-5346-6C027AAA92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94909-F047-4EFC-A3AD-0B6D0F3626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57681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3F27603C-CC5A-18F2-53DF-AC3FE91D56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BE07164C-58FF-CB7D-F3DF-DD05F92F3DF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내용 개체 틀 3">
            <a:extLst>
              <a:ext uri="{FF2B5EF4-FFF2-40B4-BE49-F238E27FC236}">
                <a16:creationId xmlns:a16="http://schemas.microsoft.com/office/drawing/2014/main" id="{F59A8563-AE03-664D-7E67-11F03FEA557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7C3FAACB-E54D-D32E-E61F-32C4587BE7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내용 개체 틀 5">
            <a:extLst>
              <a:ext uri="{FF2B5EF4-FFF2-40B4-BE49-F238E27FC236}">
                <a16:creationId xmlns:a16="http://schemas.microsoft.com/office/drawing/2014/main" id="{F1B55A11-2C86-500B-11EA-BE25653E1A0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7" name="날짜 개체 틀 6">
            <a:extLst>
              <a:ext uri="{FF2B5EF4-FFF2-40B4-BE49-F238E27FC236}">
                <a16:creationId xmlns:a16="http://schemas.microsoft.com/office/drawing/2014/main" id="{852FB27B-E79B-1A63-4475-4805E82B5E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9825-DFC8-4D7A-8B76-F61AE65B92B3}" type="datetimeFigureOut">
              <a:rPr lang="ko-KR" altLang="en-US" smtClean="0"/>
              <a:t>2023-09-14</a:t>
            </a:fld>
            <a:endParaRPr lang="ko-KR" altLang="en-US"/>
          </a:p>
        </p:txBody>
      </p:sp>
      <p:sp>
        <p:nvSpPr>
          <p:cNvPr id="8" name="바닥글 개체 틀 7">
            <a:extLst>
              <a:ext uri="{FF2B5EF4-FFF2-40B4-BE49-F238E27FC236}">
                <a16:creationId xmlns:a16="http://schemas.microsoft.com/office/drawing/2014/main" id="{E4DE7ACD-7162-DD9B-426D-ECB2035C8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>
            <a:extLst>
              <a:ext uri="{FF2B5EF4-FFF2-40B4-BE49-F238E27FC236}">
                <a16:creationId xmlns:a16="http://schemas.microsoft.com/office/drawing/2014/main" id="{B19790AD-8421-6D1A-AF88-14DAB07E34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94909-F047-4EFC-A3AD-0B6D0F3626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7187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11E1C83-F3B9-5E0F-144F-7F0E0B5D2B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2CB0E786-7047-0932-8A91-932F229697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9825-DFC8-4D7A-8B76-F61AE65B92B3}" type="datetimeFigureOut">
              <a:rPr lang="ko-KR" altLang="en-US" smtClean="0"/>
              <a:t>2023-09-14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6F435F67-685D-2E26-78DA-A7333FB6BE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6659A645-ECB1-1DD5-84A2-1F83A990D4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94909-F047-4EFC-A3AD-0B6D0F3626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736092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>
            <a:extLst>
              <a:ext uri="{FF2B5EF4-FFF2-40B4-BE49-F238E27FC236}">
                <a16:creationId xmlns:a16="http://schemas.microsoft.com/office/drawing/2014/main" id="{CE86DB9F-B4A0-F4B9-CDC2-8F0CA275B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9825-DFC8-4D7A-8B76-F61AE65B92B3}" type="datetimeFigureOut">
              <a:rPr lang="ko-KR" altLang="en-US" smtClean="0"/>
              <a:t>2023-09-14</a:t>
            </a:fld>
            <a:endParaRPr lang="ko-KR" altLang="en-US"/>
          </a:p>
        </p:txBody>
      </p:sp>
      <p:sp>
        <p:nvSpPr>
          <p:cNvPr id="3" name="바닥글 개체 틀 2">
            <a:extLst>
              <a:ext uri="{FF2B5EF4-FFF2-40B4-BE49-F238E27FC236}">
                <a16:creationId xmlns:a16="http://schemas.microsoft.com/office/drawing/2014/main" id="{CF8BB5E7-0B55-A269-D73D-9E88737ADF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4A95DDBA-C967-4770-7665-F37154530A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94909-F047-4EFC-A3AD-0B6D0F3626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054056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1BF7CA6C-8CC0-A580-89A1-5898583D83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8A4C0DBC-E493-87DC-042B-66D4CA9C19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12E33A91-E413-9746-C0A3-C8A41A19E0B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D9F9B57D-94BB-D8F4-E1D4-786DCE140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9825-DFC8-4D7A-8B76-F61AE65B92B3}" type="datetimeFigureOut">
              <a:rPr lang="ko-KR" altLang="en-US" smtClean="0"/>
              <a:t>2023-09-14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1F11D07A-CA9D-9A95-388E-FB04EC8EB9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46D167F9-ACBD-6E7E-6EC5-DBF98E73D3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94909-F047-4EFC-A3AD-0B6D0F3626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49810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4CD2453-C539-688B-B965-6F79965989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>
            <a:extLst>
              <a:ext uri="{FF2B5EF4-FFF2-40B4-BE49-F238E27FC236}">
                <a16:creationId xmlns:a16="http://schemas.microsoft.com/office/drawing/2014/main" id="{DE008967-9A29-9BAD-F7F5-6D7BF7BF283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>
            <a:extLst>
              <a:ext uri="{FF2B5EF4-FFF2-40B4-BE49-F238E27FC236}">
                <a16:creationId xmlns:a16="http://schemas.microsoft.com/office/drawing/2014/main" id="{ABEF7EB5-ABF8-7A6D-9EEB-1259A9523C2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날짜 개체 틀 4">
            <a:extLst>
              <a:ext uri="{FF2B5EF4-FFF2-40B4-BE49-F238E27FC236}">
                <a16:creationId xmlns:a16="http://schemas.microsoft.com/office/drawing/2014/main" id="{4256CF45-D586-0AF1-77DC-A96F740B8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9E9825-DFC8-4D7A-8B76-F61AE65B92B3}" type="datetimeFigureOut">
              <a:rPr lang="ko-KR" altLang="en-US" smtClean="0"/>
              <a:t>2023-09-14</a:t>
            </a:fld>
            <a:endParaRPr lang="ko-KR" altLang="en-US"/>
          </a:p>
        </p:txBody>
      </p:sp>
      <p:sp>
        <p:nvSpPr>
          <p:cNvPr id="6" name="바닥글 개체 틀 5">
            <a:extLst>
              <a:ext uri="{FF2B5EF4-FFF2-40B4-BE49-F238E27FC236}">
                <a16:creationId xmlns:a16="http://schemas.microsoft.com/office/drawing/2014/main" id="{8F454B06-C533-BD9C-18FC-E63C726195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>
            <a:extLst>
              <a:ext uri="{FF2B5EF4-FFF2-40B4-BE49-F238E27FC236}">
                <a16:creationId xmlns:a16="http://schemas.microsoft.com/office/drawing/2014/main" id="{27027D7B-CB25-D651-7711-FBF48A529D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994909-F047-4EFC-A3AD-0B6D0F3626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3653431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>
            <a:extLst>
              <a:ext uri="{FF2B5EF4-FFF2-40B4-BE49-F238E27FC236}">
                <a16:creationId xmlns:a16="http://schemas.microsoft.com/office/drawing/2014/main" id="{8B43B0A2-3E71-C859-99F6-9050045A9A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8546D62-137A-0216-66F1-B03D2F5F1F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4" name="날짜 개체 틀 3">
            <a:extLst>
              <a:ext uri="{FF2B5EF4-FFF2-40B4-BE49-F238E27FC236}">
                <a16:creationId xmlns:a16="http://schemas.microsoft.com/office/drawing/2014/main" id="{84250CF5-705C-7917-43F7-015FEADE85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9E9825-DFC8-4D7A-8B76-F61AE65B92B3}" type="datetimeFigureOut">
              <a:rPr lang="ko-KR" altLang="en-US" smtClean="0"/>
              <a:t>2023-09-14</a:t>
            </a:fld>
            <a:endParaRPr lang="ko-KR" altLang="en-US"/>
          </a:p>
        </p:txBody>
      </p:sp>
      <p:sp>
        <p:nvSpPr>
          <p:cNvPr id="5" name="바닥글 개체 틀 4">
            <a:extLst>
              <a:ext uri="{FF2B5EF4-FFF2-40B4-BE49-F238E27FC236}">
                <a16:creationId xmlns:a16="http://schemas.microsoft.com/office/drawing/2014/main" id="{F6BB3764-F235-0D8F-48B9-D39E457792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>
            <a:extLst>
              <a:ext uri="{FF2B5EF4-FFF2-40B4-BE49-F238E27FC236}">
                <a16:creationId xmlns:a16="http://schemas.microsoft.com/office/drawing/2014/main" id="{F015023D-1066-A2DC-68CE-7A51785AD1F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94909-F047-4EFC-A3AD-0B6D0F36261C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127577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AAC52AA-B421-86CD-DF35-9E508ED1AF38}"/>
                  </a:ext>
                </a:extLst>
              </p:cNvPr>
              <p:cNvSpPr txBox="1"/>
              <p:nvPr/>
            </p:nvSpPr>
            <p:spPr>
              <a:xfrm>
                <a:off x="883920" y="4238624"/>
                <a:ext cx="10424160" cy="224010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2400" b="0" i="1" smtClean="0">
                          <a:latin typeface="Cambria Math" panose="02040503050406030204" pitchFamily="18" charset="0"/>
                        </a:rPr>
                        <m:t>𝐷</m:t>
                      </m:r>
                      <m:d>
                        <m:dPr>
                          <m:ctrlP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ko-KR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ko-KR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sSup>
                        <m:sSupPr>
                          <m:ctrlP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ko-K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400" b="0" i="1" smtClean="0">
                                  <a:latin typeface="Cambria Math" panose="02040503050406030204" pitchFamily="18" charset="0"/>
                                </a:rPr>
                                <m:t>𝑎</m:t>
                              </m:r>
                            </m:e>
                            <m:sub>
                              <m:r>
                                <a:rPr lang="en-US" altLang="ko-KR" sz="2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func>
                        <m:funcPr>
                          <m:ctrlP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ko-KR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ko-K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ko-K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ko-KR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  <m:r>
                                <a:rPr lang="en-US" altLang="ko-KR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ko-KR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ko-K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2400" b="0" i="1" smtClean="0">
                                      <a:latin typeface="Cambria Math" panose="02040503050406030204" pitchFamily="18" charset="0"/>
                                    </a:rPr>
                                    <m:t>𝑎</m:t>
                                  </m:r>
                                </m:e>
                                <m:sub>
                                  <m:r>
                                    <a:rPr lang="en-US" altLang="ko-KR" sz="24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  <m:r>
                        <a:rPr lang="en-US" altLang="ko-KR" sz="24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b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unc>
                        <m:funcPr>
                          <m:ctrlP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ko-KR" sz="2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d>
                            <m:dPr>
                              <m:ctrlPr>
                                <a:rPr lang="en-US" altLang="ko-K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ko-K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24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ko-KR" sz="24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  <m:r>
                                <a:rPr lang="en-US" altLang="ko-KR" sz="2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US" altLang="ko-KR" sz="2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sSub>
                                <m:sSubPr>
                                  <m:ctrlPr>
                                    <a:rPr lang="en-US" altLang="ko-K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2400" b="0" i="1" smtClean="0">
                                      <a:latin typeface="Cambria Math" panose="02040503050406030204" pitchFamily="18" charset="0"/>
                                    </a:rPr>
                                    <m:t>𝑏</m:t>
                                  </m:r>
                                </m:e>
                                <m:sub>
                                  <m:r>
                                    <a:rPr lang="en-US" altLang="ko-KR" sz="24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b>
                              </m:sSub>
                            </m:e>
                          </m:d>
                        </m:e>
                      </m:func>
                    </m:oMath>
                  </m:oMathPara>
                </a14:m>
                <a:endParaRPr lang="en-US" altLang="ko-KR" sz="2400" b="0" i="1" dirty="0">
                  <a:latin typeface="Cambria Math" panose="02040503050406030204" pitchFamily="18" charset="0"/>
                </a:endParaRPr>
              </a:p>
              <a:p>
                <a:endParaRPr lang="en-US" altLang="ko-KR" sz="2400" i="1" dirty="0">
                  <a:latin typeface="Cambria Math" panose="02040503050406030204" pitchFamily="18" charset="0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</m:num>
                        <m:den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</m:den>
                      </m:f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 ⇒  </m:t>
                      </m:r>
                      <m:sSub>
                        <m:sSub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I</m:t>
                              </m:r>
                            </m:sub>
                          </m:sSub>
                        </m:e>
                      </m:d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Sup>
                                <m:sSubSupPr>
                                  <m:ctrlP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bSup>
                            </m:den>
                          </m:f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Sup>
                                <m:sSubSupPr>
                                  <m:ctrlP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sub>
                                <m:sup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bSup>
                            </m:den>
                          </m:f>
                        </m:e>
                      </m:d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unc>
                        <m:func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ko-KR" sz="28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10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</m:oMath>
                  </m:oMathPara>
                </a14:m>
                <a:endParaRPr lang="en-US" altLang="ko-KR" sz="2800" dirty="0"/>
              </a:p>
              <a:p>
                <a:endParaRPr lang="en-US" altLang="ko-KR" sz="28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9AAC52AA-B421-86CD-DF35-9E508ED1AF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20" y="4238624"/>
                <a:ext cx="10424160" cy="224010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8" name="그림 7">
            <a:extLst>
              <a:ext uri="{FF2B5EF4-FFF2-40B4-BE49-F238E27FC236}">
                <a16:creationId xmlns:a16="http://schemas.microsoft.com/office/drawing/2014/main" id="{3055F1DA-948D-87D0-13C0-67AC6D47678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95625" y="200977"/>
            <a:ext cx="6000750" cy="3895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40131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그림 5">
            <a:extLst>
              <a:ext uri="{FF2B5EF4-FFF2-40B4-BE49-F238E27FC236}">
                <a16:creationId xmlns:a16="http://schemas.microsoft.com/office/drawing/2014/main" id="{04C67853-252A-20F9-8DF5-708B617A3A8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6299" y="3799646"/>
            <a:ext cx="4455566" cy="2892582"/>
          </a:xfrm>
          <a:prstGeom prst="rect">
            <a:avLst/>
          </a:prstGeom>
        </p:spPr>
      </p:pic>
      <p:pic>
        <p:nvPicPr>
          <p:cNvPr id="8" name="그림 7">
            <a:extLst>
              <a:ext uri="{FF2B5EF4-FFF2-40B4-BE49-F238E27FC236}">
                <a16:creationId xmlns:a16="http://schemas.microsoft.com/office/drawing/2014/main" id="{75914157-B5DC-15D0-AC49-F9C7B382547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66298" y="3799646"/>
            <a:ext cx="4387782" cy="2892582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72BB0A9-992A-F26B-930B-1D4A7AF0F777}"/>
                  </a:ext>
                </a:extLst>
              </p:cNvPr>
              <p:cNvSpPr txBox="1"/>
              <p:nvPr/>
            </p:nvSpPr>
            <p:spPr>
              <a:xfrm>
                <a:off x="883920" y="520064"/>
                <a:ext cx="10424160" cy="337496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b>
                            <m:sSub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f>
                        <m:f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  <m:sSub>
                            <m:sSub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𝑑𝑡</m:t>
                          </m:r>
                        </m:den>
                      </m:f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</m:num>
                        <m:den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b>
                            <m:sSub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𝐵</m:t>
                              </m:r>
                            </m:e>
                            <m:sub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  <m:sSubSup>
                            <m:sSubSup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SupPr>
                            <m:e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e>
                            <m:sub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bSup>
                        </m:den>
                      </m:f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 ⇒  </m:t>
                      </m:r>
                      <m:sSub>
                        <m:sSub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Sup>
                                <m:sSubSupPr>
                                  <m:ctrlP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bSup>
                            </m:den>
                          </m:f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Sup>
                                <m:sSubSupPr>
                                  <m:ctrlP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bSup>
                            </m:den>
                          </m:f>
                        </m:e>
                      </m:d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unc>
                        <m:func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ko-KR" sz="28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>
                                <m:sSubPr>
                                  <m:ctrlP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</m:num>
                            <m:den>
                              <m:sSub>
                                <m:sSubPr>
                                  <m:ctrlP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</m:oMath>
                  </m:oMathPara>
                </a14:m>
                <a:endParaRPr lang="en-US" altLang="ko-KR" sz="2800" dirty="0"/>
              </a:p>
              <a:p>
                <a:endParaRPr lang="en-US" altLang="ko-KR" sz="2800" dirty="0"/>
              </a:p>
              <a:p>
                <a:r>
                  <a:rPr lang="en-US" altLang="ko-KR" sz="2800" dirty="0"/>
                  <a:t>For small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bSup>
                      <m:sSubSupPr>
                        <m:ctrlP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  <m:sup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sup>
                    </m:sSubSup>
                  </m:oMath>
                </a14:m>
                <a:r>
                  <a:rPr lang="en-US" altLang="ko-KR" sz="2800" dirty="0"/>
                  <a:t>,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d>
                      <m:dPr>
                        <m:ctrlP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</m:d>
                    <m:r>
                      <a:rPr lang="en-US" altLang="ko-KR" sz="2800" b="0" i="1" smtClean="0">
                        <a:latin typeface="Cambria Math" panose="02040503050406030204" pitchFamily="18" charset="0"/>
                      </a:rPr>
                      <m:t>≅</m:t>
                    </m:r>
                    <m:sSub>
                      <m:sSubPr>
                        <m:ctrlP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sSup>
                      <m:sSupPr>
                        <m:ctrlP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begChr m:val="{"/>
                            <m:endChr m:val="}"/>
                            <m:ctrlPr>
                              <a:rPr lang="en-US" altLang="ko-KR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sz="2800" b="0" i="1" smtClean="0">
                                <a:latin typeface="Cambria Math" panose="02040503050406030204" pitchFamily="18" charset="0"/>
                              </a:rPr>
                              <m:t>1+3</m:t>
                            </m:r>
                            <m:sSub>
                              <m:sSubPr>
                                <m:ctrlPr>
                                  <a:rPr lang="en-US" altLang="ko-KR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Pr>
                              <m:e>
                                <m:r>
                                  <a:rPr lang="en-US" altLang="ko-KR" sz="2800" b="0" i="1" smtClean="0">
                                    <a:latin typeface="Cambria Math" panose="02040503050406030204" pitchFamily="18" charset="0"/>
                                  </a:rPr>
                                  <m:t>𝑄</m:t>
                                </m:r>
                              </m:e>
                              <m:sub>
                                <m:r>
                                  <a:rPr lang="en-US" altLang="ko-KR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</m:sSub>
                            <m:sSubSup>
                              <m:sSubSupPr>
                                <m:ctrlPr>
                                  <a:rPr lang="en-US" altLang="ko-KR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sSubSupPr>
                              <m:e>
                                <m:r>
                                  <a:rPr lang="en-US" altLang="ko-KR" sz="2800" b="0" i="1" smtClean="0">
                                    <a:latin typeface="Cambria Math" panose="02040503050406030204" pitchFamily="18" charset="0"/>
                                  </a:rPr>
                                  <m:t>𝐷</m:t>
                                </m:r>
                              </m:e>
                              <m:sub>
                                <m:r>
                                  <a:rPr lang="en-US" altLang="ko-KR" sz="2800" b="0" i="1" smtClean="0">
                                    <a:latin typeface="Cambria Math" panose="02040503050406030204" pitchFamily="18" charset="0"/>
                                  </a:rPr>
                                  <m:t>0</m:t>
                                </m:r>
                              </m:sub>
                              <m:sup>
                                <m:r>
                                  <a:rPr lang="en-US" altLang="ko-KR" sz="2800" b="0" i="1" smtClean="0"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sup>
                            </m:sSubSup>
                            <m:d>
                              <m:dPr>
                                <m:ctrlPr>
                                  <a:rPr lang="en-US" altLang="ko-KR" sz="2800" b="0" i="1" smtClean="0">
                                    <a:latin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a:rPr lang="en-US" altLang="ko-KR" sz="2800" b="0" i="1" smtClean="0">
                                    <a:latin typeface="Cambria Math" panose="02040503050406030204" pitchFamily="18" charset="0"/>
                                  </a:rPr>
                                  <m:t>𝑡</m:t>
                                </m:r>
                                <m:r>
                                  <a:rPr lang="en-US" altLang="ko-KR" sz="2800" b="0" i="1" smtClean="0"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  <m:sSub>
                                  <m:sSubPr>
                                    <m:ctrlPr>
                                      <a:rPr lang="en-US" altLang="ko-KR" sz="2800" b="0" i="1" smtClean="0">
                                        <a:latin typeface="Cambria Math" panose="02040503050406030204" pitchFamily="18" charset="0"/>
                                      </a:rPr>
                                    </m:ctrlPr>
                                  </m:sSubPr>
                                  <m:e>
                                    <m:r>
                                      <a:rPr lang="en-US" altLang="ko-KR" sz="2800" b="0" i="1" smtClean="0">
                                        <a:latin typeface="Cambria Math" panose="02040503050406030204" pitchFamily="18" charset="0"/>
                                      </a:rPr>
                                      <m:t>𝑡</m:t>
                                    </m:r>
                                  </m:e>
                                  <m:sub>
                                    <m:r>
                                      <a:rPr lang="en-US" altLang="ko-KR" sz="2800" b="0" i="0" smtClean="0">
                                        <a:latin typeface="Cambria Math" panose="02040503050406030204" pitchFamily="18" charset="0"/>
                                      </a:rPr>
                                      <m:t>0</m:t>
                                    </m:r>
                                  </m:sub>
                                </m:sSub>
                              </m:e>
                            </m:d>
                          </m:e>
                        </m:d>
                      </m:e>
                      <m:sup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US" altLang="ko-KR" sz="2800" b="0" i="1" smtClean="0"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ko-KR" sz="2800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num>
                          <m:den>
                            <m:r>
                              <a:rPr lang="en-US" altLang="ko-KR" sz="28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den>
                        </m:f>
                      </m:sup>
                    </m:sSup>
                  </m:oMath>
                </a14:m>
                <a:r>
                  <a:rPr lang="en-US" altLang="ko-KR" sz="2800" dirty="0"/>
                  <a:t>. 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m:rPr>
                              <m:sty m:val="p"/>
                            </m:r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rel</m:t>
                          </m:r>
                        </m:sub>
                      </m:sSub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𝐺𝑀</m:t>
                              </m:r>
                              <m:d>
                                <m:dPr>
                                  <m:ctrlP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1+4</m:t>
                                  </m:r>
                                  <m:sSub>
                                    <m:sSubPr>
                                      <m:ctrlPr>
                                        <a:rPr lang="en-US" altLang="ko-KR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sz="2800" b="0" i="1" smtClean="0">
                                          <a:latin typeface="Cambria Math" panose="02040503050406030204" pitchFamily="18" charset="0"/>
                                        </a:rPr>
                                        <m:t>𝐵</m:t>
                                      </m:r>
                                    </m:e>
                                    <m:sub>
                                      <m:r>
                                        <a:rPr lang="en-US" altLang="ko-KR" sz="2800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  <m:sSubSup>
                                    <m:sSubSupPr>
                                      <m:ctrlPr>
                                        <a:rPr lang="en-US" altLang="ko-KR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ko-KR" sz="2800" b="0" i="1" smtClean="0"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altLang="ko-KR" sz="28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sub>
                                    <m:sup>
                                      <m:r>
                                        <a:rPr lang="en-US" altLang="ko-KR" sz="2800" b="0" i="1" smtClean="0">
                                          <a:latin typeface="Cambria Math" panose="02040503050406030204" pitchFamily="18" charset="0"/>
                                        </a:rPr>
                                        <m:t>3</m:t>
                                      </m:r>
                                    </m:sup>
                                  </m:sSubSup>
                                </m:e>
                              </m:d>
                            </m:num>
                            <m:den>
                              <m:sSub>
                                <m:sSubPr>
                                  <m:ctrlP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b>
                              </m:sSub>
                            </m:den>
                          </m:f>
                        </m:e>
                      </m:rad>
                    </m:oMath>
                  </m:oMathPara>
                </a14:m>
                <a:endParaRPr lang="en-US" altLang="ko-KR" sz="2800" dirty="0"/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72BB0A9-992A-F26B-930B-1D4A7AF0F77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3920" y="520064"/>
                <a:ext cx="10424160" cy="3374963"/>
              </a:xfrm>
              <a:prstGeom prst="rect">
                <a:avLst/>
              </a:prstGeom>
              <a:blipFill>
                <a:blip r:embed="rId4"/>
                <a:stretch>
                  <a:fillRect l="-1170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41409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02E3A49-27A7-C2EF-D4B3-1D32125BC628}"/>
                  </a:ext>
                </a:extLst>
              </p:cNvPr>
              <p:cNvSpPr txBox="1"/>
              <p:nvPr/>
            </p:nvSpPr>
            <p:spPr>
              <a:xfrm>
                <a:off x="101600" y="520064"/>
                <a:ext cx="11907520" cy="53837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sz="2800" dirty="0"/>
                  <a:t>Using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ko-KR" sz="2800" dirty="0"/>
                  <a:t> we got, we perturbatively expanded as below:</a:t>
                </a: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d>
                        <m:d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≅</m:t>
                      </m:r>
                      <m:sSubSup>
                        <m:sSubSupPr>
                          <m:ctrlPr>
                            <a:rPr lang="en-US" altLang="ko-KR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ko-KR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altLang="ko-KR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d>
                            <m:dPr>
                              <m:ctrlPr>
                                <a:rPr lang="en-US" altLang="ko-KR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e>
                          </m:d>
                        </m:sup>
                      </m:sSubSup>
                      <m:sSup>
                        <m:sSup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{"/>
                              <m:endChr m:val="}"/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1+3</m:t>
                              </m:r>
                              <m:sSubSup>
                                <m:sSubSupPr>
                                  <m:ctrlPr>
                                    <a:rPr lang="en-US" altLang="ko-KR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altLang="ko-KR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n-US" altLang="ko-KR" sz="28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ko-KR" sz="28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d>
                                </m:sup>
                              </m:sSubSup>
                              <m:sSup>
                                <m:sSupPr>
                                  <m:ctrlP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ko-KR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Sup>
                                        <m:sSubSupPr>
                                          <m:ctrlPr>
                                            <a:rPr lang="en-US" altLang="ko-KR" sz="2800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ko-KR" sz="2800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𝐷</m:t>
                                          </m:r>
                                        </m:e>
                                        <m:sub>
                                          <m:r>
                                            <a:rPr lang="en-US" altLang="ko-KR" sz="2800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  <m:sup>
                                          <m:d>
                                            <m:dPr>
                                              <m:ctrlPr>
                                                <a:rPr lang="en-US" altLang="ko-KR" sz="2800" b="0" i="1" smtClean="0">
                                                  <a:solidFill>
                                                    <a:srgbClr val="FF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altLang="ko-KR" sz="2800" b="0" i="1" smtClean="0">
                                                  <a:solidFill>
                                                    <a:srgbClr val="FF0000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e>
                                          </m:d>
                                        </m:sup>
                                      </m:sSubSup>
                                    </m:e>
                                  </m:d>
                                </m:e>
                                <m:sup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  <m:d>
                                <m:dPr>
                                  <m:ctrlP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ko-KR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sz="28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altLang="ko-KR" sz="2800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</m:e>
                          </m:d>
                        </m:e>
                        <m:sup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</m:sup>
                      </m:sSup>
                    </m:oMath>
                  </m:oMathPara>
                </a14:m>
                <a:endParaRPr lang="en-US" altLang="ko-KR" sz="28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Sup>
                        <m:sSubSup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d>
                            <m:d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sup>
                      </m:sSubSup>
                      <m:d>
                        <m:d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b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0</m:t>
                              </m:r>
                            </m:sub>
                          </m:sSub>
                        </m:e>
                      </m:d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d>
                        <m:dPr>
                          <m:begChr m:val="{"/>
                          <m:endChr m:val="}"/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bSup>
                                <m:sSubSupPr>
                                  <m:ctrlP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new</m:t>
                                  </m:r>
                                </m:sub>
                                <m:sup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bSup>
                            </m:den>
                          </m:f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sSup>
                                <m:sSupPr>
                                  <m:ctrlP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d>
                                    <m:dPr>
                                      <m:ctrlPr>
                                        <a:rPr lang="en-US" altLang="ko-KR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Sup>
                                        <m:sSubSupPr>
                                          <m:ctrlPr>
                                            <a:rPr lang="en-US" altLang="ko-KR" sz="2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ko-KR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𝐷</m:t>
                                          </m:r>
                                        </m:e>
                                        <m:sub>
                                          <m:r>
                                            <a:rPr lang="en-US" altLang="ko-KR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  <m:sup>
                                          <m:d>
                                            <m:dPr>
                                              <m:ctrlPr>
                                                <a:rPr lang="en-US" altLang="ko-KR" sz="28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altLang="ko-KR" sz="28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2</m:t>
                                              </m:r>
                                            </m:e>
                                          </m:d>
                                        </m:sup>
                                      </m:sSubSup>
                                    </m:e>
                                  </m:d>
                                </m:e>
                                <m:sup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sup>
                              </m:sSup>
                            </m:den>
                          </m:f>
                        </m:e>
                      </m:d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altLang="ko-KR" sz="2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𝐵</m:t>
                          </m:r>
                        </m:e>
                        <m:sub>
                          <m:r>
                            <a:rPr lang="en-US" altLang="ko-KR" sz="2800" b="0" i="1" smtClean="0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func>
                        <m:func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US" altLang="ko-KR" sz="2800" b="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f>
                            <m:f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sSubSup>
                                <m:sSubSupPr>
                                  <m:ctrlP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n-US" altLang="ko-KR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ko-KR" sz="2800" b="0" i="1" smtClean="0">
                                          <a:latin typeface="Cambria Math" panose="02040503050406030204" pitchFamily="18" charset="0"/>
                                        </a:rPr>
                                        <m:t>1</m:t>
                                      </m:r>
                                    </m:e>
                                  </m:d>
                                </m:sup>
                              </m:sSubSup>
                            </m:num>
                            <m:den>
                              <m:sSub>
                                <m:sSubPr>
                                  <m:ctrlP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𝐷</m:t>
                                  </m:r>
                                </m:e>
                                <m:sub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,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old</m:t>
                                  </m:r>
                                </m:sub>
                              </m:sSub>
                            </m:den>
                          </m:f>
                        </m:e>
                      </m:func>
                    </m:oMath>
                  </m:oMathPara>
                </a14:m>
                <a:endParaRPr lang="en-US" altLang="ko-KR" sz="2800" dirty="0"/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1,</m:t>
                          </m:r>
                          <m:r>
                            <m:rPr>
                              <m:sty m:val="p"/>
                            </m:r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new</m:t>
                          </m:r>
                        </m:sub>
                      </m:sSub>
                      <m:d>
                        <m:dPr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d>
                      <m:r>
                        <a:rPr lang="en-US" altLang="ko-KR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Sup>
                        <m:sSubSupPr>
                          <m:ctrlPr>
                            <a:rPr lang="en-US" altLang="ko-KR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SupPr>
                        <m:e>
                          <m:r>
                            <a:rPr lang="en-US" altLang="ko-KR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𝐷</m:t>
                          </m:r>
                        </m:e>
                        <m:sub>
                          <m:r>
                            <a:rPr lang="en-US" altLang="ko-KR" sz="28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  <m:sup>
                          <m:d>
                            <m:dPr>
                              <m:ctrlPr>
                                <a:rPr lang="en-US" altLang="ko-KR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sz="28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d>
                        </m:sup>
                      </m:sSubSup>
                      <m:d>
                        <m:dPr>
                          <m:begChr m:val="["/>
                          <m:endChr m:val="]"/>
                          <m:ctrlP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sz="28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sSup>
                            <m:sSupPr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Sup>
                                    <m:sSubSupPr>
                                      <m:ctrlPr>
                                        <a:rPr lang="en-US" altLang="ko-KR" sz="28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ko-KR" sz="28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𝐷</m:t>
                                      </m:r>
                                    </m:e>
                                    <m:sub>
                                      <m:r>
                                        <a:rPr lang="en-US" altLang="ko-KR" sz="28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  <m:sup>
                                      <m:d>
                                        <m:dPr>
                                          <m:ctrlPr>
                                            <a:rPr lang="en-US" altLang="ko-KR" sz="2800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ko-KR" sz="2800" b="0" i="1" smtClean="0">
                                              <a:solidFill>
                                                <a:srgbClr val="FF0000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2</m:t>
                                          </m:r>
                                        </m:e>
                                      </m:d>
                                    </m:sup>
                                  </m:sSubSup>
                                </m:e>
                              </m:d>
                            </m:e>
                            <m:sup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d>
                            <m:dPr>
                              <m:begChr m:val="{"/>
                              <m:endChr m:val="}"/>
                              <m:ctrlP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  <m:sSubSup>
                                <m:sSubSupPr>
                                  <m:ctrlPr>
                                    <a:rPr lang="en-US" altLang="ko-KR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SupPr>
                                <m:e>
                                  <m:r>
                                    <a:rPr lang="en-US" altLang="ko-KR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𝑄</m:t>
                                  </m:r>
                                </m:e>
                                <m:sub>
                                  <m:r>
                                    <a:rPr lang="en-US" altLang="ko-KR" sz="28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  <m:sup>
                                  <m:d>
                                    <m:dPr>
                                      <m:ctrlPr>
                                        <a:rPr lang="en-US" altLang="ko-KR" sz="28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ko-KR" sz="2800" b="0" i="1" smtClean="0">
                                          <a:solidFill>
                                            <a:srgbClr val="FF0000"/>
                                          </a:solidFill>
                                          <a:latin typeface="Cambria Math" panose="02040503050406030204" pitchFamily="18" charset="0"/>
                                        </a:rPr>
                                        <m:t>2</m:t>
                                      </m:r>
                                    </m:e>
                                  </m:d>
                                </m:sup>
                              </m:sSubSup>
                              <m:d>
                                <m:dPr>
                                  <m:ctrlP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𝑡</m:t>
                                  </m:r>
                                  <m: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>
                                    <m:sSubPr>
                                      <m:ctrlPr>
                                        <a:rPr lang="en-US" altLang="ko-KR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sz="2800" b="0" i="1" smtClean="0">
                                          <a:latin typeface="Cambria Math" panose="02040503050406030204" pitchFamily="18" charset="0"/>
                                        </a:rPr>
                                        <m:t>𝑡</m:t>
                                      </m:r>
                                    </m:e>
                                    <m:sub>
                                      <m:r>
                                        <a:rPr lang="en-US" altLang="ko-KR" sz="2800" b="0" i="1" smtClean="0">
                                          <a:latin typeface="Cambria Math" panose="02040503050406030204" pitchFamily="18" charset="0"/>
                                        </a:rPr>
                                        <m:t>0</m:t>
                                      </m:r>
                                    </m:sub>
                                  </m:sSub>
                                </m:e>
                              </m:d>
                              <m:r>
                                <a:rPr lang="en-US" altLang="ko-KR" sz="28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sSub>
                                <m:sSubPr>
                                  <m:ctrlPr>
                                    <a:rPr lang="en-US" altLang="ko-KR" sz="28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ko-KR" sz="28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𝐵</m:t>
                                  </m:r>
                                </m:e>
                                <m:sub>
                                  <m:r>
                                    <a:rPr lang="en-US" altLang="ko-KR" sz="2800" b="0" i="1" smtClean="0">
                                      <a:solidFill>
                                        <a:srgbClr val="0000FF"/>
                                      </a:solidFill>
                                      <a:latin typeface="Cambria Math" panose="02040503050406030204" pitchFamily="18" charset="0"/>
                                    </a:rPr>
                                    <m:t>0</m:t>
                                  </m:r>
                                </m:sub>
                              </m:sSub>
                              <m:func>
                                <m:funcPr>
                                  <m:ctrlPr>
                                    <a:rPr lang="en-US" altLang="ko-KR" sz="28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uncPr>
                                <m:fName>
                                  <m:r>
                                    <m:rPr>
                                      <m:sty m:val="p"/>
                                    </m:rPr>
                                    <a:rPr lang="en-US" altLang="ko-KR" sz="2800" b="0" i="0" smtClean="0">
                                      <a:latin typeface="Cambria Math" panose="02040503050406030204" pitchFamily="18" charset="0"/>
                                    </a:rPr>
                                    <m:t>ln</m:t>
                                  </m:r>
                                </m:fName>
                                <m:e>
                                  <m:d>
                                    <m:dPr>
                                      <m:ctrlPr>
                                        <a:rPr lang="en-US" altLang="ko-KR" sz="28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ko-KR" sz="2800" b="0" i="1" smtClean="0">
                                          <a:latin typeface="Cambria Math" panose="02040503050406030204" pitchFamily="18" charset="0"/>
                                        </a:rPr>
                                        <m:t>1+3</m:t>
                                      </m:r>
                                      <m:sSubSup>
                                        <m:sSubSupPr>
                                          <m:ctrlPr>
                                            <a:rPr lang="en-US" altLang="ko-KR" sz="2800" b="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SupPr>
                                        <m:e>
                                          <m:r>
                                            <a:rPr lang="en-US" altLang="ko-KR" sz="2800" b="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𝑄</m:t>
                                          </m:r>
                                        </m:e>
                                        <m:sub>
                                          <m:r>
                                            <a:rPr lang="en-US" altLang="ko-KR" sz="2800" b="0" i="1" smtClean="0">
                                              <a:solidFill>
                                                <a:srgbClr val="0000FF"/>
                                              </a:solidFill>
                                              <a:latin typeface="Cambria Math" panose="02040503050406030204" pitchFamily="18" charset="0"/>
                                            </a:rPr>
                                            <m:t>0</m:t>
                                          </m:r>
                                        </m:sub>
                                        <m:sup>
                                          <m:d>
                                            <m:dPr>
                                              <m:ctrlPr>
                                                <a:rPr lang="en-US" altLang="ko-KR" sz="2800" b="0" i="1" smtClean="0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r>
                                                <a:rPr lang="en-US" altLang="ko-KR" sz="2800" b="0" i="1" smtClean="0">
                                                  <a:solidFill>
                                                    <a:srgbClr val="0000FF"/>
                                                  </a:solidFill>
                                                  <a:latin typeface="Cambria Math" panose="02040503050406030204" pitchFamily="18" charset="0"/>
                                                </a:rPr>
                                                <m:t>1</m:t>
                                              </m:r>
                                            </m:e>
                                          </m:d>
                                        </m:sup>
                                      </m:sSubSup>
                                      <m:sSup>
                                        <m:sSupPr>
                                          <m:ctrlPr>
                                            <a:rPr lang="en-US" altLang="ko-KR" sz="2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pPr>
                                        <m:e>
                                          <m:d>
                                            <m:dPr>
                                              <m:ctrlPr>
                                                <a:rPr lang="en-US" altLang="ko-KR" sz="28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dPr>
                                            <m:e>
                                              <m:sSubSup>
                                                <m:sSubSupPr>
                                                  <m:ctrlPr>
                                                    <a:rPr lang="en-US" altLang="ko-KR" sz="2800" b="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</m:ctrlPr>
                                                </m:sSubSupPr>
                                                <m:e>
                                                  <m:r>
                                                    <a:rPr lang="en-US" altLang="ko-KR" sz="2800" b="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𝐷</m:t>
                                                  </m:r>
                                                </m:e>
                                                <m:sub>
                                                  <m:r>
                                                    <a:rPr lang="en-US" altLang="ko-KR" sz="2800" b="0" i="1" smtClean="0">
                                                      <a:solidFill>
                                                        <a:srgbClr val="0000FF"/>
                                                      </a:solidFill>
                                                      <a:latin typeface="Cambria Math" panose="02040503050406030204" pitchFamily="18" charset="0"/>
                                                    </a:rPr>
                                                    <m:t>0</m:t>
                                                  </m:r>
                                                </m:sub>
                                                <m:sup>
                                                  <m:d>
                                                    <m:dPr>
                                                      <m:ctrlPr>
                                                        <a:rPr lang="en-US" altLang="ko-KR" sz="2800" b="0" i="1" smtClean="0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</m:ctrlPr>
                                                    </m:dPr>
                                                    <m:e>
                                                      <m:r>
                                                        <a:rPr lang="en-US" altLang="ko-KR" sz="2800" b="0" i="1" smtClean="0">
                                                          <a:solidFill>
                                                            <a:srgbClr val="0000FF"/>
                                                          </a:solidFill>
                                                          <a:latin typeface="Cambria Math" panose="02040503050406030204" pitchFamily="18" charset="0"/>
                                                        </a:rPr>
                                                        <m:t>1</m:t>
                                                      </m:r>
                                                    </m:e>
                                                  </m:d>
                                                </m:sup>
                                              </m:sSubSup>
                                            </m:e>
                                          </m:d>
                                        </m:e>
                                        <m:sup>
                                          <m:r>
                                            <a:rPr lang="en-US" altLang="ko-KR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  <m:d>
                                        <m:dPr>
                                          <m:ctrlPr>
                                            <a:rPr lang="en-US" altLang="ko-KR" sz="28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ko-KR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𝑡</m:t>
                                          </m:r>
                                          <m:r>
                                            <a:rPr lang="en-US" altLang="ko-KR" sz="2800" b="0" i="1" smtClean="0">
                                              <a:latin typeface="Cambria Math" panose="02040503050406030204" pitchFamily="18" charset="0"/>
                                            </a:rPr>
                                            <m:t>−</m:t>
                                          </m:r>
                                          <m:sSub>
                                            <m:sSubPr>
                                              <m:ctrlPr>
                                                <a:rPr lang="en-US" altLang="ko-KR" sz="2800" b="0" i="1" smtClean="0">
                                                  <a:latin typeface="Cambria Math" panose="02040503050406030204" pitchFamily="18" charset="0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ko-KR" sz="28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𝑡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ko-KR" sz="2800" b="0" i="1" smtClean="0">
                                                  <a:latin typeface="Cambria Math" panose="02040503050406030204" pitchFamily="18" charset="0"/>
                                                </a:rPr>
                                                <m:t>0</m:t>
                                              </m:r>
                                            </m:sub>
                                          </m:sSub>
                                        </m:e>
                                      </m:d>
                                    </m:e>
                                  </m:d>
                                </m:e>
                              </m:func>
                            </m:e>
                          </m:d>
                        </m:e>
                      </m:d>
                    </m:oMath>
                  </m:oMathPara>
                </a14:m>
                <a:endParaRPr lang="en-US" altLang="ko-KR" sz="2800" dirty="0"/>
              </a:p>
              <a:p>
                <a:endParaRPr lang="en-US" altLang="ko-KR" sz="2800" dirty="0"/>
              </a:p>
              <a:p>
                <a:r>
                  <a:rPr lang="en-US" altLang="ko-KR" sz="2800" dirty="0"/>
                  <a:t>Now,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d>
                          <m:dPr>
                            <m:ctrlPr>
                              <a:rPr lang="en-US" altLang="ko-KR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sup>
                    </m:sSubSup>
                  </m:oMath>
                </a14:m>
                <a:r>
                  <a:rPr lang="en-US" altLang="ko-KR" sz="2800" dirty="0"/>
                  <a:t> and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𝑄</m:t>
                        </m:r>
                      </m:e>
                      <m:sub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  <m:sup>
                        <m:d>
                          <m:dPr>
                            <m:ctrlPr>
                              <a:rPr lang="en-US" altLang="ko-KR" sz="2800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ko-KR" sz="2800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sup>
                    </m:sSubSup>
                  </m:oMath>
                </a14:m>
                <a:r>
                  <a:rPr lang="en-US" altLang="ko-KR" sz="2800" dirty="0"/>
                  <a:t> are fitting parameters via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𝐵</m:t>
                        </m:r>
                      </m:e>
                      <m:sub>
                        <m:r>
                          <a:rPr lang="en-US" altLang="ko-KR" sz="2800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altLang="ko-KR" sz="2800" dirty="0"/>
                  <a:t> now!</a:t>
                </a:r>
              </a:p>
            </p:txBody>
          </p:sp>
        </mc:Choice>
        <mc:Fallback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302E3A49-27A7-C2EF-D4B3-1D32125BC6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600" y="520064"/>
                <a:ext cx="11907520" cy="5383718"/>
              </a:xfrm>
              <a:prstGeom prst="rect">
                <a:avLst/>
              </a:prstGeom>
              <a:blipFill>
                <a:blip r:embed="rId2"/>
                <a:stretch>
                  <a:fillRect l="-1075" t="-1133" b="-1699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70557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그림 11">
            <a:extLst>
              <a:ext uri="{FF2B5EF4-FFF2-40B4-BE49-F238E27FC236}">
                <a16:creationId xmlns:a16="http://schemas.microsoft.com/office/drawing/2014/main" id="{A83D7BD8-E8D3-EA7D-A8FE-2CC7C18EFB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66801" y="2672292"/>
            <a:ext cx="10058398" cy="4114376"/>
          </a:xfrm>
          <a:prstGeom prst="rect">
            <a:avLst/>
          </a:prstGeom>
        </p:spPr>
      </p:pic>
      <p:pic>
        <p:nvPicPr>
          <p:cNvPr id="7" name="그림 6">
            <a:extLst>
              <a:ext uri="{FF2B5EF4-FFF2-40B4-BE49-F238E27FC236}">
                <a16:creationId xmlns:a16="http://schemas.microsoft.com/office/drawing/2014/main" id="{7D4696D6-54E2-9973-B2DC-B8EE5188CDA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98824" y="83894"/>
            <a:ext cx="3994352" cy="258839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589CAD8-7F03-D0CC-A8E3-1C0F092C2BA3}"/>
                  </a:ext>
                </a:extLst>
              </p:cNvPr>
              <p:cNvSpPr txBox="1"/>
              <p:nvPr/>
            </p:nvSpPr>
            <p:spPr>
              <a:xfrm>
                <a:off x="2166723" y="5086092"/>
                <a:ext cx="3362009" cy="64633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ko-KR" dirty="0"/>
                  <a:t>We don’t have to doubt that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ko-KR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𝐷</m:t>
                        </m:r>
                      </m:e>
                      <m:sub>
                        <m:r>
                          <a:rPr lang="en-US" altLang="ko-KR" b="0" i="1" smtClean="0">
                            <a:latin typeface="Cambria Math" panose="02040503050406030204" pitchFamily="18" charset="0"/>
                          </a:rPr>
                          <m:t>0</m:t>
                        </m:r>
                      </m:sub>
                    </m:sSub>
                    <m:r>
                      <a:rPr lang="en-US" altLang="ko-KR" b="0" i="1" smtClean="0">
                        <a:latin typeface="Cambria Math" panose="02040503050406030204" pitchFamily="18" charset="0"/>
                      </a:rPr>
                      <m:t>≅0.8</m:t>
                    </m:r>
                    <m:r>
                      <m:rPr>
                        <m:sty m:val="p"/>
                      </m:rPr>
                      <a:rPr lang="en-US" altLang="ko-KR" b="0" i="1" smtClean="0">
                        <a:latin typeface="Cambria Math" panose="02040503050406030204" pitchFamily="18" charset="0"/>
                      </a:rPr>
                      <m:t>pc</m:t>
                    </m:r>
                  </m:oMath>
                </a14:m>
                <a:r>
                  <a:rPr lang="en-US" altLang="ko-KR" dirty="0"/>
                  <a:t>! </a:t>
                </a:r>
                <a:endParaRPr lang="ko-KR" altLang="en-US" dirty="0"/>
              </a:p>
            </p:txBody>
          </p:sp>
        </mc:Choice>
        <mc:Fallback>
          <p:sp>
            <p:nvSpPr>
              <p:cNvPr id="8" name="TextBox 7">
                <a:extLst>
                  <a:ext uri="{FF2B5EF4-FFF2-40B4-BE49-F238E27FC236}">
                    <a16:creationId xmlns:a16="http://schemas.microsoft.com/office/drawing/2014/main" id="{D589CAD8-7F03-D0CC-A8E3-1C0F092C2BA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6723" y="5086092"/>
                <a:ext cx="3362009" cy="646331"/>
              </a:xfrm>
              <a:prstGeom prst="rect">
                <a:avLst/>
              </a:prstGeom>
              <a:blipFill>
                <a:blip r:embed="rId4"/>
                <a:stretch>
                  <a:fillRect l="-1449" t="-4717" b="-14151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244320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F439A50B-0B33-307F-09D2-69DB84CA8EB3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558800" y="457200"/>
                <a:ext cx="11074400" cy="2123439"/>
              </a:xfrm>
            </p:spPr>
            <p:txBody>
              <a:bodyPr>
                <a:normAutofit lnSpcReduction="10000"/>
              </a:bodyPr>
              <a:lstStyle/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2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600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altLang="ko-KR" sz="2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ctrlPr>
                            <a:rPr lang="en-US" altLang="ko-KR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ko-KR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6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ko-KR" sz="2600" b="0" i="1" smtClean="0">
                                  <a:latin typeface="Cambria Math" panose="02040503050406030204" pitchFamily="18" charset="0"/>
                                </a:rPr>
                                <m:t>BH</m:t>
                              </m:r>
                            </m:sub>
                          </m:sSub>
                        </m:e>
                      </m:d>
                      <m:r>
                        <a:rPr lang="en-US" altLang="ko-KR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ko-KR" sz="2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𝜅</m:t>
                      </m:r>
                      <m:f>
                        <m:fPr>
                          <m:ctrlPr>
                            <a:rPr lang="en-US" altLang="ko-KR" sz="2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ko-KR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ko-KR" sz="2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b>
                                    <m:sSubPr>
                                      <m:ctrlPr>
                                        <a:rPr lang="en-US" altLang="ko-KR" sz="2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sz="2600" b="0" i="1" smtClean="0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2600" b="0" i="1" smtClean="0">
                                          <a:latin typeface="Cambria Math" panose="02040503050406030204" pitchFamily="18" charset="0"/>
                                        </a:rPr>
                                        <m:t>S</m:t>
                                      </m:r>
                                    </m:sub>
                                  </m:sSub>
                                  <m:r>
                                    <a:rPr lang="en-US" altLang="ko-KR" sz="2600" b="0" i="1" smtClean="0">
                                      <a:latin typeface="Cambria Math" panose="02040503050406030204" pitchFamily="18" charset="0"/>
                                    </a:rPr>
                                    <m:t>+2</m:t>
                                  </m:r>
                                  <m:r>
                                    <a:rPr lang="en-US" altLang="ko-KR" sz="2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𝛾</m:t>
                                  </m:r>
                                  <m:sSub>
                                    <m:sSubPr>
                                      <m:ctrlPr>
                                        <a:rPr lang="en-US" altLang="ko-KR" sz="2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sz="2600" b="0" i="1" smtClean="0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2600" b="0" i="1" smtClean="0">
                                          <a:latin typeface="Cambria Math" panose="02040503050406030204" pitchFamily="18" charset="0"/>
                                        </a:rPr>
                                        <m:t>BH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altLang="ko-KR" sz="26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sup>
                          </m:sSup>
                        </m:num>
                        <m:den>
                          <m:sSub>
                            <m:sSubPr>
                              <m:ctrlPr>
                                <a:rPr lang="en-US" altLang="ko-KR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6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ko-KR" sz="2600" b="0" i="1" smtClean="0">
                                  <a:latin typeface="Cambria Math" panose="02040503050406030204" pitchFamily="18" charset="0"/>
                                </a:rPr>
                                <m:t>BH</m:t>
                              </m:r>
                            </m:sub>
                          </m:sSub>
                        </m:den>
                      </m:f>
                      <m:r>
                        <a:rPr lang="en-US" altLang="ko-KR" sz="2600" b="0" i="1" smtClean="0">
                          <a:latin typeface="Cambria Math" panose="02040503050406030204" pitchFamily="18" charset="0"/>
                        </a:rPr>
                        <m:t>  </m:t>
                      </m:r>
                      <m:d>
                        <m:dPr>
                          <m:ctrlPr>
                            <a:rPr lang="en-US" altLang="ko-KR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altLang="ko-KR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6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m:rPr>
                                  <m:sty m:val="p"/>
                                </m:rPr>
                                <a:rPr lang="en-US" altLang="ko-KR" sz="2600" b="0" i="1" smtClean="0">
                                  <a:latin typeface="Cambria Math" panose="02040503050406030204" pitchFamily="18" charset="0"/>
                                </a:rPr>
                                <m:t>S</m:t>
                              </m:r>
                            </m:sub>
                          </m:sSub>
                          <m:r>
                            <a:rPr lang="en-US" altLang="ko-KR" sz="2600" b="0" i="1" smtClean="0">
                              <a:latin typeface="Cambria Math" panose="02040503050406030204" pitchFamily="18" charset="0"/>
                            </a:rPr>
                            <m:t>=</m:t>
                          </m:r>
                          <m:sSup>
                            <m:sSupPr>
                              <m:ctrlPr>
                                <a:rPr lang="en-US" altLang="ko-KR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ko-KR" sz="2600" b="0" i="1" smtClean="0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altLang="ko-KR" sz="2600" b="0" i="1" smtClean="0">
                                  <a:latin typeface="Cambria Math" panose="02040503050406030204" pitchFamily="18" charset="0"/>
                                </a:rPr>
                                <m:t>9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altLang="ko-KR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altLang="ko-KR" sz="2600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n-US" altLang="ko-KR" sz="2600" b="0" i="1" smtClean="0">
                                  <a:latin typeface="Cambria Math" panose="02040503050406030204" pitchFamily="18" charset="0"/>
                                </a:rPr>
                                <m:t>⊙</m:t>
                              </m:r>
                            </m:sub>
                          </m:sSub>
                          <m:r>
                            <a:rPr lang="en-US" altLang="ko-KR" sz="2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US" altLang="ko-KR" sz="2600" b="0" i="1" smtClean="0">
                              <a:latin typeface="Cambria Math" panose="02040503050406030204" pitchFamily="18" charset="0"/>
                            </a:rPr>
                            <m:t>for</m:t>
                          </m:r>
                          <m:r>
                            <a:rPr lang="en-US" altLang="ko-KR" sz="2600" b="0" i="1" smtClean="0">
                              <a:latin typeface="Cambria Math" panose="02040503050406030204" pitchFamily="18" charset="0"/>
                            </a:rPr>
                            <m:t>  </m:t>
                          </m:r>
                          <m:r>
                            <m:rPr>
                              <m:sty m:val="p"/>
                            </m:rPr>
                            <a:rPr lang="en-US" altLang="ko-KR" sz="2600" b="0" i="1" smtClean="0">
                              <a:latin typeface="Cambria Math" panose="02040503050406030204" pitchFamily="18" charset="0"/>
                            </a:rPr>
                            <m:t>ours</m:t>
                          </m:r>
                        </m:e>
                      </m:d>
                    </m:oMath>
                  </m:oMathPara>
                </a14:m>
                <a:endParaRPr lang="en-US" altLang="ko-KR" sz="2600" b="0" dirty="0"/>
              </a:p>
              <a:p>
                <a:pPr marL="0" indent="0">
                  <a:buNone/>
                </a:pPr>
                <a:endParaRPr lang="en-US" altLang="ko-KR" sz="26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2600" b="0" i="1" smtClean="0">
                          <a:latin typeface="Cambria Math" panose="02040503050406030204" pitchFamily="18" charset="0"/>
                        </a:rPr>
                        <m:t>𝜅</m:t>
                      </m:r>
                      <m:r>
                        <a:rPr lang="en-US" altLang="ko-KR" sz="26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altLang="ko-KR" sz="2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600" b="0" i="1" smtClean="0">
                              <a:latin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n-US" altLang="ko-KR" sz="26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d>
                        <m:dPr>
                          <m:begChr m:val="{"/>
                          <m:endChr m:val="}"/>
                          <m:ctrlPr>
                            <a:rPr lang="en-US" altLang="ko-KR" sz="2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ko-KR" sz="2600" b="0" i="1" smtClean="0">
                              <a:latin typeface="Cambria Math" panose="02040503050406030204" pitchFamily="18" charset="0"/>
                            </a:rPr>
                            <m:t>1+</m:t>
                          </m:r>
                          <m:r>
                            <a:rPr lang="en-US" altLang="ko-KR" sz="2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𝛼</m:t>
                          </m:r>
                          <m:r>
                            <a:rPr lang="en-US" altLang="ko-KR" sz="26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  <m:d>
                            <m:dPr>
                              <m:ctrlPr>
                                <a:rPr lang="en-US" altLang="ko-KR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ko-KR" sz="2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altLang="ko-KR" sz="2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sz="2600" b="0" i="1" smtClean="0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2600" b="0" i="1" smtClean="0">
                                          <a:latin typeface="Cambria Math" panose="02040503050406030204" pitchFamily="18" charset="0"/>
                                        </a:rPr>
                                        <m:t>BH</m:t>
                                      </m:r>
                                    </m:sub>
                                  </m:sSub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altLang="ko-KR" sz="2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ko-KR" sz="2600" b="0" i="1" smtClean="0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US" altLang="ko-KR" sz="2600" b="0" i="1" smtClean="0"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</m:sup>
                                  </m:sSup>
                                  <m:sSub>
                                    <m:sSubPr>
                                      <m:ctrlPr>
                                        <a:rPr lang="en-US" altLang="ko-KR" sz="2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sz="2600" b="0" i="1" smtClean="0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en-US" altLang="ko-KR" sz="2600" b="0" i="1" smtClean="0">
                                          <a:latin typeface="Cambria Math" panose="02040503050406030204" pitchFamily="18" charset="0"/>
                                        </a:rPr>
                                        <m:t>⊙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altLang="ko-KR" sz="2600" b="0" i="1" smtClean="0">
                                  <a:latin typeface="Cambria Math" panose="02040503050406030204" pitchFamily="18" charset="0"/>
                                </a:rPr>
                                <m:t>−0.6</m:t>
                              </m:r>
                            </m:e>
                          </m:d>
                          <m:d>
                            <m:dPr>
                              <m:ctrlPr>
                                <a:rPr lang="en-US" altLang="ko-KR" sz="26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altLang="ko-KR" sz="2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sSub>
                                    <m:sSubPr>
                                      <m:ctrlPr>
                                        <a:rPr lang="en-US" altLang="ko-KR" sz="2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sz="2600" b="0" i="1" smtClean="0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m:rPr>
                                          <m:sty m:val="p"/>
                                        </m:rPr>
                                        <a:rPr lang="en-US" altLang="ko-KR" sz="2600" b="0" i="1" smtClean="0">
                                          <a:latin typeface="Cambria Math" panose="02040503050406030204" pitchFamily="18" charset="0"/>
                                        </a:rPr>
                                        <m:t>BH</m:t>
                                      </m:r>
                                    </m:sub>
                                  </m:sSub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altLang="ko-KR" sz="2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ko-KR" sz="2600" b="0" i="1" smtClean="0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US" altLang="ko-KR" sz="2600" b="0" i="1" smtClean="0">
                                          <a:latin typeface="Cambria Math" panose="02040503050406030204" pitchFamily="18" charset="0"/>
                                        </a:rPr>
                                        <m:t>8</m:t>
                                      </m:r>
                                    </m:sup>
                                  </m:sSup>
                                  <m:sSub>
                                    <m:sSubPr>
                                      <m:ctrlPr>
                                        <a:rPr lang="en-US" altLang="ko-KR" sz="2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sz="2600" b="0" i="1" smtClean="0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en-US" altLang="ko-KR" sz="2600" b="0" i="1" smtClean="0">
                                          <a:latin typeface="Cambria Math" panose="02040503050406030204" pitchFamily="18" charset="0"/>
                                        </a:rPr>
                                        <m:t>⊙</m:t>
                                      </m:r>
                                    </m:sub>
                                  </m:sSub>
                                </m:den>
                              </m:f>
                              <m:r>
                                <a:rPr lang="en-US" altLang="ko-KR" sz="2600" b="0" i="1" smtClean="0">
                                  <a:latin typeface="Cambria Math" panose="02040503050406030204" pitchFamily="18" charset="0"/>
                                </a:rPr>
                                <m:t>−1.5</m:t>
                              </m:r>
                            </m:e>
                          </m:d>
                        </m:e>
                      </m:d>
                    </m:oMath>
                  </m:oMathPara>
                </a14:m>
                <a:endParaRPr lang="ko-KR" altLang="en-US" sz="2600" dirty="0"/>
              </a:p>
            </p:txBody>
          </p:sp>
        </mc:Choice>
        <mc:Fallback>
          <p:sp>
            <p:nvSpPr>
              <p:cNvPr id="3" name="내용 개체 틀 2">
                <a:extLst>
                  <a:ext uri="{FF2B5EF4-FFF2-40B4-BE49-F238E27FC236}">
                    <a16:creationId xmlns:a16="http://schemas.microsoft.com/office/drawing/2014/main" id="{F439A50B-0B33-307F-09D2-69DB84CA8EB3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558800" y="457200"/>
                <a:ext cx="11074400" cy="2123439"/>
              </a:xfr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그림 4">
            <a:extLst>
              <a:ext uri="{FF2B5EF4-FFF2-40B4-BE49-F238E27FC236}">
                <a16:creationId xmlns:a16="http://schemas.microsoft.com/office/drawing/2014/main" id="{F832994C-9DA1-29AF-3D25-51B24780E8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3672" y="2751772"/>
            <a:ext cx="5362575" cy="3914775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A7FA803-3E9D-C5D6-685C-05BAC1FE5343}"/>
                  </a:ext>
                </a:extLst>
              </p:cNvPr>
              <p:cNvSpPr txBox="1"/>
              <p:nvPr/>
            </p:nvSpPr>
            <p:spPr>
              <a:xfrm>
                <a:off x="5892800" y="3516868"/>
                <a:ext cx="5575116" cy="17277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𝜅</m:t>
                          </m:r>
                        </m:e>
                        <m:sub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a:rPr lang="en-US" altLang="ko-KR" sz="2400" b="0" i="1" smtClean="0">
                          <a:latin typeface="Cambria Math" panose="02040503050406030204" pitchFamily="18" charset="0"/>
                        </a:rPr>
                        <m:t>≅1.96689752</m:t>
                      </m:r>
                      <m:f>
                        <m:fPr>
                          <m:ctrlP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sSup>
                            <m:sSupPr>
                              <m:ctrlPr>
                                <a:rPr lang="en-US" altLang="ko-K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US" altLang="ko-KR" sz="2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altLang="ko-KR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ko-KR" sz="2400" b="0" i="1" smtClean="0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e>
                                    <m:sup>
                                      <m:r>
                                        <a:rPr lang="en-US" altLang="ko-KR" sz="2400" b="0" i="1" smtClean="0">
                                          <a:latin typeface="Cambria Math" panose="02040503050406030204" pitchFamily="18" charset="0"/>
                                        </a:rPr>
                                        <m:t>10</m:t>
                                      </m:r>
                                    </m:sup>
                                  </m:sSup>
                                  <m:sSub>
                                    <m:sSubPr>
                                      <m:ctrlPr>
                                        <a:rPr lang="en-US" altLang="ko-KR" sz="24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US" altLang="ko-KR" sz="2400" b="0" i="1" smtClean="0">
                                          <a:latin typeface="Cambria Math" panose="02040503050406030204" pitchFamily="18" charset="0"/>
                                        </a:rPr>
                                        <m:t>𝑀</m:t>
                                      </m:r>
                                    </m:e>
                                    <m:sub>
                                      <m:r>
                                        <a:rPr lang="en-US" altLang="ko-KR" sz="2400" b="0" i="1" smtClean="0">
                                          <a:latin typeface="Cambria Math" panose="02040503050406030204" pitchFamily="18" charset="0"/>
                                        </a:rPr>
                                        <m:t>⊙</m:t>
                                      </m:r>
                                    </m:sub>
                                  </m:sSub>
                                </m:e>
                              </m:d>
                            </m:e>
                            <m:sup>
                              <m:r>
                                <a:rPr lang="en-US" altLang="ko-KR" sz="2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p>
                          </m:sSup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[</m:t>
                          </m:r>
                          <m:r>
                            <m:rPr>
                              <m:sty m:val="p"/>
                            </m:rP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kyr</m:t>
                          </m:r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⋅</m:t>
                          </m:r>
                          <m:sSup>
                            <m:sSupPr>
                              <m:ctrlPr>
                                <a:rPr lang="en-US" altLang="ko-KR" sz="2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US" altLang="ko-KR" sz="2400" b="0" i="0" smtClean="0">
                                  <a:latin typeface="Cambria Math" panose="02040503050406030204" pitchFamily="18" charset="0"/>
                                </a:rPr>
                                <m:t>pc</m:t>
                              </m:r>
                            </m:e>
                            <m:sup>
                              <m:r>
                                <a:rPr lang="en-US" altLang="ko-KR" sz="2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altLang="ko-KR" sz="2400" b="0" i="1" smtClean="0">
                              <a:latin typeface="Cambria Math" panose="020405030504060302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en-US" altLang="ko-KR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2400" b="0" i="1" smtClean="0">
                          <a:latin typeface="Cambria Math" panose="02040503050406030204" pitchFamily="18" charset="0"/>
                        </a:rPr>
                        <m:t>𝛼</m:t>
                      </m:r>
                      <m:r>
                        <a:rPr lang="en-US" altLang="ko-KR" sz="2400" b="0" i="1" smtClean="0">
                          <a:latin typeface="Cambria Math" panose="02040503050406030204" pitchFamily="18" charset="0"/>
                        </a:rPr>
                        <m:t>≅−1.765</m:t>
                      </m:r>
                    </m:oMath>
                  </m:oMathPara>
                </a14:m>
                <a:endParaRPr lang="en-US" altLang="ko-KR" sz="240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ko-KR" sz="2400" b="0" i="1" smtClean="0">
                          <a:latin typeface="Cambria Math" panose="02040503050406030204" pitchFamily="18" charset="0"/>
                        </a:rPr>
                        <m:t>𝛾</m:t>
                      </m:r>
                      <m:r>
                        <a:rPr lang="en-US" altLang="ko-KR" sz="2400" b="0" i="1" smtClean="0">
                          <a:latin typeface="Cambria Math" panose="02040503050406030204" pitchFamily="18" charset="0"/>
                        </a:rPr>
                        <m:t>≅4.14</m:t>
                      </m:r>
                    </m:oMath>
                  </m:oMathPara>
                </a14:m>
                <a:endParaRPr lang="ko-KR" altLang="en-US" sz="2400" dirty="0"/>
              </a:p>
            </p:txBody>
          </p:sp>
        </mc:Choice>
        <mc:Fallback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FA7FA803-3E9D-C5D6-685C-05BAC1FE534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92800" y="3516868"/>
                <a:ext cx="5575116" cy="1727717"/>
              </a:xfrm>
              <a:prstGeom prst="rect">
                <a:avLst/>
              </a:prstGeom>
              <a:blipFill>
                <a:blip r:embed="rId4"/>
                <a:stretch>
                  <a:fillRect b="-2473"/>
                </a:stretch>
              </a:blipFill>
            </p:spPr>
            <p:txBody>
              <a:bodyPr/>
              <a:lstStyle/>
              <a:p>
                <a:r>
                  <a:rPr lang="ko-KR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86258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그림 4" descr="라인, 평행, 그래프, 경사이(가) 표시된 사진&#10;&#10;자동 생성된 설명">
            <a:extLst>
              <a:ext uri="{FF2B5EF4-FFF2-40B4-BE49-F238E27FC236}">
                <a16:creationId xmlns:a16="http://schemas.microsoft.com/office/drawing/2014/main" id="{6F993F8D-12EA-AE49-5410-F0441DA6E9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571" y="229000"/>
            <a:ext cx="9142857" cy="6400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50288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125</Words>
  <Application>Microsoft Office PowerPoint</Application>
  <PresentationFormat>와이드스크린</PresentationFormat>
  <Paragraphs>20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3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0" baseType="lpstr">
      <vt:lpstr>맑은 고딕</vt:lpstr>
      <vt:lpstr>Arial</vt:lpstr>
      <vt:lpstr>Cambria Math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Koo Hyeonmo</dc:creator>
  <cp:lastModifiedBy>Koo Hyeonmo</cp:lastModifiedBy>
  <cp:revision>1</cp:revision>
  <dcterms:created xsi:type="dcterms:W3CDTF">2023-09-14T10:06:24Z</dcterms:created>
  <dcterms:modified xsi:type="dcterms:W3CDTF">2023-09-14T11:30:01Z</dcterms:modified>
</cp:coreProperties>
</file>