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58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9D50D7-D569-9F72-8D39-632CFA3D3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2ED5917-8C7D-4BA7-072C-431ACDAD7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1DB177-13B8-F4FD-34EC-09D8B56F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E9FEF6-37DF-8A2D-4655-B6782FA5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AAEF9B-C143-0D85-1A09-97AAFE74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75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868226-E4AD-1FB1-1457-108E06E9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F0BE9CA-E87A-D0B8-80D3-E7AE15F83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BBBE66-D482-F1D5-A247-EA7E771D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963449-16BD-50AD-6286-30C4BB23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71307F-0BFC-C2C9-7283-8F62122A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59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192E2DE-7EFC-62E2-D5F8-04D8B9985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5BE8888-5690-8B72-10FE-7EA20E12B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EC634D-05FC-97A4-8880-2C5B8F10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3032A3-05AF-34B9-0276-FCE1447C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034B78-1DFB-E8F3-308C-906E8A17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58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54DFE5-A2A7-F14B-5560-242CEEB0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9CA1B7-19B4-7D1B-D450-1EB71B2DA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B7FB81-225B-1466-199F-5A216644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6DD98A-A1FE-E8FA-E5DF-5F31037B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38247E-DB94-0B6E-E335-78638A79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58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85B2AC-14E4-D016-514A-D0442629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1208AF-6554-F33C-DA32-6F439FE1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F3F8B1-A12C-4622-043F-4F957E9F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2DAFDC-A616-A082-F7BA-91C8CF4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CE7CA4-75C9-A6A9-D1FF-9C7AF2F7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00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B5479A-9FD4-5ADE-8B25-7CB6AC3A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55FA46-FDD9-1889-4D7E-C75AD9D34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0997E1-6B83-6640-0744-6EC82F6C8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216818-D7F2-CDEA-6EA4-8A51414A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66168B-C662-C53C-C8A8-610A501C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193FDA5-6F01-8EF8-CBBA-00490CAE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1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818D71-29F3-877B-08F5-B0920D7F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7FE160-92D3-1BD0-B070-BAF43CEA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EE76BF9-078D-3632-4A80-10C229793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E1FE45D-A0C6-4E16-8B51-3B6BDEA04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4D7D99C-E54D-659F-3668-7117D01C1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917A58-C8FB-1EC2-97B3-2678C221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6872F40-95C3-2B68-6A2B-623B83C8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D3FAAB2-74E6-528B-BE74-409058CA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491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C8A29B-257E-5D1E-DE5C-AC19B4E8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7967611-90A6-8926-FD3D-0D1093A8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6C902D8-5BCC-13CA-4425-B794B1E0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010DB51-FAB3-FCD3-BC74-FC11CA48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97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EADB0E6-D962-8AEF-CD3B-31B6822C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943F6B8-BFEA-4873-021E-E391CFD6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775498-5D75-83D1-1DC7-F6E0BE83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28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DF4ADA-BE4D-309A-B202-28B1C5B7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B27BE4-5B12-EACF-4049-D722D07B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C52D59-6415-C5B5-7D1A-29E396DB6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E83349-683D-5BC1-CEA3-0D14AE21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9642DED-DDC9-F934-0C0D-EC3BA8AF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CC9919F-35D5-6E67-6229-CCEA9A67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8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0A0F46-E31C-A44C-CB18-55884F9E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5BF350A-3420-5AAC-5ED3-E6B640A17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D2A90AB-FE0F-2FF8-559F-818F6F870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3DD9B7-61A2-E650-8F78-BFAE8EDE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28E729E-39B4-89A5-1A5B-B5A79129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28A0BC-A326-E6E0-8C85-09D3B9B3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500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8CD3D74-1272-0828-632B-C09FEA34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F472E2-D366-0061-A704-89E78F4F2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2FBDF6-706B-8276-BA99-011CE85B5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D614C-352A-4AC4-B26E-4649730593F6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555E3D-7B9A-5062-9844-76FC73CD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5652A6D-1270-45D8-774A-234F98460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28648-4EC3-4245-95B0-8F927B7BE4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615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37AA595-1A8E-B974-564D-F8D73EE31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" y="10160"/>
            <a:ext cx="5753100" cy="7670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AA1BF-BBDC-3B64-AEAD-8A1CF11051D7}"/>
                  </a:ext>
                </a:extLst>
              </p:cNvPr>
              <p:cNvSpPr txBox="1"/>
              <p:nvPr/>
            </p:nvSpPr>
            <p:spPr>
              <a:xfrm>
                <a:off x="5760720" y="1188720"/>
                <a:ext cx="6261100" cy="2355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b="0" dirty="0"/>
                  <a:t>FDM Halo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Fixed</m:t>
                        </m:r>
                      </m:e>
                    </m:d>
                  </m:oMath>
                </a14:m>
                <a:endParaRPr lang="en-US" altLang="ko-KR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b="0" dirty="0"/>
                  <a:t>Particle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0.6~1.5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altLang="ko-KR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Initial Separation = 9pc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Time Duration = 1Myr (1000kyr)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Box Size = 401pc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/>
                  <a:t>Unit Cell Size = 0.802pc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AA1BF-BBDC-3B64-AEAD-8A1CF1105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0" y="1188720"/>
                <a:ext cx="6261100" cy="2355517"/>
              </a:xfrm>
              <a:prstGeom prst="rect">
                <a:avLst/>
              </a:prstGeom>
              <a:blipFill>
                <a:blip r:embed="rId5"/>
                <a:stretch>
                  <a:fillRect l="-1266" t="-2073" b="-51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8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CB01BA5-AEC5-1531-4F93-2C1732575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"/>
            <a:ext cx="6900672" cy="431292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27DD387-289B-1C79-0495-AF2EF257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28" y="3965258"/>
            <a:ext cx="4078423" cy="28368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C1E2E8-D08C-5982-EE47-E776F09849DA}"/>
                  </a:ext>
                </a:extLst>
              </p:cNvPr>
              <p:cNvSpPr txBox="1"/>
              <p:nvPr/>
            </p:nvSpPr>
            <p:spPr>
              <a:xfrm>
                <a:off x="7020560" y="1479679"/>
                <a:ext cx="5039360" cy="419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altLang="ko-KR" sz="2400" dirty="0">
                  <a:latin typeface="Abadi" panose="020B06040201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400" dirty="0">
                  <a:latin typeface="Abadi" panose="020B06040201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latin typeface="Abadi" panose="020B0604020104020204" pitchFamily="34" charset="0"/>
                  </a:rPr>
                  <a:t>The gravitational cooling timescale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ko-KR" sz="2400" dirty="0">
                    <a:latin typeface="Abadi" panose="020B0604020104020204" pitchFamily="34" charset="0"/>
                  </a:rPr>
                  <a:t> of total system of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Abadi" panose="020B0604020104020204" pitchFamily="34" charset="0"/>
                  </a:rPr>
                  <a:t> has a relation as: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ko-KR" sz="2400" dirty="0">
                  <a:latin typeface="Abadi" panose="020B0604020104020204" pitchFamily="34" charset="0"/>
                </a:endParaRPr>
              </a:p>
              <a:p>
                <a:endParaRPr lang="en-US" altLang="ko-KR" sz="2400" dirty="0">
                  <a:latin typeface="Abadi" panose="020B0604020104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latin typeface="Abadi" panose="020B0604020104020204" pitchFamily="34" charset="0"/>
                  </a:rPr>
                  <a:t>The oscillational period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ko-KR" altLang="en-US" sz="2400" dirty="0">
                    <a:latin typeface="Abadi" panose="020B0604020104020204" pitchFamily="34" charset="0"/>
                  </a:rPr>
                  <a:t> </a:t>
                </a:r>
                <a:r>
                  <a:rPr lang="en-US" altLang="ko-KR" sz="2400" dirty="0">
                    <a:latin typeface="Abadi" panose="020B0604020104020204" pitchFamily="34" charset="0"/>
                  </a:rPr>
                  <a:t>is proportional to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ko-KR" altLang="en-US" sz="2400" dirty="0">
                    <a:latin typeface="Abadi" panose="020B0604020104020204" pitchFamily="34" charset="0"/>
                  </a:rPr>
                  <a:t> </a:t>
                </a:r>
                <a:r>
                  <a:rPr lang="en-US" altLang="ko-KR" sz="2400" dirty="0">
                    <a:latin typeface="Abadi" panose="020B0604020104020204" pitchFamily="34" charset="0"/>
                  </a:rPr>
                  <a:t>with: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=2.001±0.023</m:t>
                      </m:r>
                    </m:oMath>
                  </m:oMathPara>
                </a14:m>
                <a:endParaRPr lang="ko-KR" altLang="en-US" sz="2400" dirty="0">
                  <a:latin typeface="Abadi" panose="020B0604020104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C1E2E8-D08C-5982-EE47-E776F0984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60" y="1479679"/>
                <a:ext cx="5039360" cy="4198650"/>
              </a:xfrm>
              <a:prstGeom prst="rect">
                <a:avLst/>
              </a:prstGeom>
              <a:blipFill>
                <a:blip r:embed="rId4"/>
                <a:stretch>
                  <a:fillRect l="-1695" r="-2542" b="-1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769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라인, 도표, 그래프이(가) 표시된 사진&#10;&#10;자동 생성된 설명">
            <a:extLst>
              <a:ext uri="{FF2B5EF4-FFF2-40B4-BE49-F238E27FC236}">
                <a16:creationId xmlns:a16="http://schemas.microsoft.com/office/drawing/2014/main" id="{CD02D3EB-9CF2-AC55-8083-91D6172D6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"/>
            <a:ext cx="4668800" cy="2801280"/>
          </a:xfrm>
          <a:prstGeom prst="rect">
            <a:avLst/>
          </a:prstGeom>
          <a:ln>
            <a:noFill/>
          </a:ln>
        </p:spPr>
      </p:pic>
      <p:pic>
        <p:nvPicPr>
          <p:cNvPr id="7" name="그림 6" descr="텍스트, 라인, 도표, 그래프이(가) 표시된 사진&#10;&#10;자동 생성된 설명">
            <a:extLst>
              <a:ext uri="{FF2B5EF4-FFF2-40B4-BE49-F238E27FC236}">
                <a16:creationId xmlns:a16="http://schemas.microsoft.com/office/drawing/2014/main" id="{EEB34F2B-6632-EEC4-3C8F-952D6C9FA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6200"/>
            <a:ext cx="4668800" cy="2801280"/>
          </a:xfrm>
          <a:prstGeom prst="rect">
            <a:avLst/>
          </a:prstGeom>
          <a:ln>
            <a:noFill/>
          </a:ln>
        </p:spPr>
      </p:pic>
      <p:sp>
        <p:nvSpPr>
          <p:cNvPr id="9" name="오른쪽 중괄호 8">
            <a:extLst>
              <a:ext uri="{FF2B5EF4-FFF2-40B4-BE49-F238E27FC236}">
                <a16:creationId xmlns:a16="http://schemas.microsoft.com/office/drawing/2014/main" id="{41481564-8E89-9EF2-AD8B-C99CB882C3C5}"/>
              </a:ext>
            </a:extLst>
          </p:cNvPr>
          <p:cNvSpPr/>
          <p:nvPr/>
        </p:nvSpPr>
        <p:spPr>
          <a:xfrm>
            <a:off x="4551679" y="350520"/>
            <a:ext cx="650240" cy="6156960"/>
          </a:xfrm>
          <a:prstGeom prst="rightBrace">
            <a:avLst>
              <a:gd name="adj1" fmla="val 1130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텍스트, 스크린샷, 라인이(가) 표시된 사진&#10;&#10;자동 생성된 설명">
            <a:extLst>
              <a:ext uri="{FF2B5EF4-FFF2-40B4-BE49-F238E27FC236}">
                <a16:creationId xmlns:a16="http://schemas.microsoft.com/office/drawing/2014/main" id="{F8EC9DA3-FCA6-8F6D-F9F1-4D36EC935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05" y="81280"/>
            <a:ext cx="6891868" cy="41351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4A6908-91F2-C964-5CF2-3236559FA0F8}"/>
                  </a:ext>
                </a:extLst>
              </p:cNvPr>
              <p:cNvSpPr txBox="1"/>
              <p:nvPr/>
            </p:nvSpPr>
            <p:spPr>
              <a:xfrm>
                <a:off x="5319039" y="4090214"/>
                <a:ext cx="6558001" cy="2543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0" dirty="0">
                    <a:latin typeface="Abadi" panose="020B0604020104020204" pitchFamily="34" charset="0"/>
                  </a:rPr>
                  <a:t>Some Complicated Analytic Calculation…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      →     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ko-KR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2400" dirty="0">
                  <a:latin typeface="Abadi" panose="020B0604020104020204" pitchFamily="34" charset="0"/>
                </a:endParaRPr>
              </a:p>
              <a:p>
                <a:r>
                  <a:rPr lang="en-US" altLang="ko-KR" sz="2400" dirty="0">
                    <a:latin typeface="Abadi" panose="020B0604020104020204" pitchFamily="34" charset="0"/>
                  </a:rPr>
                  <a:t>(Initial Time is moved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m:rPr>
                        <m:sty m:val="p"/>
                      </m:rPr>
                      <a:rPr lang="en-US" altLang="ko-KR" sz="2400" b="0" i="1" smtClean="0">
                        <a:latin typeface="Cambria Math" panose="02040503050406030204" pitchFamily="18" charset="0"/>
                      </a:rPr>
                      <m:t>kyr</m:t>
                    </m:r>
                  </m:oMath>
                </a14:m>
                <a:r>
                  <a:rPr lang="en-US" altLang="ko-KR" sz="2400" dirty="0">
                    <a:latin typeface="Abadi" panose="020B0604020104020204" pitchFamily="34" charset="0"/>
                  </a:rPr>
                  <a:t>)</a:t>
                </a:r>
              </a:p>
              <a:p>
                <a:r>
                  <a:rPr lang="en-US" altLang="ko-KR" sz="2400" dirty="0">
                    <a:latin typeface="Abadi" panose="020B0604020104020204" pitchFamily="34" charset="0"/>
                  </a:rPr>
                  <a:t>Fits very well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2400" dirty="0">
                    <a:latin typeface="Abadi" panose="020B0604020104020204" pitchFamily="34" charset="0"/>
                  </a:rPr>
                  <a:t>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2400" dirty="0">
                  <a:latin typeface="Abadi" panose="020B0604020104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4A6908-91F2-C964-5CF2-3236559FA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039" y="4090214"/>
                <a:ext cx="6558001" cy="2543453"/>
              </a:xfrm>
              <a:prstGeom prst="rect">
                <a:avLst/>
              </a:prstGeom>
              <a:blipFill>
                <a:blip r:embed="rId5"/>
                <a:stretch>
                  <a:fillRect l="-1953" t="-26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00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EAC16F-89CD-9FC4-951A-7AC7815BF974}"/>
                  </a:ext>
                </a:extLst>
              </p:cNvPr>
              <p:cNvSpPr txBox="1"/>
              <p:nvPr/>
            </p:nvSpPr>
            <p:spPr>
              <a:xfrm>
                <a:off x="240732" y="276344"/>
                <a:ext cx="6558001" cy="250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0" dirty="0">
                    <a:latin typeface="Abadi" panose="020B0604020104020204" pitchFamily="34" charset="0"/>
                  </a:rPr>
                  <a:t>Some Complicated Analytic Calculation…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2400" dirty="0">
                  <a:latin typeface="Abadi" panose="020B0604020104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ko-KR" altLang="ko-KR" sz="2400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ko-KR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ko-KR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altLang="ko-KR" sz="2400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ko-KR" sz="2400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m:t>𝜅</m:t>
                      </m:r>
                      <m:f>
                        <m:fPr>
                          <m:ctrlPr>
                            <a:rPr lang="ko-KR" altLang="ko-KR" sz="24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ko-KR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ko-KR" altLang="ko-KR" sz="2400" i="1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ko-KR" altLang="ko-KR" sz="2400" i="1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  <m:r>
                                    <a:rPr lang="en-US" altLang="ko-KR" sz="2400" i="1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  <m:r>
                                    <a:rPr lang="en-US" altLang="ko-KR" sz="2400" i="1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ko-KR" altLang="ko-KR" sz="2400" i="1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 kern="1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BH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ko-KR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400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BH</m:t>
                              </m:r>
                            </m:sub>
                          </m:sSub>
                          <m:r>
                            <a:rPr lang="en-US" altLang="ko-KR" sz="24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lang="en-US" altLang="ko-KR" sz="2400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ko-KR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400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sz="2400" kern="100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r>
                  <a:rPr lang="en-US" altLang="ko-KR" sz="2400" dirty="0">
                    <a:latin typeface="Abadi" panose="020B06040201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Abadi" panose="020B0604020104020204" pitchFamily="34" charset="0"/>
                  </a:rPr>
                  <a:t> is the mass of FDM halo inside the orbit!)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EAC16F-89CD-9FC4-951A-7AC7815BF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32" y="276344"/>
                <a:ext cx="6558001" cy="2502416"/>
              </a:xfrm>
              <a:prstGeom prst="rect">
                <a:avLst/>
              </a:prstGeom>
              <a:blipFill>
                <a:blip r:embed="rId2"/>
                <a:stretch>
                  <a:fillRect l="-1859" t="-2433" b="-46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60EFA5E3-93A8-9403-3A0B-80C19CF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760"/>
            <a:ext cx="6798733" cy="4079240"/>
          </a:xfrm>
          <a:prstGeom prst="rect">
            <a:avLst/>
          </a:prstGeom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E0D27016-81B9-ECCF-1B4F-D2CC8A351EF5}"/>
              </a:ext>
            </a:extLst>
          </p:cNvPr>
          <p:cNvSpPr/>
          <p:nvPr/>
        </p:nvSpPr>
        <p:spPr>
          <a:xfrm rot="1213058">
            <a:off x="2338016" y="4049224"/>
            <a:ext cx="2794000" cy="554160"/>
          </a:xfrm>
          <a:prstGeom prst="rightArrow">
            <a:avLst>
              <a:gd name="adj1" fmla="val 50000"/>
              <a:gd name="adj2" fmla="val 121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D07097B-ACA9-CE9F-1579-A2692A670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47" y="1471944"/>
            <a:ext cx="5177296" cy="50710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A093FE-7815-8467-3B79-D790AE6E1604}"/>
                  </a:ext>
                </a:extLst>
              </p:cNvPr>
              <p:cNvSpPr txBox="1"/>
              <p:nvPr/>
            </p:nvSpPr>
            <p:spPr>
              <a:xfrm rot="1164387">
                <a:off x="1674590" y="3602490"/>
                <a:ext cx="3836371" cy="407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solidFill>
                      <a:srgbClr val="0000FF"/>
                    </a:solidFill>
                    <a:latin typeface="Abadi" panose="020B0604020104020204" pitchFamily="34" charset="0"/>
                  </a:rPr>
                  <a:t>Not very significant for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ko-KR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ko-KR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altLang="ko-KR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ko-K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altLang="ko-KR" sz="2000" dirty="0">
                    <a:solidFill>
                      <a:srgbClr val="0000FF"/>
                    </a:solidFill>
                    <a:latin typeface="Abadi" panose="020B0604020104020204" pitchFamily="34" charset="0"/>
                  </a:rPr>
                  <a:t>…</a:t>
                </a:r>
                <a:endParaRPr lang="ko-KR" altLang="en-US" sz="2000" dirty="0">
                  <a:solidFill>
                    <a:srgbClr val="0000FF"/>
                  </a:solidFill>
                  <a:latin typeface="Abadi" panose="020B0604020104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A093FE-7815-8467-3B79-D790AE6E1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64387">
                <a:off x="1674590" y="3602490"/>
                <a:ext cx="3836371" cy="407740"/>
              </a:xfrm>
              <a:prstGeom prst="rect">
                <a:avLst/>
              </a:prstGeom>
              <a:blipFill>
                <a:blip r:embed="rId5"/>
                <a:stretch>
                  <a:fillRect l="-2431" t="-2198" r="-810" b="-65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직사각형 8">
            <a:extLst>
              <a:ext uri="{FF2B5EF4-FFF2-40B4-BE49-F238E27FC236}">
                <a16:creationId xmlns:a16="http://schemas.microsoft.com/office/drawing/2014/main" id="{67C05D17-4960-5CE2-B69C-EF439F6D1108}"/>
              </a:ext>
            </a:extLst>
          </p:cNvPr>
          <p:cNvSpPr/>
          <p:nvPr/>
        </p:nvSpPr>
        <p:spPr>
          <a:xfrm>
            <a:off x="7670800" y="1605280"/>
            <a:ext cx="153416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411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151</Words>
  <Application>Microsoft Office PowerPoint</Application>
  <PresentationFormat>와이드스크린</PresentationFormat>
  <Paragraphs>22</Paragraphs>
  <Slides>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맑은 고딕</vt:lpstr>
      <vt:lpstr>Abadi</vt:lpstr>
      <vt:lpstr>Arial</vt:lpstr>
      <vt:lpstr>Cambria Math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Koo Hyeonmo</dc:creator>
  <cp:lastModifiedBy>Koo Hyeonmo</cp:lastModifiedBy>
  <cp:revision>17</cp:revision>
  <dcterms:created xsi:type="dcterms:W3CDTF">2023-06-01T04:38:52Z</dcterms:created>
  <dcterms:modified xsi:type="dcterms:W3CDTF">2023-06-01T08:59:21Z</dcterms:modified>
</cp:coreProperties>
</file>