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21B540-753F-8A4C-0E39-F4B867AFB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8FC980B-B90E-0E63-EF20-E94F5E37E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32B133-0334-4B7F-508A-5E3D2CCA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23D5-C34A-421C-9D77-AAE3B2895130}" type="datetimeFigureOut">
              <a:rPr lang="ko-KR" altLang="en-US" smtClean="0"/>
              <a:t>2023-01-20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74E27F-3E66-95CE-4CFC-81E93447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390001-9FFA-C178-7458-15523436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04D7-4F4E-4D99-A8F7-B7297D2507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91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F38C6C-8EF2-BD45-F2CA-BA4DA932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AF8917-91C7-B378-895D-F0A117552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0C9B7A-5E9F-D43B-D3F1-9ECE23A6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23D5-C34A-421C-9D77-AAE3B2895130}" type="datetimeFigureOut">
              <a:rPr lang="ko-KR" altLang="en-US" smtClean="0"/>
              <a:t>2023-01-20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47E1CA-3ADB-448B-09C8-7261187C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909730-37B8-A79C-239F-482CE87C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04D7-4F4E-4D99-A8F7-B7297D2507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07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B2FBE53-AC5D-3D79-A5AE-0DCF9B66E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B36ADC9-E8FF-DED4-7A4A-3ADE329CA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00C63C-AD2F-4331-EE6E-12936B64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23D5-C34A-421C-9D77-AAE3B2895130}" type="datetimeFigureOut">
              <a:rPr lang="ko-KR" altLang="en-US" smtClean="0"/>
              <a:t>2023-01-20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887D0A-802F-BFF5-9EC6-DD7C309C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06051A-EE58-155D-B18E-ECC10001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04D7-4F4E-4D99-A8F7-B7297D2507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01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6BD1F0-7CA5-71FD-0ED3-D90457DE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A5A9B3-9922-96FD-4DC7-8323A579A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F9E2CD-8A87-A442-4FA9-4A8D8461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23D5-C34A-421C-9D77-AAE3B2895130}" type="datetimeFigureOut">
              <a:rPr lang="ko-KR" altLang="en-US" smtClean="0"/>
              <a:t>2023-01-20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9A38FA-980C-4881-03B5-7714015C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6689AB-C9C1-0348-8C88-AD779458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04D7-4F4E-4D99-A8F7-B7297D2507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2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9B74FA-4DD5-2EF9-3ECB-707DC260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BD6668-3FBF-1A89-1F0C-754524BE2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FEE618-8C48-C6BA-656C-27E94997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23D5-C34A-421C-9D77-AAE3B2895130}" type="datetimeFigureOut">
              <a:rPr lang="ko-KR" altLang="en-US" smtClean="0"/>
              <a:t>2023-01-20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3976CF-2593-6422-C724-19347A44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3074EF-16DC-0974-5A96-07CD0037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04D7-4F4E-4D99-A8F7-B7297D2507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95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340B26-BB96-AD75-9A82-FAC3C7CF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D2E411-F06F-FB2D-E1E3-5914CAD09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E391A07-8817-B239-A29A-1EF89E41B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26E7FB-FB87-FD69-9D4C-194B4C9D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23D5-C34A-421C-9D77-AAE3B2895130}" type="datetimeFigureOut">
              <a:rPr lang="ko-KR" altLang="en-US" smtClean="0"/>
              <a:t>2023-01-20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7265DB-1AAA-6881-8203-DB515D1B1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FC95769-01A3-C9DE-B5C6-AF50A0E6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04D7-4F4E-4D99-A8F7-B7297D2507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7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C154E6-3BCC-8E21-3DC7-32BA90CB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1A9A5B-9779-2F8A-EC45-A87ABF9EB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C5AE02F-B622-3099-DF71-802619383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EFDA3FC-59C8-B233-FC36-870484FB0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1860641-E2CD-05FF-13EE-321E9B6A7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9EF491C-3261-CAAF-100D-B33770D5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23D5-C34A-421C-9D77-AAE3B2895130}" type="datetimeFigureOut">
              <a:rPr lang="ko-KR" altLang="en-US" smtClean="0"/>
              <a:t>2023-01-20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E8FA62A-11B0-5BD4-3154-060D663A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C328D5-70A9-BCBD-82FE-CA1990D0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04D7-4F4E-4D99-A8F7-B7297D2507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18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13A203-6EE3-8701-141F-3508A699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B25C04-7326-CDFC-998D-FCFDE083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23D5-C34A-421C-9D77-AAE3B2895130}" type="datetimeFigureOut">
              <a:rPr lang="ko-KR" altLang="en-US" smtClean="0"/>
              <a:t>2023-01-20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B4D8DE8-C69B-51BD-1ABC-ADD757CB9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AD1ACE0-495D-53F0-4EF1-29FC44AC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04D7-4F4E-4D99-A8F7-B7297D2507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5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3D5A0C-D918-30CD-1139-97118F0F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23D5-C34A-421C-9D77-AAE3B2895130}" type="datetimeFigureOut">
              <a:rPr lang="ko-KR" altLang="en-US" smtClean="0"/>
              <a:t>2023-01-20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C9EEFE6-9EA9-50E9-93C2-7202FD73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547761-DE0D-963D-3A6B-3519EB4A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04D7-4F4E-4D99-A8F7-B7297D2507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31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5651CC-6B2A-0D65-F9BD-C9F77E64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15BD27-9065-479A-1378-33184B8A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D21800-5F99-8A05-DEF5-3C0C20391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255695-1E39-A82B-3B70-9093F9E9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23D5-C34A-421C-9D77-AAE3B2895130}" type="datetimeFigureOut">
              <a:rPr lang="ko-KR" altLang="en-US" smtClean="0"/>
              <a:t>2023-01-20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5EFCED-E9DE-3F2B-7004-5125F9AB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503445-3D96-8D60-F921-2C7257CF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04D7-4F4E-4D99-A8F7-B7297D2507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83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F29D98-C214-B2A7-94D4-88EA709C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DB6A02-0DEE-E9CF-4768-A262DCC1C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9FE00BA-CF9C-3B57-5B25-E03C224E3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4295BB-0546-931D-01E3-00073F0A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23D5-C34A-421C-9D77-AAE3B2895130}" type="datetimeFigureOut">
              <a:rPr lang="ko-KR" altLang="en-US" smtClean="0"/>
              <a:t>2023-01-20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AC35D1-5D22-B831-FF84-DBB8B8AF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A95D93-2CAA-CB05-0224-AFEA6342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04D7-4F4E-4D99-A8F7-B7297D2507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66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ECDDE83-879A-6E32-09D7-6C16985C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584983-71AE-CCD0-0286-5F121FA19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1F7AD1-D7F3-AC51-C9B9-1B288B264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23D5-C34A-421C-9D77-AAE3B2895130}" type="datetimeFigureOut">
              <a:rPr lang="ko-KR" altLang="en-US" smtClean="0"/>
              <a:t>2023-01-20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1FF770-8CD8-D15E-B01E-8B30633B6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40B38E-7B8C-3E93-0E2C-A31053838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304D7-4F4E-4D99-A8F7-B7297D2507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17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3DC7B2F-487D-92CA-62A2-4B07E3B3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3049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3A5820D-B70E-086E-A1AC-5337AECB5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49" y="1121295"/>
            <a:ext cx="5289737" cy="39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7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B3D61D8-099F-9CF7-491F-35394BD1EF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306481"/>
                <a:ext cx="10515600" cy="28670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2000" dirty="0">
                    <a:latin typeface="Abadi" panose="020B0604020104020204" pitchFamily="34" charset="0"/>
                  </a:rPr>
                  <a:t>Each Planar System has a quantity of:</a:t>
                </a:r>
              </a:p>
              <a:p>
                <a:r>
                  <a:rPr lang="en-US" altLang="ko-KR" sz="2000" dirty="0">
                    <a:latin typeface="Abadi" panose="020B0604020104020204" pitchFamily="34" charset="0"/>
                  </a:rPr>
                  <a:t>Number of Halo(</a:t>
                </a:r>
                <a:r>
                  <a:rPr lang="en-US" altLang="ko-KR" sz="2000" dirty="0" err="1">
                    <a:latin typeface="Abadi" panose="020B0604020104020204" pitchFamily="34" charset="0"/>
                  </a:rPr>
                  <a:t>Hernquist</a:t>
                </a:r>
                <a:r>
                  <a:rPr lang="en-US" altLang="ko-KR" sz="2000" dirty="0">
                    <a:latin typeface="Abadi" panose="020B0604020104020204" pitchFamily="34" charset="0"/>
                  </a:rPr>
                  <a:t> Profile Seed) : 100</a:t>
                </a:r>
              </a:p>
              <a:p>
                <a:r>
                  <a:rPr lang="en-US" altLang="ko-KR" sz="2000" dirty="0">
                    <a:latin typeface="Abadi" panose="020B0604020104020204" pitchFamily="34" charset="0"/>
                  </a:rPr>
                  <a:t>Each mass of Halo(Seed) :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altLang="ko-KR" sz="2000" dirty="0">
                  <a:latin typeface="Abadi" panose="020B0604020104020204" pitchFamily="34" charset="0"/>
                </a:endParaRPr>
              </a:p>
              <a:p>
                <a:r>
                  <a:rPr lang="en-US" altLang="ko-KR" sz="2000" dirty="0">
                    <a:latin typeface="Abadi" panose="020B0604020104020204" pitchFamily="34" charset="0"/>
                  </a:rPr>
                  <a:t>Profile of System : Plummer Profile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−5/2</m:t>
                        </m:r>
                      </m:sup>
                    </m:sSup>
                  </m:oMath>
                </a14:m>
                <a:endParaRPr lang="en-US" altLang="ko-KR" sz="2000" dirty="0">
                  <a:latin typeface="Abadi" panose="020B0604020104020204" pitchFamily="34" charset="0"/>
                </a:endParaRPr>
              </a:p>
              <a:p>
                <a:r>
                  <a:rPr lang="en-US" altLang="ko-KR" sz="2000" dirty="0">
                    <a:latin typeface="Abadi" panose="020B0604020104020204" pitchFamily="34" charset="0"/>
                  </a:rPr>
                  <a:t>Half-Light Radius of System :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=13.6</m:t>
                    </m:r>
                    <m:r>
                      <m:rPr>
                        <m:sty m:val="p"/>
                      </m:rPr>
                      <a:rPr lang="en-US" altLang="ko-KR" sz="2000" b="0" i="1" smtClean="0">
                        <a:latin typeface="Cambria Math" panose="02040503050406030204" pitchFamily="18" charset="0"/>
                      </a:rPr>
                      <m:t>kpc</m:t>
                    </m:r>
                  </m:oMath>
                </a14:m>
                <a:endParaRPr lang="en-US" altLang="ko-KR" sz="2000" dirty="0">
                  <a:latin typeface="Abadi" panose="020B0604020104020204" pitchFamily="34" charset="0"/>
                </a:endParaRPr>
              </a:p>
              <a:p>
                <a:r>
                  <a:rPr lang="en-US" altLang="ko-KR" sz="2000" dirty="0">
                    <a:latin typeface="Abadi" panose="020B0604020104020204" pitchFamily="34" charset="0"/>
                  </a:rPr>
                  <a:t>Radius Cut of System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=40.8</m:t>
                    </m:r>
                    <m:r>
                      <m:rPr>
                        <m:sty m:val="p"/>
                      </m:rPr>
                      <a:rPr lang="en-US" altLang="ko-KR" sz="2000" b="0" i="1" smtClean="0">
                        <a:latin typeface="Cambria Math" panose="02040503050406030204" pitchFamily="18" charset="0"/>
                      </a:rPr>
                      <m:t>kpc</m:t>
                    </m:r>
                  </m:oMath>
                </a14:m>
                <a:endParaRPr lang="en-US" altLang="ko-KR" sz="20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B3D61D8-099F-9CF7-491F-35394BD1E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06481"/>
                <a:ext cx="10515600" cy="2867025"/>
              </a:xfrm>
              <a:blipFill>
                <a:blip r:embed="rId2"/>
                <a:stretch>
                  <a:fillRect l="-580" t="-21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8ED52A64-CB6E-ABD6-198D-CFFFED457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2" y="3173506"/>
            <a:ext cx="8134354" cy="34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B3D61D8-099F-9CF7-491F-35394BD1EF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306481"/>
                <a:ext cx="10515600" cy="286702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ini</m:t>
                          </m:r>
                        </m:sub>
                      </m:sSub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</m:oMath>
                  </m:oMathPara>
                </a14:m>
                <a:endParaRPr lang="en-US" altLang="ko-KR" sz="2000" dirty="0"/>
              </a:p>
              <a:p>
                <a:pPr marL="0" indent="0">
                  <a:buNone/>
                </a:pPr>
                <a:endParaRPr lang="en-US" altLang="ko-KR" sz="2000" dirty="0"/>
              </a:p>
              <a:p>
                <a:pPr marL="0" indent="0">
                  <a:buNone/>
                </a:pPr>
                <a:endParaRPr lang="en-US" altLang="ko-KR" sz="2000" dirty="0"/>
              </a:p>
              <a:p>
                <a:pPr marL="0" indent="0">
                  <a:buNone/>
                </a:pPr>
                <a:endParaRPr lang="en-US" altLang="ko-KR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=51, 52, 53, 54, 55</m:t>
                    </m:r>
                  </m:oMath>
                </a14:m>
                <a:r>
                  <a:rPr lang="en-US" altLang="ko-KR" sz="2000" dirty="0"/>
                  <a:t> </a:t>
                </a:r>
              </a:p>
              <a:p>
                <a:pPr marL="0" indent="0">
                  <a:buNone/>
                </a:pPr>
                <a:r>
                  <a:rPr lang="en-US" altLang="ko-KR" sz="2000" dirty="0"/>
                  <a:t>Whatever, the spin param.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tot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5/2</m:t>
                            </m:r>
                          </m:sup>
                        </m:sSubSup>
                      </m:den>
                    </m:f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≅0.0422±0.005</m:t>
                    </m:r>
                  </m:oMath>
                </a14:m>
                <a:endParaRPr lang="en-US" altLang="ko-KR" sz="20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B3D61D8-099F-9CF7-491F-35394BD1E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06481"/>
                <a:ext cx="10515600" cy="2867025"/>
              </a:xfrm>
              <a:blipFill>
                <a:blip r:embed="rId2"/>
                <a:stretch>
                  <a:fillRect l="-5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8ED52A64-CB6E-ABD6-198D-CFFFED457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3" y="3173506"/>
            <a:ext cx="8134354" cy="347787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9C43398-55B9-031B-2B1C-FD5A3897B93C}"/>
              </a:ext>
            </a:extLst>
          </p:cNvPr>
          <p:cNvSpPr/>
          <p:nvPr/>
        </p:nvSpPr>
        <p:spPr>
          <a:xfrm>
            <a:off x="5943599" y="367553"/>
            <a:ext cx="502024" cy="510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C86025-C88D-17AE-90C1-B2B4EB3DFA9A}"/>
                  </a:ext>
                </a:extLst>
              </p:cNvPr>
              <p:cNvSpPr txBox="1"/>
              <p:nvPr/>
            </p:nvSpPr>
            <p:spPr>
              <a:xfrm>
                <a:off x="1189953" y="1030941"/>
                <a:ext cx="525567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solidFill>
                      <a:srgbClr val="FF0000"/>
                    </a:solidFill>
                  </a:rPr>
                  <a:t>Random Velocity of Equilibrium Plummer Model</a:t>
                </a:r>
              </a:p>
              <a:p>
                <a:endParaRPr lang="en-US" altLang="ko-KR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=0.25, 0.3, 0.35, 0.4, 0.45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C86025-C88D-17AE-90C1-B2B4EB3DF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953" y="1030941"/>
                <a:ext cx="5255670" cy="923330"/>
              </a:xfrm>
              <a:prstGeom prst="rect">
                <a:avLst/>
              </a:prstGeom>
              <a:blipFill>
                <a:blip r:embed="rId4"/>
                <a:stretch>
                  <a:fillRect l="-928" t="-3289" r="-232" b="-32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D11EB2-99BF-96DE-456B-7433862660F6}"/>
                  </a:ext>
                </a:extLst>
              </p:cNvPr>
              <p:cNvSpPr txBox="1"/>
              <p:nvPr/>
            </p:nvSpPr>
            <p:spPr>
              <a:xfrm>
                <a:off x="6836015" y="1030941"/>
                <a:ext cx="4869538" cy="1773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solidFill>
                      <a:srgbClr val="0000FF"/>
                    </a:solidFill>
                  </a:rPr>
                  <a:t>Rotational Velocity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altLang="ko-KR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𝐺𝑀</m:t>
                            </m:r>
                            <m:d>
                              <m:dPr>
                                <m:ctrlPr>
                                  <a:rPr lang="en-US" altLang="ko-KR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en-US" altLang="ko-KR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ko-KR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acc>
                      <m:accPr>
                        <m:chr m:val="̂"/>
                        <m:ctrlP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dirty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ko-KR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dirty="0">
                    <a:solidFill>
                      <a:srgbClr val="0000FF"/>
                    </a:solidFill>
                  </a:rPr>
                  <a:t>particles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altLang="ko-KR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𝐺𝑀</m:t>
                            </m:r>
                            <m:d>
                              <m:dPr>
                                <m:ctrlPr>
                                  <a:rPr lang="en-US" altLang="ko-KR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en-US" altLang="ko-KR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ko-KR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acc>
                      <m:accPr>
                        <m:chr m:val="̂"/>
                        <m:ctrlP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dirty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00−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ko-KR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dirty="0">
                    <a:solidFill>
                      <a:srgbClr val="0000FF"/>
                    </a:solidFill>
                  </a:rPr>
                  <a:t>particles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=0.7, 0.75</m:t>
                      </m:r>
                    </m:oMath>
                  </m:oMathPara>
                </a14:m>
                <a:endParaRPr lang="en-US" altLang="ko-K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D11EB2-99BF-96DE-456B-743386266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015" y="1030941"/>
                <a:ext cx="4869538" cy="1773691"/>
              </a:xfrm>
              <a:prstGeom prst="rect">
                <a:avLst/>
              </a:prstGeom>
              <a:blipFill>
                <a:blip r:embed="rId5"/>
                <a:stretch>
                  <a:fillRect l="-1001" t="-1718" r="-125" b="-1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직사각형 6">
            <a:extLst>
              <a:ext uri="{FF2B5EF4-FFF2-40B4-BE49-F238E27FC236}">
                <a16:creationId xmlns:a16="http://schemas.microsoft.com/office/drawing/2014/main" id="{3F4389DC-012C-8855-A601-36CD1DD5CB1B}"/>
              </a:ext>
            </a:extLst>
          </p:cNvPr>
          <p:cNvSpPr/>
          <p:nvPr/>
        </p:nvSpPr>
        <p:spPr>
          <a:xfrm>
            <a:off x="7431935" y="367553"/>
            <a:ext cx="502024" cy="5109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88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762F915-D967-B596-7141-432F09556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741B84-55ED-A44C-8660-5782CE9B9D02}"/>
              </a:ext>
            </a:extLst>
          </p:cNvPr>
          <p:cNvSpPr txBox="1"/>
          <p:nvPr/>
        </p:nvSpPr>
        <p:spPr>
          <a:xfrm>
            <a:off x="8808098" y="765111"/>
            <a:ext cx="2775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>
                <a:latin typeface="Abadi" panose="020B0604020104020204" pitchFamily="34" charset="0"/>
              </a:rPr>
              <a:t>Boxsize</a:t>
            </a:r>
            <a:r>
              <a:rPr lang="en-US" altLang="ko-KR" sz="2800" dirty="0">
                <a:latin typeface="Abadi" panose="020B0604020104020204" pitchFamily="34" charset="0"/>
              </a:rPr>
              <a:t>=204kpc</a:t>
            </a:r>
          </a:p>
          <a:p>
            <a:r>
              <a:rPr lang="en-US" altLang="ko-KR" sz="2800" dirty="0">
                <a:latin typeface="Abadi" panose="020B0604020104020204" pitchFamily="34" charset="0"/>
              </a:rPr>
              <a:t>Resolution=900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D3A1-C9ED-3392-8536-D68BB43818F2}"/>
                  </a:ext>
                </a:extLst>
              </p:cNvPr>
              <p:cNvSpPr txBox="1"/>
              <p:nvPr/>
            </p:nvSpPr>
            <p:spPr>
              <a:xfrm>
                <a:off x="8229600" y="1922107"/>
                <a:ext cx="3932116" cy="4346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Abadi" panose="020B0604020104020204" pitchFamily="34" charset="0"/>
                  </a:rPr>
                  <a:t>I got coordinates of each cell whose density is larger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kpc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2000" dirty="0">
                    <a:latin typeface="Abadi" panose="020B0604020104020204" pitchFamily="34" charset="0"/>
                  </a:rPr>
                  <a:t>, in other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cell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204</m:t>
                                </m:r>
                              </m:num>
                              <m:den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900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1.164×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b>
                      <m:sSubPr>
                        <m:ctrlP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Abadi" panose="020B0604020104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2000" dirty="0">
                  <a:latin typeface="Abadi" panose="020B0604020104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Abadi" panose="020B0604020104020204" pitchFamily="34" charset="0"/>
                  </a:rPr>
                  <a:t>Then, clustered with </a:t>
                </a:r>
                <a:r>
                  <a:rPr lang="en-US" altLang="ko-KR" sz="2000" dirty="0">
                    <a:solidFill>
                      <a:srgbClr val="FF0000"/>
                    </a:solidFill>
                    <a:latin typeface="Abadi" panose="020B0604020104020204" pitchFamily="34" charset="0"/>
                  </a:rPr>
                  <a:t>DBSCAN</a:t>
                </a:r>
                <a:r>
                  <a:rPr lang="en-US" altLang="ko-KR" sz="2000" dirty="0">
                    <a:latin typeface="Abadi" panose="020B0604020104020204" pitchFamily="34" charset="0"/>
                  </a:rPr>
                  <a:t> algorithm: </a:t>
                </a:r>
                <a:r>
                  <a:rPr lang="en-US" altLang="ko-KR" sz="2000" dirty="0">
                    <a:solidFill>
                      <a:srgbClr val="FF0000"/>
                    </a:solidFill>
                    <a:latin typeface="Abadi" panose="020B0604020104020204" pitchFamily="34" charset="0"/>
                  </a:rPr>
                  <a:t>linking length 1.4kpc</a:t>
                </a:r>
                <a:r>
                  <a:rPr lang="en-US" altLang="ko-KR" sz="2000" dirty="0">
                    <a:latin typeface="Abadi" panose="020B0604020104020204" pitchFamily="34" charset="0"/>
                  </a:rPr>
                  <a:t> and minimum particles per each cluster 10(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badi" panose="020B0604020104020204" pitchFamily="34" charset="0"/>
                  </a:rPr>
                  <a:t>Except Centroid</a:t>
                </a:r>
                <a:r>
                  <a:rPr lang="en-US" altLang="ko-KR" sz="2000" dirty="0">
                    <a:latin typeface="Abadi" panose="020B0604020104020204" pitchFamily="34" charset="0"/>
                  </a:rPr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2000" dirty="0">
                  <a:latin typeface="Abadi" panose="020B0604020104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Abadi" panose="020B0604020104020204" pitchFamily="34" charset="0"/>
                  </a:rPr>
                  <a:t>Black circles are the center of each clusters.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D3A1-C9ED-3392-8536-D68BB4381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922107"/>
                <a:ext cx="3932116" cy="4346190"/>
              </a:xfrm>
              <a:prstGeom prst="rect">
                <a:avLst/>
              </a:prstGeom>
              <a:blipFill>
                <a:blip r:embed="rId3"/>
                <a:stretch>
                  <a:fillRect l="-1395" t="-701" r="-3256" b="-15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06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제목 2">
                <a:extLst>
                  <a:ext uri="{FF2B5EF4-FFF2-40B4-BE49-F238E27FC236}">
                    <a16:creationId xmlns:a16="http://schemas.microsoft.com/office/drawing/2014/main" id="{0844B826-0650-4972-0F6D-6BBCAC1022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62474"/>
                <a:ext cx="10515600" cy="239796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3200" dirty="0">
                    <a:latin typeface="Abadi" panose="020B0604020104020204" pitchFamily="34" charset="0"/>
                  </a:rPr>
                  <a:t>I got the </a:t>
                </a:r>
                <a:r>
                  <a:rPr lang="en-US" altLang="ko-KR" sz="3200" dirty="0">
                    <a:solidFill>
                      <a:srgbClr val="0000FF"/>
                    </a:solidFill>
                    <a:latin typeface="Abadi" panose="020B0604020104020204" pitchFamily="34" charset="0"/>
                  </a:rPr>
                  <a:t>ellipticity</a:t>
                </a:r>
                <a:r>
                  <a:rPr lang="en-US" altLang="ko-KR" sz="3200" dirty="0">
                    <a:latin typeface="Abadi" panose="020B0604020104020204" pitchFamily="34" charset="0"/>
                  </a:rPr>
                  <a:t> from </a:t>
                </a:r>
                <a:r>
                  <a:rPr lang="en-US" altLang="ko-KR" sz="3200" dirty="0">
                    <a:solidFill>
                      <a:srgbClr val="FF0000"/>
                    </a:solidFill>
                    <a:latin typeface="Abadi" panose="020B0604020104020204" pitchFamily="34" charset="0"/>
                  </a:rPr>
                  <a:t>the eigenvalue of Inertia Tensor</a:t>
                </a:r>
                <a:r>
                  <a:rPr lang="en-US" altLang="ko-KR" sz="3200" dirty="0">
                    <a:latin typeface="Abadi" panose="020B0604020104020204" pitchFamily="34" charset="0"/>
                  </a:rPr>
                  <a:t> given as:</a:t>
                </a:r>
                <a:br>
                  <a:rPr lang="en-US" altLang="ko-KR" sz="32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ko-K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ko-K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en-US" altLang="ko-K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ko-KR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⇒ </m:t>
                      </m:r>
                      <m:f>
                        <m:f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ko-KR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altLang="ko-KR" sz="3200" i="1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3200" b="0" i="1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d>
                                <m:dPr>
                                  <m:ctrlPr>
                                    <a:rPr lang="en-US" altLang="ko-KR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3200" i="1">
                                      <a:latin typeface="Cambria Math" panose="02040503050406030204" pitchFamily="18" charset="0"/>
                                    </a:rPr>
                                    <m:t>eigenvalues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altLang="ko-KR" sz="3200" i="1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d>
                                <m:dPr>
                                  <m:ctrlPr>
                                    <a:rPr lang="en-US" altLang="ko-KR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3200" i="1">
                                      <a:latin typeface="Cambria Math" panose="02040503050406030204" pitchFamily="18" charset="0"/>
                                    </a:rPr>
                                    <m:t>eigenvalues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3200" dirty="0"/>
              </a:p>
            </p:txBody>
          </p:sp>
        </mc:Choice>
        <mc:Fallback>
          <p:sp>
            <p:nvSpPr>
              <p:cNvPr id="3" name="제목 2">
                <a:extLst>
                  <a:ext uri="{FF2B5EF4-FFF2-40B4-BE49-F238E27FC236}">
                    <a16:creationId xmlns:a16="http://schemas.microsoft.com/office/drawing/2014/main" id="{0844B826-0650-4972-0F6D-6BBCAC102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62474"/>
                <a:ext cx="10515600" cy="2397967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629159D5-6EB1-E792-A2B2-9B1454B8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0" y="2917996"/>
            <a:ext cx="5306006" cy="37900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AA5B01F-1010-95AB-AF8F-3454CE1DD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86" y="2917996"/>
            <a:ext cx="5306006" cy="37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8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FC3A915-E7B4-3614-93D2-8D2274651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95" y="3581018"/>
            <a:ext cx="4034590" cy="2881850"/>
          </a:xfrm>
          <a:prstGeom prst="rect">
            <a:avLst/>
          </a:prstGeom>
          <a:ln>
            <a:noFill/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7789B1C-8993-03C5-35DA-36FC41019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10" y="461345"/>
            <a:ext cx="4034590" cy="2881850"/>
          </a:xfrm>
          <a:prstGeom prst="rect">
            <a:avLst/>
          </a:prstGeom>
          <a:ln>
            <a:noFill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B66C3B3-ABBA-A8F1-B20C-9FB180C84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17" y="3581018"/>
            <a:ext cx="4034590" cy="2881850"/>
          </a:xfrm>
          <a:prstGeom prst="rect">
            <a:avLst/>
          </a:prstGeom>
          <a:ln>
            <a:noFill/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C39D32D-3733-9B6D-F42F-D6F2D1D7D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05" y="461346"/>
            <a:ext cx="4034590" cy="2881850"/>
          </a:xfrm>
          <a:prstGeom prst="rect">
            <a:avLst/>
          </a:prstGeom>
          <a:ln>
            <a:noFill/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8985D40-CDC1-2315-F8CC-57907C04D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47"/>
            <a:ext cx="4034590" cy="28818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83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222</Words>
  <Application>Microsoft Office PowerPoint</Application>
  <PresentationFormat>와이드스크린</PresentationFormat>
  <Paragraphs>27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Abadi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I got the ellipticity from the eigenvalue of Inertia Tensor given as: I_ij=1/N ∑8_k▒〖x_i^((k) ) x_j^((k) ) 〗  ⇒  c/a=√(min(eigenvalues) )/√(max(eigenvalues) )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구 현모</dc:creator>
  <cp:lastModifiedBy>Koo Hyeonmo</cp:lastModifiedBy>
  <cp:revision>2</cp:revision>
  <dcterms:created xsi:type="dcterms:W3CDTF">2023-01-12T04:33:27Z</dcterms:created>
  <dcterms:modified xsi:type="dcterms:W3CDTF">2023-01-19T17:07:24Z</dcterms:modified>
</cp:coreProperties>
</file>