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7" r:id="rId6"/>
    <p:sldId id="263" r:id="rId7"/>
    <p:sldId id="260" r:id="rId8"/>
    <p:sldId id="261" r:id="rId9"/>
    <p:sldId id="265" r:id="rId10"/>
    <p:sldId id="264" r:id="rId11"/>
    <p:sldId id="262" r:id="rId12"/>
    <p:sldId id="266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4472C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A19EF9-CAAA-665A-488E-DAB4CB048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9B2660A-7EAD-37EE-37A5-F0EB9E4FD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E4CC5C-6CBF-446A-8EB3-4C5142CC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49B3-17AB-419F-BC39-94EF3432C2D0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715E00-F75C-0E48-9575-447D8AAF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9D2CB7-2D64-510B-7FFA-2286D986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E372-4916-4C34-8509-EB53DB580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14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CC4EE0-13C1-7015-DAFF-956E96EB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82A9B2D-B03F-726E-5DBB-5BA77FDC6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2A2F02-2220-575D-8EB3-84BFE6B2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49B3-17AB-419F-BC39-94EF3432C2D0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03CC34-3DA2-4357-F3E9-BF2E6F75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9CCCF7-029F-AD75-14CD-8E07BC51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E372-4916-4C34-8509-EB53DB580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650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C0C6C5B-F5B8-717D-2972-70189F25B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1159EFB-2251-BA63-B84E-66A0D19DB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230159-F4C8-49AD-1340-509F54C2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49B3-17AB-419F-BC39-94EF3432C2D0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1CCB26-DBE2-B047-3194-8B883914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F4426E-E453-6038-B92D-778869C4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E372-4916-4C34-8509-EB53DB580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355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E38736-F52C-954F-AB11-91F51653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D3D18-23BA-5911-6CDC-40B5B42F2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9404D54-1525-1BC5-71A0-3FEBDC431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49B3-17AB-419F-BC39-94EF3432C2D0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F6A988-A652-A244-024C-B6CA05BF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0794E9-7909-72AE-C971-B28350E0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E372-4916-4C34-8509-EB53DB580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65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8B0022-06F7-E0E4-4682-CAFE2D34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FC9B2BC-2529-4052-3721-E6C47649F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CB8A76-4933-B248-07EC-51E7EE78E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49B3-17AB-419F-BC39-94EF3432C2D0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E786B9-3CF1-4F25-2FDC-2B335210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2B4838-ACCF-7606-A532-C74BE6E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E372-4916-4C34-8509-EB53DB580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750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E8DE58-81F8-AD3B-6068-1AC64B00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63EFF1-D5B2-E7AD-B1A3-3E2773B68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C3FA6E-C356-8550-0AEA-D93E2703A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5C7DC7F-4042-5E65-E7A9-4FC60F5B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49B3-17AB-419F-BC39-94EF3432C2D0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8EB2094-D248-9237-6758-63DDCF2F0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F4BED04-5BDF-191D-600B-6DCE25FD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E372-4916-4C34-8509-EB53DB580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82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BF6148-8D6A-507A-CC56-EA0305CC1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EBACB9-98C3-98DF-B85B-C2FCF496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7F1115D-1FDB-C0AC-DA73-94A9AD4BA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B17A4F3-9D6E-2284-1920-014BA5665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4B221E9-F9DF-2C95-F85B-0E12E0EA1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19B3719-1C58-45E7-7F2C-A19221234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49B3-17AB-419F-BC39-94EF3432C2D0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A4ED36C-42C4-22CB-D24D-DC791443A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B065CA5-05CB-CDA6-A07E-CCA38824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E372-4916-4C34-8509-EB53DB580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9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236590-C972-233A-D885-24418699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00E434D-EDDD-EF84-965D-8CB327774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49B3-17AB-419F-BC39-94EF3432C2D0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B7E92C1-85A7-3E4F-EC33-AE28B5933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1C17E08-4D59-63E7-6DD1-F6F91822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E372-4916-4C34-8509-EB53DB580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839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D8A27EC-9A5B-369B-8FEC-34EE2B7A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49B3-17AB-419F-BC39-94EF3432C2D0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ED6B609-6ED1-5DB1-7B91-72E2E2E52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B096AFB-D097-9657-A26E-52D13FD6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E372-4916-4C34-8509-EB53DB580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348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1A09AE-DF96-F2B7-F30F-30E85600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32E6D9-55AD-E65F-A958-0189B493D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D7813A8-B32A-F286-670E-EDE0985DB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9E51FF6-E6D2-E74D-880F-33F22CF6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49B3-17AB-419F-BC39-94EF3432C2D0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A10D75-103F-09AB-ABA7-8614001F4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30BF28-A6BE-8C40-0E36-177443CE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E372-4916-4C34-8509-EB53DB580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61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44DE0A-A065-F6C3-8B7E-B180F90E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8164462-126D-3A66-773F-3021A8A8D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7A7993D-65A7-F76C-D6AB-C690D5CB5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C121BE-F75F-B8FE-00EC-2E2EC0CC2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49B3-17AB-419F-BC39-94EF3432C2D0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750094B-22E8-5B15-F5A8-114E8F3FA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55B567B-4374-5940-9517-7DD683EE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E372-4916-4C34-8509-EB53DB580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9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9650EA1-2997-5F0B-BAB8-5A68FA13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F55D98A-27A3-8ACD-EB2D-6BA16E8B4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440FC6-DFDA-E0AF-7E37-AF53398F8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49B3-17AB-419F-BC39-94EF3432C2D0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E695D8-BED3-15A3-97EE-71CCD7FCB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A749BE-3705-48C1-6DB4-48E697D22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E372-4916-4C34-8509-EB53DB5801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71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238E90A-6D39-8DF8-83EC-0337FDC8D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401"/>
            <a:ext cx="12192000" cy="550519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4938773-91B4-DF7C-616E-9CBE555E1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552" y="676401"/>
            <a:ext cx="5444705" cy="400722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91C580C0-E452-9D1D-5E09-D3915CEBAF7F}"/>
              </a:ext>
            </a:extLst>
          </p:cNvPr>
          <p:cNvSpPr/>
          <p:nvPr/>
        </p:nvSpPr>
        <p:spPr>
          <a:xfrm>
            <a:off x="7709647" y="1299882"/>
            <a:ext cx="1210235" cy="233083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ysClr val="windowText" lastClr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02292E-0B5E-9730-7830-0AC049116C65}"/>
              </a:ext>
            </a:extLst>
          </p:cNvPr>
          <p:cNvSpPr txBox="1"/>
          <p:nvPr/>
        </p:nvSpPr>
        <p:spPr>
          <a:xfrm>
            <a:off x="8919882" y="1231757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Abadi" panose="020B0604020104020204" pitchFamily="34" charset="0"/>
              </a:rPr>
              <a:t>Also made GADGET code!</a:t>
            </a:r>
            <a:endParaRPr lang="ko-KR" altLang="en-US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40302CC-F6DE-403F-73FB-935602FE2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3" y="227141"/>
            <a:ext cx="6400801" cy="640080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5AC2F3F-BFF2-2535-73A9-973555181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433" y="227767"/>
            <a:ext cx="5487650" cy="365843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C862E63-D071-81F3-442A-B01E58D5B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281" y="4096857"/>
            <a:ext cx="4867954" cy="1800476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42017AC-88F7-FA3E-9868-F2FFECEE037E}"/>
              </a:ext>
            </a:extLst>
          </p:cNvPr>
          <p:cNvSpPr/>
          <p:nvPr/>
        </p:nvSpPr>
        <p:spPr>
          <a:xfrm>
            <a:off x="6635281" y="5549153"/>
            <a:ext cx="1038507" cy="348180"/>
          </a:xfrm>
          <a:prstGeom prst="rect">
            <a:avLst/>
          </a:prstGeom>
          <a:solidFill>
            <a:srgbClr val="4472C4">
              <a:alpha val="0"/>
            </a:srgb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D26153-4DE8-166B-1CE6-D74107B4C152}"/>
                  </a:ext>
                </a:extLst>
              </p:cNvPr>
              <p:cNvSpPr txBox="1"/>
              <p:nvPr/>
            </p:nvSpPr>
            <p:spPr>
              <a:xfrm>
                <a:off x="6552575" y="5910885"/>
                <a:ext cx="2794035" cy="671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>
                    <a:solidFill>
                      <a:srgbClr val="0000FF"/>
                    </a:solidFill>
                    <a:latin typeface="Abadi" panose="020B0604020104020204" pitchFamily="34" charset="0"/>
                  </a:rPr>
                  <a:t>Just nearly matched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rgbClr val="0000FF"/>
                    </a:solidFill>
                    <a:latin typeface="Abadi" panose="020B0604020104020204" pitchFamily="34" charset="0"/>
                  </a:rPr>
                  <a:t>…</a:t>
                </a:r>
              </a:p>
              <a:p>
                <a:r>
                  <a:rPr lang="en-US" altLang="ko-KR" dirty="0">
                    <a:solidFill>
                      <a:srgbClr val="0000FF"/>
                    </a:solidFill>
                    <a:latin typeface="Abadi" panose="020B0604020104020204" pitchFamily="34" charset="0"/>
                  </a:rPr>
                  <a:t>Need to Survey More.</a:t>
                </a:r>
                <a:endParaRPr lang="ko-KR" altLang="en-US" dirty="0">
                  <a:solidFill>
                    <a:srgbClr val="0000FF"/>
                  </a:solidFill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D26153-4DE8-166B-1CE6-D74107B4C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575" y="5910885"/>
                <a:ext cx="2794035" cy="671209"/>
              </a:xfrm>
              <a:prstGeom prst="rect">
                <a:avLst/>
              </a:prstGeom>
              <a:blipFill>
                <a:blip r:embed="rId5"/>
                <a:stretch>
                  <a:fillRect l="-1965" t="-4545" r="-1092" b="-1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055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EDE5A3E-C7F2-6DC0-4014-05D7E7392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088"/>
            <a:ext cx="12192000" cy="5883823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A7804F6-9E9F-C07A-CD8C-46C9DCF6F28B}"/>
              </a:ext>
            </a:extLst>
          </p:cNvPr>
          <p:cNvSpPr/>
          <p:nvPr/>
        </p:nvSpPr>
        <p:spPr>
          <a:xfrm>
            <a:off x="98612" y="2841812"/>
            <a:ext cx="6481258" cy="259977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9335E6-88AA-3A6A-EC10-57443DACC170}"/>
              </a:ext>
            </a:extLst>
          </p:cNvPr>
          <p:cNvSpPr txBox="1"/>
          <p:nvPr/>
        </p:nvSpPr>
        <p:spPr>
          <a:xfrm>
            <a:off x="6678482" y="2778623"/>
            <a:ext cx="4223162" cy="64633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  <a:latin typeface="Abadi" panose="020B0604020104020204" pitchFamily="34" charset="0"/>
              </a:rPr>
              <a:t>I hope that we can put only stars inside FDM halo, using </a:t>
            </a:r>
            <a:r>
              <a:rPr lang="en-US" altLang="ko-KR" dirty="0" err="1">
                <a:solidFill>
                  <a:srgbClr val="0000FF"/>
                </a:solidFill>
                <a:latin typeface="Abadi" panose="020B0604020104020204" pitchFamily="34" charset="0"/>
              </a:rPr>
              <a:t>AxioNyx</a:t>
            </a:r>
            <a:r>
              <a:rPr lang="en-US" altLang="ko-KR" dirty="0">
                <a:solidFill>
                  <a:srgbClr val="0000FF"/>
                </a:solidFill>
                <a:latin typeface="Abadi" panose="020B0604020104020204" pitchFamily="34" charset="0"/>
              </a:rPr>
              <a:t> in the long run.</a:t>
            </a:r>
            <a:endParaRPr lang="ko-KR" altLang="en-US" dirty="0">
              <a:solidFill>
                <a:srgbClr val="0000FF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36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BD83212-531F-9E29-50F5-1A001DC73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91" y="1100666"/>
            <a:ext cx="5571067" cy="557106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CEB099B-7849-198C-2F84-C150CA48D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25" y="2056983"/>
            <a:ext cx="5487650" cy="3658433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21C5DA0D-A988-3581-FC01-99B4BDE0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5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dirty="0">
                <a:latin typeface="Abadi" panose="020B0604020104020204" pitchFamily="34" charset="0"/>
              </a:rPr>
              <a:t>DM Particle + Bulge</a:t>
            </a:r>
            <a:endParaRPr lang="ko-KR" altLang="en-US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6FF0994-80DA-AA84-041F-CE92C80A1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088"/>
            <a:ext cx="12192000" cy="5883823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C36ADCE-6C51-D0B3-58FC-1FE0361419F2}"/>
              </a:ext>
            </a:extLst>
          </p:cNvPr>
          <p:cNvSpPr/>
          <p:nvPr/>
        </p:nvSpPr>
        <p:spPr>
          <a:xfrm>
            <a:off x="98612" y="968188"/>
            <a:ext cx="8946776" cy="259977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1BD987-BF25-DB26-037D-00C853BFC9CD}"/>
                  </a:ext>
                </a:extLst>
              </p:cNvPr>
              <p:cNvSpPr txBox="1"/>
              <p:nvPr/>
            </p:nvSpPr>
            <p:spPr>
              <a:xfrm>
                <a:off x="10757509" y="968188"/>
                <a:ext cx="1335879" cy="520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1BD987-BF25-DB26-037D-00C853BFC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509" y="968188"/>
                <a:ext cx="1335879" cy="520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39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785FC2-3F92-9FD1-B806-9199D0B1D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5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dirty="0" err="1">
                <a:latin typeface="Abadi" panose="020B0604020104020204" pitchFamily="34" charset="0"/>
              </a:rPr>
              <a:t>GalIC</a:t>
            </a:r>
            <a:r>
              <a:rPr lang="en-US" altLang="ko-KR" sz="4000" dirty="0">
                <a:latin typeface="Abadi" panose="020B0604020104020204" pitchFamily="34" charset="0"/>
              </a:rPr>
              <a:t> only uses </a:t>
            </a:r>
            <a:r>
              <a:rPr lang="en-US" altLang="ko-KR" sz="4000" dirty="0" err="1">
                <a:latin typeface="Abadi" panose="020B0604020104020204" pitchFamily="34" charset="0"/>
              </a:rPr>
              <a:t>Hernquist</a:t>
            </a:r>
            <a:r>
              <a:rPr lang="en-US" altLang="ko-KR" sz="4000" dirty="0">
                <a:latin typeface="Abadi" panose="020B0604020104020204" pitchFamily="34" charset="0"/>
              </a:rPr>
              <a:t> model, not NFW.</a:t>
            </a:r>
            <a:endParaRPr lang="ko-KR" altLang="en-US" sz="4000" dirty="0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6179132-FFC7-34B7-DD7E-915A819C41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5650"/>
                <a:ext cx="4845424" cy="348148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bSup>
                        </m:num>
                        <m:den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nary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Converge</m:t>
                          </m:r>
                        </m:e>
                      </m:d>
                    </m:oMath>
                  </m:oMathPara>
                </a14:m>
                <a:endParaRPr lang="en-US" altLang="ko-KR" sz="1800" b="0" dirty="0"/>
              </a:p>
              <a:p>
                <a:pPr marL="0" indent="0">
                  <a:buNone/>
                </a:pPr>
                <a:endParaRPr lang="en-US" altLang="ko-KR" sz="2000" dirty="0"/>
              </a:p>
              <a:p>
                <a:pPr marL="0" indent="0">
                  <a:buNone/>
                </a:pPr>
                <a:endParaRPr lang="en-US" altLang="ko-K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ko-KR" sz="2400" dirty="0"/>
              </a:p>
              <a:p>
                <a:pPr marL="0" indent="0">
                  <a:buNone/>
                </a:pPr>
                <a:endParaRPr lang="ko-KR" altLang="en-US" sz="20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86179132-FFC7-34B7-DD7E-915A819C41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5650"/>
                <a:ext cx="4845424" cy="3481480"/>
              </a:xfrm>
              <a:blipFill>
                <a:blip r:embed="rId2"/>
                <a:stretch>
                  <a:fillRect b="-15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B46C8156-53ED-3245-13C0-38004037F1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6317" y="1565650"/>
                <a:ext cx="5069542" cy="34814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NFW</m:t>
                          </m:r>
                        </m:sub>
                      </m:sSub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NFW</m:t>
                              </m:r>
                            </m:sup>
                          </m:sSubSup>
                        </m:num>
                        <m:den>
                          <m:f>
                            <m:f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ko-KR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p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nary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begChr m:val="{"/>
                          <m:endChr m:val="}"/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8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ko-KR" sz="18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8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  <m:r>
                                    <a:rPr lang="en-US" altLang="ko-KR" sz="1800" b="0" i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d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Needs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Cutoff</m:t>
                          </m:r>
                        </m:e>
                      </m:d>
                    </m:oMath>
                  </m:oMathPara>
                </a14:m>
                <a:endParaRPr lang="en-US" altLang="ko-KR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ko-KR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≅1.51</m:t>
                      </m:r>
                      <m:sSub>
                        <m:sSub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altLang="ko-KR" dirty="0"/>
              </a:p>
            </p:txBody>
          </p:sp>
        </mc:Choice>
        <mc:Fallback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B46C8156-53ED-3245-13C0-38004037F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317" y="1565650"/>
                <a:ext cx="5069542" cy="3481480"/>
              </a:xfrm>
              <a:prstGeom prst="rect">
                <a:avLst/>
              </a:prstGeom>
              <a:blipFill>
                <a:blip r:embed="rId3"/>
                <a:stretch>
                  <a:fillRect b="-17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CFDFF-0C18-3509-1086-21F9515399CD}"/>
                  </a:ext>
                </a:extLst>
              </p:cNvPr>
              <p:cNvSpPr txBox="1"/>
              <p:nvPr/>
            </p:nvSpPr>
            <p:spPr>
              <a:xfrm>
                <a:off x="726141" y="5190763"/>
                <a:ext cx="10739718" cy="136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Abadi" panose="020B0604020104020204" pitchFamily="34" charset="0"/>
                  </a:rPr>
                  <a:t>But… </a:t>
                </a:r>
                <a:r>
                  <a:rPr lang="en-US" altLang="ko-KR" sz="2000" dirty="0" err="1">
                    <a:latin typeface="Abadi" panose="020B0604020104020204" pitchFamily="34" charset="0"/>
                  </a:rPr>
                  <a:t>GalIC</a:t>
                </a:r>
                <a:r>
                  <a:rPr lang="en-US" altLang="ko-KR" sz="2000" dirty="0">
                    <a:latin typeface="Abadi" panose="020B0604020104020204" pitchFamily="34" charset="0"/>
                  </a:rPr>
                  <a:t> assumes that the halo mass(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halo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ko-K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sSub>
                      <m:sSubPr>
                        <m:ctrlP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altLang="ko-KR" sz="2000" dirty="0">
                    <a:solidFill>
                      <a:srgbClr val="FF0000"/>
                    </a:solidFill>
                    <a:latin typeface="Abadi" panose="020B06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=0.53</m:t>
                    </m:r>
                    <m:r>
                      <m:rPr>
                        <m:sty m:val="p"/>
                      </m:rPr>
                      <a:rPr lang="en-US" altLang="ko-K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kpc</m:t>
                    </m:r>
                  </m:oMath>
                </a14:m>
                <a:r>
                  <a:rPr lang="en-US" altLang="ko-KR" sz="2000" dirty="0">
                    <a:latin typeface="Abadi" panose="020B0604020104020204" pitchFamily="34" charset="0"/>
                  </a:rPr>
                  <a:t> for our simulation) is the total mass enclosed within the virial radius: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halo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en-US" altLang="ko-KR" sz="2000" dirty="0">
                    <a:latin typeface="Abadi" panose="020B0604020104020204" pitchFamily="34" charset="0"/>
                  </a:rPr>
                  <a:t> of an </a:t>
                </a:r>
                <a:r>
                  <a:rPr lang="en-US" altLang="ko-KR" sz="2000" dirty="0">
                    <a:solidFill>
                      <a:srgbClr val="0000FF"/>
                    </a:solidFill>
                    <a:latin typeface="Abadi" panose="020B0604020104020204" pitchFamily="34" charset="0"/>
                  </a:rPr>
                  <a:t>equivalent NFW halo.</a:t>
                </a:r>
              </a:p>
              <a:p>
                <a:endParaRPr lang="en-US" altLang="ko-KR" sz="2000" dirty="0">
                  <a:solidFill>
                    <a:srgbClr val="0000FF"/>
                  </a:solidFill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r>
                        <a:rPr lang="en-US" altLang="ko-KR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ko-KR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ko-KR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NFW</m:t>
                          </m:r>
                        </m:sup>
                      </m:sSubSup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ko-KR" altLang="en-US" sz="20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3CFDFF-0C18-3509-1086-21F951539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41" y="5190763"/>
                <a:ext cx="10739718" cy="1364669"/>
              </a:xfrm>
              <a:prstGeom prst="rect">
                <a:avLst/>
              </a:prstGeom>
              <a:blipFill>
                <a:blip r:embed="rId4"/>
                <a:stretch>
                  <a:fillRect l="-568" t="-2242" r="-851" b="-17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69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181BA93-9308-5F6B-E6AF-A30A1FF1E9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76517"/>
                <a:ext cx="10515600" cy="61049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sz="2400" dirty="0">
                    <a:latin typeface="Abadi" panose="020B0604020104020204" pitchFamily="34" charset="0"/>
                  </a:rPr>
                  <a:t>This code requires the input file for “basic structural parameters of model” as below:</a:t>
                </a:r>
              </a:p>
              <a:p>
                <a:endParaRPr lang="en-US" altLang="ko-KR" sz="2400" dirty="0">
                  <a:latin typeface="Abadi" panose="020B0604020104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ko-KR" sz="2400" dirty="0">
                    <a:latin typeface="Abadi" panose="020B0604020104020204" pitchFamily="34" charset="0"/>
                  </a:rPr>
                  <a:t> : Halo Concentration of a corresponding NFW halo of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dm</m:t>
                        </m:r>
                      </m:sub>
                    </m:sSub>
                  </m:oMath>
                </a14:m>
                <a:endParaRPr lang="en-US" altLang="ko-KR" sz="2400" dirty="0">
                  <a:latin typeface="Abadi" panose="020B06040201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ko-K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ko-K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ko-K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24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ko-KR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altLang="ko-KR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r>
                                    <a:rPr lang="en-US" altLang="ko-K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ko-KR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num>
                                    <m:den>
                                      <m:r>
                                        <a:rPr lang="en-US" altLang="ko-KR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altLang="ko-KR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rad>
                    </m:oMath>
                  </m:oMathPara>
                </a14:m>
                <a:endParaRPr lang="en-US" altLang="ko-KR" sz="2400" dirty="0">
                  <a:latin typeface="Abadi" panose="020B0604020104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ko-KR" altLang="en-US" sz="2400" dirty="0">
                    <a:latin typeface="Abadi" panose="020B0604020104020204" pitchFamily="34" charset="0"/>
                  </a:rPr>
                  <a:t> </a:t>
                </a:r>
                <a:r>
                  <a:rPr lang="en-US" altLang="ko-KR" sz="2400" dirty="0">
                    <a:latin typeface="Abadi" panose="020B0604020104020204" pitchFamily="34" charset="0"/>
                  </a:rPr>
                  <a:t>: The Circular Velocity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endParaRPr lang="en-US" altLang="ko-KR" sz="2400" dirty="0">
                  <a:latin typeface="Abadi" panose="020B06040201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  <m:r>
                        <a:rPr lang="en-US" altLang="ko-K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altLang="ko-KR" sz="2400" dirty="0">
                  <a:latin typeface="Abadi" panose="020B06040201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sub>
                          </m:sSub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=200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</m:oMath>
                  </m:oMathPara>
                </a14:m>
                <a:endParaRPr lang="en-US" altLang="ko-KR" sz="2400" dirty="0">
                  <a:latin typeface="Abadi" panose="020B0604020104020204" pitchFamily="34" charset="0"/>
                </a:endParaRPr>
              </a:p>
              <a:p>
                <a:pPr marL="0" indent="0">
                  <a:buNone/>
                </a:pPr>
                <a:endParaRPr lang="en-US" altLang="ko-KR" sz="2400" dirty="0">
                  <a:latin typeface="Abadi" panose="020B0604020104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ko-KR" sz="2400" dirty="0">
                    <a:latin typeface="Abadi" panose="020B0604020104020204" pitchFamily="34" charset="0"/>
                  </a:rPr>
                  <a:t>From numerical calculation, I got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ko-KR" sz="240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240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ko-KR" sz="24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ko-KR" sz="24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=94.1857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ko-KR" sz="2400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sub>
                            </m:sSub>
                            <m:r>
                              <a:rPr lang="en-US" altLang="ko-KR" sz="24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=18.6828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sz="2400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2400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km</m:t>
                                </m:r>
                                <m:r>
                                  <a:rPr lang="en-US" altLang="ko-KR" sz="2400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2400" b="0" i="1" smtClean="0"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altLang="ko-KR" sz="2400" dirty="0">
                    <a:latin typeface="Abadi" panose="020B0604020104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181BA93-9308-5F6B-E6AF-A30A1FF1E9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6517"/>
                <a:ext cx="10515600" cy="6104965"/>
              </a:xfrm>
              <a:blipFill>
                <a:blip r:embed="rId2"/>
                <a:stretch>
                  <a:fillRect l="-928" t="-13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그룹 1">
            <a:extLst>
              <a:ext uri="{FF2B5EF4-FFF2-40B4-BE49-F238E27FC236}">
                <a16:creationId xmlns:a16="http://schemas.microsoft.com/office/drawing/2014/main" id="{F1270DDF-826E-C78E-3076-32C90F60CE58}"/>
              </a:ext>
            </a:extLst>
          </p:cNvPr>
          <p:cNvGrpSpPr/>
          <p:nvPr/>
        </p:nvGrpSpPr>
        <p:grpSpPr>
          <a:xfrm>
            <a:off x="3759326" y="4280647"/>
            <a:ext cx="2835583" cy="703029"/>
            <a:chOff x="3759326" y="4657164"/>
            <a:chExt cx="2835583" cy="703029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B4D4C5AB-14DD-5140-B9F6-28FE3503300C}"/>
                </a:ext>
              </a:extLst>
            </p:cNvPr>
            <p:cNvSpPr/>
            <p:nvPr/>
          </p:nvSpPr>
          <p:spPr>
            <a:xfrm>
              <a:off x="4863353" y="4657164"/>
              <a:ext cx="313765" cy="367553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54ED81E-5109-CF59-9D78-E88DFAA05C5E}"/>
                    </a:ext>
                  </a:extLst>
                </p:cNvPr>
                <p:cNvSpPr txBox="1"/>
                <p:nvPr/>
              </p:nvSpPr>
              <p:spPr>
                <a:xfrm>
                  <a:off x="3759326" y="5024717"/>
                  <a:ext cx="2835583" cy="3354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147.8992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ko-KR" sz="1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ko-KR" sz="1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⊙</m:t>
                                </m:r>
                              </m:sub>
                            </m:sSub>
                            <m:r>
                              <a:rPr lang="en-US" altLang="ko-KR" sz="1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altLang="ko-KR" sz="1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kpc</m:t>
                                </m:r>
                              </m:e>
                              <m:sup>
                                <m:r>
                                  <a:rPr lang="en-US" altLang="ko-KR" sz="1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</m:e>
                        </m:d>
                        <m:r>
                          <a:rPr lang="en-US" altLang="ko-KR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ko-KR" sz="1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ko-KR" sz="1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=0.73</m:t>
                            </m:r>
                          </m:e>
                        </m:d>
                      </m:oMath>
                    </m:oMathPara>
                  </a14:m>
                  <a:endParaRPr lang="en-US" altLang="ko-KR" sz="1600" b="0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54ED81E-5109-CF59-9D78-E88DFAA05C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326" y="5024717"/>
                  <a:ext cx="2835583" cy="335476"/>
                </a:xfrm>
                <a:prstGeom prst="rect">
                  <a:avLst/>
                </a:prstGeom>
                <a:blipFill>
                  <a:blip r:embed="rId3"/>
                  <a:stretch>
                    <a:fillRect b="-181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2486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32DE34D-89FF-4D80-AD93-48F7D79F8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977" y="0"/>
            <a:ext cx="8506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7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DB9478A-E289-7667-518C-15C645F25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650"/>
            <a:ext cx="121920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2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B511A3C-B823-17DD-38A5-456FE6E0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4" y="228600"/>
            <a:ext cx="6400800" cy="64008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CBB241A-6EB4-5E54-8199-E5629F5A5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83" y="228600"/>
            <a:ext cx="5486400" cy="36576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140E395-076E-A74E-2629-589D5A539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906" y="4029507"/>
            <a:ext cx="4867954" cy="182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ED6C39-05D1-62C2-2A51-544AC63B7B6F}"/>
              </a:ext>
            </a:extLst>
          </p:cNvPr>
          <p:cNvSpPr txBox="1"/>
          <p:nvPr/>
        </p:nvSpPr>
        <p:spPr>
          <a:xfrm>
            <a:off x="7771290" y="5983069"/>
            <a:ext cx="2597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FF0000"/>
                </a:solidFill>
              </a:rPr>
              <a:t>?!?!?!?!?!?!?!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6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2ED3605-EBDB-ADA3-6A04-3764AC0D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62"/>
            <a:ext cx="121920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79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0DEC4F5-4D4D-690F-BD7F-C391D0CA5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075"/>
            <a:ext cx="1219200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45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203</Words>
  <Application>Microsoft Office PowerPoint</Application>
  <PresentationFormat>와이드스크린</PresentationFormat>
  <Paragraphs>32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Abadi</vt:lpstr>
      <vt:lpstr>Arial</vt:lpstr>
      <vt:lpstr>Cambria Math</vt:lpstr>
      <vt:lpstr>Office 테마</vt:lpstr>
      <vt:lpstr>PowerPoint 프레젠테이션</vt:lpstr>
      <vt:lpstr>PowerPoint 프레젠테이션</vt:lpstr>
      <vt:lpstr>GalIC only uses Hernquist model, not NFW.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DM Particle + Bulge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구 현모</dc:creator>
  <cp:lastModifiedBy>구 현모</cp:lastModifiedBy>
  <cp:revision>13</cp:revision>
  <dcterms:created xsi:type="dcterms:W3CDTF">2022-09-15T06:27:51Z</dcterms:created>
  <dcterms:modified xsi:type="dcterms:W3CDTF">2022-09-16T04:20:40Z</dcterms:modified>
</cp:coreProperties>
</file>