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ko-Kore-K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A4BC7FC-5DF8-A2D9-CE62-566449C915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C0EE2BE-70BB-6408-264E-87E72C3237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ko-KR" altLang="en-US"/>
              <a:t>클릭하여 마스터 부제목 스타일 편집</a:t>
            </a:r>
            <a:endParaRPr kumimoji="1" lang="ko-Kore-KR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AFBB643-D215-3289-5EA6-4D4C19C4D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F8DF-D7BD-B24E-B6BC-4EA59DAAA7A6}" type="datetimeFigureOut">
              <a:rPr kumimoji="1" lang="ko-Kore-KR" altLang="en-US" smtClean="0"/>
              <a:t>2022. 11. 17.</a:t>
            </a:fld>
            <a:endParaRPr kumimoji="1" lang="ko-Kore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0BA08E1-91C5-9786-B31C-4DCB24F39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B7CFFFD-F92C-9B71-9BE7-8EFB7D482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78B2-CD83-C44C-A9B1-EFBC8274F246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3394401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D00F53A-5FCB-96A9-2F1D-66845CD6F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8075DC1-AE5E-7C43-790E-C32ADFAD27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2F6A04F-C689-9317-C627-4134996B8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F8DF-D7BD-B24E-B6BC-4EA59DAAA7A6}" type="datetimeFigureOut">
              <a:rPr kumimoji="1" lang="ko-Kore-KR" altLang="en-US" smtClean="0"/>
              <a:t>2022. 11. 17.</a:t>
            </a:fld>
            <a:endParaRPr kumimoji="1" lang="ko-Kore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F086438-167F-2140-C371-3D406CCC1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2147E82-FB88-380B-B90F-64508CF9B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78B2-CD83-C44C-A9B1-EFBC8274F246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3583360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2ACFB6A8-94E9-B7BA-58D0-8145DFA394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D69DCF7-6FB1-462F-51A7-9A078F996E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EF24B4E-E4E1-7A05-73FB-E6FBA1C1D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F8DF-D7BD-B24E-B6BC-4EA59DAAA7A6}" type="datetimeFigureOut">
              <a:rPr kumimoji="1" lang="ko-Kore-KR" altLang="en-US" smtClean="0"/>
              <a:t>2022. 11. 17.</a:t>
            </a:fld>
            <a:endParaRPr kumimoji="1" lang="ko-Kore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BC018F3-081A-AB88-ED53-88957DCE6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37A935D-1312-EC2F-2F6C-76455F156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78B2-CD83-C44C-A9B1-EFBC8274F246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3661899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D12FF4-7FDA-A6D1-0E6F-9E9465740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705A798-50C7-2530-5BE2-A7BADB609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FEC10CD-65BB-1175-02E2-D1B07CABE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F8DF-D7BD-B24E-B6BC-4EA59DAAA7A6}" type="datetimeFigureOut">
              <a:rPr kumimoji="1" lang="ko-Kore-KR" altLang="en-US" smtClean="0"/>
              <a:t>2022. 11. 17.</a:t>
            </a:fld>
            <a:endParaRPr kumimoji="1" lang="ko-Kore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C83D228-0C1B-9ABB-269E-FF74ED621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90DE85D-5642-2D21-39A8-484CE2E73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78B2-CD83-C44C-A9B1-EFBC8274F246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3513081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4E580B-7169-5347-CD65-A40405A4D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4B075DC-9D32-75F9-392D-A88B03CDD7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E235055-484F-B922-BD94-E286C7AD0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F8DF-D7BD-B24E-B6BC-4EA59DAAA7A6}" type="datetimeFigureOut">
              <a:rPr kumimoji="1" lang="ko-Kore-KR" altLang="en-US" smtClean="0"/>
              <a:t>2022. 11. 17.</a:t>
            </a:fld>
            <a:endParaRPr kumimoji="1" lang="ko-Kore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2A88660-19E8-6D62-0866-4433F1471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CB4516C-E9F6-A280-66E0-C013F7D26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78B2-CD83-C44C-A9B1-EFBC8274F246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3283327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ADFFCCE-1FF7-CCCA-5959-2A3B13ADE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3422476-574C-2B4E-3F91-780DE3DC2E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2747360-9DAF-5FD4-897B-94DBD1A23E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F6F3A09-578F-FDCA-0526-1D843826D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F8DF-D7BD-B24E-B6BC-4EA59DAAA7A6}" type="datetimeFigureOut">
              <a:rPr kumimoji="1" lang="ko-Kore-KR" altLang="en-US" smtClean="0"/>
              <a:t>2022. 11. 17.</a:t>
            </a:fld>
            <a:endParaRPr kumimoji="1" lang="ko-Kore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9D4E485-4694-ECAE-7AEB-2D45E4319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AF096C7-8081-8A07-91A0-FAFC44FFD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78B2-CD83-C44C-A9B1-EFBC8274F246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4273410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EDC63E0-A3B4-CA46-D7E9-E5DF8725D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50CEA40-ED49-D591-806C-045476CCB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3511446-D961-47F8-7068-9A8F00C26E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95811B51-EC79-8B54-E0C7-CB581F35B9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B566D425-2215-C218-929E-36696FE72E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B268D967-C4F3-5A39-D085-07977BC0C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F8DF-D7BD-B24E-B6BC-4EA59DAAA7A6}" type="datetimeFigureOut">
              <a:rPr kumimoji="1" lang="ko-Kore-KR" altLang="en-US" smtClean="0"/>
              <a:t>2022. 11. 17.</a:t>
            </a:fld>
            <a:endParaRPr kumimoji="1" lang="ko-Kore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44392F94-227F-1618-1D5F-7BEF5D297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F931651-325C-A86E-BE3F-EDA9526B8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78B2-CD83-C44C-A9B1-EFBC8274F246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3153417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557F107-E1F6-B759-5A62-B30F3FD2E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6B78D458-59DC-71A7-4536-B2A49EA30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F8DF-D7BD-B24E-B6BC-4EA59DAAA7A6}" type="datetimeFigureOut">
              <a:rPr kumimoji="1" lang="ko-Kore-KR" altLang="en-US" smtClean="0"/>
              <a:t>2022. 11. 17.</a:t>
            </a:fld>
            <a:endParaRPr kumimoji="1" lang="ko-Kore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F08B14E-71E7-6E78-F63E-DC4699EFC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2FB1AE-51BC-E10A-A85B-93956644A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78B2-CD83-C44C-A9B1-EFBC8274F246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2234214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CFE7B7D2-1475-BB9C-93ED-9C92A4631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F8DF-D7BD-B24E-B6BC-4EA59DAAA7A6}" type="datetimeFigureOut">
              <a:rPr kumimoji="1" lang="ko-Kore-KR" altLang="en-US" smtClean="0"/>
              <a:t>2022. 11. 17.</a:t>
            </a:fld>
            <a:endParaRPr kumimoji="1" lang="ko-Kore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7C37B5F-0E36-DDEB-DE86-6430C7754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E28065C-7B73-51E7-20B3-99B32047E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78B2-CD83-C44C-A9B1-EFBC8274F246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3510883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9205C51-DD19-CD6B-A4F3-42256EDEC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184E23C-8E4F-3002-C01F-E722D9346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E3B630F-7754-A3E7-5B07-88F558AD0C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24B2C52-6D06-721B-074F-ADC7152E9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F8DF-D7BD-B24E-B6BC-4EA59DAAA7A6}" type="datetimeFigureOut">
              <a:rPr kumimoji="1" lang="ko-Kore-KR" altLang="en-US" smtClean="0"/>
              <a:t>2022. 11. 17.</a:t>
            </a:fld>
            <a:endParaRPr kumimoji="1" lang="ko-Kore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08B6586-1CA5-BD38-3122-F6F9907DC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280FD3D-FD6F-6E48-FA08-EC6BA3466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78B2-CD83-C44C-A9B1-EFBC8274F246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3389493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A0BC8A5-6902-75D4-1C8F-ABD74265C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0590C89-D1D7-2082-D846-C069F22ED2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ko-Kore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866909F-D9D4-55B8-D6C1-1F5D286BC2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274F6CC-4039-4137-2A8C-81DC9AA93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F8DF-D7BD-B24E-B6BC-4EA59DAAA7A6}" type="datetimeFigureOut">
              <a:rPr kumimoji="1" lang="ko-Kore-KR" altLang="en-US" smtClean="0"/>
              <a:t>2022. 11. 17.</a:t>
            </a:fld>
            <a:endParaRPr kumimoji="1" lang="ko-Kore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46C4E73-7301-3512-4D3C-0E5814563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687560A-601E-62A9-A48F-025B082E8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78B2-CD83-C44C-A9B1-EFBC8274F246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2372229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9B96D1A-E1CD-6BBE-7BF8-A9F630B1C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41395AD-64AD-C688-71A7-4F3B53DE70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315A3CE-27C0-8D7E-9C5B-28F75DE35E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7F8DF-D7BD-B24E-B6BC-4EA59DAAA7A6}" type="datetimeFigureOut">
              <a:rPr kumimoji="1" lang="ko-Kore-KR" altLang="en-US" smtClean="0"/>
              <a:t>2022. 11. 17.</a:t>
            </a:fld>
            <a:endParaRPr kumimoji="1" lang="ko-Kore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A3F0D70-7B8F-FDBF-3491-95FC2DDCF9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ko-Kore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AA6B76C-0484-642D-1163-613D2619F7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A78B2-CD83-C44C-A9B1-EFBC8274F246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3048030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ore-K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5C729ED-1BF6-8B68-3C25-DF7A5E0DE4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ko-KR" altLang="en-US" dirty="0"/>
              <a:t>대형연구시설</a:t>
            </a:r>
            <a:r>
              <a:rPr kumimoji="1" lang="en-US" altLang="ko-KR" dirty="0"/>
              <a:t>·</a:t>
            </a:r>
            <a:r>
              <a:rPr kumimoji="1" lang="ko-KR" altLang="en-US" dirty="0"/>
              <a:t>장비 기반 </a:t>
            </a:r>
            <a:r>
              <a:rPr kumimoji="1" lang="ko-KR" altLang="en-US" dirty="0" err="1"/>
              <a:t>빅사이언스를</a:t>
            </a:r>
            <a:r>
              <a:rPr kumimoji="1" lang="ko-KR" altLang="en-US" dirty="0"/>
              <a:t> 통한 국내 기초과학연구의 발전 모색</a:t>
            </a:r>
            <a:endParaRPr kumimoji="1" lang="ko-Kore-KR" alt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3CE5125-4D96-AF99-A263-35C41BF009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28158"/>
            <a:ext cx="9144000" cy="1655762"/>
          </a:xfrm>
        </p:spPr>
        <p:txBody>
          <a:bodyPr>
            <a:normAutofit fontScale="77500" lnSpcReduction="20000"/>
          </a:bodyPr>
          <a:lstStyle/>
          <a:p>
            <a:r>
              <a:rPr kumimoji="1" lang="ko-Kore-KR" altLang="en-US" dirty="0"/>
              <a:t>울산과학기술원</a:t>
            </a:r>
            <a:r>
              <a:rPr kumimoji="1" lang="ko-KR" altLang="en-US" dirty="0"/>
              <a:t> 물리학과 </a:t>
            </a:r>
            <a:endParaRPr kumimoji="1" lang="en-US" altLang="ko-KR" dirty="0"/>
          </a:p>
          <a:p>
            <a:r>
              <a:rPr kumimoji="1" lang="ko-KR" altLang="en-US" dirty="0"/>
              <a:t>곽규진</a:t>
            </a:r>
            <a:endParaRPr kumimoji="1" lang="en-US" altLang="ko-KR" dirty="0"/>
          </a:p>
          <a:p>
            <a:r>
              <a:rPr kumimoji="1" lang="en-US" altLang="ko-KR" dirty="0"/>
              <a:t>2022</a:t>
            </a:r>
            <a:r>
              <a:rPr kumimoji="1" lang="ko-KR" altLang="en-US" dirty="0"/>
              <a:t>년 </a:t>
            </a:r>
            <a:r>
              <a:rPr kumimoji="1" lang="en-US" altLang="ko-KR" dirty="0"/>
              <a:t>11</a:t>
            </a:r>
            <a:r>
              <a:rPr kumimoji="1" lang="ko-KR" altLang="en-US" dirty="0"/>
              <a:t>월 </a:t>
            </a:r>
            <a:r>
              <a:rPr kumimoji="1" lang="en-US" altLang="ko-KR" dirty="0"/>
              <a:t>18</a:t>
            </a:r>
            <a:r>
              <a:rPr kumimoji="1" lang="ko-KR" altLang="en-US" dirty="0"/>
              <a:t>일</a:t>
            </a:r>
            <a:endParaRPr kumimoji="1" lang="en-US" altLang="ko-KR" dirty="0"/>
          </a:p>
          <a:p>
            <a:r>
              <a:rPr kumimoji="1" lang="ko-KR" altLang="en-US" dirty="0" err="1"/>
              <a:t>한국고에너지물리학회</a:t>
            </a:r>
            <a:r>
              <a:rPr kumimoji="1" lang="ko-KR" altLang="en-US" dirty="0"/>
              <a:t> </a:t>
            </a:r>
            <a:r>
              <a:rPr kumimoji="1" lang="en-US" altLang="ko-KR" dirty="0"/>
              <a:t>2022</a:t>
            </a:r>
            <a:r>
              <a:rPr kumimoji="1" lang="ko-KR" altLang="en-US" dirty="0"/>
              <a:t>년 가을학술대회</a:t>
            </a:r>
            <a:endParaRPr kumimoji="1" lang="en-US" altLang="ko-KR" dirty="0"/>
          </a:p>
          <a:p>
            <a:r>
              <a:rPr kumimoji="1" lang="ko-KR" altLang="en-US" dirty="0"/>
              <a:t>부산대학교</a:t>
            </a:r>
            <a:endParaRPr kumimoji="1" lang="en-US" altLang="ko-KR" dirty="0"/>
          </a:p>
          <a:p>
            <a:endParaRPr kumimoji="1" lang="ko-Kore-KR" altLang="en-US" dirty="0"/>
          </a:p>
        </p:txBody>
      </p:sp>
    </p:spTree>
    <p:extLst>
      <p:ext uri="{BB962C8B-B14F-4D97-AF65-F5344CB8AC3E}">
        <p14:creationId xmlns:p14="http://schemas.microsoft.com/office/powerpoint/2010/main" val="3970517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0B42DF-A704-CC07-F5FC-62E436192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ko-KR" sz="2800" dirty="0">
                <a:latin typeface="+mj-ea"/>
              </a:rPr>
              <a:t>III-3. </a:t>
            </a:r>
            <a:r>
              <a:rPr kumimoji="1" lang="ko-KR" altLang="en-US" sz="2800" dirty="0">
                <a:latin typeface="+mj-ea"/>
              </a:rPr>
              <a:t>물리</a:t>
            </a:r>
            <a:r>
              <a:rPr kumimoji="1" lang="en-US" altLang="ko-KR" sz="2800" dirty="0">
                <a:latin typeface="+mj-ea"/>
              </a:rPr>
              <a:t>·</a:t>
            </a:r>
            <a:r>
              <a:rPr kumimoji="1" lang="ko-KR" altLang="en-US" sz="2800" dirty="0">
                <a:latin typeface="+mj-ea"/>
              </a:rPr>
              <a:t>천문 분야 대형연구시설</a:t>
            </a:r>
            <a:r>
              <a:rPr kumimoji="1" lang="en-US" altLang="ko-KR" sz="2800" dirty="0">
                <a:latin typeface="+mj-ea"/>
              </a:rPr>
              <a:t>·</a:t>
            </a:r>
            <a:r>
              <a:rPr kumimoji="1" lang="ko-KR" altLang="en-US" sz="2800" dirty="0">
                <a:latin typeface="+mj-ea"/>
              </a:rPr>
              <a:t>장비 현황으로 본 시사점</a:t>
            </a:r>
            <a:endParaRPr kumimoji="1" lang="ko-Kore-KR" altLang="en-US" sz="2800" dirty="0">
              <a:latin typeface="+mj-ea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ACF0FF2-FC09-AB47-EF30-31F74BBB05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3074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ko-KR" altLang="en-US" sz="2400" dirty="0"/>
              <a:t>해외 대형연구시설</a:t>
            </a:r>
            <a:r>
              <a:rPr kumimoji="1" lang="en-US" altLang="ko-KR" sz="2400" dirty="0"/>
              <a:t>·</a:t>
            </a:r>
            <a:r>
              <a:rPr kumimoji="1" lang="ko-KR" altLang="en-US" sz="2400" dirty="0"/>
              <a:t>장비 현황으로 본 시사점</a:t>
            </a:r>
            <a:endParaRPr kumimoji="1" lang="en-US" altLang="ko-KR" sz="2400" dirty="0"/>
          </a:p>
          <a:p>
            <a:pPr lvl="1">
              <a:lnSpc>
                <a:spcPct val="150000"/>
              </a:lnSpc>
            </a:pPr>
            <a:r>
              <a:rPr kumimoji="1" lang="ko-KR" altLang="en-US" sz="2000" dirty="0"/>
              <a:t>위에서 기술한 해외 대형연구시설</a:t>
            </a:r>
            <a:r>
              <a:rPr kumimoji="1" lang="en-US" altLang="ko-KR" sz="2000" dirty="0"/>
              <a:t>·</a:t>
            </a:r>
            <a:r>
              <a:rPr kumimoji="1" lang="ko-KR" altLang="en-US" sz="2000" dirty="0"/>
              <a:t>장비는 기초과학 시설</a:t>
            </a:r>
            <a:r>
              <a:rPr kumimoji="1" lang="en-US" altLang="ko-KR" sz="2000" dirty="0"/>
              <a:t>·</a:t>
            </a:r>
            <a:r>
              <a:rPr kumimoji="1" lang="ko-KR" altLang="en-US" sz="2000" dirty="0"/>
              <a:t>장비로</a:t>
            </a:r>
            <a:r>
              <a:rPr kumimoji="1" lang="en-US" altLang="ko-KR" sz="2000" dirty="0"/>
              <a:t>, </a:t>
            </a:r>
            <a:r>
              <a:rPr kumimoji="1" lang="ko-KR" altLang="en-US" sz="2000" dirty="0"/>
              <a:t>대부분 과학적 요구에 의해 과학적 목표 및 임무를 수행하기 위해 과학계에서 마련한 로드맵에 기반하여</a:t>
            </a:r>
            <a:r>
              <a:rPr kumimoji="1" lang="en-US" altLang="ko-KR" sz="2000" dirty="0"/>
              <a:t>, </a:t>
            </a:r>
            <a:r>
              <a:rPr kumimoji="1" lang="en-US" altLang="ko-KR" sz="2000" b="1" u="sng" dirty="0"/>
              <a:t>bottom-up</a:t>
            </a:r>
            <a:r>
              <a:rPr kumimoji="1" lang="en-US" altLang="ko-KR" sz="2000" dirty="0"/>
              <a:t> </a:t>
            </a:r>
            <a:r>
              <a:rPr kumimoji="1" lang="ko-KR" altLang="en-US" sz="2000" dirty="0"/>
              <a:t>방식으로 선정하고 구축되고 있음 </a:t>
            </a:r>
            <a:r>
              <a:rPr kumimoji="1" lang="en-US" altLang="ko-KR" sz="2000" dirty="0"/>
              <a:t>(4</a:t>
            </a:r>
            <a:r>
              <a:rPr kumimoji="1" lang="ko-KR" altLang="en-US" sz="2000" dirty="0"/>
              <a:t>장 참조</a:t>
            </a:r>
            <a:r>
              <a:rPr kumimoji="1" lang="en-US" altLang="ko-KR" sz="2000" dirty="0"/>
              <a:t>)</a:t>
            </a:r>
          </a:p>
          <a:p>
            <a:pPr lvl="1">
              <a:lnSpc>
                <a:spcPct val="150000"/>
              </a:lnSpc>
            </a:pPr>
            <a:r>
              <a:rPr kumimoji="1" lang="ko-KR" altLang="en-US" sz="2000" dirty="0"/>
              <a:t>이런 대형연구시설</a:t>
            </a:r>
            <a:r>
              <a:rPr kumimoji="1" lang="en-US" altLang="ko-KR" sz="2000" dirty="0"/>
              <a:t>·</a:t>
            </a:r>
            <a:r>
              <a:rPr kumimoji="1" lang="ko-KR" altLang="en-US" sz="2000" dirty="0"/>
              <a:t>장비는 기존의 틀을 넘어서는 새로운 발견을 통해 과학의 발전을 선도하고 있음</a:t>
            </a:r>
            <a:endParaRPr kumimoji="1" lang="en-US" altLang="ko-KR" sz="2000" dirty="0"/>
          </a:p>
          <a:p>
            <a:pPr lvl="1">
              <a:lnSpc>
                <a:spcPct val="150000"/>
              </a:lnSpc>
            </a:pPr>
            <a:r>
              <a:rPr kumimoji="1" lang="ko-KR" altLang="en-US" sz="2000" dirty="0"/>
              <a:t>과학적 목적으로 구축하고 있지만</a:t>
            </a:r>
            <a:r>
              <a:rPr kumimoji="1" lang="en-US" altLang="ko-KR" sz="2000" dirty="0"/>
              <a:t>, </a:t>
            </a:r>
            <a:r>
              <a:rPr kumimoji="1" lang="ko-KR" altLang="en-US" sz="2000" dirty="0"/>
              <a:t>또한 다양한 분야에의 응용 및 기술개발로 연결되고 있음</a:t>
            </a:r>
            <a:endParaRPr kumimoji="1" lang="ko-Kore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759849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437569-B7CB-6717-961C-E2AFED728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ko-KR" sz="3600" dirty="0">
                <a:latin typeface="+mj-ea"/>
              </a:rPr>
              <a:t>Ⅳ-1. </a:t>
            </a:r>
            <a:r>
              <a:rPr kumimoji="1" lang="ko-KR" altLang="en-US" sz="3600" dirty="0">
                <a:latin typeface="+mj-ea"/>
              </a:rPr>
              <a:t>미국의 대형연구시설</a:t>
            </a:r>
            <a:r>
              <a:rPr kumimoji="1" lang="en-US" altLang="ko-KR" sz="3600" dirty="0">
                <a:latin typeface="+mj-ea"/>
              </a:rPr>
              <a:t>·</a:t>
            </a:r>
            <a:r>
              <a:rPr kumimoji="1" lang="ko-KR" altLang="en-US" sz="3600" dirty="0">
                <a:latin typeface="+mj-ea"/>
              </a:rPr>
              <a:t>장비 구축 및 운영 체계</a:t>
            </a:r>
            <a:endParaRPr kumimoji="1" lang="ko-Kore-KR" altLang="en-US" sz="3600" dirty="0">
              <a:latin typeface="+mj-ea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8718E64-5EF5-2343-1A92-8B0764805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kumimoji="1" lang="ko-KR" altLang="en-US" dirty="0"/>
              <a:t>미국의 학계에서는 다양한 </a:t>
            </a:r>
            <a:r>
              <a:rPr kumimoji="1" lang="en" altLang="ko-Kore-KR" dirty="0"/>
              <a:t>survey</a:t>
            </a:r>
            <a:r>
              <a:rPr kumimoji="1" lang="ko-KR" altLang="en-US" dirty="0" err="1"/>
              <a:t>를</a:t>
            </a:r>
            <a:r>
              <a:rPr kumimoji="1" lang="ko-KR" altLang="en-US" dirty="0"/>
              <a:t> 통해 대형연구시설</a:t>
            </a:r>
            <a:r>
              <a:rPr kumimoji="1" lang="en-US" altLang="ko-KR" dirty="0"/>
              <a:t>·</a:t>
            </a:r>
            <a:r>
              <a:rPr kumimoji="1" lang="ko-KR" altLang="en-US" dirty="0"/>
              <a:t>장비에 관한 학계의 의견을 수렴하고 있음</a:t>
            </a:r>
            <a:r>
              <a:rPr kumimoji="1" lang="en-US" altLang="ko-KR" dirty="0"/>
              <a:t>. </a:t>
            </a:r>
            <a:r>
              <a:rPr kumimoji="1" lang="ko-KR" altLang="en-US" dirty="0"/>
              <a:t>본 보고서에서는 이 기초과학 물리</a:t>
            </a:r>
            <a:r>
              <a:rPr kumimoji="1" lang="en-US" altLang="ko-KR" dirty="0"/>
              <a:t>·</a:t>
            </a:r>
            <a:r>
              <a:rPr kumimoji="1" lang="ko-KR" altLang="en-US" dirty="0"/>
              <a:t>천문 분야 </a:t>
            </a:r>
            <a:r>
              <a:rPr kumimoji="1" lang="en" altLang="ko-Kore-KR" dirty="0"/>
              <a:t>survey </a:t>
            </a:r>
            <a:r>
              <a:rPr kumimoji="1" lang="ko-KR" altLang="en-US" dirty="0"/>
              <a:t>중 다음을 기술함</a:t>
            </a:r>
            <a:r>
              <a:rPr kumimoji="1" lang="en-US" altLang="ko-KR" dirty="0"/>
              <a:t>.</a:t>
            </a:r>
          </a:p>
          <a:p>
            <a:pPr lvl="1">
              <a:lnSpc>
                <a:spcPct val="150000"/>
              </a:lnSpc>
            </a:pPr>
            <a:r>
              <a:rPr kumimoji="1" lang="en-US" altLang="ko-KR" dirty="0"/>
              <a:t>Snowmass </a:t>
            </a:r>
            <a:r>
              <a:rPr kumimoji="1" lang="ko-KR" altLang="en-US" dirty="0"/>
              <a:t>미팅</a:t>
            </a:r>
            <a:r>
              <a:rPr kumimoji="1" lang="en-US" altLang="ko-KR" dirty="0"/>
              <a:t>: </a:t>
            </a:r>
            <a:r>
              <a:rPr kumimoji="1" lang="ko-KR" altLang="en-US" dirty="0"/>
              <a:t>고에너지물리 분야 대형연구시설</a:t>
            </a:r>
            <a:r>
              <a:rPr kumimoji="1" lang="en-US" altLang="ko-KR" dirty="0"/>
              <a:t>·</a:t>
            </a:r>
            <a:r>
              <a:rPr kumimoji="1" lang="ko-KR" altLang="en-US" dirty="0"/>
              <a:t>장비에 관한 학계의 의견을 수렴</a:t>
            </a:r>
            <a:endParaRPr kumimoji="1" lang="en-US" altLang="ko-KR" dirty="0"/>
          </a:p>
          <a:p>
            <a:pPr lvl="1">
              <a:lnSpc>
                <a:spcPct val="150000"/>
              </a:lnSpc>
            </a:pPr>
            <a:r>
              <a:rPr kumimoji="1" lang="en-US" altLang="ko-KR" dirty="0"/>
              <a:t>Decadal Survey: </a:t>
            </a:r>
            <a:r>
              <a:rPr kumimoji="1" lang="ko-KR" altLang="en-US" dirty="0"/>
              <a:t>천문학 분야 대형연구시설</a:t>
            </a:r>
            <a:r>
              <a:rPr kumimoji="1" lang="en-US" altLang="ko-KR" dirty="0"/>
              <a:t>·</a:t>
            </a:r>
            <a:r>
              <a:rPr kumimoji="1" lang="ko-KR" altLang="en-US" dirty="0"/>
              <a:t>장비에 관한 학계의 의견을 수렴</a:t>
            </a:r>
            <a:endParaRPr kumimoji="1" lang="en-US" altLang="ko-KR" dirty="0"/>
          </a:p>
          <a:p>
            <a:pPr marL="457200" lvl="1" indent="0">
              <a:lnSpc>
                <a:spcPct val="150000"/>
              </a:lnSpc>
              <a:buNone/>
            </a:pPr>
            <a:endParaRPr kumimoji="1" lang="en-US" altLang="ko-KR" dirty="0"/>
          </a:p>
          <a:p>
            <a:pPr>
              <a:lnSpc>
                <a:spcPct val="150000"/>
              </a:lnSpc>
            </a:pPr>
            <a:r>
              <a:rPr kumimoji="1" lang="ko-KR" altLang="en-US" dirty="0"/>
              <a:t>미국은 다양한 기관에서 대형연구시설</a:t>
            </a:r>
            <a:r>
              <a:rPr kumimoji="1" lang="en-US" altLang="ko-KR" dirty="0"/>
              <a:t>·</a:t>
            </a:r>
            <a:r>
              <a:rPr kumimoji="1" lang="ko-KR" altLang="en-US" dirty="0"/>
              <a:t>장비를 심사</a:t>
            </a:r>
            <a:r>
              <a:rPr kumimoji="1" lang="en-US" altLang="ko-KR" dirty="0"/>
              <a:t>·</a:t>
            </a:r>
            <a:r>
              <a:rPr kumimoji="1" lang="ko-KR" altLang="en-US" dirty="0"/>
              <a:t>선정</a:t>
            </a:r>
            <a:r>
              <a:rPr kumimoji="1" lang="en-US" altLang="ko-KR" dirty="0"/>
              <a:t>·</a:t>
            </a:r>
            <a:r>
              <a:rPr kumimoji="1" lang="ko-KR" altLang="en-US" dirty="0"/>
              <a:t>운영하고 있음</a:t>
            </a:r>
            <a:r>
              <a:rPr kumimoji="1" lang="en-US" altLang="ko-KR" dirty="0"/>
              <a:t>. </a:t>
            </a:r>
            <a:r>
              <a:rPr kumimoji="1" lang="ko-KR" altLang="en-US" dirty="0"/>
              <a:t>본 보고서에서는 이 기초과학 물리</a:t>
            </a:r>
            <a:r>
              <a:rPr kumimoji="1" lang="en-US" altLang="ko-KR" dirty="0"/>
              <a:t>·</a:t>
            </a:r>
            <a:r>
              <a:rPr kumimoji="1" lang="ko-KR" altLang="en-US" dirty="0" err="1"/>
              <a:t>천문를</a:t>
            </a:r>
            <a:r>
              <a:rPr kumimoji="1" lang="ko-KR" altLang="en-US" dirty="0"/>
              <a:t> 지원하는 다음의 기관에서 시설</a:t>
            </a:r>
            <a:r>
              <a:rPr kumimoji="1" lang="en-US" altLang="ko-KR" dirty="0"/>
              <a:t>·</a:t>
            </a:r>
            <a:r>
              <a:rPr kumimoji="1" lang="ko-KR" altLang="en-US" dirty="0"/>
              <a:t>장비 구축 및 운영 체계를 기술함</a:t>
            </a:r>
            <a:r>
              <a:rPr kumimoji="1" lang="en-US" altLang="ko-KR" dirty="0"/>
              <a:t>.</a:t>
            </a:r>
          </a:p>
          <a:p>
            <a:pPr lvl="1">
              <a:lnSpc>
                <a:spcPct val="150000"/>
              </a:lnSpc>
            </a:pPr>
            <a:r>
              <a:rPr kumimoji="1" lang="en-US" altLang="ko-KR" dirty="0"/>
              <a:t>DOE (Department of Energy)</a:t>
            </a:r>
          </a:p>
          <a:p>
            <a:pPr lvl="1">
              <a:lnSpc>
                <a:spcPct val="150000"/>
              </a:lnSpc>
            </a:pPr>
            <a:r>
              <a:rPr kumimoji="1" lang="en-US" altLang="ko-KR" dirty="0"/>
              <a:t>NSF (National Science Foundation)</a:t>
            </a:r>
          </a:p>
          <a:p>
            <a:pPr lvl="1">
              <a:lnSpc>
                <a:spcPct val="150000"/>
              </a:lnSpc>
            </a:pPr>
            <a:r>
              <a:rPr kumimoji="1" lang="en-US" altLang="ko-KR" dirty="0"/>
              <a:t>NASA (National Aeronautics and Space Administration)</a:t>
            </a:r>
          </a:p>
        </p:txBody>
      </p:sp>
    </p:spTree>
    <p:extLst>
      <p:ext uri="{BB962C8B-B14F-4D97-AF65-F5344CB8AC3E}">
        <p14:creationId xmlns:p14="http://schemas.microsoft.com/office/powerpoint/2010/main" val="1814633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09F4846-CE23-5FE5-9AAF-085D50BD1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ko-KR" sz="3600" dirty="0">
                <a:latin typeface="+mj-ea"/>
              </a:rPr>
              <a:t>IV-2. </a:t>
            </a:r>
            <a:r>
              <a:rPr kumimoji="1" lang="ko-KR" altLang="en-US" sz="3600" dirty="0">
                <a:latin typeface="+mj-ea"/>
              </a:rPr>
              <a:t>일본의 대형연구시설</a:t>
            </a:r>
            <a:r>
              <a:rPr kumimoji="1" lang="en-US" altLang="ko-KR" sz="3600" dirty="0">
                <a:latin typeface="+mj-ea"/>
              </a:rPr>
              <a:t>·</a:t>
            </a:r>
            <a:r>
              <a:rPr kumimoji="1" lang="ko-KR" altLang="en-US" sz="3600" dirty="0">
                <a:latin typeface="+mj-ea"/>
              </a:rPr>
              <a:t>장비 구축</a:t>
            </a:r>
            <a:r>
              <a:rPr kumimoji="1" lang="en-US" altLang="ko-KR" sz="3600" dirty="0">
                <a:latin typeface="+mj-ea"/>
              </a:rPr>
              <a:t> </a:t>
            </a:r>
            <a:r>
              <a:rPr kumimoji="1" lang="ko-KR" altLang="en-US" sz="3600" dirty="0">
                <a:latin typeface="+mj-ea"/>
              </a:rPr>
              <a:t>및 운영 체계</a:t>
            </a:r>
            <a:endParaRPr kumimoji="1" lang="ko-Kore-KR" altLang="en-US" sz="3600" dirty="0">
              <a:latin typeface="+mj-ea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601A16F-D0E6-91C0-1BA2-F3F988AB0C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kumimoji="1" lang="ko-KR" altLang="en-US" sz="2000" dirty="0" err="1"/>
              <a:t>문부과학성</a:t>
            </a:r>
            <a:r>
              <a:rPr kumimoji="1" lang="ko-KR" altLang="en-US" sz="2000" dirty="0"/>
              <a:t> 과학기술 기본계획</a:t>
            </a:r>
            <a:endParaRPr kumimoji="1" lang="en-US" altLang="ko-KR" sz="2000" dirty="0"/>
          </a:p>
          <a:p>
            <a:pPr lvl="1">
              <a:lnSpc>
                <a:spcPct val="150000"/>
              </a:lnSpc>
            </a:pPr>
            <a:r>
              <a:rPr kumimoji="1" lang="ko-KR" altLang="en-US" sz="1600" dirty="0"/>
              <a:t>기초과학에 대한 지원은 주로 </a:t>
            </a:r>
            <a:r>
              <a:rPr kumimoji="1" lang="ko-KR" altLang="en-US" sz="1600" dirty="0" err="1"/>
              <a:t>문부과학성에서</a:t>
            </a:r>
            <a:r>
              <a:rPr kumimoji="1" lang="ko-KR" altLang="en-US" sz="1600" dirty="0"/>
              <a:t> 담당하고 있음</a:t>
            </a:r>
            <a:r>
              <a:rPr kumimoji="1" lang="en-US" altLang="ko-KR" sz="1600" dirty="0"/>
              <a:t>. </a:t>
            </a:r>
            <a:r>
              <a:rPr kumimoji="1" lang="ko-KR" altLang="en-US" sz="1600" dirty="0"/>
              <a:t>과학기술 분야를 체계적으로 지원하고 관리하기 위해 </a:t>
            </a:r>
            <a:r>
              <a:rPr kumimoji="1" lang="en-US" altLang="ko-KR" sz="1600" dirty="0"/>
              <a:t>1996</a:t>
            </a:r>
            <a:r>
              <a:rPr kumimoji="1" lang="ko-KR" altLang="en-US" sz="1600" dirty="0"/>
              <a:t>년부터 </a:t>
            </a:r>
            <a:r>
              <a:rPr kumimoji="1" lang="en-US" altLang="ko-KR" sz="1600" dirty="0"/>
              <a:t>5</a:t>
            </a:r>
            <a:r>
              <a:rPr kumimoji="1" lang="ko-KR" altLang="en-US" sz="1600" dirty="0"/>
              <a:t>년 단위로 과학기술 기본계획을 수립하고</a:t>
            </a:r>
            <a:r>
              <a:rPr kumimoji="1" lang="en-US" altLang="ko-KR" sz="1600" dirty="0"/>
              <a:t>, </a:t>
            </a:r>
            <a:r>
              <a:rPr kumimoji="1" lang="ko-KR" altLang="en-US" sz="1600" dirty="0"/>
              <a:t>이를 바탕으로 연구활동을 지원해 오고 있음</a:t>
            </a:r>
            <a:r>
              <a:rPr kumimoji="1" lang="en-US" altLang="ko-KR" sz="1600" dirty="0"/>
              <a:t>.</a:t>
            </a:r>
          </a:p>
          <a:p>
            <a:pPr>
              <a:lnSpc>
                <a:spcPct val="150000"/>
              </a:lnSpc>
            </a:pPr>
            <a:r>
              <a:rPr kumimoji="1" lang="ko-KR" altLang="en-US" sz="2000" dirty="0"/>
              <a:t>일본학술회의</a:t>
            </a:r>
            <a:r>
              <a:rPr kumimoji="1" lang="en-US" altLang="ko-KR" sz="2000" dirty="0"/>
              <a:t>(</a:t>
            </a:r>
            <a:r>
              <a:rPr kumimoji="1" lang="en" altLang="ko-Kore-KR" sz="2000" dirty="0"/>
              <a:t>Science Council of Japan, SCJ)</a:t>
            </a:r>
            <a:endParaRPr kumimoji="1" lang="en-US" altLang="ko-Kore-KR" sz="2000" dirty="0"/>
          </a:p>
          <a:p>
            <a:pPr lvl="1">
              <a:lnSpc>
                <a:spcPct val="150000"/>
              </a:lnSpc>
            </a:pPr>
            <a:r>
              <a:rPr kumimoji="1" lang="ko-KR" altLang="en-US" sz="1600" dirty="0"/>
              <a:t>일본학술회의</a:t>
            </a:r>
            <a:r>
              <a:rPr kumimoji="1" lang="en-US" altLang="ko-KR" sz="1600" dirty="0"/>
              <a:t>(</a:t>
            </a:r>
            <a:r>
              <a:rPr kumimoji="1" lang="en" altLang="ko-Kore-KR" sz="1600" dirty="0"/>
              <a:t>SJC)</a:t>
            </a:r>
            <a:r>
              <a:rPr kumimoji="1" lang="ko-KR" altLang="en-US" sz="1600" dirty="0"/>
              <a:t>는 인문학</a:t>
            </a:r>
            <a:r>
              <a:rPr kumimoji="1" lang="en-US" altLang="ko-KR" sz="1600" dirty="0"/>
              <a:t>, </a:t>
            </a:r>
            <a:r>
              <a:rPr kumimoji="1" lang="ko-KR" altLang="en-US" sz="1600" dirty="0"/>
              <a:t>사회과학</a:t>
            </a:r>
            <a:r>
              <a:rPr kumimoji="1" lang="en-US" altLang="ko-KR" sz="1600" dirty="0"/>
              <a:t>, </a:t>
            </a:r>
            <a:r>
              <a:rPr kumimoji="1" lang="ko-KR" altLang="en-US" sz="1600" dirty="0"/>
              <a:t>자연과학</a:t>
            </a:r>
            <a:r>
              <a:rPr kumimoji="1" lang="en-US" altLang="ko-KR" sz="1600" dirty="0"/>
              <a:t>, </a:t>
            </a:r>
            <a:r>
              <a:rPr kumimoji="1" lang="ko-KR" altLang="en-US" sz="1600" dirty="0"/>
              <a:t>그리고 공학 등 모든 학문 분야의 커뮤니티를 대변하는 기관임</a:t>
            </a:r>
            <a:endParaRPr kumimoji="1" lang="en-US" altLang="ko-KR" sz="1600" dirty="0"/>
          </a:p>
          <a:p>
            <a:pPr lvl="1">
              <a:lnSpc>
                <a:spcPct val="150000"/>
              </a:lnSpc>
            </a:pPr>
            <a:r>
              <a:rPr kumimoji="1" lang="en" altLang="ko-Kore-KR" sz="1600" dirty="0"/>
              <a:t>SJC </a:t>
            </a:r>
            <a:r>
              <a:rPr kumimoji="1" lang="ko-KR" altLang="en-US" sz="1600" dirty="0"/>
              <a:t>학술대형연구계획 분과는 </a:t>
            </a:r>
            <a:r>
              <a:rPr kumimoji="1" lang="en-US" altLang="ko-KR" sz="1600" dirty="0"/>
              <a:t>2010</a:t>
            </a:r>
            <a:r>
              <a:rPr kumimoji="1" lang="ko-KR" altLang="en-US" sz="1600" dirty="0"/>
              <a:t>년 이후 </a:t>
            </a:r>
            <a:r>
              <a:rPr kumimoji="1" lang="en-US" altLang="ko-KR" sz="1600" dirty="0"/>
              <a:t>3</a:t>
            </a:r>
            <a:r>
              <a:rPr kumimoji="1" lang="ko-KR" altLang="en-US" sz="1600" dirty="0"/>
              <a:t>년마다 학술적 의의가 높은 대형연구를 체계화하기 위한 학술대형연구 마스터플랜을 수립</a:t>
            </a:r>
            <a:endParaRPr kumimoji="1" lang="en-US" altLang="ko-KR" sz="1600" dirty="0"/>
          </a:p>
          <a:p>
            <a:pPr lvl="2">
              <a:lnSpc>
                <a:spcPct val="150000"/>
              </a:lnSpc>
            </a:pPr>
            <a:r>
              <a:rPr kumimoji="1" lang="ko-KR" altLang="en-US" sz="1400" dirty="0"/>
              <a:t>과학계와의 협의를 거친 장기적</a:t>
            </a:r>
            <a:r>
              <a:rPr kumimoji="1" lang="en-US" altLang="ko-KR" sz="1400" dirty="0"/>
              <a:t>(5 ~ 10</a:t>
            </a:r>
            <a:r>
              <a:rPr kumimoji="1" lang="ko-KR" altLang="en-US" sz="1400" dirty="0"/>
              <a:t>년</a:t>
            </a:r>
            <a:r>
              <a:rPr kumimoji="1" lang="en-US" altLang="ko-KR" sz="1400" dirty="0"/>
              <a:t>, </a:t>
            </a:r>
            <a:r>
              <a:rPr kumimoji="1" lang="ko-KR" altLang="en-US" sz="1400" dirty="0"/>
              <a:t>그 이상</a:t>
            </a:r>
            <a:r>
              <a:rPr kumimoji="1" lang="en-US" altLang="ko-KR" sz="1400" dirty="0"/>
              <a:t>)</a:t>
            </a:r>
            <a:r>
              <a:rPr kumimoji="1" lang="ko-KR" altLang="en-US" sz="1400" dirty="0" err="1"/>
              <a:t>으로</a:t>
            </a:r>
            <a:r>
              <a:rPr kumimoji="1" lang="ko-KR" altLang="en-US" sz="1400" dirty="0"/>
              <a:t> 추진되고 예산 총액이 수십 </a:t>
            </a:r>
            <a:r>
              <a:rPr kumimoji="1" lang="ko-KR" altLang="en-US" sz="1400" dirty="0" err="1"/>
              <a:t>억엔의</a:t>
            </a:r>
            <a:r>
              <a:rPr kumimoji="1" lang="ko-KR" altLang="en-US" sz="1400" dirty="0"/>
              <a:t> 규모를 가진 ‘</a:t>
            </a:r>
            <a:r>
              <a:rPr kumimoji="1" lang="ko-KR" altLang="en-US" sz="1400" dirty="0" err="1"/>
              <a:t>대형시설계획’과</a:t>
            </a:r>
            <a:r>
              <a:rPr kumimoji="1" lang="ko-KR" altLang="en-US" sz="1400" dirty="0"/>
              <a:t> ‘대규모 </a:t>
            </a:r>
            <a:r>
              <a:rPr kumimoji="1" lang="ko-KR" altLang="en-US" sz="1400" dirty="0" err="1"/>
              <a:t>연구계획’으로</a:t>
            </a:r>
            <a:r>
              <a:rPr kumimoji="1" lang="ko-KR" altLang="en-US" sz="1400" dirty="0"/>
              <a:t> 구성</a:t>
            </a:r>
            <a:endParaRPr kumimoji="1" lang="en-US" altLang="ko-KR" sz="1400" dirty="0"/>
          </a:p>
          <a:p>
            <a:pPr lvl="2">
              <a:lnSpc>
                <a:spcPct val="150000"/>
              </a:lnSpc>
            </a:pPr>
            <a:r>
              <a:rPr kumimoji="1" lang="ko-KR" altLang="en-US" sz="1400" dirty="0" err="1"/>
              <a:t>문부과학성은</a:t>
            </a:r>
            <a:r>
              <a:rPr kumimoji="1" lang="ko-KR" altLang="en-US" sz="1400" dirty="0"/>
              <a:t> 관련 정책 로드맵 수립 시 이를 참고 자료로 활용</a:t>
            </a:r>
            <a:endParaRPr kumimoji="1" lang="en-US" altLang="ko-KR" sz="1400" dirty="0"/>
          </a:p>
        </p:txBody>
      </p:sp>
    </p:spTree>
    <p:extLst>
      <p:ext uri="{BB962C8B-B14F-4D97-AF65-F5344CB8AC3E}">
        <p14:creationId xmlns:p14="http://schemas.microsoft.com/office/powerpoint/2010/main" val="14515073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17ACA6-80CE-E94D-121B-05CF1CEE5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6959"/>
            <a:ext cx="10515600" cy="1325563"/>
          </a:xfrm>
        </p:spPr>
        <p:txBody>
          <a:bodyPr>
            <a:normAutofit/>
          </a:bodyPr>
          <a:lstStyle/>
          <a:p>
            <a:r>
              <a:rPr kumimoji="1" lang="en-US" altLang="ko-KR" sz="3200" dirty="0"/>
              <a:t>Ⅴ. </a:t>
            </a:r>
            <a:r>
              <a:rPr kumimoji="1" lang="ko-KR" altLang="en-US" sz="3200" dirty="0"/>
              <a:t>국내 대형연구시설</a:t>
            </a:r>
            <a:r>
              <a:rPr kumimoji="1" lang="en-US" altLang="ko-KR" sz="3200" dirty="0"/>
              <a:t>·</a:t>
            </a:r>
            <a:r>
              <a:rPr kumimoji="1" lang="ko-KR" altLang="en-US" sz="3200" dirty="0"/>
              <a:t>장비 구축 및 운영 현황</a:t>
            </a:r>
            <a:endParaRPr kumimoji="1" lang="ko-Kore-KR" altLang="en-US" sz="32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E0C40D2-7EC5-304C-1CA7-E12764368A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6855"/>
            <a:ext cx="10515600" cy="484215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kumimoji="1" lang="en-US" altLang="ko-KR" sz="1600" dirty="0"/>
              <a:t>V-1. </a:t>
            </a:r>
            <a:r>
              <a:rPr kumimoji="1" lang="ko-KR" altLang="en-US" sz="1600" dirty="0"/>
              <a:t>국내 대형연구시설</a:t>
            </a:r>
            <a:r>
              <a:rPr kumimoji="1" lang="en-US" altLang="ko-KR" sz="1600" dirty="0"/>
              <a:t>·</a:t>
            </a:r>
            <a:r>
              <a:rPr kumimoji="1" lang="ko-KR" altLang="en-US" sz="1600" dirty="0"/>
              <a:t>장비 구축 및 운영 체계의 문제점</a:t>
            </a:r>
            <a:endParaRPr kumimoji="1" lang="en-US" altLang="ko-KR" sz="1600" dirty="0"/>
          </a:p>
          <a:p>
            <a:pPr marL="0" indent="0">
              <a:lnSpc>
                <a:spcPct val="160000"/>
              </a:lnSpc>
              <a:buNone/>
            </a:pPr>
            <a:r>
              <a:rPr kumimoji="1" lang="en-US" altLang="ko-KR" sz="1600" dirty="0"/>
              <a:t>V-2. </a:t>
            </a:r>
            <a:r>
              <a:rPr kumimoji="1" lang="ko-KR" altLang="en-US" sz="1600" dirty="0"/>
              <a:t>로드맵 구축 및 운영 정책 현황</a:t>
            </a:r>
            <a:endParaRPr kumimoji="1" lang="en-US" altLang="ko-KR" sz="1600" dirty="0"/>
          </a:p>
          <a:p>
            <a:pPr lvl="1">
              <a:lnSpc>
                <a:spcPct val="160000"/>
              </a:lnSpc>
            </a:pPr>
            <a:r>
              <a:rPr kumimoji="1" lang="ko-KR" altLang="en-US" sz="1600" dirty="0"/>
              <a:t>국가대형연구시설 구축지도</a:t>
            </a:r>
            <a:endParaRPr kumimoji="1" lang="en-US" altLang="ko-KR" sz="1600" dirty="0"/>
          </a:p>
          <a:p>
            <a:pPr lvl="2">
              <a:lnSpc>
                <a:spcPct val="160000"/>
              </a:lnSpc>
            </a:pPr>
            <a:r>
              <a:rPr kumimoji="1" lang="ko-KR" altLang="en-US" sz="1400" dirty="0"/>
              <a:t>국내에서도 기초과학지원연구원 산하 </a:t>
            </a:r>
            <a:r>
              <a:rPr kumimoji="1" lang="ko-KR" altLang="en-US" sz="1400" dirty="0" err="1"/>
              <a:t>국가연구시설장비진흥센터</a:t>
            </a:r>
            <a:r>
              <a:rPr kumimoji="1" lang="en-US" altLang="ko-KR" sz="1400" dirty="0"/>
              <a:t>(</a:t>
            </a:r>
            <a:r>
              <a:rPr kumimoji="1" lang="en" altLang="ko-Kore-KR" sz="1400" dirty="0"/>
              <a:t>NFEC)</a:t>
            </a:r>
            <a:r>
              <a:rPr kumimoji="1" lang="ko-KR" altLang="en-US" sz="1400" dirty="0"/>
              <a:t>에서 </a:t>
            </a:r>
            <a:r>
              <a:rPr kumimoji="1" lang="en-US" altLang="ko-KR" sz="1400" dirty="0"/>
              <a:t>2</a:t>
            </a:r>
            <a:r>
              <a:rPr kumimoji="1" lang="ko-KR" altLang="en-US" sz="1400" dirty="0"/>
              <a:t>차례에 걸쳐 “국가 대형연구시설 </a:t>
            </a:r>
            <a:r>
              <a:rPr kumimoji="1" lang="ko-KR" altLang="en-US" sz="1400" dirty="0" err="1"/>
              <a:t>구축지도”를</a:t>
            </a:r>
            <a:r>
              <a:rPr kumimoji="1" lang="ko-KR" altLang="en-US" sz="1400" dirty="0"/>
              <a:t> 작성했음</a:t>
            </a:r>
            <a:endParaRPr kumimoji="1" lang="en-US" altLang="ko-KR" sz="1400" dirty="0"/>
          </a:p>
          <a:p>
            <a:pPr lvl="1">
              <a:lnSpc>
                <a:spcPct val="160000"/>
              </a:lnSpc>
            </a:pPr>
            <a:r>
              <a:rPr kumimoji="1" lang="ko-KR" altLang="en-US" sz="1600" dirty="0"/>
              <a:t>대형연구시설</a:t>
            </a:r>
            <a:r>
              <a:rPr kumimoji="1" lang="en-US" altLang="ko-KR" sz="1600" dirty="0"/>
              <a:t>·</a:t>
            </a:r>
            <a:r>
              <a:rPr kumimoji="1" lang="ko-KR" altLang="en-US" sz="1600" dirty="0"/>
              <a:t>장치 구축 및 운영을 위한 기존의 보고서와 정책 제안</a:t>
            </a:r>
            <a:endParaRPr kumimoji="1" lang="en-US" altLang="ko-KR" sz="1600" dirty="0"/>
          </a:p>
          <a:p>
            <a:pPr lvl="2">
              <a:lnSpc>
                <a:spcPct val="160000"/>
              </a:lnSpc>
            </a:pPr>
            <a:r>
              <a:rPr kumimoji="1" lang="ko-KR" altLang="en-US" sz="1400" dirty="0"/>
              <a:t>대형연구시설</a:t>
            </a:r>
            <a:r>
              <a:rPr kumimoji="1" lang="en-US" altLang="ko-KR" sz="1400" dirty="0"/>
              <a:t>·</a:t>
            </a:r>
            <a:r>
              <a:rPr kumimoji="1" lang="ko-KR" altLang="en-US" sz="1400" dirty="0"/>
              <a:t>장비의 구축 및 운영을 관장할 체계가 부재하다는 인식하에</a:t>
            </a:r>
            <a:r>
              <a:rPr kumimoji="1" lang="en-US" altLang="ko-KR" sz="1400" dirty="0"/>
              <a:t>, </a:t>
            </a:r>
            <a:r>
              <a:rPr kumimoji="1" lang="ko-KR" altLang="en-US" sz="1400" dirty="0"/>
              <a:t>최근 이를 해소하기 위한 노력으로 다양한 보고서</a:t>
            </a:r>
            <a:r>
              <a:rPr kumimoji="1" lang="en-US" altLang="ko-KR" sz="1400" dirty="0"/>
              <a:t>, </a:t>
            </a:r>
            <a:r>
              <a:rPr kumimoji="1" lang="ko-KR" altLang="en-US" sz="1400" dirty="0"/>
              <a:t>정책 제안 등이 발간되었음</a:t>
            </a:r>
            <a:r>
              <a:rPr kumimoji="1" lang="en-US" altLang="ko-KR" sz="1400" dirty="0"/>
              <a:t>.</a:t>
            </a:r>
          </a:p>
          <a:p>
            <a:pPr marL="0" indent="0">
              <a:lnSpc>
                <a:spcPct val="160000"/>
              </a:lnSpc>
              <a:buNone/>
            </a:pPr>
            <a:r>
              <a:rPr kumimoji="1" lang="en-US" altLang="ko-KR" sz="1600" dirty="0"/>
              <a:t>V-3. </a:t>
            </a:r>
            <a:r>
              <a:rPr kumimoji="1" lang="ko-KR" altLang="en-US" sz="1600" dirty="0"/>
              <a:t>현 문제점을 타개하기 위한 과학계의 노력</a:t>
            </a:r>
            <a:endParaRPr kumimoji="1" lang="en-US" altLang="ko-KR" sz="1600" dirty="0"/>
          </a:p>
          <a:p>
            <a:pPr lvl="1">
              <a:lnSpc>
                <a:spcPct val="160000"/>
              </a:lnSpc>
            </a:pPr>
            <a:r>
              <a:rPr kumimoji="1" lang="ko-KR" altLang="en-US" sz="1600" dirty="0"/>
              <a:t>물리학회와 천문학회 등 과학계에서는 대형연구시설</a:t>
            </a:r>
            <a:r>
              <a:rPr kumimoji="1" lang="en-US" altLang="ko-KR" sz="1600" dirty="0"/>
              <a:t>·</a:t>
            </a:r>
            <a:r>
              <a:rPr kumimoji="1" lang="ko-KR" altLang="en-US" sz="1600" dirty="0"/>
              <a:t>장비 구축과 관련된 문제점을 인식하고</a:t>
            </a:r>
            <a:r>
              <a:rPr kumimoji="1" lang="en-US" altLang="ko-KR" sz="1600" dirty="0"/>
              <a:t>, </a:t>
            </a:r>
            <a:r>
              <a:rPr kumimoji="1" lang="ko-KR" altLang="en-US" sz="1600" dirty="0"/>
              <a:t>아를 타계하기 위한 노력의 시발점으로 미국의 </a:t>
            </a:r>
            <a:r>
              <a:rPr kumimoji="1" lang="en" altLang="ko-Kore-KR" sz="1600" dirty="0" err="1"/>
              <a:t>Smowmass</a:t>
            </a:r>
            <a:r>
              <a:rPr kumimoji="1" lang="en" altLang="ko-Kore-KR" sz="1600" dirty="0"/>
              <a:t> </a:t>
            </a:r>
            <a:r>
              <a:rPr kumimoji="1" lang="ko-KR" altLang="en-US" sz="1600" dirty="0"/>
              <a:t>미팅</a:t>
            </a:r>
            <a:r>
              <a:rPr kumimoji="1" lang="en-US" altLang="ko-KR" sz="1600" dirty="0"/>
              <a:t>, </a:t>
            </a:r>
            <a:r>
              <a:rPr kumimoji="1" lang="en" altLang="ko-Kore-KR" sz="1600" dirty="0"/>
              <a:t>Decadal </a:t>
            </a:r>
            <a:r>
              <a:rPr kumimoji="1" lang="en" altLang="ko-Kore-KR" sz="1600" dirty="0" err="1"/>
              <a:t>Survery</a:t>
            </a:r>
            <a:r>
              <a:rPr kumimoji="1" lang="en" altLang="ko-Kore-KR" sz="1600" dirty="0"/>
              <a:t> </a:t>
            </a:r>
            <a:r>
              <a:rPr kumimoji="1" lang="ko-KR" altLang="en-US" sz="1600" dirty="0"/>
              <a:t>등과 유사한</a:t>
            </a:r>
            <a:r>
              <a:rPr kumimoji="1" lang="en-US" altLang="ko-KR" sz="1600" dirty="0"/>
              <a:t>, </a:t>
            </a:r>
            <a:r>
              <a:rPr kumimoji="1" lang="ko-KR" altLang="en-US" sz="1600" dirty="0"/>
              <a:t>학계의 의견을 수렴하기 위한 다양한 활동을 진행하고 있음</a:t>
            </a:r>
            <a:endParaRPr kumimoji="1" lang="ko-Kore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998828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450BDCF-64E7-053F-E725-663C6A493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ko-KR" sz="3600" dirty="0"/>
              <a:t>Ⅵ. </a:t>
            </a:r>
            <a:r>
              <a:rPr kumimoji="1" lang="ko-KR" altLang="en-US" sz="3600" dirty="0"/>
              <a:t>대형연구시설</a:t>
            </a:r>
            <a:r>
              <a:rPr kumimoji="1" lang="en-US" altLang="ko-KR" sz="3600" dirty="0"/>
              <a:t>·</a:t>
            </a:r>
            <a:r>
              <a:rPr kumimoji="1" lang="ko-KR" altLang="en-US" sz="3600" dirty="0"/>
              <a:t>장비 기반 </a:t>
            </a:r>
            <a:r>
              <a:rPr kumimoji="1" lang="ko-KR" altLang="en-US" sz="3600" dirty="0" err="1"/>
              <a:t>빅사이언스를</a:t>
            </a:r>
            <a:r>
              <a:rPr kumimoji="1" lang="ko-KR" altLang="en-US" sz="3600" dirty="0"/>
              <a:t> 통한 국내 기초과학연구의 발전을 위한 제언</a:t>
            </a:r>
            <a:endParaRPr kumimoji="1" lang="ko-Kore-KR" altLang="en-US" sz="36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D7D159E-F619-8A65-D0BB-B1E071E1A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9195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60000"/>
              </a:lnSpc>
            </a:pPr>
            <a:r>
              <a:rPr kumimoji="1" lang="ko-KR" altLang="en-US" sz="2400" dirty="0" err="1"/>
              <a:t>빅사이언스</a:t>
            </a:r>
            <a:r>
              <a:rPr kumimoji="1" lang="ko-KR" altLang="en-US" sz="2400" dirty="0"/>
              <a:t> 프로젝트가 과학적 성공을 거두기 위해서는 다음의 과정이 필요함</a:t>
            </a:r>
          </a:p>
          <a:p>
            <a:pPr marL="914400" lvl="1" indent="-457200">
              <a:lnSpc>
                <a:spcPct val="160000"/>
              </a:lnSpc>
              <a:buFont typeface="+mj-lt"/>
              <a:buAutoNum type="arabicPeriod"/>
            </a:pPr>
            <a:r>
              <a:rPr kumimoji="1" lang="ko-KR" altLang="en-US" sz="1800" dirty="0" err="1"/>
              <a:t>먼저‘과학적</a:t>
            </a:r>
            <a:r>
              <a:rPr kumimoji="1" lang="ko-KR" altLang="en-US" sz="1800" dirty="0"/>
              <a:t> 큰 </a:t>
            </a:r>
            <a:r>
              <a:rPr kumimoji="1" lang="ko-KR" altLang="en-US" sz="1800" dirty="0" err="1"/>
              <a:t>질문’을</a:t>
            </a:r>
            <a:r>
              <a:rPr kumimoji="1" lang="ko-KR" altLang="en-US" sz="1800" dirty="0"/>
              <a:t> 먼저 정의함</a:t>
            </a:r>
          </a:p>
          <a:p>
            <a:pPr marL="914400" lvl="1" indent="-457200">
              <a:lnSpc>
                <a:spcPct val="160000"/>
              </a:lnSpc>
              <a:buFont typeface="+mj-lt"/>
              <a:buAutoNum type="arabicPeriod"/>
            </a:pPr>
            <a:r>
              <a:rPr kumimoji="1" lang="ko-KR" altLang="en-US" sz="1800" dirty="0"/>
              <a:t>질문의 해답을 찾기 위한 구체적인 연구 방법을 도출함</a:t>
            </a:r>
          </a:p>
          <a:p>
            <a:pPr marL="914400" lvl="1" indent="-457200">
              <a:lnSpc>
                <a:spcPct val="160000"/>
              </a:lnSpc>
              <a:buFont typeface="+mj-lt"/>
              <a:buAutoNum type="arabicPeriod"/>
            </a:pPr>
            <a:r>
              <a:rPr kumimoji="1" lang="ko-KR" altLang="en-US" sz="1800" dirty="0"/>
              <a:t>연구 목적을 달성할 연구시설</a:t>
            </a:r>
            <a:r>
              <a:rPr kumimoji="1" lang="en-US" altLang="ko-KR" sz="1800" dirty="0"/>
              <a:t>·</a:t>
            </a:r>
            <a:r>
              <a:rPr kumimoji="1" lang="ko-KR" altLang="en-US" sz="1800" dirty="0"/>
              <a:t>장비를 제안하고 구축함</a:t>
            </a:r>
          </a:p>
          <a:p>
            <a:pPr marL="914400" lvl="1" indent="-457200">
              <a:lnSpc>
                <a:spcPct val="160000"/>
              </a:lnSpc>
              <a:buFont typeface="+mj-lt"/>
              <a:buAutoNum type="arabicPeriod"/>
            </a:pPr>
            <a:r>
              <a:rPr kumimoji="1" lang="ko-KR" altLang="en-US" sz="1800" dirty="0"/>
              <a:t>연구시설</a:t>
            </a:r>
            <a:r>
              <a:rPr kumimoji="1" lang="en-US" altLang="ko-KR" sz="1800" dirty="0"/>
              <a:t>·</a:t>
            </a:r>
            <a:r>
              <a:rPr kumimoji="1" lang="ko-KR" altLang="en-US" sz="1800" dirty="0"/>
              <a:t>장비를 활용한 </a:t>
            </a:r>
            <a:r>
              <a:rPr kumimoji="1" lang="ko-KR" altLang="en-US" sz="1800" dirty="0" err="1"/>
              <a:t>빅사이언스</a:t>
            </a:r>
            <a:r>
              <a:rPr kumimoji="1" lang="ko-KR" altLang="en-US" sz="1800" dirty="0"/>
              <a:t> 연구를 수행함</a:t>
            </a:r>
            <a:endParaRPr kumimoji="1" lang="en-US" altLang="ko-KR" sz="1800" dirty="0"/>
          </a:p>
          <a:p>
            <a:pPr>
              <a:lnSpc>
                <a:spcPct val="160000"/>
              </a:lnSpc>
            </a:pPr>
            <a:r>
              <a:rPr kumimoji="1" lang="ko-KR" altLang="en-US" sz="2400" dirty="0"/>
              <a:t>현재</a:t>
            </a:r>
            <a:r>
              <a:rPr kumimoji="1" lang="en-US" altLang="ko-KR" sz="2400" dirty="0"/>
              <a:t> </a:t>
            </a:r>
            <a:r>
              <a:rPr kumimoji="1" lang="ko-KR" altLang="en-US" sz="2400" dirty="0"/>
              <a:t>우리나라 대형연구시설</a:t>
            </a:r>
            <a:r>
              <a:rPr kumimoji="1" lang="en-US" altLang="ko-KR" sz="2400" dirty="0"/>
              <a:t>·</a:t>
            </a:r>
            <a:r>
              <a:rPr kumimoji="1" lang="ko-KR" altLang="en-US" sz="2400" dirty="0"/>
              <a:t>장비 구축은 장비 수요자와 정부 당국간의 협의를 통해</a:t>
            </a:r>
            <a:r>
              <a:rPr kumimoji="1" lang="en-US" altLang="ko-KR" sz="2400" dirty="0"/>
              <a:t>, </a:t>
            </a:r>
            <a:r>
              <a:rPr kumimoji="1" lang="ko-KR" altLang="en-US" sz="2400" dirty="0"/>
              <a:t>정책과제를 수행하고</a:t>
            </a:r>
            <a:r>
              <a:rPr kumimoji="1" lang="en-US" altLang="ko-KR" sz="2400" dirty="0"/>
              <a:t> </a:t>
            </a:r>
            <a:r>
              <a:rPr kumimoji="1" lang="ko-KR" altLang="en-US" sz="2400" dirty="0"/>
              <a:t>예비타당성조사를 거치는 과정을 통해 진행됨</a:t>
            </a:r>
            <a:r>
              <a:rPr kumimoji="1" lang="en-US" altLang="ko-KR" sz="2400" dirty="0"/>
              <a:t>. </a:t>
            </a:r>
            <a:r>
              <a:rPr kumimoji="1" lang="ko-KR" altLang="en-US" sz="2400" dirty="0"/>
              <a:t>하지만 물리</a:t>
            </a:r>
            <a:r>
              <a:rPr kumimoji="1" lang="en-US" altLang="ko-KR" sz="2400" dirty="0"/>
              <a:t>·</a:t>
            </a:r>
            <a:r>
              <a:rPr kumimoji="1" lang="ko-KR" altLang="en-US" sz="2400" dirty="0"/>
              <a:t>천문 등의 기초과학 분야 대형연구시설</a:t>
            </a:r>
            <a:r>
              <a:rPr kumimoji="1" lang="en-US" altLang="ko-KR" sz="2400" dirty="0"/>
              <a:t>·</a:t>
            </a:r>
            <a:r>
              <a:rPr kumimoji="1" lang="ko-KR" altLang="en-US" sz="2400" dirty="0"/>
              <a:t>장비는 과학적 동기가 가장 우선되어야 하고</a:t>
            </a:r>
            <a:r>
              <a:rPr kumimoji="1" lang="en-US" altLang="ko-KR" sz="2400" dirty="0"/>
              <a:t>, </a:t>
            </a:r>
            <a:r>
              <a:rPr kumimoji="1" lang="ko-KR" altLang="en-US" sz="2400" dirty="0"/>
              <a:t>과학적</a:t>
            </a:r>
            <a:r>
              <a:rPr kumimoji="1" lang="en-US" altLang="ko-KR" sz="2400" dirty="0"/>
              <a:t>·</a:t>
            </a:r>
            <a:r>
              <a:rPr kumimoji="1" lang="ko-KR" altLang="en-US" sz="2400" dirty="0"/>
              <a:t>기술적 검토를 통해 </a:t>
            </a:r>
            <a:r>
              <a:rPr kumimoji="1" lang="en" altLang="ko-Kore-KR" sz="2400" dirty="0"/>
              <a:t>Bottom-up</a:t>
            </a:r>
            <a:r>
              <a:rPr kumimoji="1" lang="ko-KR" altLang="en-US" sz="2400" dirty="0" err="1"/>
              <a:t>으로</a:t>
            </a:r>
            <a:r>
              <a:rPr kumimoji="1" lang="ko-KR" altLang="en-US" sz="2400" dirty="0"/>
              <a:t> 구축이 결정되어야 함</a:t>
            </a:r>
            <a:r>
              <a:rPr kumimoji="1" lang="en-US" altLang="ko-KR" sz="2400" dirty="0"/>
              <a:t>.</a:t>
            </a:r>
            <a:endParaRPr kumimoji="1" lang="ko-Kore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1618299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0379CBA-C886-A6F9-7B70-934A3EC4E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kumimoji="1" lang="ko-KR" altLang="en-US" dirty="0"/>
              <a:t>대형연구시설</a:t>
            </a:r>
            <a:r>
              <a:rPr kumimoji="1" lang="en-US" altLang="ko-KR" dirty="0"/>
              <a:t>·</a:t>
            </a:r>
            <a:r>
              <a:rPr kumimoji="1" lang="ko-KR" altLang="en-US" dirty="0"/>
              <a:t>장비의 구축 및 운영을 위해서는 정부 기관 내 사업전담부서 설립이 필요함</a:t>
            </a:r>
            <a:r>
              <a:rPr kumimoji="1" lang="en-US" altLang="ko-KR" dirty="0"/>
              <a:t>.</a:t>
            </a:r>
          </a:p>
          <a:p>
            <a:pPr>
              <a:lnSpc>
                <a:spcPct val="150000"/>
              </a:lnSpc>
            </a:pPr>
            <a:r>
              <a:rPr kumimoji="1" lang="ko-KR" altLang="en-US" dirty="0"/>
              <a:t>대형연구시설 구축 과정이 일관성 있게 추진되려면</a:t>
            </a:r>
            <a:r>
              <a:rPr kumimoji="1" lang="en-US" altLang="ko-KR" dirty="0"/>
              <a:t>, </a:t>
            </a:r>
            <a:r>
              <a:rPr kumimoji="1" lang="ko-KR" altLang="en-US" dirty="0"/>
              <a:t>이를 위한 예산이 뒷받침되어야 함</a:t>
            </a:r>
            <a:r>
              <a:rPr kumimoji="1" lang="en-US" altLang="ko-KR" dirty="0"/>
              <a:t>.</a:t>
            </a:r>
          </a:p>
          <a:p>
            <a:pPr lvl="1">
              <a:lnSpc>
                <a:spcPct val="150000"/>
              </a:lnSpc>
            </a:pPr>
            <a:r>
              <a:rPr kumimoji="1" lang="ko-KR" altLang="en-US" dirty="0"/>
              <a:t>현재는 각 시설</a:t>
            </a:r>
            <a:r>
              <a:rPr kumimoji="1" lang="en-US" altLang="ko-KR" dirty="0"/>
              <a:t>·</a:t>
            </a:r>
            <a:r>
              <a:rPr kumimoji="1" lang="ko-KR" altLang="en-US" dirty="0"/>
              <a:t>장비 별로 </a:t>
            </a:r>
            <a:r>
              <a:rPr kumimoji="1" lang="ko-KR" altLang="en-US" dirty="0" err="1"/>
              <a:t>예타</a:t>
            </a:r>
            <a:r>
              <a:rPr kumimoji="1" lang="en-US" altLang="ko-KR" dirty="0"/>
              <a:t>(</a:t>
            </a:r>
            <a:r>
              <a:rPr kumimoji="1" lang="ko-KR" altLang="en-US" dirty="0"/>
              <a:t>예비타당성검사</a:t>
            </a:r>
            <a:r>
              <a:rPr kumimoji="1" lang="en-US" altLang="ko-KR" dirty="0"/>
              <a:t>)</a:t>
            </a:r>
            <a:r>
              <a:rPr kumimoji="1" lang="ko-KR" altLang="en-US" dirty="0" err="1"/>
              <a:t>를</a:t>
            </a:r>
            <a:r>
              <a:rPr kumimoji="1" lang="ko-KR" altLang="en-US" dirty="0"/>
              <a:t> 거쳐 예산을 확보해야 함</a:t>
            </a:r>
            <a:r>
              <a:rPr kumimoji="1" lang="en-US" altLang="ko-KR" dirty="0"/>
              <a:t>.</a:t>
            </a:r>
            <a:r>
              <a:rPr kumimoji="1" lang="ko-KR" altLang="en-US" dirty="0"/>
              <a:t> 하지만 이런 제도 보다는 기초과학 분야 대형연구시설 구축 및 운영을 위한 별도의 예산 꼭지를 마련하는 것을 제안함</a:t>
            </a:r>
            <a:r>
              <a:rPr kumimoji="1" lang="en-US" altLang="ko-KR" dirty="0"/>
              <a:t>.</a:t>
            </a:r>
          </a:p>
          <a:p>
            <a:pPr lvl="1">
              <a:lnSpc>
                <a:spcPct val="150000"/>
              </a:lnSpc>
            </a:pPr>
            <a:r>
              <a:rPr kumimoji="1" lang="ko-KR" altLang="en-US" dirty="0"/>
              <a:t>“핵융합에너지개발진흥법” 또는 “</a:t>
            </a:r>
            <a:r>
              <a:rPr kumimoji="1" lang="ko-KR" altLang="en-US" dirty="0" err="1"/>
              <a:t>우주개발진흥법”의</a:t>
            </a:r>
            <a:r>
              <a:rPr kumimoji="1" lang="ko-KR" altLang="en-US" dirty="0"/>
              <a:t> 경우와 유사하게</a:t>
            </a:r>
            <a:r>
              <a:rPr kumimoji="1" lang="en-US" altLang="ko-KR" dirty="0"/>
              <a:t>, </a:t>
            </a:r>
            <a:r>
              <a:rPr kumimoji="1" lang="ko-KR" altLang="en-US" dirty="0"/>
              <a:t>예를 들어 “기초과학분야 대형연구시설 </a:t>
            </a:r>
            <a:r>
              <a:rPr kumimoji="1" lang="ko-KR" altLang="en-US" dirty="0" err="1"/>
              <a:t>구축운영진흥법”을</a:t>
            </a:r>
            <a:r>
              <a:rPr kumimoji="1" lang="ko-KR" altLang="en-US" dirty="0"/>
              <a:t> 법제화할 필요가 있음</a:t>
            </a:r>
            <a:r>
              <a:rPr kumimoji="1" lang="en-US" altLang="ko-KR" dirty="0"/>
              <a:t>.</a:t>
            </a:r>
          </a:p>
          <a:p>
            <a:pPr lvl="1">
              <a:lnSpc>
                <a:spcPct val="150000"/>
              </a:lnSpc>
            </a:pPr>
            <a:endParaRPr kumimoji="1" lang="ko-Kore-KR" altLang="en-US" dirty="0"/>
          </a:p>
        </p:txBody>
      </p:sp>
    </p:spTree>
    <p:extLst>
      <p:ext uri="{BB962C8B-B14F-4D97-AF65-F5344CB8AC3E}">
        <p14:creationId xmlns:p14="http://schemas.microsoft.com/office/powerpoint/2010/main" val="15290557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AB24D8A3-70A4-881B-0F46-929760AD1D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68" y="301984"/>
            <a:ext cx="10865674" cy="616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9159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6B44C54-02A7-2095-E28A-EC22FA00F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1523"/>
          </a:xfrm>
        </p:spPr>
        <p:txBody>
          <a:bodyPr>
            <a:normAutofit/>
          </a:bodyPr>
          <a:lstStyle/>
          <a:p>
            <a:r>
              <a:rPr lang="en" altLang="ko-Kore-KR" sz="3600" dirty="0"/>
              <a:t>Bottom-Up </a:t>
            </a:r>
            <a:r>
              <a:rPr lang="ko-KR" altLang="en-US" sz="3600" dirty="0"/>
              <a:t>방식</a:t>
            </a:r>
            <a:endParaRPr lang="ko-Kore-KR" altLang="en-US" sz="36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34B1AF1-0F43-C02F-1AC0-D9E0541FD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7876"/>
            <a:ext cx="10515600" cy="4779087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70000"/>
              </a:lnSpc>
            </a:pPr>
            <a:r>
              <a:rPr lang="ko-KR" altLang="en-US" sz="1600" dirty="0"/>
              <a:t>국내 대형연구시설</a:t>
            </a:r>
            <a:r>
              <a:rPr lang="en-US" altLang="ko-KR" sz="1600" dirty="0"/>
              <a:t>·</a:t>
            </a:r>
            <a:r>
              <a:rPr lang="ko-KR" altLang="en-US" sz="1600" dirty="0"/>
              <a:t>장비 구축에서 드러난 문제점을 해결하기 위해 가장 먼저 해야 하는 것은 </a:t>
            </a:r>
            <a:r>
              <a:rPr lang="en" altLang="ko-Kore-KR" sz="1600" dirty="0"/>
              <a:t>Bottom-Up </a:t>
            </a:r>
            <a:r>
              <a:rPr lang="ko-KR" altLang="en-US" sz="1600" dirty="0"/>
              <a:t>방식의 도입임</a:t>
            </a:r>
            <a:endParaRPr lang="en-US" altLang="ko-KR" sz="1600" dirty="0"/>
          </a:p>
          <a:p>
            <a:pPr>
              <a:lnSpc>
                <a:spcPct val="170000"/>
              </a:lnSpc>
            </a:pPr>
            <a:r>
              <a:rPr lang="en" altLang="ko-Kore-KR" sz="1600" dirty="0"/>
              <a:t>Bottom-Up </a:t>
            </a:r>
            <a:r>
              <a:rPr lang="ko-KR" altLang="en-US" sz="1600" dirty="0"/>
              <a:t>방식에는 미국의 </a:t>
            </a:r>
            <a:r>
              <a:rPr lang="en" altLang="ko-Kore-KR" sz="1600" dirty="0"/>
              <a:t>NSF(National Science Foundation)</a:t>
            </a:r>
            <a:r>
              <a:rPr lang="ko-KR" altLang="en-US" sz="1600" dirty="0"/>
              <a:t>에서와 같이 생애주기</a:t>
            </a:r>
            <a:r>
              <a:rPr lang="en-US" altLang="ko-KR" sz="1600" dirty="0"/>
              <a:t>(</a:t>
            </a:r>
            <a:r>
              <a:rPr lang="en" altLang="ko-Kore-KR" sz="1600" dirty="0"/>
              <a:t>Life Cycle) </a:t>
            </a:r>
            <a:r>
              <a:rPr lang="ko-KR" altLang="en-US" sz="1600" dirty="0"/>
              <a:t>개념을 도입할 필요가 있음</a:t>
            </a:r>
            <a:r>
              <a:rPr lang="en-US" altLang="ko-KR" sz="1600" dirty="0"/>
              <a:t>:</a:t>
            </a:r>
          </a:p>
          <a:p>
            <a:pPr marL="457200" lvl="1" indent="0">
              <a:lnSpc>
                <a:spcPct val="170000"/>
              </a:lnSpc>
              <a:buNone/>
            </a:pPr>
            <a:r>
              <a:rPr lang="en-US" altLang="ko-KR" sz="1400" dirty="0"/>
              <a:t>0. </a:t>
            </a:r>
            <a:r>
              <a:rPr lang="ko-KR" altLang="en-US" sz="1400" dirty="0"/>
              <a:t>제안 </a:t>
            </a:r>
            <a:r>
              <a:rPr lang="en-US" altLang="ko-KR" sz="1400" dirty="0"/>
              <a:t>(</a:t>
            </a:r>
            <a:r>
              <a:rPr lang="en" altLang="ko-Kore-KR" sz="1400" dirty="0"/>
              <a:t>Proposal)</a:t>
            </a:r>
          </a:p>
          <a:p>
            <a:pPr marL="457200" lvl="1" indent="0">
              <a:lnSpc>
                <a:spcPct val="170000"/>
              </a:lnSpc>
              <a:buNone/>
            </a:pPr>
            <a:r>
              <a:rPr lang="en-US" altLang="ko-KR" sz="1400" dirty="0"/>
              <a:t>1.</a:t>
            </a:r>
            <a:r>
              <a:rPr lang="ko-KR" altLang="en-US" sz="1400" dirty="0"/>
              <a:t> 기획 </a:t>
            </a:r>
            <a:r>
              <a:rPr lang="en-US" altLang="ko-KR" sz="1400" dirty="0"/>
              <a:t>(</a:t>
            </a:r>
            <a:r>
              <a:rPr lang="en" altLang="ko-Kore-KR" sz="1400" dirty="0"/>
              <a:t>Planning)</a:t>
            </a:r>
          </a:p>
          <a:p>
            <a:pPr marL="457200" lvl="1" indent="0">
              <a:lnSpc>
                <a:spcPct val="170000"/>
              </a:lnSpc>
              <a:buNone/>
            </a:pPr>
            <a:r>
              <a:rPr lang="en" altLang="ko-Kore-KR" sz="1400" dirty="0"/>
              <a:t>2. </a:t>
            </a:r>
            <a:r>
              <a:rPr lang="ko-KR" altLang="en-US" sz="1400" dirty="0"/>
              <a:t>연구</a:t>
            </a:r>
            <a:r>
              <a:rPr lang="en-US" altLang="ko-KR" sz="1400" dirty="0"/>
              <a:t>·</a:t>
            </a:r>
            <a:r>
              <a:rPr lang="ko-KR" altLang="en-US" sz="1400" dirty="0"/>
              <a:t>개발 </a:t>
            </a:r>
            <a:r>
              <a:rPr lang="en-US" altLang="ko-KR" sz="1400" dirty="0"/>
              <a:t>(</a:t>
            </a:r>
            <a:r>
              <a:rPr lang="en" altLang="ko-Kore-KR" sz="1400" dirty="0"/>
              <a:t>R&amp;D)</a:t>
            </a:r>
          </a:p>
          <a:p>
            <a:pPr marL="457200" lvl="1" indent="0">
              <a:lnSpc>
                <a:spcPct val="170000"/>
              </a:lnSpc>
              <a:buNone/>
            </a:pPr>
            <a:r>
              <a:rPr lang="en" altLang="ko-Kore-KR" sz="1400" dirty="0"/>
              <a:t>3. </a:t>
            </a:r>
            <a:r>
              <a:rPr lang="ko-KR" altLang="en-US" sz="1400" dirty="0"/>
              <a:t>설계 </a:t>
            </a:r>
            <a:r>
              <a:rPr lang="en-US" altLang="ko-KR" sz="1400" dirty="0"/>
              <a:t>(</a:t>
            </a:r>
            <a:r>
              <a:rPr lang="en" altLang="ko-Kore-KR" sz="1400" dirty="0"/>
              <a:t>Design)</a:t>
            </a:r>
          </a:p>
          <a:p>
            <a:pPr marL="457200" lvl="1" indent="0">
              <a:lnSpc>
                <a:spcPct val="170000"/>
              </a:lnSpc>
              <a:buNone/>
            </a:pPr>
            <a:r>
              <a:rPr lang="en" altLang="ko-Kore-KR" sz="1400" dirty="0"/>
              <a:t>4. </a:t>
            </a:r>
            <a:r>
              <a:rPr lang="ko-KR" altLang="en-US" sz="1400" dirty="0"/>
              <a:t>건설 </a:t>
            </a:r>
            <a:r>
              <a:rPr lang="en-US" altLang="ko-KR" sz="1400" dirty="0"/>
              <a:t>(</a:t>
            </a:r>
            <a:r>
              <a:rPr lang="en" altLang="ko-Kore-KR" sz="1400" dirty="0"/>
              <a:t>Construction)</a:t>
            </a:r>
          </a:p>
          <a:p>
            <a:pPr marL="457200" lvl="1" indent="0">
              <a:lnSpc>
                <a:spcPct val="170000"/>
              </a:lnSpc>
              <a:buNone/>
            </a:pPr>
            <a:r>
              <a:rPr lang="en" altLang="ko-Kore-KR" sz="1400" dirty="0"/>
              <a:t>5. </a:t>
            </a:r>
            <a:r>
              <a:rPr lang="ko-KR" altLang="en-US" sz="1400" dirty="0"/>
              <a:t>운영 </a:t>
            </a:r>
            <a:r>
              <a:rPr lang="en-US" altLang="ko-KR" sz="1400" dirty="0"/>
              <a:t>(</a:t>
            </a:r>
            <a:r>
              <a:rPr lang="en" altLang="ko-Kore-KR" sz="1400" dirty="0"/>
              <a:t>Operation)</a:t>
            </a:r>
          </a:p>
          <a:p>
            <a:pPr marL="457200" lvl="1" indent="0">
              <a:lnSpc>
                <a:spcPct val="170000"/>
              </a:lnSpc>
              <a:buNone/>
            </a:pPr>
            <a:r>
              <a:rPr lang="en" altLang="ko-Kore-KR" sz="1400" dirty="0"/>
              <a:t>6. </a:t>
            </a:r>
            <a:r>
              <a:rPr lang="ko-KR" altLang="en-US" sz="1400" dirty="0"/>
              <a:t>퇴역 </a:t>
            </a:r>
            <a:r>
              <a:rPr lang="en-US" altLang="ko-KR" sz="1400" dirty="0"/>
              <a:t>(</a:t>
            </a:r>
            <a:r>
              <a:rPr lang="en" altLang="ko-Kore-KR" sz="1400" dirty="0"/>
              <a:t>Divestment)</a:t>
            </a:r>
          </a:p>
          <a:p>
            <a:pPr>
              <a:lnSpc>
                <a:spcPct val="170000"/>
              </a:lnSpc>
            </a:pPr>
            <a:r>
              <a:rPr lang="ko-KR" altLang="en-US" sz="1600" dirty="0"/>
              <a:t>제안 </a:t>
            </a:r>
            <a:r>
              <a:rPr lang="en-US" altLang="ko-KR" sz="1600" dirty="0"/>
              <a:t>–&gt; </a:t>
            </a:r>
            <a:r>
              <a:rPr lang="ko-KR" altLang="en-US" sz="1600" dirty="0"/>
              <a:t>기획 </a:t>
            </a:r>
            <a:r>
              <a:rPr lang="en-US" altLang="ko-KR" sz="1600" dirty="0"/>
              <a:t>-&gt; </a:t>
            </a:r>
            <a:r>
              <a:rPr lang="ko-KR" altLang="en-US" sz="1600" dirty="0"/>
              <a:t>연구</a:t>
            </a:r>
            <a:r>
              <a:rPr lang="en-US" altLang="ko-KR" sz="1600" dirty="0"/>
              <a:t>·</a:t>
            </a:r>
            <a:r>
              <a:rPr lang="ko-KR" altLang="en-US" sz="1600" dirty="0"/>
              <a:t>개발 </a:t>
            </a:r>
            <a:r>
              <a:rPr lang="en-US" altLang="ko-KR" sz="1600" dirty="0"/>
              <a:t>-&gt; </a:t>
            </a:r>
            <a:r>
              <a:rPr lang="ko-KR" altLang="en-US" sz="1600" dirty="0"/>
              <a:t>설계 </a:t>
            </a:r>
            <a:r>
              <a:rPr lang="en-US" altLang="ko-KR" sz="1600" dirty="0"/>
              <a:t>-&gt; </a:t>
            </a:r>
            <a:r>
              <a:rPr lang="ko-KR" altLang="en-US" sz="1600" dirty="0"/>
              <a:t>건설 단계 엄격한 평가를 통해 충분한 과학적</a:t>
            </a:r>
            <a:r>
              <a:rPr lang="en-US" altLang="ko-KR" sz="1600" dirty="0"/>
              <a:t>·</a:t>
            </a:r>
            <a:r>
              <a:rPr lang="ko-KR" altLang="en-US" sz="1600" dirty="0"/>
              <a:t>기술적 검증을 거친 후 다음 단계로 진행되어야 함</a:t>
            </a:r>
            <a:endParaRPr lang="en-US" altLang="ko-KR" sz="1600" dirty="0"/>
          </a:p>
          <a:p>
            <a:pPr>
              <a:lnSpc>
                <a:spcPct val="170000"/>
              </a:lnSpc>
            </a:pPr>
            <a:r>
              <a:rPr lang="en" altLang="ko-Kore-KR" sz="1600" dirty="0"/>
              <a:t>Bottom-Up </a:t>
            </a:r>
            <a:r>
              <a:rPr lang="ko-KR" altLang="en-US" sz="1600" dirty="0"/>
              <a:t>방식의 성공은 이 방식을 통해 대형 장치를 구축하려는 국내 연관 분야 및 과학자 그룹의 역량에 달려 있음</a:t>
            </a:r>
            <a:r>
              <a:rPr lang="en-US" altLang="ko-KR" sz="1600" dirty="0"/>
              <a:t>.</a:t>
            </a:r>
            <a:r>
              <a:rPr lang="ko-KR" altLang="en-US" sz="1600" dirty="0"/>
              <a:t> 대형연구시설</a:t>
            </a:r>
            <a:r>
              <a:rPr lang="en-US" altLang="ko-KR" sz="1600" dirty="0"/>
              <a:t>·</a:t>
            </a:r>
            <a:r>
              <a:rPr lang="ko-KR" altLang="en-US" sz="1600" dirty="0"/>
              <a:t>장비를 구축하고 운영할 과학적</a:t>
            </a:r>
            <a:r>
              <a:rPr lang="en-US" altLang="ko-KR" sz="1600" dirty="0"/>
              <a:t>·</a:t>
            </a:r>
            <a:r>
              <a:rPr lang="ko-KR" altLang="en-US" sz="1600" dirty="0"/>
              <a:t>기술적 역량을 충분히 갖추었음을 보여주는 프로젝트만 추진되어야 함</a:t>
            </a:r>
            <a:r>
              <a:rPr lang="en-US" altLang="ko-KR" sz="1600" dirty="0"/>
              <a:t>.</a:t>
            </a:r>
            <a:endParaRPr lang="en" altLang="ko-Kore-KR" sz="1600" dirty="0"/>
          </a:p>
          <a:p>
            <a:pPr marL="457200" lvl="1" indent="0">
              <a:lnSpc>
                <a:spcPct val="170000"/>
              </a:lnSpc>
              <a:buNone/>
            </a:pPr>
            <a:endParaRPr lang="ko-Kore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2525934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E109693B-6902-744C-737F-32EC9CA93B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340" y="444843"/>
            <a:ext cx="11409575" cy="6042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7217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33A544-9D4B-A0A8-D31B-C5D8B9CB4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ore-KR" altLang="en-US" dirty="0">
                <a:latin typeface="+mj-ea"/>
              </a:rPr>
              <a:t>논의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FE70F53-6191-1C4D-EEA9-07D0BC979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ore-KR" altLang="en-US" dirty="0"/>
              <a:t>고에너지물리학회</a:t>
            </a:r>
            <a:r>
              <a:rPr lang="ko-KR" altLang="en-US" dirty="0"/>
              <a:t> 설립 </a:t>
            </a:r>
            <a:r>
              <a:rPr lang="ko-KR" altLang="en-US"/>
              <a:t>목적과의 연계성</a:t>
            </a:r>
            <a:endParaRPr lang="en-US" altLang="ko-KR" dirty="0"/>
          </a:p>
          <a:p>
            <a:endParaRPr lang="ko-Kore-KR" altLang="en-US" dirty="0"/>
          </a:p>
        </p:txBody>
      </p:sp>
    </p:spTree>
    <p:extLst>
      <p:ext uri="{BB962C8B-B14F-4D97-AF65-F5344CB8AC3E}">
        <p14:creationId xmlns:p14="http://schemas.microsoft.com/office/powerpoint/2010/main" val="2830319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22D7D3B2-B820-4E1F-3FF4-86D2E4847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ore-KR" altLang="en-US" sz="4000" dirty="0">
                <a:latin typeface="+mj-ea"/>
              </a:rPr>
              <a:t>한국과학기술한림원</a:t>
            </a:r>
            <a:r>
              <a:rPr lang="ko-KR" altLang="en-US" sz="4000" dirty="0">
                <a:latin typeface="+mj-ea"/>
              </a:rPr>
              <a:t> 과학기술정책연구 사업</a:t>
            </a:r>
            <a:endParaRPr lang="ko-Kore-KR" altLang="en-US" sz="4000" dirty="0">
              <a:latin typeface="+mj-ea"/>
            </a:endParaRPr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6CEC285F-8A70-7951-0D08-19C3D903F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한림연구보고서</a:t>
            </a:r>
            <a:r>
              <a:rPr lang="en-US" altLang="ko-KR" dirty="0"/>
              <a:t>( √ )   </a:t>
            </a:r>
            <a:r>
              <a:rPr lang="ko-KR" altLang="en-US" dirty="0" err="1"/>
              <a:t>한림원탁토론회</a:t>
            </a:r>
            <a:r>
              <a:rPr lang="en-US" altLang="ko-KR" dirty="0"/>
              <a:t>(   )   </a:t>
            </a:r>
            <a:r>
              <a:rPr lang="ko-KR" altLang="en-US" dirty="0"/>
              <a:t>차세대리포트</a:t>
            </a:r>
            <a:r>
              <a:rPr lang="en-US" altLang="ko-KR" dirty="0"/>
              <a:t>(   )</a:t>
            </a:r>
          </a:p>
          <a:p>
            <a:pPr marL="0" indent="0">
              <a:buNone/>
            </a:pPr>
            <a:endParaRPr lang="en-US" altLang="ko-KR" dirty="0"/>
          </a:p>
          <a:p>
            <a:r>
              <a:rPr lang="ko-KR" altLang="en-US" dirty="0"/>
              <a:t>참여연구원</a:t>
            </a:r>
            <a:endParaRPr lang="en-US" altLang="ko-KR" dirty="0"/>
          </a:p>
          <a:p>
            <a:pPr lvl="1"/>
            <a:r>
              <a:rPr lang="ko-KR" altLang="en-US" dirty="0"/>
              <a:t>연구책임자</a:t>
            </a:r>
            <a:r>
              <a:rPr lang="en-US" altLang="ko-KR" dirty="0"/>
              <a:t>:</a:t>
            </a:r>
            <a:r>
              <a:rPr lang="ko-KR" altLang="en-US" dirty="0"/>
              <a:t> </a:t>
            </a:r>
            <a:r>
              <a:rPr lang="ko-KR" altLang="en-US" u="sng" dirty="0"/>
              <a:t>류동수</a:t>
            </a:r>
            <a:r>
              <a:rPr lang="en-US" altLang="ko-KR" dirty="0"/>
              <a:t>(</a:t>
            </a:r>
            <a:r>
              <a:rPr lang="ko-KR" altLang="en-US" dirty="0"/>
              <a:t>울산과학기술원</a:t>
            </a:r>
            <a:r>
              <a:rPr lang="en-US" altLang="ko-KR" dirty="0"/>
              <a:t>,</a:t>
            </a:r>
            <a:r>
              <a:rPr lang="ko-KR" altLang="en-US" dirty="0"/>
              <a:t> 천체물리학</a:t>
            </a:r>
            <a:r>
              <a:rPr lang="en-US" altLang="ko-KR" dirty="0"/>
              <a:t>)</a:t>
            </a:r>
          </a:p>
          <a:p>
            <a:pPr lvl="1"/>
            <a:r>
              <a:rPr lang="ko-KR" altLang="en-US" dirty="0"/>
              <a:t>천문학</a:t>
            </a:r>
            <a:r>
              <a:rPr lang="en-US" altLang="ko-KR" dirty="0"/>
              <a:t>/</a:t>
            </a:r>
            <a:r>
              <a:rPr lang="ko-KR" altLang="en-US" dirty="0"/>
              <a:t>천체물리학</a:t>
            </a:r>
            <a:r>
              <a:rPr lang="en-US" altLang="ko-KR" dirty="0"/>
              <a:t>:</a:t>
            </a:r>
            <a:r>
              <a:rPr lang="ko-KR" altLang="en-US" dirty="0"/>
              <a:t> </a:t>
            </a:r>
            <a:r>
              <a:rPr lang="ko-KR" altLang="en-US" u="sng" dirty="0" err="1"/>
              <a:t>이형목</a:t>
            </a:r>
            <a:r>
              <a:rPr lang="en-US" altLang="ko-KR" dirty="0"/>
              <a:t>(</a:t>
            </a:r>
            <a:r>
              <a:rPr lang="ko-KR" altLang="en-US" dirty="0"/>
              <a:t>서울대학교</a:t>
            </a:r>
            <a:r>
              <a:rPr lang="en-US" altLang="ko-KR" dirty="0"/>
              <a:t>),</a:t>
            </a:r>
            <a:r>
              <a:rPr lang="ko-KR" altLang="en-US" dirty="0"/>
              <a:t> </a:t>
            </a:r>
            <a:r>
              <a:rPr lang="ko-KR" altLang="en-US" dirty="0" err="1"/>
              <a:t>박병곤</a:t>
            </a:r>
            <a:r>
              <a:rPr lang="en-US" altLang="ko-KR" dirty="0"/>
              <a:t>(</a:t>
            </a:r>
            <a:r>
              <a:rPr lang="ko-KR" altLang="en-US" dirty="0"/>
              <a:t>한국천문연구원</a:t>
            </a:r>
            <a:r>
              <a:rPr lang="en-US" altLang="ko-KR" dirty="0"/>
              <a:t>),</a:t>
            </a:r>
            <a:r>
              <a:rPr lang="ko-KR" altLang="en-US" dirty="0"/>
              <a:t> </a:t>
            </a:r>
            <a:r>
              <a:rPr lang="ko-KR" altLang="en-US" i="1" dirty="0"/>
              <a:t>곽규진</a:t>
            </a:r>
            <a:r>
              <a:rPr lang="en-US" altLang="ko-KR" dirty="0"/>
              <a:t>(</a:t>
            </a:r>
            <a:r>
              <a:rPr lang="ko-KR" altLang="en-US" dirty="0"/>
              <a:t>울산과학기술원</a:t>
            </a:r>
            <a:r>
              <a:rPr lang="en-US" altLang="ko-KR" dirty="0"/>
              <a:t>)</a:t>
            </a:r>
          </a:p>
          <a:p>
            <a:pPr lvl="1"/>
            <a:r>
              <a:rPr lang="ko-KR" altLang="en-US" dirty="0"/>
              <a:t>입자물리학</a:t>
            </a:r>
            <a:r>
              <a:rPr lang="en-US" altLang="ko-KR" dirty="0"/>
              <a:t>:</a:t>
            </a:r>
            <a:r>
              <a:rPr lang="ko-KR" altLang="en-US" dirty="0"/>
              <a:t> 유인태</a:t>
            </a:r>
            <a:r>
              <a:rPr lang="en-US" altLang="ko-KR" dirty="0"/>
              <a:t>(</a:t>
            </a:r>
            <a:r>
              <a:rPr lang="ko-KR" altLang="en-US" dirty="0"/>
              <a:t>성균관대학교</a:t>
            </a:r>
            <a:r>
              <a:rPr lang="en-US" altLang="ko-KR" dirty="0"/>
              <a:t>),</a:t>
            </a:r>
            <a:r>
              <a:rPr lang="ko-KR" altLang="en-US" dirty="0"/>
              <a:t> </a:t>
            </a:r>
            <a:r>
              <a:rPr lang="ko-KR" altLang="en-US" i="1" dirty="0"/>
              <a:t>박인규</a:t>
            </a:r>
            <a:r>
              <a:rPr lang="en-US" altLang="ko-KR" dirty="0"/>
              <a:t>(</a:t>
            </a:r>
            <a:r>
              <a:rPr lang="ko-KR" altLang="en-US" dirty="0"/>
              <a:t>서울시립대학교</a:t>
            </a:r>
            <a:r>
              <a:rPr lang="en-US" altLang="ko-KR" dirty="0"/>
              <a:t>)</a:t>
            </a:r>
          </a:p>
          <a:p>
            <a:pPr lvl="1"/>
            <a:r>
              <a:rPr lang="ko-KR" altLang="en-US" dirty="0"/>
              <a:t>핵물리학</a:t>
            </a:r>
            <a:r>
              <a:rPr lang="en-US" altLang="ko-KR" dirty="0"/>
              <a:t>:</a:t>
            </a:r>
            <a:r>
              <a:rPr lang="ko-KR" altLang="en-US" dirty="0"/>
              <a:t> 문창범</a:t>
            </a:r>
            <a:r>
              <a:rPr lang="en-US" altLang="ko-KR" dirty="0"/>
              <a:t>(</a:t>
            </a:r>
            <a:r>
              <a:rPr lang="ko-KR" altLang="en-US" dirty="0"/>
              <a:t>기초과학연구원</a:t>
            </a:r>
            <a:r>
              <a:rPr lang="en-US" altLang="ko-KR" dirty="0"/>
              <a:t>), </a:t>
            </a:r>
            <a:r>
              <a:rPr lang="ko-KR" altLang="en-US" i="1" dirty="0" err="1"/>
              <a:t>전동오</a:t>
            </a:r>
            <a:r>
              <a:rPr lang="en-US" altLang="ko-KR" dirty="0"/>
              <a:t>(</a:t>
            </a:r>
            <a:r>
              <a:rPr lang="ko-KR" altLang="en-US" dirty="0"/>
              <a:t>기초과학연구원</a:t>
            </a:r>
            <a:r>
              <a:rPr lang="en-US" altLang="ko-KR" dirty="0"/>
              <a:t>)</a:t>
            </a:r>
          </a:p>
          <a:p>
            <a:pPr lvl="1"/>
            <a:r>
              <a:rPr lang="ko-KR" altLang="en-US" dirty="0"/>
              <a:t>가속기물리학</a:t>
            </a:r>
            <a:r>
              <a:rPr lang="en-US" altLang="ko-KR" dirty="0"/>
              <a:t>:</a:t>
            </a:r>
            <a:r>
              <a:rPr lang="ko-KR" altLang="en-US" dirty="0"/>
              <a:t> 이주한</a:t>
            </a:r>
            <a:r>
              <a:rPr lang="en-US" altLang="ko-KR" dirty="0"/>
              <a:t>(</a:t>
            </a:r>
            <a:r>
              <a:rPr lang="ko-KR" altLang="en-US" dirty="0" err="1"/>
              <a:t>한국기초과학지원연구원</a:t>
            </a:r>
            <a:r>
              <a:rPr lang="en-US" altLang="ko-KR" dirty="0"/>
              <a:t>), </a:t>
            </a:r>
            <a:r>
              <a:rPr lang="ko-KR" altLang="en-US" dirty="0" err="1"/>
              <a:t>정모세</a:t>
            </a:r>
            <a:r>
              <a:rPr lang="en-US" altLang="ko-KR" dirty="0"/>
              <a:t>(</a:t>
            </a:r>
            <a:r>
              <a:rPr lang="ko-KR" altLang="en-US" dirty="0"/>
              <a:t>울산과학기술원</a:t>
            </a:r>
            <a:r>
              <a:rPr lang="en-US" altLang="ko-KR" dirty="0"/>
              <a:t>)</a:t>
            </a:r>
            <a:endParaRPr lang="ko-Kore-KR" altLang="en-US" dirty="0"/>
          </a:p>
        </p:txBody>
      </p:sp>
    </p:spTree>
    <p:extLst>
      <p:ext uri="{BB962C8B-B14F-4D97-AF65-F5344CB8AC3E}">
        <p14:creationId xmlns:p14="http://schemas.microsoft.com/office/powerpoint/2010/main" val="605748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E5D9F27-7562-1364-D12D-201BDAFD4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 dirty="0"/>
              <a:t>정책과제 제안 동기</a:t>
            </a:r>
            <a:r>
              <a:rPr kumimoji="1" lang="en-US" altLang="ko-KR" dirty="0"/>
              <a:t>:</a:t>
            </a:r>
            <a:r>
              <a:rPr kumimoji="1" lang="ko-KR" altLang="en-US" dirty="0"/>
              <a:t> 필요성</a:t>
            </a:r>
            <a:endParaRPr kumimoji="1" lang="ko-Kore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01E3346-AC41-8463-13AA-20B200A79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3097" y="1804605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kumimoji="1" lang="ko-KR" altLang="en-US" sz="2400" dirty="0"/>
              <a:t>최근 물리학 및 천문학 등의 기초과학연구에서는 대형연구시설</a:t>
            </a:r>
            <a:r>
              <a:rPr kumimoji="1" lang="en-US" altLang="ko-KR" sz="2400" dirty="0"/>
              <a:t>·</a:t>
            </a:r>
            <a:r>
              <a:rPr kumimoji="1" lang="ko-KR" altLang="en-US" sz="2400" dirty="0"/>
              <a:t>장비에 기반한 </a:t>
            </a:r>
            <a:r>
              <a:rPr kumimoji="1" lang="ko-KR" altLang="en-US" sz="2400" dirty="0" err="1"/>
              <a:t>빅사이언스를</a:t>
            </a:r>
            <a:r>
              <a:rPr kumimoji="1" lang="ko-KR" altLang="en-US" sz="2400" dirty="0"/>
              <a:t> 통해 해당 분야의 난제를 해결하여 </a:t>
            </a:r>
            <a:r>
              <a:rPr kumimoji="1" lang="en" altLang="ko-Kore-KR" sz="2400" dirty="0"/>
              <a:t>breakthrough</a:t>
            </a:r>
            <a:r>
              <a:rPr kumimoji="1" lang="ko-KR" altLang="en-US" sz="2400" dirty="0" err="1"/>
              <a:t>를</a:t>
            </a:r>
            <a:r>
              <a:rPr kumimoji="1" lang="ko-KR" altLang="en-US" sz="2400" dirty="0"/>
              <a:t> 이루어 옴</a:t>
            </a:r>
            <a:endParaRPr kumimoji="1" lang="en-US" altLang="ko-KR" sz="2400" dirty="0"/>
          </a:p>
          <a:p>
            <a:pPr>
              <a:lnSpc>
                <a:spcPct val="160000"/>
              </a:lnSpc>
            </a:pPr>
            <a:r>
              <a:rPr kumimoji="1" lang="ko-KR" altLang="en-US" sz="2400" dirty="0"/>
              <a:t>국내 물리학 및 천문학 등의 기초과학이 노벨상에 근접한 세계 최고 수준으로 한 단계 더 도약하기 위해서는</a:t>
            </a:r>
            <a:r>
              <a:rPr kumimoji="1" lang="en-US" altLang="ko-KR" sz="2400" dirty="0"/>
              <a:t>, </a:t>
            </a:r>
            <a:r>
              <a:rPr kumimoji="1" lang="ko-KR" altLang="en-US" sz="2400" dirty="0"/>
              <a:t>대형연구시설</a:t>
            </a:r>
            <a:r>
              <a:rPr kumimoji="1" lang="en-US" altLang="ko-KR" sz="2400" dirty="0"/>
              <a:t>·</a:t>
            </a:r>
            <a:r>
              <a:rPr kumimoji="1" lang="ko-KR" altLang="en-US" sz="2400" dirty="0"/>
              <a:t>장비에 기반한 </a:t>
            </a:r>
            <a:r>
              <a:rPr kumimoji="1" lang="ko-KR" altLang="en-US" sz="2400" dirty="0" err="1"/>
              <a:t>빅사이언스</a:t>
            </a:r>
            <a:r>
              <a:rPr kumimoji="1" lang="ko-KR" altLang="en-US" sz="2400" dirty="0"/>
              <a:t> 연구를 수행할 필요가 있음</a:t>
            </a:r>
            <a:endParaRPr kumimoji="1" lang="en-US" altLang="ko-KR" sz="2400" dirty="0"/>
          </a:p>
          <a:p>
            <a:pPr>
              <a:lnSpc>
                <a:spcPct val="160000"/>
              </a:lnSpc>
            </a:pPr>
            <a:r>
              <a:rPr kumimoji="1" lang="ko-KR" altLang="en-US" sz="2400" b="1" dirty="0"/>
              <a:t>그러나</a:t>
            </a:r>
            <a:r>
              <a:rPr kumimoji="1" lang="ko-KR" altLang="en-US" sz="2400" dirty="0"/>
              <a:t> 현재 국내에는 </a:t>
            </a:r>
            <a:r>
              <a:rPr kumimoji="1" lang="ko-KR" altLang="en-US" sz="2400" dirty="0" err="1"/>
              <a:t>수백억원</a:t>
            </a:r>
            <a:r>
              <a:rPr kumimoji="1" lang="ko-KR" altLang="en-US" sz="2400" dirty="0"/>
              <a:t> 이상의 예산이 필요한 대형연구시설</a:t>
            </a:r>
            <a:r>
              <a:rPr kumimoji="1" lang="en-US" altLang="ko-KR" sz="2400" dirty="0"/>
              <a:t>·</a:t>
            </a:r>
            <a:r>
              <a:rPr kumimoji="1" lang="ko-KR" altLang="en-US" sz="2400" dirty="0"/>
              <a:t>장비를 체계적으로 검토</a:t>
            </a:r>
            <a:r>
              <a:rPr kumimoji="1" lang="en-US" altLang="ko-KR" sz="2400" dirty="0"/>
              <a:t>·</a:t>
            </a:r>
            <a:r>
              <a:rPr kumimoji="1" lang="ko-KR" altLang="en-US" sz="2400" dirty="0"/>
              <a:t>선정하여 구축하고 관리할 수 있는 거버넌스 시스템이 부재한 상황임</a:t>
            </a:r>
            <a:r>
              <a:rPr kumimoji="1" lang="en-US" altLang="ko-KR" sz="2400" dirty="0"/>
              <a:t>. </a:t>
            </a:r>
            <a:r>
              <a:rPr kumimoji="1" lang="ko-KR" altLang="en-US" sz="2400" dirty="0"/>
              <a:t>따라서 대부분의 기초과학연구를 위한 대형연구시설</a:t>
            </a:r>
            <a:r>
              <a:rPr kumimoji="1" lang="en-US" altLang="ko-KR" sz="2400" dirty="0"/>
              <a:t>·</a:t>
            </a:r>
            <a:r>
              <a:rPr kumimoji="1" lang="ko-KR" altLang="en-US" sz="2400" dirty="0"/>
              <a:t>장비 구축 제안들이 아이디어 수준에 머무르고 있으며</a:t>
            </a:r>
            <a:r>
              <a:rPr kumimoji="1" lang="en-US" altLang="ko-KR" sz="2400" dirty="0"/>
              <a:t>, </a:t>
            </a:r>
            <a:r>
              <a:rPr kumimoji="1" lang="ko-KR" altLang="en-US" sz="2400" dirty="0"/>
              <a:t>심지어는 기획 단계에도 가지 못하고 있음</a:t>
            </a:r>
            <a:r>
              <a:rPr kumimoji="1" lang="en-US" altLang="ko-KR" sz="2400" dirty="0"/>
              <a:t>. </a:t>
            </a:r>
            <a:r>
              <a:rPr kumimoji="1" lang="ko-KR" altLang="en-US" sz="2400" dirty="0"/>
              <a:t>이런 현실로 인해</a:t>
            </a:r>
            <a:r>
              <a:rPr kumimoji="1" lang="en-US" altLang="ko-KR" sz="2400" dirty="0"/>
              <a:t>, </a:t>
            </a:r>
            <a:r>
              <a:rPr kumimoji="1" lang="ko-KR" altLang="en-US" sz="2400" dirty="0"/>
              <a:t>일부의 경우 전문가 그룹의 심도 있는 검토 과정을 거치지 않고</a:t>
            </a:r>
            <a:r>
              <a:rPr kumimoji="1" lang="en-US" altLang="ko-KR" sz="2400" dirty="0"/>
              <a:t>, </a:t>
            </a:r>
            <a:r>
              <a:rPr kumimoji="1" lang="ko-KR" altLang="en-US" sz="2400" dirty="0"/>
              <a:t>정책 결정자들을 통해 예산을 확보하려는 노력을 하고 있음</a:t>
            </a:r>
            <a:r>
              <a:rPr kumimoji="1" lang="en-US" altLang="ko-KR" sz="2400" dirty="0"/>
              <a:t>.</a:t>
            </a:r>
            <a:endParaRPr kumimoji="1" lang="ko-Kore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935570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D263090-0E03-C8E1-B5CF-39634A13D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 dirty="0"/>
              <a:t>정책과제 제안 동기</a:t>
            </a:r>
            <a:r>
              <a:rPr kumimoji="1" lang="en-US" altLang="ko-KR" dirty="0"/>
              <a:t>:</a:t>
            </a:r>
            <a:r>
              <a:rPr kumimoji="1" lang="ko-KR" altLang="en-US" dirty="0"/>
              <a:t> 목적</a:t>
            </a:r>
            <a:endParaRPr kumimoji="1" lang="ko-Kore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06DDEF8-8766-A9EB-3E3A-1BEAACF92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ko-KR" altLang="en-US" dirty="0"/>
              <a:t>이번 정책연구에서는 물리학과 천문학의 기초과학 분야에서 대형연구시설</a:t>
            </a:r>
            <a:r>
              <a:rPr kumimoji="1" lang="en-US" altLang="ko-KR" dirty="0"/>
              <a:t>·</a:t>
            </a:r>
            <a:r>
              <a:rPr kumimoji="1" lang="ko-KR" altLang="en-US" dirty="0"/>
              <a:t>장비를 활용하는 </a:t>
            </a:r>
            <a:r>
              <a:rPr kumimoji="1" lang="ko-KR" altLang="en-US" dirty="0" err="1"/>
              <a:t>빅사이언스의</a:t>
            </a:r>
            <a:r>
              <a:rPr kumimoji="1" lang="ko-KR" altLang="en-US" dirty="0"/>
              <a:t> 전반적인 국내 현황을 점검하고</a:t>
            </a:r>
            <a:r>
              <a:rPr kumimoji="1" lang="en-US" altLang="ko-KR" dirty="0"/>
              <a:t>, </a:t>
            </a:r>
            <a:r>
              <a:rPr kumimoji="1" lang="ko-KR" altLang="en-US" dirty="0"/>
              <a:t>이에 기반하여 현장 연구자의 의견이 반영될 수 있는 </a:t>
            </a:r>
            <a:r>
              <a:rPr kumimoji="1" lang="ko-KR" altLang="en-US" dirty="0" err="1"/>
              <a:t>빅사이언스를</a:t>
            </a:r>
            <a:r>
              <a:rPr kumimoji="1" lang="ko-KR" altLang="en-US" dirty="0"/>
              <a:t> 위한 거버넌스의 구성 및 운영을 제안하는 것을 목표로 함</a:t>
            </a:r>
            <a:r>
              <a:rPr kumimoji="1" lang="en-US" altLang="ko-KR" dirty="0"/>
              <a:t>.</a:t>
            </a:r>
            <a:endParaRPr kumimoji="1" lang="ko-Kore-KR" altLang="en-US" dirty="0"/>
          </a:p>
        </p:txBody>
      </p:sp>
    </p:spTree>
    <p:extLst>
      <p:ext uri="{BB962C8B-B14F-4D97-AF65-F5344CB8AC3E}">
        <p14:creationId xmlns:p14="http://schemas.microsoft.com/office/powerpoint/2010/main" val="3071495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F7E8DBA-9CD1-CDCD-EE01-C3CF2CE1E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ore-KR" altLang="en-US" dirty="0">
                <a:latin typeface="+mj-ea"/>
              </a:rPr>
              <a:t>보고서</a:t>
            </a:r>
            <a:r>
              <a:rPr kumimoji="1" lang="ko-KR" altLang="en-US" dirty="0">
                <a:latin typeface="+mj-ea"/>
              </a:rPr>
              <a:t> 목차</a:t>
            </a:r>
            <a:endParaRPr kumimoji="1" lang="ko-Kore-KR" altLang="en-US" dirty="0">
              <a:latin typeface="+mj-ea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873DD84-A6D8-BC1C-D67E-E08BB06A6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kumimoji="1" lang="en-US" altLang="ko-KR" dirty="0"/>
              <a:t>I. </a:t>
            </a:r>
            <a:r>
              <a:rPr kumimoji="1" lang="ko-KR" altLang="en-US" dirty="0"/>
              <a:t>대형연구시설</a:t>
            </a:r>
            <a:r>
              <a:rPr kumimoji="1" lang="en-US" altLang="ko-KR" dirty="0"/>
              <a:t>·</a:t>
            </a:r>
            <a:r>
              <a:rPr kumimoji="1" lang="ko-KR" altLang="en-US" dirty="0"/>
              <a:t>장비의 정의 및 특징</a:t>
            </a:r>
            <a:endParaRPr kumimoji="1" lang="en-US" altLang="ko-KR" dirty="0"/>
          </a:p>
          <a:p>
            <a:pPr marL="0" indent="0">
              <a:lnSpc>
                <a:spcPct val="150000"/>
              </a:lnSpc>
              <a:buNone/>
            </a:pPr>
            <a:r>
              <a:rPr kumimoji="1" lang="en-US" altLang="ko-KR" dirty="0"/>
              <a:t>II. </a:t>
            </a:r>
            <a:r>
              <a:rPr kumimoji="1" lang="ko-KR" altLang="en-US" dirty="0"/>
              <a:t>대형연구시설</a:t>
            </a:r>
            <a:r>
              <a:rPr kumimoji="1" lang="en-US" altLang="ko-KR" dirty="0"/>
              <a:t>·</a:t>
            </a:r>
            <a:r>
              <a:rPr kumimoji="1" lang="ko-KR" altLang="en-US" dirty="0"/>
              <a:t>장비의 중요성</a:t>
            </a:r>
            <a:endParaRPr kumimoji="1" lang="en-US" altLang="ko-KR" dirty="0"/>
          </a:p>
          <a:p>
            <a:pPr marL="0" indent="0">
              <a:lnSpc>
                <a:spcPct val="150000"/>
              </a:lnSpc>
              <a:buNone/>
            </a:pPr>
            <a:r>
              <a:rPr kumimoji="1" lang="en-US" altLang="ko-KR" dirty="0"/>
              <a:t>III. </a:t>
            </a:r>
            <a:r>
              <a:rPr kumimoji="1" lang="ko-KR" altLang="en-US" dirty="0"/>
              <a:t>물리</a:t>
            </a:r>
            <a:r>
              <a:rPr kumimoji="1" lang="en-US" altLang="ko-KR" dirty="0"/>
              <a:t>·</a:t>
            </a:r>
            <a:r>
              <a:rPr kumimoji="1" lang="ko-KR" altLang="en-US" dirty="0"/>
              <a:t>천문 분야 국내외 대형연구시설</a:t>
            </a:r>
            <a:r>
              <a:rPr kumimoji="1" lang="en-US" altLang="ko-KR" dirty="0"/>
              <a:t>·</a:t>
            </a:r>
            <a:r>
              <a:rPr kumimoji="1" lang="ko-KR" altLang="en-US" dirty="0"/>
              <a:t>장비</a:t>
            </a:r>
            <a:endParaRPr kumimoji="1" lang="en-US" altLang="ko-KR" dirty="0"/>
          </a:p>
          <a:p>
            <a:pPr marL="0" indent="0">
              <a:lnSpc>
                <a:spcPct val="150000"/>
              </a:lnSpc>
              <a:buNone/>
            </a:pPr>
            <a:r>
              <a:rPr kumimoji="1" lang="en-US" altLang="ko-KR" dirty="0"/>
              <a:t>IV. </a:t>
            </a:r>
            <a:r>
              <a:rPr kumimoji="1" lang="ko-KR" altLang="en-US" dirty="0"/>
              <a:t>해외 대형연구시설</a:t>
            </a:r>
            <a:r>
              <a:rPr kumimoji="1" lang="en-US" altLang="ko-KR" dirty="0"/>
              <a:t>·</a:t>
            </a:r>
            <a:r>
              <a:rPr kumimoji="1" lang="ko-KR" altLang="en-US" dirty="0"/>
              <a:t>장비 구축 및 운영 체계</a:t>
            </a:r>
            <a:endParaRPr kumimoji="1" lang="en-US" altLang="ko-KR" dirty="0"/>
          </a:p>
          <a:p>
            <a:pPr marL="0" indent="0">
              <a:lnSpc>
                <a:spcPct val="150000"/>
              </a:lnSpc>
              <a:buNone/>
            </a:pPr>
            <a:r>
              <a:rPr kumimoji="1" lang="en-US" altLang="ko-KR" dirty="0"/>
              <a:t>V. </a:t>
            </a:r>
            <a:r>
              <a:rPr kumimoji="1" lang="ko-KR" altLang="en-US" dirty="0"/>
              <a:t>국내 대형연구시설</a:t>
            </a:r>
            <a:r>
              <a:rPr kumimoji="1" lang="en-US" altLang="ko-KR" dirty="0"/>
              <a:t>·</a:t>
            </a:r>
            <a:r>
              <a:rPr kumimoji="1" lang="ko-KR" altLang="en-US" dirty="0"/>
              <a:t>장비 구축 및 운영 현황</a:t>
            </a:r>
            <a:endParaRPr kumimoji="1" lang="en-US" altLang="ko-KR" dirty="0"/>
          </a:p>
          <a:p>
            <a:pPr marL="0" indent="0">
              <a:lnSpc>
                <a:spcPct val="150000"/>
              </a:lnSpc>
              <a:buNone/>
            </a:pPr>
            <a:r>
              <a:rPr kumimoji="1" lang="en-US" altLang="ko-KR" dirty="0"/>
              <a:t>VI. </a:t>
            </a:r>
            <a:r>
              <a:rPr kumimoji="1" lang="ko-KR" altLang="en-US" dirty="0"/>
              <a:t>대형연구시설</a:t>
            </a:r>
            <a:r>
              <a:rPr kumimoji="1" lang="en-US" altLang="ko-KR" dirty="0"/>
              <a:t>·</a:t>
            </a:r>
            <a:r>
              <a:rPr kumimoji="1" lang="ko-KR" altLang="en-US" dirty="0"/>
              <a:t>장비 기반 </a:t>
            </a:r>
            <a:r>
              <a:rPr kumimoji="1" lang="ko-KR" altLang="en-US" dirty="0" err="1"/>
              <a:t>빅사이언스를</a:t>
            </a:r>
            <a:r>
              <a:rPr kumimoji="1" lang="ko-KR" altLang="en-US" dirty="0"/>
              <a:t> 통한 국내 기초과학연구의 발전을 위한 제언</a:t>
            </a:r>
            <a:endParaRPr kumimoji="1" lang="en-US" altLang="ko-KR" dirty="0"/>
          </a:p>
          <a:p>
            <a:pPr marL="0" indent="0">
              <a:lnSpc>
                <a:spcPct val="150000"/>
              </a:lnSpc>
              <a:buNone/>
            </a:pPr>
            <a:r>
              <a:rPr kumimoji="1" lang="en-US" altLang="ko-Kore-KR" dirty="0"/>
              <a:t>	</a:t>
            </a:r>
            <a:endParaRPr kumimoji="1" lang="ko-Kore-KR" altLang="en-US" dirty="0"/>
          </a:p>
        </p:txBody>
      </p:sp>
    </p:spTree>
    <p:extLst>
      <p:ext uri="{BB962C8B-B14F-4D97-AF65-F5344CB8AC3E}">
        <p14:creationId xmlns:p14="http://schemas.microsoft.com/office/powerpoint/2010/main" val="446428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A71C949-3663-A6AE-BAF0-B17F0FF71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" altLang="ko-Kore-KR" sz="4000" dirty="0"/>
              <a:t>III. </a:t>
            </a:r>
            <a:r>
              <a:rPr kumimoji="1" lang="ko-KR" altLang="en-US" sz="4000" dirty="0"/>
              <a:t>물리</a:t>
            </a:r>
            <a:r>
              <a:rPr kumimoji="1" lang="en-US" altLang="ko-KR" sz="4000" dirty="0"/>
              <a:t>·</a:t>
            </a:r>
            <a:r>
              <a:rPr kumimoji="1" lang="ko-KR" altLang="en-US" sz="4000" dirty="0"/>
              <a:t>천문 분야 국내외 대형연구시설</a:t>
            </a:r>
            <a:r>
              <a:rPr kumimoji="1" lang="en-US" altLang="ko-KR" sz="4000" dirty="0"/>
              <a:t>·</a:t>
            </a:r>
            <a:r>
              <a:rPr kumimoji="1" lang="ko-KR" altLang="en-US" sz="4000" dirty="0"/>
              <a:t>장비</a:t>
            </a:r>
            <a:endParaRPr kumimoji="1" lang="ko-Kore-KR" altLang="en-US" sz="40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F95FFC7-998A-6439-8B45-8B3A5C371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kumimoji="1" lang="en-US" altLang="ko-KR" dirty="0"/>
              <a:t>1. </a:t>
            </a:r>
            <a:r>
              <a:rPr kumimoji="1" lang="ko-KR" altLang="en-US" dirty="0"/>
              <a:t>국내 대형연구시설</a:t>
            </a:r>
            <a:r>
              <a:rPr kumimoji="1" lang="en-US" altLang="ko-KR" dirty="0"/>
              <a:t>·</a:t>
            </a:r>
            <a:r>
              <a:rPr kumimoji="1" lang="ko-KR" altLang="en-US" dirty="0"/>
              <a:t>장비</a:t>
            </a:r>
            <a:endParaRPr kumimoji="1" lang="en-US" altLang="ko-KR" dirty="0"/>
          </a:p>
          <a:p>
            <a:pPr>
              <a:lnSpc>
                <a:spcPct val="150000"/>
              </a:lnSpc>
            </a:pPr>
            <a:r>
              <a:rPr kumimoji="1" lang="ko-KR" altLang="en-US" dirty="0"/>
              <a:t>본 정책연구는 물리</a:t>
            </a:r>
            <a:r>
              <a:rPr kumimoji="1" lang="en-US" altLang="ko-KR" dirty="0"/>
              <a:t>·</a:t>
            </a:r>
            <a:r>
              <a:rPr kumimoji="1" lang="ko-KR" altLang="en-US" dirty="0"/>
              <a:t>천문학의 기초과학 분야의 대형연구시설</a:t>
            </a:r>
            <a:r>
              <a:rPr kumimoji="1" lang="en-US" altLang="ko-KR" dirty="0"/>
              <a:t>·</a:t>
            </a:r>
            <a:r>
              <a:rPr kumimoji="1" lang="ko-KR" altLang="en-US" dirty="0"/>
              <a:t>장비에 초점이 맞추어져 있음</a:t>
            </a:r>
            <a:r>
              <a:rPr kumimoji="1" lang="en-US" altLang="ko-KR" dirty="0"/>
              <a:t>.</a:t>
            </a:r>
          </a:p>
          <a:p>
            <a:pPr>
              <a:lnSpc>
                <a:spcPct val="150000"/>
              </a:lnSpc>
            </a:pPr>
            <a:r>
              <a:rPr kumimoji="1" lang="ko-KR" altLang="en-US" dirty="0"/>
              <a:t>구축 비축 비용과 더불어 분야의 대표성 들을 고려하여</a:t>
            </a:r>
            <a:r>
              <a:rPr kumimoji="1" lang="en-US" altLang="ko-KR" dirty="0"/>
              <a:t>, </a:t>
            </a:r>
            <a:r>
              <a:rPr kumimoji="1" lang="ko-KR" altLang="en-US" dirty="0"/>
              <a:t>아래에는 다음 범주의 국내 대형연구시설</a:t>
            </a:r>
            <a:r>
              <a:rPr kumimoji="1" lang="en-US" altLang="ko-KR" dirty="0"/>
              <a:t>·</a:t>
            </a:r>
            <a:r>
              <a:rPr kumimoji="1" lang="ko-KR" altLang="en-US" dirty="0"/>
              <a:t>장비의 현황을 기술함</a:t>
            </a:r>
            <a:endParaRPr kumimoji="1" lang="en-US" altLang="ko-KR" dirty="0"/>
          </a:p>
          <a:p>
            <a:pPr lvl="1">
              <a:lnSpc>
                <a:spcPct val="150000"/>
              </a:lnSpc>
            </a:pPr>
            <a:r>
              <a:rPr lang="ko-KR" altLang="en-US" dirty="0">
                <a:effectLst/>
                <a:latin typeface="Helvetica" pitchFamily="2" charset="0"/>
              </a:rPr>
              <a:t>대형 가속기</a:t>
            </a:r>
          </a:p>
          <a:p>
            <a:pPr lvl="1">
              <a:lnSpc>
                <a:spcPct val="150000"/>
              </a:lnSpc>
            </a:pPr>
            <a:r>
              <a:rPr lang="ko-KR" altLang="en-US" dirty="0">
                <a:effectLst/>
                <a:latin typeface="Helvetica" pitchFamily="2" charset="0"/>
              </a:rPr>
              <a:t>초강력 레이저</a:t>
            </a:r>
            <a:endParaRPr lang="en-US" altLang="ko-KR" dirty="0">
              <a:effectLst/>
              <a:latin typeface="Helvetica" pitchFamily="2" charset="0"/>
            </a:endParaRPr>
          </a:p>
          <a:p>
            <a:pPr lvl="1">
              <a:lnSpc>
                <a:spcPct val="150000"/>
              </a:lnSpc>
            </a:pPr>
            <a:r>
              <a:rPr lang="en" altLang="ko-KR" dirty="0">
                <a:effectLst/>
                <a:latin typeface="Helvetica" pitchFamily="2" charset="0"/>
              </a:rPr>
              <a:t>KSTAR(</a:t>
            </a:r>
            <a:r>
              <a:rPr lang="ko-KR" altLang="en-US" dirty="0">
                <a:effectLst/>
                <a:latin typeface="Helvetica" pitchFamily="2" charset="0"/>
              </a:rPr>
              <a:t>핵융합 장치</a:t>
            </a:r>
            <a:r>
              <a:rPr lang="en-US" altLang="ko-KR" dirty="0">
                <a:effectLst/>
                <a:latin typeface="Helvetica" pitchFamily="2" charset="0"/>
              </a:rPr>
              <a:t>)</a:t>
            </a:r>
          </a:p>
          <a:p>
            <a:pPr lvl="1">
              <a:lnSpc>
                <a:spcPct val="150000"/>
              </a:lnSpc>
            </a:pPr>
            <a:r>
              <a:rPr kumimoji="1" lang="en-US" altLang="ko-Kore-KR" dirty="0"/>
              <a:t>KVN(</a:t>
            </a:r>
            <a:r>
              <a:rPr kumimoji="1" lang="ko-KR" altLang="en-US" dirty="0" err="1"/>
              <a:t>한국우주전파관측망</a:t>
            </a:r>
            <a:r>
              <a:rPr kumimoji="1" lang="en-US" altLang="ko-KR" dirty="0"/>
              <a:t>)</a:t>
            </a:r>
            <a:endParaRPr kumimoji="1" lang="en-US" altLang="ko-Kore-KR" dirty="0"/>
          </a:p>
        </p:txBody>
      </p:sp>
    </p:spTree>
    <p:extLst>
      <p:ext uri="{BB962C8B-B14F-4D97-AF65-F5344CB8AC3E}">
        <p14:creationId xmlns:p14="http://schemas.microsoft.com/office/powerpoint/2010/main" val="3094324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DC4990C-BBCB-4CB6-CEC5-9CB9AB1D4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 dirty="0"/>
              <a:t>국내 대형 가속기</a:t>
            </a:r>
            <a:endParaRPr kumimoji="1" lang="ko-Kore-KR" altLang="en-US" dirty="0"/>
          </a:p>
        </p:txBody>
      </p:sp>
      <p:graphicFrame>
        <p:nvGraphicFramePr>
          <p:cNvPr id="4" name="내용 개체 틀 3">
            <a:extLst>
              <a:ext uri="{FF2B5EF4-FFF2-40B4-BE49-F238E27FC236}">
                <a16:creationId xmlns:a16="http://schemas.microsoft.com/office/drawing/2014/main" id="{04D63FB6-AB41-C914-576C-3013E3F6DA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0938121"/>
              </p:ext>
            </p:extLst>
          </p:nvPr>
        </p:nvGraphicFramePr>
        <p:xfrm>
          <a:off x="838200" y="1690688"/>
          <a:ext cx="7581876" cy="4358640"/>
        </p:xfrm>
        <a:graphic>
          <a:graphicData uri="http://schemas.openxmlformats.org/drawingml/2006/table">
            <a:tbl>
              <a:tblPr/>
              <a:tblGrid>
                <a:gridCol w="1895469">
                  <a:extLst>
                    <a:ext uri="{9D8B030D-6E8A-4147-A177-3AD203B41FA5}">
                      <a16:colId xmlns:a16="http://schemas.microsoft.com/office/drawing/2014/main" val="2130073923"/>
                    </a:ext>
                  </a:extLst>
                </a:gridCol>
                <a:gridCol w="1895469">
                  <a:extLst>
                    <a:ext uri="{9D8B030D-6E8A-4147-A177-3AD203B41FA5}">
                      <a16:colId xmlns:a16="http://schemas.microsoft.com/office/drawing/2014/main" val="531549649"/>
                    </a:ext>
                  </a:extLst>
                </a:gridCol>
                <a:gridCol w="1895469">
                  <a:extLst>
                    <a:ext uri="{9D8B030D-6E8A-4147-A177-3AD203B41FA5}">
                      <a16:colId xmlns:a16="http://schemas.microsoft.com/office/drawing/2014/main" val="3347171286"/>
                    </a:ext>
                  </a:extLst>
                </a:gridCol>
                <a:gridCol w="1895469">
                  <a:extLst>
                    <a:ext uri="{9D8B030D-6E8A-4147-A177-3AD203B41FA5}">
                      <a16:colId xmlns:a16="http://schemas.microsoft.com/office/drawing/2014/main" val="1124601469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300" b="1">
                          <a:effectLst/>
                          <a:latin typeface="Helvetica" pitchFamily="2" charset="0"/>
                        </a:rPr>
                        <a:t>종류</a:t>
                      </a:r>
                      <a:endParaRPr lang="ko-KR" altLang="en-US" sz="1300">
                        <a:effectLst/>
                        <a:latin typeface="Helvetica" pitchFamily="2" charset="0"/>
                      </a:endParaRPr>
                    </a:p>
                  </a:txBody>
                  <a:tcPr marL="34338" marR="34338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300" b="1">
                          <a:effectLst/>
                          <a:latin typeface="Helvetica" pitchFamily="2" charset="0"/>
                        </a:rPr>
                        <a:t>원리</a:t>
                      </a:r>
                      <a:endParaRPr lang="ko-KR" altLang="en-US" sz="1300">
                        <a:effectLst/>
                        <a:latin typeface="Helvetica" pitchFamily="2" charset="0"/>
                      </a:endParaRPr>
                    </a:p>
                  </a:txBody>
                  <a:tcPr marL="34338" marR="34338" marT="0" marB="0" anchor="ctr">
                    <a:lnL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300" b="1">
                          <a:effectLst/>
                          <a:latin typeface="Helvetica" pitchFamily="2" charset="0"/>
                        </a:rPr>
                        <a:t>가속</a:t>
                      </a:r>
                      <a:r>
                        <a:rPr lang="en-US" altLang="ko-KR" sz="1300" b="1">
                          <a:effectLst/>
                          <a:latin typeface="Helvetica" pitchFamily="2" charset="0"/>
                        </a:rPr>
                        <a:t>/</a:t>
                      </a:r>
                      <a:r>
                        <a:rPr lang="ko-KR" altLang="en-US" sz="1300" b="1">
                          <a:effectLst/>
                          <a:latin typeface="Helvetica" pitchFamily="2" charset="0"/>
                        </a:rPr>
                        <a:t>이용입자</a:t>
                      </a:r>
                      <a:endParaRPr lang="ko-KR" altLang="en-US" sz="1300">
                        <a:effectLst/>
                        <a:latin typeface="Helvetica" pitchFamily="2" charset="0"/>
                      </a:endParaRPr>
                    </a:p>
                  </a:txBody>
                  <a:tcPr marL="34338" marR="34338" marT="0" marB="0" anchor="ctr">
                    <a:lnL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300" b="1">
                          <a:effectLst/>
                          <a:latin typeface="Helvetica" pitchFamily="2" charset="0"/>
                        </a:rPr>
                        <a:t>응용 분야</a:t>
                      </a:r>
                      <a:endParaRPr lang="ko-KR" altLang="en-US" sz="1300">
                        <a:effectLst/>
                        <a:latin typeface="Helvetica" pitchFamily="2" charset="0"/>
                      </a:endParaRPr>
                    </a:p>
                  </a:txBody>
                  <a:tcPr marL="34338" marR="34338" marT="0" marB="0" anchor="ctr">
                    <a:lnL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241370"/>
                  </a:ext>
                </a:extLst>
              </a:tr>
              <a:tr h="791152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300">
                          <a:effectLst/>
                          <a:latin typeface="Helvetica" pitchFamily="2" charset="0"/>
                        </a:rPr>
                        <a:t>3·4</a:t>
                      </a:r>
                      <a:r>
                        <a:rPr lang="ko-KR" altLang="en-US" sz="1300">
                          <a:effectLst/>
                          <a:latin typeface="Helvetica" pitchFamily="2" charset="0"/>
                        </a:rPr>
                        <a:t>세대 방사광가속기 </a:t>
                      </a:r>
                      <a:r>
                        <a:rPr lang="en-US" altLang="ko-KR" sz="1300">
                          <a:effectLst/>
                          <a:latin typeface="Helvetica" pitchFamily="2" charset="0"/>
                        </a:rPr>
                        <a:t>(</a:t>
                      </a:r>
                      <a:r>
                        <a:rPr lang="ko-KR" altLang="en-US" sz="1300">
                          <a:effectLst/>
                          <a:latin typeface="Helvetica" pitchFamily="2" charset="0"/>
                        </a:rPr>
                        <a:t>포항</a:t>
                      </a:r>
                      <a:r>
                        <a:rPr lang="en-US" altLang="ko-KR" sz="1300">
                          <a:effectLst/>
                          <a:latin typeface="Helvetica" pitchFamily="2" charset="0"/>
                        </a:rPr>
                        <a:t>)</a:t>
                      </a:r>
                    </a:p>
                    <a:p>
                      <a:pPr algn="ctr"/>
                      <a:r>
                        <a:rPr lang="ko-KR" altLang="en-US" sz="1300">
                          <a:effectLst/>
                          <a:latin typeface="Helvetica" pitchFamily="2" charset="0"/>
                        </a:rPr>
                        <a:t>다목적방사광가속기 </a:t>
                      </a:r>
                      <a:r>
                        <a:rPr lang="en-US" altLang="ko-KR" sz="1300">
                          <a:effectLst/>
                          <a:latin typeface="Helvetica" pitchFamily="2" charset="0"/>
                        </a:rPr>
                        <a:t>(</a:t>
                      </a:r>
                      <a:r>
                        <a:rPr lang="ko-KR" altLang="en-US" sz="1300">
                          <a:effectLst/>
                          <a:latin typeface="Helvetica" pitchFamily="2" charset="0"/>
                        </a:rPr>
                        <a:t>오창</a:t>
                      </a:r>
                      <a:r>
                        <a:rPr lang="en-US" altLang="ko-KR" sz="1300">
                          <a:effectLst/>
                          <a:latin typeface="Helvetica" pitchFamily="2" charset="0"/>
                        </a:rPr>
                        <a:t>)</a:t>
                      </a:r>
                    </a:p>
                  </a:txBody>
                  <a:tcPr marL="34338" marR="34338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300">
                          <a:effectLst/>
                          <a:latin typeface="Helvetica" pitchFamily="2" charset="0"/>
                        </a:rPr>
                        <a:t>전자를 가속한 뒤 직진하는 전자의 방향을 바꿀 때 발생하는 빛</a:t>
                      </a:r>
                      <a:r>
                        <a:rPr lang="en-US" altLang="ko-KR" sz="1300">
                          <a:effectLst/>
                          <a:latin typeface="Helvetica" pitchFamily="2" charset="0"/>
                        </a:rPr>
                        <a:t>(</a:t>
                      </a:r>
                      <a:r>
                        <a:rPr lang="ko-KR" altLang="en-US" sz="1300">
                          <a:effectLst/>
                          <a:latin typeface="Helvetica" pitchFamily="2" charset="0"/>
                        </a:rPr>
                        <a:t>방사광</a:t>
                      </a:r>
                      <a:r>
                        <a:rPr lang="en-US" altLang="ko-KR" sz="1300">
                          <a:effectLst/>
                          <a:latin typeface="Helvetica" pitchFamily="2" charset="0"/>
                        </a:rPr>
                        <a:t>)</a:t>
                      </a:r>
                      <a:r>
                        <a:rPr lang="ko-KR" altLang="en-US" sz="1300">
                          <a:effectLst/>
                          <a:latin typeface="Helvetica" pitchFamily="2" charset="0"/>
                        </a:rPr>
                        <a:t>을 이용</a:t>
                      </a:r>
                    </a:p>
                  </a:txBody>
                  <a:tcPr marL="34338" marR="34338" marT="0" marB="0" anchor="ctr">
                    <a:lnL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300">
                          <a:effectLst/>
                          <a:latin typeface="Helvetica" pitchFamily="2" charset="0"/>
                        </a:rPr>
                        <a:t>전자</a:t>
                      </a:r>
                      <a:r>
                        <a:rPr lang="en-US" altLang="ko-KR" sz="1300">
                          <a:effectLst/>
                          <a:latin typeface="Helvetica" pitchFamily="2" charset="0"/>
                        </a:rPr>
                        <a:t>/</a:t>
                      </a:r>
                    </a:p>
                    <a:p>
                      <a:pPr algn="ctr"/>
                      <a:r>
                        <a:rPr lang="ko-KR" altLang="en-US" sz="1300">
                          <a:effectLst/>
                          <a:latin typeface="Helvetica" pitchFamily="2" charset="0"/>
                        </a:rPr>
                        <a:t>방사광</a:t>
                      </a:r>
                    </a:p>
                    <a:p>
                      <a:pPr algn="ctr"/>
                      <a:r>
                        <a:rPr lang="en-US" altLang="ko-KR" sz="1300">
                          <a:effectLst/>
                          <a:latin typeface="Helvetica" pitchFamily="2" charset="0"/>
                        </a:rPr>
                        <a:t>(</a:t>
                      </a:r>
                      <a:r>
                        <a:rPr lang="en" sz="1300">
                          <a:effectLst/>
                          <a:latin typeface="Helvetica" pitchFamily="2" charset="0"/>
                        </a:rPr>
                        <a:t>X</a:t>
                      </a:r>
                      <a:r>
                        <a:rPr lang="ko-KR" altLang="en-US" sz="1300">
                          <a:effectLst/>
                          <a:latin typeface="Helvetica" pitchFamily="2" charset="0"/>
                        </a:rPr>
                        <a:t>선</a:t>
                      </a:r>
                      <a:r>
                        <a:rPr lang="en-US" altLang="ko-KR" sz="1300">
                          <a:effectLst/>
                          <a:latin typeface="Helvetica" pitchFamily="2" charset="0"/>
                        </a:rPr>
                        <a:t>)</a:t>
                      </a:r>
                    </a:p>
                  </a:txBody>
                  <a:tcPr marL="34338" marR="34338" marT="0" marB="0" anchor="ctr">
                    <a:lnL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300">
                          <a:effectLst/>
                          <a:latin typeface="Helvetica" pitchFamily="2" charset="0"/>
                        </a:rPr>
                        <a:t>물질의 구조 분석 및 미세 가공</a:t>
                      </a:r>
                    </a:p>
                    <a:p>
                      <a:pPr algn="ctr"/>
                      <a:r>
                        <a:rPr lang="en-US" altLang="ko-KR" sz="1300">
                          <a:effectLst/>
                          <a:latin typeface="Helvetica" pitchFamily="2" charset="0"/>
                        </a:rPr>
                        <a:t>(</a:t>
                      </a:r>
                      <a:r>
                        <a:rPr lang="ko-KR" altLang="en-US" sz="1300">
                          <a:effectLst/>
                          <a:latin typeface="Helvetica" pitchFamily="2" charset="0"/>
                        </a:rPr>
                        <a:t>생명</a:t>
                      </a:r>
                      <a:r>
                        <a:rPr lang="en-US" altLang="ko-KR" sz="1300">
                          <a:effectLst/>
                          <a:latin typeface="Helvetica" pitchFamily="2" charset="0"/>
                        </a:rPr>
                        <a:t>·</a:t>
                      </a:r>
                      <a:r>
                        <a:rPr lang="ko-KR" altLang="en-US" sz="1300">
                          <a:effectLst/>
                          <a:latin typeface="Helvetica" pitchFamily="2" charset="0"/>
                        </a:rPr>
                        <a:t>재료</a:t>
                      </a:r>
                      <a:r>
                        <a:rPr lang="en-US" altLang="ko-KR" sz="1300">
                          <a:effectLst/>
                          <a:latin typeface="Helvetica" pitchFamily="2" charset="0"/>
                        </a:rPr>
                        <a:t>·</a:t>
                      </a:r>
                      <a:r>
                        <a:rPr lang="ko-KR" altLang="en-US" sz="1300">
                          <a:effectLst/>
                          <a:latin typeface="Helvetica" pitchFamily="2" charset="0"/>
                        </a:rPr>
                        <a:t>화학</a:t>
                      </a:r>
                      <a:r>
                        <a:rPr lang="en-US" altLang="ko-KR" sz="1300">
                          <a:effectLst/>
                          <a:latin typeface="Helvetica" pitchFamily="2" charset="0"/>
                        </a:rPr>
                        <a:t>·</a:t>
                      </a:r>
                      <a:r>
                        <a:rPr lang="ko-KR" altLang="en-US" sz="1300">
                          <a:effectLst/>
                          <a:latin typeface="Helvetica" pitchFamily="2" charset="0"/>
                        </a:rPr>
                        <a:t>물리</a:t>
                      </a:r>
                      <a:r>
                        <a:rPr lang="en-US" altLang="ko-KR" sz="1300">
                          <a:effectLst/>
                          <a:latin typeface="Helvetica" pitchFamily="2" charset="0"/>
                        </a:rPr>
                        <a:t>·</a:t>
                      </a:r>
                      <a:r>
                        <a:rPr lang="ko-KR" altLang="en-US" sz="1300">
                          <a:effectLst/>
                          <a:latin typeface="Helvetica" pitchFamily="2" charset="0"/>
                        </a:rPr>
                        <a:t>기계</a:t>
                      </a:r>
                      <a:r>
                        <a:rPr lang="en-US" altLang="ko-KR" sz="1300">
                          <a:effectLst/>
                          <a:latin typeface="Helvetica" pitchFamily="2" charset="0"/>
                        </a:rPr>
                        <a:t>·</a:t>
                      </a:r>
                      <a:r>
                        <a:rPr lang="ko-KR" altLang="en-US" sz="1300">
                          <a:effectLst/>
                          <a:latin typeface="Helvetica" pitchFamily="2" charset="0"/>
                        </a:rPr>
                        <a:t>반도체</a:t>
                      </a:r>
                      <a:r>
                        <a:rPr lang="en-US" altLang="ko-KR" sz="1300">
                          <a:effectLst/>
                          <a:latin typeface="Helvetica" pitchFamily="2" charset="0"/>
                        </a:rPr>
                        <a:t>·</a:t>
                      </a:r>
                      <a:r>
                        <a:rPr lang="ko-KR" altLang="en-US" sz="1300">
                          <a:effectLst/>
                          <a:latin typeface="Helvetica" pitchFamily="2" charset="0"/>
                        </a:rPr>
                        <a:t>응용과학 분야</a:t>
                      </a:r>
                      <a:r>
                        <a:rPr lang="en-US" altLang="ko-KR" sz="1300">
                          <a:effectLst/>
                          <a:latin typeface="Helvetica" pitchFamily="2" charset="0"/>
                        </a:rPr>
                        <a:t>)</a:t>
                      </a:r>
                    </a:p>
                  </a:txBody>
                  <a:tcPr marL="34338" marR="34338" marT="0" marB="0" anchor="ctr">
                    <a:lnL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8537345"/>
                  </a:ext>
                </a:extLst>
              </a:tr>
              <a:tr h="98894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300">
                          <a:effectLst/>
                          <a:latin typeface="Helvetica" pitchFamily="2" charset="0"/>
                        </a:rPr>
                        <a:t>양성자가속기 </a:t>
                      </a:r>
                      <a:r>
                        <a:rPr lang="en-US" altLang="ko-KR" sz="1300">
                          <a:effectLst/>
                          <a:latin typeface="Helvetica" pitchFamily="2" charset="0"/>
                        </a:rPr>
                        <a:t>(</a:t>
                      </a:r>
                      <a:r>
                        <a:rPr lang="ko-KR" altLang="en-US" sz="1300">
                          <a:effectLst/>
                          <a:latin typeface="Helvetica" pitchFamily="2" charset="0"/>
                        </a:rPr>
                        <a:t>경주</a:t>
                      </a:r>
                      <a:r>
                        <a:rPr lang="en-US" altLang="ko-KR" sz="1300">
                          <a:effectLst/>
                          <a:latin typeface="Helvetica" pitchFamily="2" charset="0"/>
                        </a:rPr>
                        <a:t>)</a:t>
                      </a:r>
                    </a:p>
                  </a:txBody>
                  <a:tcPr marL="34338" marR="34338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300">
                          <a:effectLst/>
                          <a:latin typeface="Helvetica" pitchFamily="2" charset="0"/>
                        </a:rPr>
                        <a:t>빛의 속도</a:t>
                      </a:r>
                      <a:r>
                        <a:rPr lang="en-US" altLang="ko-KR" sz="1300">
                          <a:effectLst/>
                          <a:latin typeface="Helvetica" pitchFamily="2" charset="0"/>
                        </a:rPr>
                        <a:t>(30</a:t>
                      </a:r>
                      <a:r>
                        <a:rPr lang="ko-KR" altLang="en-US" sz="1300">
                          <a:effectLst/>
                          <a:latin typeface="Helvetica" pitchFamily="2" charset="0"/>
                        </a:rPr>
                        <a:t>만 </a:t>
                      </a:r>
                      <a:r>
                        <a:rPr lang="en" sz="1300">
                          <a:effectLst/>
                          <a:latin typeface="Helvetica" pitchFamily="2" charset="0"/>
                        </a:rPr>
                        <a:t>km/s)</a:t>
                      </a:r>
                      <a:r>
                        <a:rPr lang="ko-KR" altLang="en-US" sz="1300">
                          <a:effectLst/>
                          <a:latin typeface="Helvetica" pitchFamily="2" charset="0"/>
                        </a:rPr>
                        <a:t>에 가깝게 가속된 양성자를 표적물질에 조사하여 생성된 입자를 이용</a:t>
                      </a:r>
                    </a:p>
                  </a:txBody>
                  <a:tcPr marL="34338" marR="34338" marT="0" marB="0" anchor="ctr">
                    <a:lnL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300" dirty="0">
                          <a:effectLst/>
                          <a:latin typeface="Helvetica" pitchFamily="2" charset="0"/>
                        </a:rPr>
                        <a:t>양성자</a:t>
                      </a:r>
                      <a:r>
                        <a:rPr lang="en-US" altLang="ko-KR" sz="1300" dirty="0">
                          <a:effectLst/>
                          <a:latin typeface="Helvetica" pitchFamily="2" charset="0"/>
                        </a:rPr>
                        <a:t>/</a:t>
                      </a:r>
                    </a:p>
                    <a:p>
                      <a:pPr algn="ctr"/>
                      <a:r>
                        <a:rPr lang="ko-KR" altLang="en-US" sz="1300" dirty="0">
                          <a:effectLst/>
                          <a:latin typeface="Helvetica" pitchFamily="2" charset="0"/>
                        </a:rPr>
                        <a:t>양성자</a:t>
                      </a:r>
                      <a:r>
                        <a:rPr lang="en-US" altLang="ko-KR" sz="1300" dirty="0">
                          <a:effectLst/>
                          <a:latin typeface="Helvetica" pitchFamily="2" charset="0"/>
                        </a:rPr>
                        <a:t>, </a:t>
                      </a:r>
                      <a:r>
                        <a:rPr lang="ko-KR" altLang="en-US" sz="1300" dirty="0">
                          <a:effectLst/>
                          <a:latin typeface="Helvetica" pitchFamily="2" charset="0"/>
                        </a:rPr>
                        <a:t>중성자 등</a:t>
                      </a:r>
                    </a:p>
                  </a:txBody>
                  <a:tcPr marL="34338" marR="34338" marT="0" marB="0" anchor="ctr">
                    <a:lnL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300">
                          <a:effectLst/>
                          <a:latin typeface="Helvetica" pitchFamily="2" charset="0"/>
                        </a:rPr>
                        <a:t>의료용</a:t>
                      </a:r>
                      <a:r>
                        <a:rPr lang="en-US" altLang="ko-KR" sz="1300">
                          <a:effectLst/>
                          <a:latin typeface="Helvetica" pitchFamily="2" charset="0"/>
                        </a:rPr>
                        <a:t>·</a:t>
                      </a:r>
                      <a:r>
                        <a:rPr lang="ko-KR" altLang="en-US" sz="1300">
                          <a:effectLst/>
                          <a:latin typeface="Helvetica" pitchFamily="2" charset="0"/>
                        </a:rPr>
                        <a:t>산업용 동위원소 생산</a:t>
                      </a:r>
                    </a:p>
                    <a:p>
                      <a:pPr algn="ctr"/>
                      <a:r>
                        <a:rPr lang="ko-KR" altLang="en-US" sz="1300">
                          <a:effectLst/>
                          <a:latin typeface="Helvetica" pitchFamily="2" charset="0"/>
                        </a:rPr>
                        <a:t> 전력반도체 제조</a:t>
                      </a:r>
                      <a:r>
                        <a:rPr lang="en-US" altLang="ko-KR" sz="1300">
                          <a:effectLst/>
                          <a:latin typeface="Helvetica" pitchFamily="2" charset="0"/>
                        </a:rPr>
                        <a:t>,</a:t>
                      </a:r>
                    </a:p>
                    <a:p>
                      <a:pPr algn="ctr"/>
                      <a:r>
                        <a:rPr lang="en-US" altLang="ko-KR" sz="1300">
                          <a:effectLst/>
                          <a:latin typeface="Helvetica" pitchFamily="2" charset="0"/>
                        </a:rPr>
                        <a:t> </a:t>
                      </a:r>
                      <a:r>
                        <a:rPr lang="ko-KR" altLang="en-US" sz="1300">
                          <a:effectLst/>
                          <a:latin typeface="Helvetica" pitchFamily="2" charset="0"/>
                        </a:rPr>
                        <a:t>파쇄 중성자원</a:t>
                      </a:r>
                      <a:r>
                        <a:rPr lang="en-US" altLang="ko-KR" sz="1300">
                          <a:effectLst/>
                          <a:latin typeface="Helvetica" pitchFamily="2" charset="0"/>
                        </a:rPr>
                        <a:t>, </a:t>
                      </a:r>
                    </a:p>
                    <a:p>
                      <a:pPr algn="ctr"/>
                      <a:r>
                        <a:rPr lang="ko-KR" altLang="en-US" sz="1300">
                          <a:effectLst/>
                          <a:latin typeface="Helvetica" pitchFamily="2" charset="0"/>
                        </a:rPr>
                        <a:t>양성자 암치료</a:t>
                      </a:r>
                    </a:p>
                  </a:txBody>
                  <a:tcPr marL="34338" marR="34338" marT="0" marB="0" anchor="ctr">
                    <a:lnL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8518650"/>
                  </a:ext>
                </a:extLst>
              </a:tr>
              <a:tr h="98894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300">
                          <a:effectLst/>
                          <a:latin typeface="Helvetica" pitchFamily="2" charset="0"/>
                        </a:rPr>
                        <a:t>중입자가속기 </a:t>
                      </a:r>
                      <a:r>
                        <a:rPr lang="en-US" altLang="ko-KR" sz="1300">
                          <a:effectLst/>
                          <a:latin typeface="Helvetica" pitchFamily="2" charset="0"/>
                        </a:rPr>
                        <a:t>(</a:t>
                      </a:r>
                      <a:r>
                        <a:rPr lang="ko-KR" altLang="en-US" sz="1300">
                          <a:effectLst/>
                          <a:latin typeface="Helvetica" pitchFamily="2" charset="0"/>
                        </a:rPr>
                        <a:t>중입자치료기</a:t>
                      </a:r>
                      <a:r>
                        <a:rPr lang="en-US" altLang="ko-KR" sz="1300">
                          <a:effectLst/>
                          <a:latin typeface="Helvetica" pitchFamily="2" charset="0"/>
                        </a:rPr>
                        <a:t>) (</a:t>
                      </a:r>
                      <a:r>
                        <a:rPr lang="ko-KR" altLang="en-US" sz="1300">
                          <a:effectLst/>
                          <a:latin typeface="Helvetica" pitchFamily="2" charset="0"/>
                        </a:rPr>
                        <a:t>부산 기장군</a:t>
                      </a:r>
                      <a:r>
                        <a:rPr lang="en-US" altLang="ko-KR" sz="1300">
                          <a:effectLst/>
                          <a:latin typeface="Helvetica" pitchFamily="2" charset="0"/>
                        </a:rPr>
                        <a:t>)</a:t>
                      </a:r>
                    </a:p>
                  </a:txBody>
                  <a:tcPr marL="34338" marR="34338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300">
                          <a:effectLst/>
                          <a:latin typeface="Helvetica" pitchFamily="2" charset="0"/>
                        </a:rPr>
                        <a:t>탄소와 헬륨을 이온화하여 빛의 속도 가까이 가속하여 얻은 에너지로 암을 치료하는 장치</a:t>
                      </a:r>
                    </a:p>
                  </a:txBody>
                  <a:tcPr marL="34338" marR="34338" marT="0" marB="0" anchor="ctr">
                    <a:lnL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300">
                          <a:effectLst/>
                          <a:latin typeface="Helvetica" pitchFamily="2" charset="0"/>
                        </a:rPr>
                        <a:t>탄소이온</a:t>
                      </a:r>
                    </a:p>
                  </a:txBody>
                  <a:tcPr marL="34338" marR="34338" marT="0" marB="0" anchor="ctr">
                    <a:lnL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300">
                          <a:effectLst/>
                          <a:latin typeface="Helvetica" pitchFamily="2" charset="0"/>
                        </a:rPr>
                        <a:t>중입자를 이용한 암치료</a:t>
                      </a:r>
                    </a:p>
                    <a:p>
                      <a:pPr algn="ctr"/>
                      <a:r>
                        <a:rPr lang="en-US" altLang="ko-KR" sz="1300">
                          <a:effectLst/>
                          <a:latin typeface="Helvetica" pitchFamily="2" charset="0"/>
                        </a:rPr>
                        <a:t>(</a:t>
                      </a:r>
                      <a:r>
                        <a:rPr lang="ko-KR" altLang="en-US" sz="1300">
                          <a:effectLst/>
                          <a:latin typeface="Helvetica" pitchFamily="2" charset="0"/>
                        </a:rPr>
                        <a:t>간암</a:t>
                      </a:r>
                      <a:r>
                        <a:rPr lang="en-US" altLang="ko-KR" sz="1300">
                          <a:effectLst/>
                          <a:latin typeface="Helvetica" pitchFamily="2" charset="0"/>
                        </a:rPr>
                        <a:t>, </a:t>
                      </a:r>
                      <a:r>
                        <a:rPr lang="ko-KR" altLang="en-US" sz="1300">
                          <a:effectLst/>
                          <a:latin typeface="Helvetica" pitchFamily="2" charset="0"/>
                        </a:rPr>
                        <a:t>전립선암</a:t>
                      </a:r>
                      <a:r>
                        <a:rPr lang="en-US" altLang="ko-KR" sz="1300">
                          <a:effectLst/>
                          <a:latin typeface="Helvetica" pitchFamily="2" charset="0"/>
                        </a:rPr>
                        <a:t>, </a:t>
                      </a:r>
                      <a:r>
                        <a:rPr lang="ko-KR" altLang="en-US" sz="1300">
                          <a:effectLst/>
                          <a:latin typeface="Helvetica" pitchFamily="2" charset="0"/>
                        </a:rPr>
                        <a:t>재발된 암 치료 등</a:t>
                      </a:r>
                      <a:r>
                        <a:rPr lang="en-US" altLang="ko-KR" sz="1300">
                          <a:effectLst/>
                          <a:latin typeface="Helvetica" pitchFamily="2" charset="0"/>
                        </a:rPr>
                        <a:t>)</a:t>
                      </a:r>
                    </a:p>
                    <a:p>
                      <a:pPr algn="ctr"/>
                      <a:r>
                        <a:rPr lang="ko-KR" altLang="en-US" sz="1300">
                          <a:effectLst/>
                          <a:latin typeface="Helvetica" pitchFamily="2" charset="0"/>
                        </a:rPr>
                        <a:t>방사선 의학 연구</a:t>
                      </a:r>
                    </a:p>
                  </a:txBody>
                  <a:tcPr marL="34338" marR="34338" marT="0" marB="0" anchor="ctr">
                    <a:lnL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0064191"/>
                  </a:ext>
                </a:extLst>
              </a:tr>
              <a:tr h="1384517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300">
                          <a:effectLst/>
                          <a:latin typeface="Helvetica" pitchFamily="2" charset="0"/>
                        </a:rPr>
                        <a:t>중이온가속기 </a:t>
                      </a:r>
                      <a:r>
                        <a:rPr lang="en-US" altLang="ko-KR" sz="1300">
                          <a:effectLst/>
                          <a:latin typeface="Helvetica" pitchFamily="2" charset="0"/>
                        </a:rPr>
                        <a:t>(</a:t>
                      </a:r>
                      <a:r>
                        <a:rPr lang="ko-KR" altLang="en-US" sz="1300">
                          <a:effectLst/>
                          <a:latin typeface="Helvetica" pitchFamily="2" charset="0"/>
                        </a:rPr>
                        <a:t>대전</a:t>
                      </a:r>
                      <a:r>
                        <a:rPr lang="en-US" altLang="ko-KR" sz="1300">
                          <a:effectLst/>
                          <a:latin typeface="Helvetica" pitchFamily="2" charset="0"/>
                        </a:rPr>
                        <a:t>)</a:t>
                      </a:r>
                    </a:p>
                  </a:txBody>
                  <a:tcPr marL="34338" marR="34338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300">
                          <a:effectLst/>
                          <a:latin typeface="Helvetica" pitchFamily="2" charset="0"/>
                        </a:rPr>
                        <a:t>수소보다 무거운 입자들을 이온화하여 가속한 후</a:t>
                      </a:r>
                      <a:r>
                        <a:rPr lang="en-US" altLang="ko-KR" sz="1300">
                          <a:effectLst/>
                          <a:latin typeface="Helvetica" pitchFamily="2" charset="0"/>
                        </a:rPr>
                        <a:t>, </a:t>
                      </a:r>
                      <a:r>
                        <a:rPr lang="ko-KR" altLang="en-US" sz="1300">
                          <a:effectLst/>
                          <a:latin typeface="Helvetica" pitchFamily="2" charset="0"/>
                        </a:rPr>
                        <a:t>가속입자와 표적과의 충돌로 핵반응을 일으켜 다양한 희귀동위원소를 생성시키는 장치</a:t>
                      </a:r>
                    </a:p>
                  </a:txBody>
                  <a:tcPr marL="34338" marR="34338" marT="0" marB="0" anchor="ctr">
                    <a:lnL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300" dirty="0">
                          <a:effectLst/>
                          <a:latin typeface="Helvetica" pitchFamily="2" charset="0"/>
                        </a:rPr>
                        <a:t>중이온</a:t>
                      </a:r>
                    </a:p>
                    <a:p>
                      <a:pPr algn="ctr"/>
                      <a:r>
                        <a:rPr lang="en-US" altLang="ko-KR" sz="1300" dirty="0">
                          <a:effectLst/>
                          <a:latin typeface="Helvetica" pitchFamily="2" charset="0"/>
                        </a:rPr>
                        <a:t>(</a:t>
                      </a:r>
                      <a:r>
                        <a:rPr lang="ko-KR" altLang="en-US" sz="1300" dirty="0">
                          <a:effectLst/>
                          <a:latin typeface="Helvetica" pitchFamily="2" charset="0"/>
                        </a:rPr>
                        <a:t>양성자 </a:t>
                      </a:r>
                      <a:r>
                        <a:rPr lang="en-US" altLang="ko-KR" sz="1300" dirty="0">
                          <a:effectLst/>
                          <a:latin typeface="Helvetica" pitchFamily="2" charset="0"/>
                        </a:rPr>
                        <a:t>~ </a:t>
                      </a:r>
                      <a:r>
                        <a:rPr lang="ko-KR" altLang="en-US" sz="1300" dirty="0">
                          <a:effectLst/>
                          <a:latin typeface="Helvetica" pitchFamily="2" charset="0"/>
                        </a:rPr>
                        <a:t>우라늄</a:t>
                      </a:r>
                      <a:r>
                        <a:rPr lang="en-US" altLang="ko-KR" sz="1300" dirty="0">
                          <a:effectLst/>
                          <a:latin typeface="Helvetica" pitchFamily="2" charset="0"/>
                        </a:rPr>
                        <a:t>)</a:t>
                      </a:r>
                    </a:p>
                  </a:txBody>
                  <a:tcPr marL="34338" marR="34338" marT="0" marB="0" anchor="ctr">
                    <a:lnL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300" dirty="0">
                          <a:effectLst/>
                          <a:latin typeface="Helvetica" pitchFamily="2" charset="0"/>
                        </a:rPr>
                        <a:t>기초연구 및 응용연구 활용</a:t>
                      </a:r>
                      <a:r>
                        <a:rPr lang="en-US" altLang="ko-KR" sz="1300" dirty="0">
                          <a:effectLst/>
                          <a:latin typeface="Helvetica" pitchFamily="2" charset="0"/>
                        </a:rPr>
                        <a:t>(</a:t>
                      </a:r>
                      <a:r>
                        <a:rPr lang="ko-KR" altLang="en-US" sz="1300" dirty="0">
                          <a:effectLst/>
                          <a:latin typeface="Helvetica" pitchFamily="2" charset="0"/>
                        </a:rPr>
                        <a:t>핵물리 연구</a:t>
                      </a:r>
                      <a:r>
                        <a:rPr lang="en-US" altLang="ko-KR" sz="1300" dirty="0">
                          <a:effectLst/>
                          <a:latin typeface="Helvetica" pitchFamily="2" charset="0"/>
                        </a:rPr>
                        <a:t>, </a:t>
                      </a:r>
                      <a:r>
                        <a:rPr lang="ko-KR" altLang="en-US" sz="1300" dirty="0">
                          <a:effectLst/>
                          <a:latin typeface="Helvetica" pitchFamily="2" charset="0"/>
                        </a:rPr>
                        <a:t>중이온 암 치료</a:t>
                      </a:r>
                      <a:r>
                        <a:rPr lang="en-US" altLang="ko-KR" sz="1300" dirty="0">
                          <a:effectLst/>
                          <a:latin typeface="Helvetica" pitchFamily="2" charset="0"/>
                        </a:rPr>
                        <a:t>, </a:t>
                      </a:r>
                      <a:r>
                        <a:rPr lang="ko-KR" altLang="en-US" sz="1300" dirty="0" err="1">
                          <a:effectLst/>
                          <a:latin typeface="Helvetica" pitchFamily="2" charset="0"/>
                        </a:rPr>
                        <a:t>신물질</a:t>
                      </a:r>
                      <a:r>
                        <a:rPr lang="en-US" altLang="ko-KR" sz="1300" dirty="0">
                          <a:effectLst/>
                          <a:latin typeface="Helvetica" pitchFamily="2" charset="0"/>
                        </a:rPr>
                        <a:t>, </a:t>
                      </a:r>
                      <a:r>
                        <a:rPr lang="ko-KR" altLang="en-US" sz="1300" dirty="0">
                          <a:effectLst/>
                          <a:latin typeface="Helvetica" pitchFamily="2" charset="0"/>
                        </a:rPr>
                        <a:t>신품종 개발 등</a:t>
                      </a:r>
                      <a:r>
                        <a:rPr lang="en-US" altLang="ko-KR" sz="1300" dirty="0">
                          <a:effectLst/>
                          <a:latin typeface="Helvetica" pitchFamily="2" charset="0"/>
                        </a:rPr>
                        <a:t>)</a:t>
                      </a:r>
                    </a:p>
                  </a:txBody>
                  <a:tcPr marL="34338" marR="34338" marT="0" marB="0" anchor="ctr">
                    <a:lnL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12961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680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712075E-10EA-7768-2BC7-DF29C8E74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>
                <a:latin typeface="+mj-ea"/>
              </a:rPr>
              <a:t>III-2. </a:t>
            </a:r>
            <a:r>
              <a:rPr kumimoji="1" lang="ko-KR" altLang="en-US" dirty="0">
                <a:latin typeface="+mj-ea"/>
              </a:rPr>
              <a:t>해외 대형연구시설</a:t>
            </a:r>
            <a:r>
              <a:rPr kumimoji="1" lang="en-US" altLang="ko-KR" dirty="0">
                <a:latin typeface="+mj-ea"/>
              </a:rPr>
              <a:t>·</a:t>
            </a:r>
            <a:r>
              <a:rPr kumimoji="1" lang="ko-KR" altLang="en-US" dirty="0">
                <a:latin typeface="+mj-ea"/>
              </a:rPr>
              <a:t>장비</a:t>
            </a:r>
            <a:endParaRPr kumimoji="1" lang="ko-Kore-KR" altLang="en-US" dirty="0">
              <a:latin typeface="+mj-ea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83E04B-5AC8-7963-EE49-D42EC096B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</a:pPr>
            <a:r>
              <a:rPr kumimoji="1" lang="ko-KR" altLang="en-US" dirty="0"/>
              <a:t>본 정책연구는 물리</a:t>
            </a:r>
            <a:r>
              <a:rPr kumimoji="1" lang="en-US" altLang="ko-KR" dirty="0"/>
              <a:t>·</a:t>
            </a:r>
            <a:r>
              <a:rPr kumimoji="1" lang="ko-KR" altLang="en-US" dirty="0"/>
              <a:t>천문학의 기초과학 분야에 초점이 맞추어져 있고</a:t>
            </a:r>
            <a:r>
              <a:rPr kumimoji="1" lang="en-US" altLang="ko-KR" dirty="0"/>
              <a:t>, </a:t>
            </a:r>
            <a:r>
              <a:rPr kumimoji="1" lang="ko-KR" altLang="en-US" dirty="0"/>
              <a:t>위에서 언급한 국내 시설</a:t>
            </a:r>
            <a:r>
              <a:rPr kumimoji="1" lang="en-US" altLang="ko-KR" dirty="0"/>
              <a:t>·</a:t>
            </a:r>
            <a:r>
              <a:rPr kumimoji="1" lang="ko-KR" altLang="en-US" dirty="0"/>
              <a:t>장비 현황</a:t>
            </a:r>
            <a:r>
              <a:rPr kumimoji="1" lang="en-US" altLang="ko-KR" dirty="0"/>
              <a:t>, </a:t>
            </a:r>
            <a:r>
              <a:rPr kumimoji="1" lang="ko-KR" altLang="en-US" dirty="0"/>
              <a:t>그리고 현재 국내 연구자들의 관심 분야 등을 고려하여</a:t>
            </a:r>
            <a:r>
              <a:rPr kumimoji="1" lang="en-US" altLang="ko-KR" dirty="0"/>
              <a:t>, </a:t>
            </a:r>
            <a:r>
              <a:rPr kumimoji="1" lang="ko-KR" altLang="en-US" dirty="0"/>
              <a:t>다음의 현황을 기술함</a:t>
            </a:r>
            <a:endParaRPr kumimoji="1" lang="en-US" altLang="ko-KR" dirty="0"/>
          </a:p>
          <a:p>
            <a:pPr lvl="1">
              <a:lnSpc>
                <a:spcPct val="170000"/>
              </a:lnSpc>
            </a:pPr>
            <a:r>
              <a:rPr kumimoji="1" lang="ko-KR" altLang="en-US" dirty="0" err="1"/>
              <a:t>방사광</a:t>
            </a:r>
            <a:r>
              <a:rPr kumimoji="1" lang="en-US" altLang="ko-KR" dirty="0"/>
              <a:t> </a:t>
            </a:r>
            <a:r>
              <a:rPr kumimoji="1" lang="ko-KR" altLang="en-US" dirty="0"/>
              <a:t>가속기</a:t>
            </a:r>
          </a:p>
          <a:p>
            <a:pPr lvl="1">
              <a:lnSpc>
                <a:spcPct val="170000"/>
              </a:lnSpc>
            </a:pPr>
            <a:r>
              <a:rPr kumimoji="1" lang="ko-KR" altLang="en-US" dirty="0"/>
              <a:t>중이온가속기</a:t>
            </a:r>
          </a:p>
          <a:p>
            <a:pPr lvl="1">
              <a:lnSpc>
                <a:spcPct val="170000"/>
              </a:lnSpc>
            </a:pPr>
            <a:r>
              <a:rPr kumimoji="1" lang="ko-KR" altLang="en-US" dirty="0"/>
              <a:t>초강력 레이저</a:t>
            </a:r>
          </a:p>
          <a:p>
            <a:pPr lvl="1">
              <a:lnSpc>
                <a:spcPct val="170000"/>
              </a:lnSpc>
            </a:pPr>
            <a:r>
              <a:rPr kumimoji="1" lang="ko-KR" altLang="en-US" dirty="0"/>
              <a:t>중성미자 검출 장비</a:t>
            </a:r>
          </a:p>
          <a:p>
            <a:pPr lvl="1">
              <a:lnSpc>
                <a:spcPct val="170000"/>
              </a:lnSpc>
            </a:pPr>
            <a:r>
              <a:rPr kumimoji="1" lang="ko-KR" altLang="en-US" dirty="0"/>
              <a:t>중력파 검출 장비</a:t>
            </a:r>
          </a:p>
          <a:p>
            <a:pPr lvl="1">
              <a:lnSpc>
                <a:spcPct val="170000"/>
              </a:lnSpc>
            </a:pPr>
            <a:r>
              <a:rPr kumimoji="1" lang="ko-KR" altLang="en-US" dirty="0"/>
              <a:t>지상 천문관측 장비</a:t>
            </a:r>
          </a:p>
          <a:p>
            <a:pPr lvl="1">
              <a:lnSpc>
                <a:spcPct val="170000"/>
              </a:lnSpc>
            </a:pPr>
            <a:r>
              <a:rPr kumimoji="1" lang="ko-KR" altLang="en-US" dirty="0"/>
              <a:t>우주 천문관측 장비</a:t>
            </a:r>
            <a:endParaRPr kumimoji="1" lang="en-US" altLang="ko-KR" dirty="0"/>
          </a:p>
          <a:p>
            <a:pPr>
              <a:lnSpc>
                <a:spcPct val="170000"/>
              </a:lnSpc>
            </a:pPr>
            <a:r>
              <a:rPr kumimoji="1" lang="ko-KR" altLang="en-US" dirty="0"/>
              <a:t>개개 시설</a:t>
            </a:r>
            <a:r>
              <a:rPr kumimoji="1" lang="en-US" altLang="ko-KR" dirty="0"/>
              <a:t>·</a:t>
            </a:r>
            <a:r>
              <a:rPr kumimoji="1" lang="ko-KR" altLang="en-US" dirty="0"/>
              <a:t>장비에 집중하기보다는 위 범주의 시설</a:t>
            </a:r>
            <a:r>
              <a:rPr kumimoji="1" lang="en-US" altLang="ko-KR" dirty="0"/>
              <a:t>·</a:t>
            </a:r>
            <a:r>
              <a:rPr kumimoji="1" lang="ko-KR" altLang="en-US" dirty="0"/>
              <a:t>장비 현황을 종합하여 기술함</a:t>
            </a:r>
            <a:endParaRPr kumimoji="1" lang="ko-Kore-KR" altLang="en-US" dirty="0"/>
          </a:p>
        </p:txBody>
      </p:sp>
    </p:spTree>
    <p:extLst>
      <p:ext uri="{BB962C8B-B14F-4D97-AF65-F5344CB8AC3E}">
        <p14:creationId xmlns:p14="http://schemas.microsoft.com/office/powerpoint/2010/main" val="25642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0B42DF-A704-CC07-F5FC-62E436192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ko-KR" sz="2800" dirty="0">
                <a:latin typeface="+mj-ea"/>
              </a:rPr>
              <a:t>III-3. </a:t>
            </a:r>
            <a:r>
              <a:rPr kumimoji="1" lang="ko-KR" altLang="en-US" sz="2800" dirty="0">
                <a:latin typeface="+mj-ea"/>
              </a:rPr>
              <a:t>물리</a:t>
            </a:r>
            <a:r>
              <a:rPr kumimoji="1" lang="en-US" altLang="ko-KR" sz="2800" dirty="0">
                <a:latin typeface="+mj-ea"/>
              </a:rPr>
              <a:t>·</a:t>
            </a:r>
            <a:r>
              <a:rPr kumimoji="1" lang="ko-KR" altLang="en-US" sz="2800" dirty="0">
                <a:latin typeface="+mj-ea"/>
              </a:rPr>
              <a:t>천문 분야 대형연구시설</a:t>
            </a:r>
            <a:r>
              <a:rPr kumimoji="1" lang="en-US" altLang="ko-KR" sz="2800" dirty="0">
                <a:latin typeface="+mj-ea"/>
              </a:rPr>
              <a:t>·</a:t>
            </a:r>
            <a:r>
              <a:rPr kumimoji="1" lang="ko-KR" altLang="en-US" sz="2800" dirty="0">
                <a:latin typeface="+mj-ea"/>
              </a:rPr>
              <a:t>장비 현황으로 본 시사점</a:t>
            </a:r>
            <a:endParaRPr kumimoji="1" lang="ko-Kore-KR" altLang="en-US" sz="2800" dirty="0">
              <a:latin typeface="+mj-ea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ACF0FF2-FC09-AB47-EF30-31F74BBB05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ko-KR" altLang="en-US" sz="2400" dirty="0"/>
              <a:t>국내 대형연구시설</a:t>
            </a:r>
            <a:r>
              <a:rPr kumimoji="1" lang="en-US" altLang="ko-KR" sz="2400" dirty="0"/>
              <a:t>·</a:t>
            </a:r>
            <a:r>
              <a:rPr kumimoji="1" lang="ko-KR" altLang="en-US" sz="2400" dirty="0"/>
              <a:t>장비 현황으로 본 시사점</a:t>
            </a:r>
            <a:endParaRPr kumimoji="1" lang="en-US" altLang="ko-KR" sz="2400" dirty="0"/>
          </a:p>
          <a:p>
            <a:pPr lvl="1">
              <a:lnSpc>
                <a:spcPct val="150000"/>
              </a:lnSpc>
            </a:pPr>
            <a:r>
              <a:rPr kumimoji="1" lang="ko-KR" altLang="en-US" sz="2000" dirty="0"/>
              <a:t>기초과학 분야의 시설</a:t>
            </a:r>
            <a:r>
              <a:rPr kumimoji="1" lang="en-US" altLang="ko-KR" sz="2000" dirty="0"/>
              <a:t>·</a:t>
            </a:r>
            <a:r>
              <a:rPr kumimoji="1" lang="ko-KR" altLang="en-US" sz="2000" dirty="0"/>
              <a:t>장비임에도 불구하고</a:t>
            </a:r>
            <a:r>
              <a:rPr kumimoji="1" lang="en-US" altLang="ko-KR" sz="2000" dirty="0"/>
              <a:t>, </a:t>
            </a:r>
            <a:r>
              <a:rPr kumimoji="1" lang="ko-KR" altLang="en-US" sz="2000" dirty="0"/>
              <a:t>다수가 과학적인 고려보다는 정책적</a:t>
            </a:r>
            <a:r>
              <a:rPr kumimoji="1" lang="en-US" altLang="ko-KR" sz="2000" dirty="0"/>
              <a:t>·</a:t>
            </a:r>
            <a:r>
              <a:rPr kumimoji="1" lang="ko-KR" altLang="en-US" sz="2000" dirty="0"/>
              <a:t>정치적 고려가 우선되어 </a:t>
            </a:r>
            <a:r>
              <a:rPr kumimoji="1" lang="en" altLang="ko-Kore-KR" sz="2000" b="1" u="sng" dirty="0"/>
              <a:t>top-down</a:t>
            </a:r>
            <a:r>
              <a:rPr kumimoji="1" lang="en" altLang="ko-Kore-KR" sz="2000" dirty="0"/>
              <a:t> </a:t>
            </a:r>
            <a:r>
              <a:rPr kumimoji="1" lang="ko-KR" altLang="en-US" sz="2000" dirty="0"/>
              <a:t>방식으로 결정되어 구축되었거나</a:t>
            </a:r>
            <a:r>
              <a:rPr kumimoji="1" lang="en-US" altLang="ko-KR" sz="2000" dirty="0"/>
              <a:t>, </a:t>
            </a:r>
            <a:r>
              <a:rPr kumimoji="1" lang="ko-KR" altLang="en-US" sz="2000" dirty="0"/>
              <a:t>구축되고 있음</a:t>
            </a:r>
            <a:endParaRPr kumimoji="1" lang="en-US" altLang="ko-KR" sz="2000" dirty="0"/>
          </a:p>
          <a:p>
            <a:pPr lvl="1">
              <a:lnSpc>
                <a:spcPct val="150000"/>
              </a:lnSpc>
            </a:pPr>
            <a:r>
              <a:rPr kumimoji="1" lang="ko-KR" altLang="en-US" sz="2000" dirty="0"/>
              <a:t>이런 과정에서 과학계에 의한 과학적</a:t>
            </a:r>
            <a:r>
              <a:rPr kumimoji="1" lang="en-US" altLang="ko-KR" sz="2000" dirty="0"/>
              <a:t>·</a:t>
            </a:r>
            <a:r>
              <a:rPr kumimoji="1" lang="ko-KR" altLang="en-US" sz="2000" dirty="0"/>
              <a:t>기술적 검증이 충분히 이루어지지 않은 경우가 발생함</a:t>
            </a:r>
            <a:endParaRPr kumimoji="1" lang="en-US" altLang="ko-KR" sz="2000" dirty="0"/>
          </a:p>
          <a:p>
            <a:pPr lvl="1">
              <a:lnSpc>
                <a:spcPct val="150000"/>
              </a:lnSpc>
            </a:pPr>
            <a:r>
              <a:rPr kumimoji="1" lang="ko-KR" altLang="en-US" sz="2000" dirty="0"/>
              <a:t>이는 구축 기간 연장</a:t>
            </a:r>
            <a:r>
              <a:rPr kumimoji="1" lang="en-US" altLang="ko-KR" sz="2000" dirty="0"/>
              <a:t>, </a:t>
            </a:r>
            <a:r>
              <a:rPr kumimoji="1" lang="ko-KR" altLang="en-US" sz="2000" dirty="0"/>
              <a:t>구축 예산 초과와 더불어</a:t>
            </a:r>
            <a:r>
              <a:rPr kumimoji="1" lang="en-US" altLang="ko-KR" sz="2000" dirty="0"/>
              <a:t>, </a:t>
            </a:r>
            <a:r>
              <a:rPr kumimoji="1" lang="ko-KR" altLang="en-US" sz="2000" dirty="0"/>
              <a:t>당초 예상에 못 미치는 성능의 시설</a:t>
            </a:r>
            <a:r>
              <a:rPr kumimoji="1" lang="en-US" altLang="ko-KR" sz="2000" dirty="0"/>
              <a:t>·</a:t>
            </a:r>
            <a:r>
              <a:rPr kumimoji="1" lang="ko-KR" altLang="en-US" sz="2000" dirty="0"/>
              <a:t>장비 구축 또는 당초 제안에 못 미치는 연구 및 기술개발 성과로 귀착되기도 함</a:t>
            </a:r>
            <a:endParaRPr kumimoji="1" lang="ko-Kore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366472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1501</Words>
  <Application>Microsoft Macintosh PowerPoint</Application>
  <PresentationFormat>와이드스크린</PresentationFormat>
  <Paragraphs>140</Paragraphs>
  <Slides>19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5" baseType="lpstr">
      <vt:lpstr>맑은 고딕</vt:lpstr>
      <vt:lpstr>Arial</vt:lpstr>
      <vt:lpstr>Calibri</vt:lpstr>
      <vt:lpstr>Calibri Light</vt:lpstr>
      <vt:lpstr>Helvetica</vt:lpstr>
      <vt:lpstr>Office 테마</vt:lpstr>
      <vt:lpstr>대형연구시설·장비 기반 빅사이언스를 통한 국내 기초과학연구의 발전 모색</vt:lpstr>
      <vt:lpstr>한국과학기술한림원 과학기술정책연구 사업</vt:lpstr>
      <vt:lpstr>정책과제 제안 동기: 필요성</vt:lpstr>
      <vt:lpstr>정책과제 제안 동기: 목적</vt:lpstr>
      <vt:lpstr>보고서 목차</vt:lpstr>
      <vt:lpstr>III. 물리·천문 분야 국내외 대형연구시설·장비</vt:lpstr>
      <vt:lpstr>국내 대형 가속기</vt:lpstr>
      <vt:lpstr>III-2. 해외 대형연구시설·장비</vt:lpstr>
      <vt:lpstr>III-3. 물리·천문 분야 대형연구시설·장비 현황으로 본 시사점</vt:lpstr>
      <vt:lpstr>III-3. 물리·천문 분야 대형연구시설·장비 현황으로 본 시사점</vt:lpstr>
      <vt:lpstr>Ⅳ-1. 미국의 대형연구시설·장비 구축 및 운영 체계</vt:lpstr>
      <vt:lpstr>IV-2. 일본의 대형연구시설·장비 구축 및 운영 체계</vt:lpstr>
      <vt:lpstr>Ⅴ. 국내 대형연구시설·장비 구축 및 운영 현황</vt:lpstr>
      <vt:lpstr>Ⅵ. 대형연구시설·장비 기반 빅사이언스를 통한 국내 기초과학연구의 발전을 위한 제언</vt:lpstr>
      <vt:lpstr>PowerPoint 프레젠테이션</vt:lpstr>
      <vt:lpstr>PowerPoint 프레젠테이션</vt:lpstr>
      <vt:lpstr>Bottom-Up 방식</vt:lpstr>
      <vt:lpstr>PowerPoint 프레젠테이션</vt:lpstr>
      <vt:lpstr>논의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대형연구시설·장비 기반 빅사이언스를 통한 국내 기초과학연구의 발전 모색</dc:title>
  <dc:creator>(교원) 곽규진 (물리학과)</dc:creator>
  <cp:lastModifiedBy>(교원) 곽규진 (물리학과)</cp:lastModifiedBy>
  <cp:revision>7</cp:revision>
  <dcterms:created xsi:type="dcterms:W3CDTF">2022-11-16T12:55:28Z</dcterms:created>
  <dcterms:modified xsi:type="dcterms:W3CDTF">2022-11-16T15:35:45Z</dcterms:modified>
</cp:coreProperties>
</file>