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428" r:id="rId2"/>
    <p:sldId id="406" r:id="rId3"/>
    <p:sldId id="408" r:id="rId4"/>
    <p:sldId id="410" r:id="rId5"/>
    <p:sldId id="423" r:id="rId6"/>
    <p:sldId id="411" r:id="rId7"/>
    <p:sldId id="412" r:id="rId8"/>
    <p:sldId id="419" r:id="rId9"/>
    <p:sldId id="420" r:id="rId10"/>
    <p:sldId id="421" r:id="rId11"/>
    <p:sldId id="422" r:id="rId12"/>
    <p:sldId id="443" r:id="rId13"/>
    <p:sldId id="444" r:id="rId14"/>
    <p:sldId id="446" r:id="rId15"/>
    <p:sldId id="434" r:id="rId16"/>
    <p:sldId id="435" r:id="rId17"/>
    <p:sldId id="437" r:id="rId18"/>
    <p:sldId id="424" r:id="rId19"/>
    <p:sldId id="414" r:id="rId20"/>
    <p:sldId id="415" r:id="rId21"/>
    <p:sldId id="425" r:id="rId22"/>
    <p:sldId id="416" r:id="rId23"/>
    <p:sldId id="417" r:id="rId24"/>
    <p:sldId id="418" r:id="rId25"/>
    <p:sldId id="430" r:id="rId26"/>
    <p:sldId id="426" r:id="rId27"/>
    <p:sldId id="427" r:id="rId28"/>
    <p:sldId id="381" r:id="rId29"/>
    <p:sldId id="438" r:id="rId30"/>
    <p:sldId id="439" r:id="rId31"/>
    <p:sldId id="390" r:id="rId32"/>
    <p:sldId id="391" r:id="rId33"/>
    <p:sldId id="323" r:id="rId34"/>
    <p:sldId id="392" r:id="rId35"/>
    <p:sldId id="397" r:id="rId36"/>
    <p:sldId id="448" r:id="rId37"/>
    <p:sldId id="440" r:id="rId38"/>
    <p:sldId id="441" r:id="rId39"/>
    <p:sldId id="447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66CC"/>
    <a:srgbClr val="1CB4E4"/>
    <a:srgbClr val="0000FF"/>
    <a:srgbClr val="0099CC"/>
    <a:srgbClr val="FF6600"/>
    <a:srgbClr val="33CCCC"/>
    <a:srgbClr val="CC6600"/>
    <a:srgbClr val="00FF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B5692-9453-476D-AC6B-55154D6F7181}" type="datetimeFigureOut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07472-17C3-439B-B192-71D478115E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73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EB733-4F27-4E84-8A90-D20A418D4736}" type="slidenum">
              <a:rPr lang="en-US" altLang="ko-KR" smtClean="0"/>
              <a:pPr/>
              <a:t>12</a:t>
            </a:fld>
            <a:endParaRPr lang="en-US" altLang="ko-KR"/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solidFill>
            <a:srgbClr val="FFFFFF"/>
          </a:solidFill>
          <a:ln/>
        </p:spPr>
      </p:sp>
      <p:sp>
        <p:nvSpPr>
          <p:cNvPr id="194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noFill/>
          <a:ln/>
        </p:spPr>
        <p:txBody>
          <a:bodyPr wrap="none" anchor="ctr"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41080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4EB733-4F27-4E84-8A90-D20A418D4736}" type="slidenum">
              <a:rPr lang="en-US" altLang="ko-KR" smtClean="0"/>
              <a:pPr/>
              <a:t>13</a:t>
            </a:fld>
            <a:endParaRPr lang="en-US" altLang="ko-KR"/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9900" cy="3836988"/>
          </a:xfrm>
          <a:solidFill>
            <a:srgbClr val="FFFFFF"/>
          </a:solidFill>
          <a:ln/>
        </p:spPr>
      </p:sp>
      <p:sp>
        <p:nvSpPr>
          <p:cNvPr id="194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0248" y="4861441"/>
            <a:ext cx="5681980" cy="4605576"/>
          </a:xfrm>
          <a:noFill/>
          <a:ln/>
        </p:spPr>
        <p:txBody>
          <a:bodyPr wrap="none" anchor="ctr"/>
          <a:lstStyle/>
          <a:p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22843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ABF31-6E88-4141-BC7A-402252E745BD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57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61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96619-40A2-449B-B693-F08087CBD8B5}" type="slidenum">
              <a:rPr lang="it-IT" altLang="en-US" smtClean="0"/>
              <a:pPr/>
              <a:t>33</a:t>
            </a:fld>
            <a:endParaRPr lang="it-IT" altLang="en-US" smtClean="0"/>
          </a:p>
        </p:txBody>
      </p:sp>
    </p:spTree>
    <p:extLst>
      <p:ext uri="{BB962C8B-B14F-4D97-AF65-F5344CB8AC3E}">
        <p14:creationId xmlns:p14="http://schemas.microsoft.com/office/powerpoint/2010/main" val="1830378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07472-17C3-439B-B192-71D478115E87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101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61D1-B656-490F-B942-D1F8D25C550E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293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AAEA-33D9-48B7-997E-59D3BD04EBB9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4856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DAD29-8371-4FFC-A942-FA70A8BF8DA4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9963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idx="10"/>
          </p:nvPr>
        </p:nvSpPr>
        <p:spPr>
          <a:xfrm>
            <a:off x="609600" y="6246816"/>
            <a:ext cx="2836333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idx="11"/>
          </p:nvPr>
        </p:nvSpPr>
        <p:spPr>
          <a:xfrm>
            <a:off x="4169835" y="6246816"/>
            <a:ext cx="386291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idx="12"/>
          </p:nvPr>
        </p:nvSpPr>
        <p:spPr>
          <a:xfrm>
            <a:off x="8741833" y="6246816"/>
            <a:ext cx="2838451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EB971-A769-4303-A802-D42BADB8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AAFAC-98C0-425A-A7C1-9BB17BA18C60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6319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85B6-5E91-46C9-B60C-5D12CEFF309B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09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582C-DE40-41B3-8CCE-2B662F98B4D3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470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FCDC4-1DA7-4307-B4D4-778F08A52B1E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421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5818B-98E3-4274-8134-990EE40F8388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295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67F4-0616-46B6-8EA6-83670A6C0FB5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34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04F8-BBF8-46DB-8C20-CD2E438828C1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87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833A-3099-443F-87F5-67172399E977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40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FE3CF-FBCE-4BD5-9A12-9F910F710042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F69F5-9743-44AA-9468-AE21069A77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332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dico.cern.ch/event/1137276/" TargetMode="Externa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48B3-9DBB-4A1D-B869-B3D54DE37E12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838200" y="421057"/>
            <a:ext cx="9928564" cy="5518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1800"/>
              </a:spcAft>
            </a:pPr>
            <a:r>
              <a:rPr lang="ko-KR" altLang="en-US" sz="4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비저항검출기</a:t>
            </a:r>
            <a:r>
              <a:rPr lang="en-US" altLang="ko-K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(Resistive</a:t>
            </a:r>
            <a:r>
              <a:rPr lang="ko-KR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Plate Chamber) </a:t>
            </a:r>
            <a:r>
              <a:rPr lang="ko-KR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관련</a:t>
            </a:r>
            <a:r>
              <a:rPr lang="en-US" altLang="ko-K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연구 동향과</a:t>
            </a:r>
            <a:r>
              <a:rPr lang="en-US" altLang="ko-KR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전망</a:t>
            </a:r>
            <a:endParaRPr lang="en-US" altLang="ko-KR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입자물리학 실험 </a:t>
            </a:r>
            <a:r>
              <a:rPr lang="en-US" altLang="ko-KR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(Particle Physics) </a:t>
            </a: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천체물리학 실험</a:t>
            </a:r>
            <a:r>
              <a:rPr lang="en-US" altLang="ko-KR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(Astrophysics)</a:t>
            </a: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핵물리학 실험 </a:t>
            </a:r>
            <a:r>
              <a:rPr lang="en-US" altLang="ko-KR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(Nuclear Physics)</a:t>
            </a: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핵공학 </a:t>
            </a:r>
            <a:r>
              <a:rPr lang="en-US" altLang="ko-KR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(Nuclear Sciences)</a:t>
            </a:r>
            <a:r>
              <a:rPr lang="ko-KR" altLang="en-US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</a:t>
            </a:r>
            <a:endParaRPr lang="en-US" altLang="ko-KR" sz="2200" dirty="0">
              <a:solidFill>
                <a:srgbClr val="1CB4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입자선 치료 </a:t>
            </a:r>
            <a:r>
              <a:rPr lang="en-US" altLang="ko-KR" sz="2200" dirty="0" smtClean="0">
                <a:solidFill>
                  <a:srgbClr val="1CB4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(Particle Therapy)</a:t>
            </a: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endParaRPr lang="en-US" altLang="ko-KR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400" b="1" dirty="0" err="1" smtClean="0">
                <a:solidFill>
                  <a:srgbClr val="0099FF"/>
                </a:solidFill>
                <a:latin typeface="+mn-ea"/>
                <a:cs typeface="Calibri" panose="020F0502020204030204" pitchFamily="34" charset="0"/>
              </a:rPr>
              <a:t>이경세</a:t>
            </a:r>
            <a:r>
              <a:rPr lang="ko-KR" altLang="en-US" sz="2400" b="1" dirty="0" smtClean="0">
                <a:solidFill>
                  <a:srgbClr val="0099FF"/>
                </a:solidFill>
                <a:latin typeface="+mn-ea"/>
                <a:cs typeface="Calibri" panose="020F0502020204030204" pitchFamily="34" charset="0"/>
              </a:rPr>
              <a:t> </a:t>
            </a:r>
            <a:endParaRPr lang="en-US" altLang="ko-KR" sz="2400" b="1" dirty="0" smtClean="0">
              <a:solidFill>
                <a:srgbClr val="0099FF"/>
              </a:solidFill>
              <a:latin typeface="+mn-ea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1000"/>
              </a:spcAft>
            </a:pPr>
            <a:r>
              <a:rPr lang="ko-KR" altLang="en-US" sz="2400" b="1" dirty="0" smtClean="0">
                <a:solidFill>
                  <a:srgbClr val="0099FF"/>
                </a:solidFill>
                <a:latin typeface="+mn-ea"/>
                <a:cs typeface="Calibri" panose="020F0502020204030204" pitchFamily="34" charset="0"/>
              </a:rPr>
              <a:t>고려대학교 </a:t>
            </a:r>
            <a:r>
              <a:rPr lang="en-US" altLang="ko-KR" sz="2400" b="1" dirty="0" err="1" smtClean="0">
                <a:solidFill>
                  <a:srgbClr val="0099FF"/>
                </a:solidFill>
                <a:latin typeface="+mn-ea"/>
                <a:cs typeface="Calibri" panose="020F0502020204030204" pitchFamily="34" charset="0"/>
              </a:rPr>
              <a:t>CENuM</a:t>
            </a:r>
            <a:endParaRPr lang="en-US" altLang="ko-KR" sz="2400" b="1" dirty="0" smtClean="0">
              <a:solidFill>
                <a:srgbClr val="0099FF"/>
              </a:solidFill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73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E90E5-1CA2-4F5F-9A76-8DBCCDA35E2A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610" y="1308706"/>
            <a:ext cx="2514600" cy="37147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87" y="1037142"/>
            <a:ext cx="3552825" cy="31432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650" y="1852411"/>
            <a:ext cx="5731346" cy="425150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40" y="1121683"/>
            <a:ext cx="5300153" cy="37404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40" y="1694735"/>
            <a:ext cx="4943331" cy="397405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948890" y="371172"/>
            <a:ext cx="644791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Time-OF-Flight</a:t>
            </a:r>
            <a:r>
              <a:rPr lang="en-US" altLang="ko-K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 </a:t>
            </a:r>
            <a:r>
              <a:rPr lang="en-US" altLang="ko-K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detectors (time resolution ~50 </a:t>
            </a:r>
            <a:r>
              <a:rPr lang="en-US" altLang="ko-KR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ps</a:t>
            </a:r>
            <a:r>
              <a:rPr lang="en-US" altLang="ko-K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)</a:t>
            </a:r>
            <a:endParaRPr lang="en-US" altLang="ko-KR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7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C46-699B-4815-B113-0416F598E56F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62" y="597843"/>
            <a:ext cx="5493360" cy="60652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485" y="198052"/>
            <a:ext cx="3295956" cy="261152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98" y="172213"/>
            <a:ext cx="6324234" cy="3815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33" y="1503817"/>
            <a:ext cx="4913067" cy="105885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49" y="3085679"/>
            <a:ext cx="5563698" cy="274765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574" y="2979016"/>
            <a:ext cx="3453968" cy="337733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6216" y="3055277"/>
            <a:ext cx="2125901" cy="3131638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5643322" y="597843"/>
            <a:ext cx="30991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High relative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momentum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Short Range Correlation of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pair can be </a:t>
            </a:r>
            <a:r>
              <a:rPr lang="en-US" altLang="ko-KR" i="1" dirty="0">
                <a:latin typeface="Calibri" panose="020F0502020204030204" pitchFamily="34" charset="0"/>
                <a:cs typeface="Calibri" panose="020F0502020204030204" pitchFamily="34" charset="0"/>
              </a:rPr>
              <a:t>pp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ko-KR" i="1" dirty="0" err="1">
                <a:latin typeface="Calibri" panose="020F0502020204030204" pitchFamily="34" charset="0"/>
                <a:cs typeface="Calibri" panose="020F0502020204030204" pitchFamily="34" charset="0"/>
              </a:rPr>
              <a:t>pn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ko-KR" i="1" dirty="0" err="1">
                <a:latin typeface="Calibri" panose="020F0502020204030204" pitchFamily="34" charset="0"/>
                <a:cs typeface="Calibri" panose="020F0502020204030204" pitchFamily="34" charset="0"/>
              </a:rPr>
              <a:t>nn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, where the </a:t>
            </a:r>
            <a:r>
              <a:rPr lang="en-US" altLang="ko-KR" i="1" dirty="0" err="1">
                <a:latin typeface="Calibri" panose="020F0502020204030204" pitchFamily="34" charset="0"/>
                <a:cs typeface="Calibri" panose="020F0502020204030204" pitchFamily="34" charset="0"/>
              </a:rPr>
              <a:t>pn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are dominant </a:t>
            </a: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Fraction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of high momentum nucleon in nuclei is about 20%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8217407" y="2246530"/>
            <a:ext cx="525077" cy="5275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838200" y="2649674"/>
            <a:ext cx="5399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Time-OF-Flight</a:t>
            </a:r>
            <a:r>
              <a:rPr lang="en-US" altLang="ko-K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detectors (time resolution ~50 </a:t>
            </a:r>
            <a:r>
              <a:rPr lang="en-US" altLang="ko-KR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ps</a:t>
            </a:r>
            <a:r>
              <a:rPr lang="en-US" altLang="ko-K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)</a:t>
            </a:r>
            <a:endParaRPr lang="en-US" altLang="ko-KR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586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460CA8-2258-4E8C-8A5F-9875EC45F38A}"/>
              </a:ext>
            </a:extLst>
          </p:cNvPr>
          <p:cNvSpPr txBox="1"/>
          <p:nvPr/>
        </p:nvSpPr>
        <p:spPr>
          <a:xfrm>
            <a:off x="558169" y="483629"/>
            <a:ext cx="4500881" cy="37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</a:rPr>
              <a:t>SHiP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 (Search for Hidden Particles) 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E496ED8-9E96-40A4-ACF0-F2A9CBE75216}"/>
              </a:ext>
            </a:extLst>
          </p:cNvPr>
          <p:cNvSpPr txBox="1"/>
          <p:nvPr/>
        </p:nvSpPr>
        <p:spPr>
          <a:xfrm>
            <a:off x="565540" y="832871"/>
            <a:ext cx="2281859" cy="3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Hidden particles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xmlns="" id="{1B08583D-C003-480D-BCD1-50D4DE2335F6}"/>
              </a:ext>
            </a:extLst>
          </p:cNvPr>
          <p:cNvSpPr/>
          <p:nvPr/>
        </p:nvSpPr>
        <p:spPr>
          <a:xfrm>
            <a:off x="556521" y="1155767"/>
            <a:ext cx="3045198" cy="96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Heavy Neutral Leptons (HNL)  </a:t>
            </a:r>
          </a:p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Dark Photons</a:t>
            </a:r>
          </a:p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Hidden Scalar </a:t>
            </a:r>
          </a:p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Axion Like Particles (ALP)</a:t>
            </a:r>
          </a:p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Light Dark matter (LDM)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C9C09B2-03F3-4248-AA24-1108B95B455F}"/>
              </a:ext>
            </a:extLst>
          </p:cNvPr>
          <p:cNvSpPr txBox="1"/>
          <p:nvPr/>
        </p:nvSpPr>
        <p:spPr>
          <a:xfrm>
            <a:off x="3044723" y="828956"/>
            <a:ext cx="2193613" cy="31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Tau neutrinos  </a:t>
            </a:r>
            <a:endParaRPr lang="en-US" altLang="ko-KR" sz="1050" i="1" dirty="0">
              <a:solidFill>
                <a:schemeClr val="bg2">
                  <a:lumMod val="25000"/>
                </a:schemeClr>
              </a:solidFill>
              <a:latin typeface="+mn-ea"/>
              <a:cs typeface="Segoe UI Semibold" panose="020B07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984A88E-E12B-4523-A352-5D9332D5D486}"/>
              </a:ext>
            </a:extLst>
          </p:cNvPr>
          <p:cNvSpPr txBox="1"/>
          <p:nvPr/>
        </p:nvSpPr>
        <p:spPr>
          <a:xfrm>
            <a:off x="3074424" y="1079744"/>
            <a:ext cx="2512807" cy="937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Expect </a:t>
            </a:r>
            <a:r>
              <a:rPr lang="en-US" altLang="ko-KR" sz="1100" b="1" dirty="0">
                <a:solidFill>
                  <a:srgbClr val="0033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~3500  </a:t>
            </a:r>
            <a:r>
              <a:rPr lang="en-US" altLang="ko-KR" b="1" dirty="0" err="1">
                <a:solidFill>
                  <a:srgbClr val="0033CC"/>
                </a:solidFill>
                <a:latin typeface="Symbol" panose="05050102010706020507" pitchFamily="18" charset="2"/>
                <a:cs typeface="Segoe UI Semibold" panose="020B0702040204020203" pitchFamily="34" charset="0"/>
              </a:rPr>
              <a:t>n</a:t>
            </a:r>
            <a:r>
              <a:rPr lang="en-US" altLang="ko-KR" sz="1100" b="1" dirty="0" err="1">
                <a:solidFill>
                  <a:srgbClr val="0033CC"/>
                </a:solidFill>
                <a:latin typeface="Symbol" panose="05050102010706020507" pitchFamily="18" charset="2"/>
                <a:cs typeface="Segoe UI Semibold" panose="020B0702040204020203" pitchFamily="34" charset="0"/>
              </a:rPr>
              <a:t>t</a:t>
            </a:r>
            <a:r>
              <a:rPr lang="en-US" altLang="ko-KR" sz="1100" dirty="0">
                <a:solidFill>
                  <a:srgbClr val="0033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events </a:t>
            </a:r>
          </a:p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 6 tons Emulsion target</a:t>
            </a:r>
          </a:p>
          <a:p>
            <a:r>
              <a:rPr lang="en-US" altLang="ko-KR" sz="1400" b="1" dirty="0" err="1">
                <a:solidFill>
                  <a:srgbClr val="0033CC"/>
                </a:solidFill>
                <a:latin typeface="Symbol" panose="05050102010706020507" pitchFamily="18" charset="2"/>
                <a:cs typeface="Segoe UI Semibold" panose="020B0702040204020203" pitchFamily="34" charset="0"/>
              </a:rPr>
              <a:t>n</a:t>
            </a:r>
            <a:r>
              <a:rPr lang="en-US" altLang="ko-KR" sz="1100" b="1" dirty="0" err="1">
                <a:solidFill>
                  <a:srgbClr val="0033CC"/>
                </a:solidFill>
                <a:latin typeface="Symbol" panose="05050102010706020507" pitchFamily="18" charset="2"/>
                <a:cs typeface="Segoe UI Semibold" panose="020B0702040204020203" pitchFamily="34" charset="0"/>
              </a:rPr>
              <a:t>t</a:t>
            </a:r>
            <a:r>
              <a:rPr lang="en-US" altLang="ko-KR" sz="1100" dirty="0">
                <a:solidFill>
                  <a:srgbClr val="0033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</a:t>
            </a:r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and </a:t>
            </a:r>
            <a:r>
              <a:rPr lang="en-US" altLang="ko-KR" sz="1100" b="1" dirty="0">
                <a:solidFill>
                  <a:srgbClr val="0033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Anti-</a:t>
            </a:r>
            <a:r>
              <a:rPr lang="en-US" altLang="ko-KR" sz="1400" b="1" dirty="0" err="1">
                <a:solidFill>
                  <a:srgbClr val="0033CC"/>
                </a:solidFill>
                <a:latin typeface="Symbol" panose="05050102010706020507" pitchFamily="18" charset="2"/>
                <a:cs typeface="Segoe UI Semibold" panose="020B0702040204020203" pitchFamily="34" charset="0"/>
              </a:rPr>
              <a:t>n</a:t>
            </a:r>
            <a:r>
              <a:rPr lang="en-US" altLang="ko-KR" sz="1100" b="1" dirty="0" err="1">
                <a:solidFill>
                  <a:srgbClr val="0033CC"/>
                </a:solidFill>
                <a:latin typeface="Symbol" panose="05050102010706020507" pitchFamily="18" charset="2"/>
                <a:cs typeface="Segoe UI Semibold" panose="020B0702040204020203" pitchFamily="34" charset="0"/>
              </a:rPr>
              <a:t>t</a:t>
            </a:r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physics </a:t>
            </a:r>
          </a:p>
          <a:p>
            <a:r>
              <a:rPr lang="en-US" altLang="ko-KR" sz="1100" dirty="0">
                <a:solidFill>
                  <a:srgbClr val="00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(Cross section etc.)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E65EB0C-970A-4764-B74B-EED8A889C849}"/>
              </a:ext>
            </a:extLst>
          </p:cNvPr>
          <p:cNvSpPr txBox="1"/>
          <p:nvPr/>
        </p:nvSpPr>
        <p:spPr>
          <a:xfrm>
            <a:off x="528800" y="98214"/>
            <a:ext cx="5532331" cy="37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CC0066"/>
                </a:solidFill>
              </a:rPr>
              <a:t>3. Trigger/Tracking RPCs (New experiment)</a:t>
            </a:r>
            <a:endParaRPr lang="ko-KR" altLang="en-US" b="1" dirty="0">
              <a:solidFill>
                <a:srgbClr val="CC0066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0EC1006A-7BD0-42B4-910F-060D7E701219}"/>
              </a:ext>
            </a:extLst>
          </p:cNvPr>
          <p:cNvSpPr/>
          <p:nvPr/>
        </p:nvSpPr>
        <p:spPr>
          <a:xfrm>
            <a:off x="601355" y="1142972"/>
            <a:ext cx="2330444" cy="1036471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6C19F40C-88A7-4F5D-873C-C7396995C831}"/>
              </a:ext>
            </a:extLst>
          </p:cNvPr>
          <p:cNvSpPr/>
          <p:nvPr/>
        </p:nvSpPr>
        <p:spPr>
          <a:xfrm>
            <a:off x="3074424" y="1150464"/>
            <a:ext cx="1951180" cy="86880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xmlns="" id="{51993543-9E65-4F9C-BF23-E2E192C81773}"/>
              </a:ext>
            </a:extLst>
          </p:cNvPr>
          <p:cNvSpPr/>
          <p:nvPr/>
        </p:nvSpPr>
        <p:spPr>
          <a:xfrm>
            <a:off x="671687" y="4388311"/>
            <a:ext cx="5094279" cy="4216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50" b="1" dirty="0">
                <a:solidFill>
                  <a:schemeClr val="accent1"/>
                </a:solidFill>
                <a:latin typeface="+mn-ea"/>
              </a:rPr>
              <a:t>The </a:t>
            </a:r>
            <a:r>
              <a:rPr lang="en-US" altLang="ko-KR" sz="1050" b="1" dirty="0" err="1">
                <a:solidFill>
                  <a:schemeClr val="accent1"/>
                </a:solidFill>
                <a:latin typeface="+mn-ea"/>
              </a:rPr>
              <a:t>SHiP</a:t>
            </a:r>
            <a:r>
              <a:rPr lang="en-US" altLang="ko-KR" sz="1050" b="1" dirty="0">
                <a:solidFill>
                  <a:schemeClr val="accent1"/>
                </a:solidFill>
                <a:latin typeface="+mn-ea"/>
              </a:rPr>
              <a:t> is a new experiment at the intensity frontier aimed at exploring the hidden sector. 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2CEE5D66-13BF-424B-88FC-511A7DAD64C2}"/>
              </a:ext>
            </a:extLst>
          </p:cNvPr>
          <p:cNvGrpSpPr/>
          <p:nvPr/>
        </p:nvGrpSpPr>
        <p:grpSpPr>
          <a:xfrm>
            <a:off x="520093" y="2276509"/>
            <a:ext cx="5187340" cy="2099202"/>
            <a:chOff x="52829" y="2269614"/>
            <a:chExt cx="4655520" cy="2068380"/>
          </a:xfrm>
        </p:grpSpPr>
        <p:pic>
          <p:nvPicPr>
            <p:cNvPr id="52" name="Picture 2" descr="SHiP is a new experiment at the intensity frontier aimed at exploring the hidden sector. &lt;br /&gt;Image credit: Richard Jacobsson and Daniel Dominguez.">
              <a:extLst>
                <a:ext uri="{FF2B5EF4-FFF2-40B4-BE49-F238E27FC236}">
                  <a16:creationId xmlns:a16="http://schemas.microsoft.com/office/drawing/2014/main" xmlns="" id="{5E7FD2CD-6F36-4EB5-AD80-EFE048E4C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" y="2269614"/>
              <a:ext cx="4655520" cy="206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타원 53">
              <a:extLst>
                <a:ext uri="{FF2B5EF4-FFF2-40B4-BE49-F238E27FC236}">
                  <a16:creationId xmlns:a16="http://schemas.microsoft.com/office/drawing/2014/main" xmlns="" id="{E4BB6BF8-F83B-419F-B18B-3037DF60C1E8}"/>
                </a:ext>
              </a:extLst>
            </p:cNvPr>
            <p:cNvSpPr/>
            <p:nvPr/>
          </p:nvSpPr>
          <p:spPr>
            <a:xfrm>
              <a:off x="856412" y="3381192"/>
              <a:ext cx="1581486" cy="81099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9" name="직사각형 58">
            <a:extLst>
              <a:ext uri="{FF2B5EF4-FFF2-40B4-BE49-F238E27FC236}">
                <a16:creationId xmlns:a16="http://schemas.microsoft.com/office/drawing/2014/main" xmlns="" id="{0F890719-2F4D-4B0F-BBC4-D0F6168A2BAD}"/>
              </a:ext>
            </a:extLst>
          </p:cNvPr>
          <p:cNvSpPr/>
          <p:nvPr/>
        </p:nvSpPr>
        <p:spPr>
          <a:xfrm>
            <a:off x="738515" y="5915799"/>
            <a:ext cx="3665244" cy="265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1D1E18"/>
                </a:solidFill>
                <a:latin typeface="+mn-ea"/>
              </a:rPr>
              <a:t>We need cathode + anode strip RPCs</a:t>
            </a:r>
            <a:r>
              <a:rPr lang="en-US" altLang="ko-KR" sz="1100" dirty="0">
                <a:solidFill>
                  <a:srgbClr val="1D1E18"/>
                </a:solidFill>
                <a:latin typeface="+mn-ea"/>
              </a:rPr>
              <a:t> </a:t>
            </a:r>
            <a:r>
              <a:rPr lang="en-US" altLang="ko-KR" sz="900" dirty="0">
                <a:solidFill>
                  <a:srgbClr val="1D1E18"/>
                </a:solidFill>
                <a:latin typeface="+mn-ea"/>
              </a:rPr>
              <a:t> 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xmlns="" id="{5558E441-2F7E-4423-A682-55BB9C289257}"/>
              </a:ext>
            </a:extLst>
          </p:cNvPr>
          <p:cNvSpPr/>
          <p:nvPr/>
        </p:nvSpPr>
        <p:spPr>
          <a:xfrm>
            <a:off x="473627" y="4829676"/>
            <a:ext cx="5753437" cy="946413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ko-KR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RPC </a:t>
            </a:r>
            <a:r>
              <a:rPr lang="ko-KR" alt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기능</a:t>
            </a:r>
            <a:r>
              <a:rPr lang="en-US" altLang="ko-KR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   </a:t>
            </a:r>
          </a:p>
          <a:p>
            <a:pPr>
              <a:spcAft>
                <a:spcPts val="300"/>
              </a:spcAft>
            </a:pPr>
            <a:r>
              <a:rPr lang="en-US" altLang="ko-KR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altLang="ko-KR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타우 </a:t>
            </a:r>
            <a:r>
              <a:rPr lang="ko-KR" altLang="en-US" sz="1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중성미자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충돌에서 발생하는 타우 </a:t>
            </a:r>
            <a:r>
              <a:rPr lang="ko-KR" altLang="en-US" sz="1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렙톤의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붕괴</a:t>
            </a:r>
            <a:r>
              <a:rPr lang="en-US" altLang="ko-KR" sz="1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뮤온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궤적 확인 </a:t>
            </a:r>
            <a:r>
              <a:rPr lang="en-US" altLang="ko-KR" sz="12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l-GR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τ</a:t>
            </a:r>
            <a:r>
              <a:rPr lang="en-US" altLang="ko-KR" sz="12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l-GR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r>
              <a:rPr lang="en-US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l-GR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ν</a:t>
            </a:r>
            <a:r>
              <a:rPr lang="en-US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l-GR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ν</a:t>
            </a:r>
            <a:r>
              <a:rPr lang="en-US" altLang="ko-KR" sz="1200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altLang="ko-KR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ko-KR" altLang="en-US" sz="1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뮤온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궤적의 곡률로 전하 측정 가능 </a:t>
            </a:r>
            <a:r>
              <a:rPr lang="en-US" altLang="ko-KR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반 타우 </a:t>
            </a:r>
            <a:r>
              <a:rPr lang="ko-KR" altLang="en-US" sz="1200" b="1" dirty="0" err="1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중성미자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반응 검출</a:t>
            </a:r>
            <a:r>
              <a:rPr lang="en-US" altLang="ko-KR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12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altLang="ko-KR" sz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새로운 입자 </a:t>
            </a:r>
            <a:r>
              <a:rPr lang="ko-KR" altLang="en-US" sz="1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탐색 시 </a:t>
            </a:r>
            <a:r>
              <a:rPr lang="ko-KR" altLang="en-US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표준 모형 입자 </a:t>
            </a:r>
            <a:r>
              <a:rPr lang="en-US" altLang="ko-KR" sz="1200" b="1" dirty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Veto</a:t>
            </a:r>
            <a:r>
              <a:rPr lang="ko-KR" altLang="en-US" sz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sz="1200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xmlns="" id="{380ACD67-FB79-4623-8C00-2B0AF1AF46BA}"/>
              </a:ext>
            </a:extLst>
          </p:cNvPr>
          <p:cNvSpPr/>
          <p:nvPr/>
        </p:nvSpPr>
        <p:spPr>
          <a:xfrm>
            <a:off x="783412" y="6137381"/>
            <a:ext cx="4780017" cy="609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>
                <a:solidFill>
                  <a:srgbClr val="1D1E18"/>
                </a:solidFill>
                <a:latin typeface="+mn-ea"/>
              </a:rPr>
              <a:t>Two orthogonal strip readouts for 2D trigger measurements </a:t>
            </a:r>
          </a:p>
          <a:p>
            <a:r>
              <a:rPr lang="en-US" altLang="ko-KR" sz="1100" dirty="0">
                <a:solidFill>
                  <a:srgbClr val="1D1E18"/>
                </a:solidFill>
                <a:latin typeface="+mn-ea"/>
              </a:rPr>
              <a:t>(anode strips for x and cathode strips for y)</a:t>
            </a:r>
          </a:p>
          <a:p>
            <a:r>
              <a:rPr lang="en-US" altLang="ko-KR" sz="1100" dirty="0">
                <a:solidFill>
                  <a:srgbClr val="1D1E18"/>
                </a:solidFill>
                <a:latin typeface="+mn-ea"/>
              </a:rPr>
              <a:t>Expected </a:t>
            </a:r>
            <a:r>
              <a:rPr lang="en-US" altLang="ko-KR" sz="1100" b="1" dirty="0">
                <a:solidFill>
                  <a:srgbClr val="008000"/>
                </a:solidFill>
                <a:latin typeface="+mn-ea"/>
              </a:rPr>
              <a:t>position resolution of 3 ~ 4 mm </a:t>
            </a:r>
            <a:r>
              <a:rPr lang="en-US" altLang="ko-KR" sz="1100" dirty="0">
                <a:solidFill>
                  <a:srgbClr val="1D1E18"/>
                </a:solidFill>
                <a:latin typeface="+mn-ea"/>
              </a:rPr>
              <a:t>in both directions  </a:t>
            </a:r>
            <a:endParaRPr lang="ko-KR" altLang="en-US" sz="11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1FC7A582-D95F-4176-A4B9-DC824CFA66EF}"/>
              </a:ext>
            </a:extLst>
          </p:cNvPr>
          <p:cNvGrpSpPr/>
          <p:nvPr/>
        </p:nvGrpSpPr>
        <p:grpSpPr>
          <a:xfrm>
            <a:off x="6105965" y="147455"/>
            <a:ext cx="6111801" cy="6493512"/>
            <a:chOff x="4873618" y="247942"/>
            <a:chExt cx="5485204" cy="6398168"/>
          </a:xfrm>
        </p:grpSpPr>
        <p:pic>
          <p:nvPicPr>
            <p:cNvPr id="18" name="Picture 59" descr="A picture containing text, drawing&#10;&#10;Description automatically generated">
              <a:extLst>
                <a:ext uri="{FF2B5EF4-FFF2-40B4-BE49-F238E27FC236}">
                  <a16:creationId xmlns:a16="http://schemas.microsoft.com/office/drawing/2014/main" xmlns="" id="{F77277F7-A7BD-4F3E-9CF9-33747C69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304" y="3239277"/>
              <a:ext cx="2992766" cy="1748229"/>
            </a:xfrm>
            <a:prstGeom prst="rect">
              <a:avLst/>
            </a:prstGeom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xmlns="" id="{F1364EED-F2C8-4087-80B1-18B9D31C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465" y="5078217"/>
              <a:ext cx="2423107" cy="1567893"/>
            </a:xfrm>
            <a:prstGeom prst="rect">
              <a:avLst/>
            </a:prstGeom>
            <a:ln>
              <a:solidFill>
                <a:schemeClr val="accent4">
                  <a:lumMod val="50000"/>
                </a:schemeClr>
              </a:solidFill>
            </a:ln>
          </p:spPr>
        </p:pic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xmlns="" id="{3F98E54B-6A89-4270-A848-E925114E14FC}"/>
                </a:ext>
              </a:extLst>
            </p:cNvPr>
            <p:cNvSpPr/>
            <p:nvPr/>
          </p:nvSpPr>
          <p:spPr>
            <a:xfrm>
              <a:off x="8030316" y="5078217"/>
              <a:ext cx="1132755" cy="56397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xmlns="" id="{D968D162-FB05-49C8-8E3F-9DA5F64091FC}"/>
                </a:ext>
              </a:extLst>
            </p:cNvPr>
            <p:cNvSpPr/>
            <p:nvPr/>
          </p:nvSpPr>
          <p:spPr>
            <a:xfrm>
              <a:off x="7933865" y="5102294"/>
              <a:ext cx="1194815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Trigger RPC</a:t>
              </a:r>
            </a:p>
            <a:p>
              <a:pPr algn="ctr"/>
              <a:r>
                <a:rPr lang="en-US" altLang="ko-KR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for </a:t>
              </a:r>
              <a:r>
                <a:rPr lang="en-US" altLang="ko-KR" sz="1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SHiP</a:t>
              </a:r>
              <a:endParaRPr lang="ko-KR" alt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79" name="직사각형 78">
              <a:extLst>
                <a:ext uri="{FF2B5EF4-FFF2-40B4-BE49-F238E27FC236}">
                  <a16:creationId xmlns:a16="http://schemas.microsoft.com/office/drawing/2014/main" xmlns="" id="{A859A536-7083-4649-8291-A727C347F42C}"/>
                </a:ext>
              </a:extLst>
            </p:cNvPr>
            <p:cNvSpPr/>
            <p:nvPr/>
          </p:nvSpPr>
          <p:spPr>
            <a:xfrm>
              <a:off x="7889688" y="5977755"/>
              <a:ext cx="1992421" cy="515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400" b="1" dirty="0" err="1"/>
                <a:t>Proposal</a:t>
              </a:r>
              <a:r>
                <a:rPr lang="ko-KR" altLang="en-US" sz="1400" b="1" dirty="0"/>
                <a:t>: </a:t>
              </a:r>
              <a:endParaRPr lang="en-US" altLang="ko-KR" sz="1400" b="1" dirty="0"/>
            </a:p>
            <a:p>
              <a:r>
                <a:rPr lang="ko-KR" altLang="en-US" sz="1400" b="1" dirty="0"/>
                <a:t>arXiv:1504.04956 (2015)</a:t>
              </a: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xmlns="" id="{CE28B25D-C0F3-45F9-A1BE-B49D7F1B7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277" y="915155"/>
              <a:ext cx="2302020" cy="903958"/>
            </a:xfrm>
            <a:prstGeom prst="rect">
              <a:avLst/>
            </a:prstGeom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xmlns="" id="{98FEB6E8-BEA7-4561-ADC4-6FDF3A5FCC8A}"/>
                </a:ext>
              </a:extLst>
            </p:cNvPr>
            <p:cNvSpPr/>
            <p:nvPr/>
          </p:nvSpPr>
          <p:spPr>
            <a:xfrm>
              <a:off x="4873618" y="669987"/>
              <a:ext cx="2311580" cy="2729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latin typeface="+mj-ea"/>
                  <a:ea typeface="+mj-ea"/>
                  <a:cs typeface="Segoe UI Semibold" panose="020B0702040204020203" pitchFamily="34" charset="0"/>
                </a:rPr>
                <a:t>Scattering of Tau neutrino/LDM </a:t>
              </a:r>
              <a:endParaRPr lang="ko-KR" altLang="en-US" sz="1200" b="1" dirty="0">
                <a:latin typeface="+mj-ea"/>
                <a:ea typeface="+mj-ea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xmlns="" id="{1ACDEB8C-8E13-4FB5-B707-ABC940EE6FCD}"/>
                </a:ext>
              </a:extLst>
            </p:cNvPr>
            <p:cNvSpPr/>
            <p:nvPr/>
          </p:nvSpPr>
          <p:spPr>
            <a:xfrm>
              <a:off x="7484795" y="666704"/>
              <a:ext cx="2814825" cy="257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100" b="1" dirty="0">
                  <a:latin typeface="+mj-ea"/>
                  <a:ea typeface="+mj-ea"/>
                  <a:cs typeface="Segoe UI Semibold" panose="020B0702040204020203" pitchFamily="34" charset="0"/>
                </a:rPr>
                <a:t>Decay of Hidden particles to SM particles</a:t>
              </a:r>
              <a:endParaRPr lang="ko-KR" altLang="en-US" sz="1100" b="1" dirty="0">
                <a:latin typeface="+mj-ea"/>
                <a:ea typeface="+mj-ea"/>
              </a:endParaRPr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xmlns="" id="{F71CFF83-8958-4002-B03D-B6C5891C6133}"/>
                </a:ext>
              </a:extLst>
            </p:cNvPr>
            <p:cNvSpPr/>
            <p:nvPr/>
          </p:nvSpPr>
          <p:spPr>
            <a:xfrm>
              <a:off x="4974553" y="247942"/>
              <a:ext cx="5384269" cy="3335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CERN SPS  high intensity proton beam : 2 x 10</a:t>
              </a:r>
              <a:r>
                <a:rPr lang="en-US" altLang="ko-KR" sz="1600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20</a:t>
              </a:r>
              <a:r>
                <a:rPr lang="en-US" altLang="ko-KR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pot (400 GeV)</a:t>
              </a:r>
              <a:r>
                <a:rPr lang="ko-KR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endParaRPr lang="ko-KR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xmlns="" id="{0303C37C-5055-4CB9-8331-CFD5E6973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141" y="1749145"/>
              <a:ext cx="4328272" cy="1515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타원 50">
              <a:extLst>
                <a:ext uri="{FF2B5EF4-FFF2-40B4-BE49-F238E27FC236}">
                  <a16:creationId xmlns:a16="http://schemas.microsoft.com/office/drawing/2014/main" xmlns="" id="{AD9D5C7D-BE35-4D71-BBA4-348432511A5A}"/>
                </a:ext>
              </a:extLst>
            </p:cNvPr>
            <p:cNvSpPr/>
            <p:nvPr/>
          </p:nvSpPr>
          <p:spPr>
            <a:xfrm rot="21034739">
              <a:off x="6502291" y="2261375"/>
              <a:ext cx="546106" cy="3991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55" name="직선 화살표 연결선 54">
              <a:extLst>
                <a:ext uri="{FF2B5EF4-FFF2-40B4-BE49-F238E27FC236}">
                  <a16:creationId xmlns:a16="http://schemas.microsoft.com/office/drawing/2014/main" xmlns="" id="{03C89502-A329-4EFD-8790-0B1904DF0BCC}"/>
                </a:ext>
              </a:extLst>
            </p:cNvPr>
            <p:cNvCxnSpPr>
              <a:cxnSpLocks/>
            </p:cNvCxnSpPr>
            <p:nvPr/>
          </p:nvCxnSpPr>
          <p:spPr>
            <a:xfrm>
              <a:off x="7193590" y="3076954"/>
              <a:ext cx="0" cy="33361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xmlns="" id="{B1422BFA-9380-45BE-AAB0-429CAB314794}"/>
                </a:ext>
              </a:extLst>
            </p:cNvPr>
            <p:cNvSpPr/>
            <p:nvPr/>
          </p:nvSpPr>
          <p:spPr>
            <a:xfrm>
              <a:off x="6750364" y="2891441"/>
              <a:ext cx="60465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solidFill>
                    <a:srgbClr val="FF0000"/>
                  </a:solidFill>
                </a:rPr>
                <a:t>SND  </a:t>
              </a:r>
              <a:endParaRPr lang="ko-KR" alt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7" name="그림 56">
            <a:extLst>
              <a:ext uri="{FF2B5EF4-FFF2-40B4-BE49-F238E27FC236}">
                <a16:creationId xmlns:a16="http://schemas.microsoft.com/office/drawing/2014/main" xmlns="" id="{92BF1879-444B-42AD-BFB1-C03111516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15" y="859513"/>
            <a:ext cx="2256303" cy="735737"/>
          </a:xfrm>
          <a:prstGeom prst="rect">
            <a:avLst/>
          </a:prstGeom>
        </p:spPr>
      </p:pic>
      <p:sp>
        <p:nvSpPr>
          <p:cNvPr id="62" name="직사각형 61">
            <a:extLst>
              <a:ext uri="{FF2B5EF4-FFF2-40B4-BE49-F238E27FC236}">
                <a16:creationId xmlns:a16="http://schemas.microsoft.com/office/drawing/2014/main" xmlns="" id="{EF715007-CFAB-441F-8633-792F97EA0011}"/>
              </a:ext>
            </a:extLst>
          </p:cNvPr>
          <p:cNvSpPr/>
          <p:nvPr/>
        </p:nvSpPr>
        <p:spPr>
          <a:xfrm>
            <a:off x="6330190" y="1697196"/>
            <a:ext cx="2975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/>
              <a:t> SND (Emulsion + </a:t>
            </a:r>
            <a:r>
              <a:rPr lang="en-US" altLang="ko-KR" sz="1200" b="1" dirty="0" smtClean="0"/>
              <a:t>Drift Tube</a:t>
            </a:r>
            <a:r>
              <a:rPr lang="ko-KR" altLang="en-US" sz="1200" b="1" dirty="0" smtClean="0"/>
              <a:t> </a:t>
            </a:r>
            <a:r>
              <a:rPr lang="en-US" altLang="ko-KR" sz="1200" b="1" dirty="0" smtClean="0"/>
              <a:t>+ RPC</a:t>
            </a:r>
            <a:r>
              <a:rPr lang="en-US" altLang="ko-KR" sz="1200" b="1" dirty="0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983341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xmlns="" id="{563C76E8-AB4A-4F57-96E0-7E57F7161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26" y="826752"/>
            <a:ext cx="5024638" cy="237273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xmlns="" id="{DFD52CB1-3A09-40ED-B84C-BC7E88DEB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2" y="36345"/>
            <a:ext cx="4737987" cy="3339582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xmlns="" id="{71718194-47F9-493A-9FDB-AB9D295EA74A}"/>
              </a:ext>
            </a:extLst>
          </p:cNvPr>
          <p:cNvCxnSpPr>
            <a:cxnSpLocks/>
          </p:cNvCxnSpPr>
          <p:nvPr/>
        </p:nvCxnSpPr>
        <p:spPr>
          <a:xfrm>
            <a:off x="4034748" y="983746"/>
            <a:ext cx="1845941" cy="861205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715199-2FBE-45F1-88B8-6CBDD1F09F65}"/>
              </a:ext>
            </a:extLst>
          </p:cNvPr>
          <p:cNvSpPr txBox="1"/>
          <p:nvPr/>
        </p:nvSpPr>
        <p:spPr>
          <a:xfrm>
            <a:off x="5802418" y="150736"/>
            <a:ext cx="5337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6">
                    <a:lumMod val="50000"/>
                  </a:schemeClr>
                </a:solidFill>
                <a:latin typeface="CMR10"/>
              </a:rPr>
              <a:t>New location : ECN3 (existing facility NA62) </a:t>
            </a:r>
            <a:endParaRPr lang="en-US" altLang="ko-KR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26D81A-3172-4C17-B787-83A2E482C727}"/>
              </a:ext>
            </a:extLst>
          </p:cNvPr>
          <p:cNvSpPr txBox="1"/>
          <p:nvPr/>
        </p:nvSpPr>
        <p:spPr>
          <a:xfrm>
            <a:off x="2412126" y="2487176"/>
            <a:ext cx="1665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FF00"/>
                </a:solidFill>
              </a:rPr>
              <a:t>original  location </a:t>
            </a:r>
            <a:endParaRPr lang="ko-KR" altLang="en-US" sz="1200" dirty="0">
              <a:solidFill>
                <a:srgbClr val="FFFF00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xmlns="" id="{828DA774-CF7D-4733-8FE0-494EF894AFD1}"/>
              </a:ext>
            </a:extLst>
          </p:cNvPr>
          <p:cNvSpPr/>
          <p:nvPr/>
        </p:nvSpPr>
        <p:spPr>
          <a:xfrm>
            <a:off x="7476722" y="3157731"/>
            <a:ext cx="29695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b="1" dirty="0">
                <a:solidFill>
                  <a:srgbClr val="0070C0"/>
                </a:solidFill>
              </a:rPr>
              <a:t>New detector optimization </a:t>
            </a:r>
            <a:endParaRPr lang="ko-KR" altLang="en-US" sz="1400" b="1" dirty="0">
              <a:solidFill>
                <a:srgbClr val="0070C0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xmlns="" id="{9096D7E9-85B8-4132-BF2E-9074D25785CA}"/>
              </a:ext>
            </a:extLst>
          </p:cNvPr>
          <p:cNvSpPr/>
          <p:nvPr/>
        </p:nvSpPr>
        <p:spPr>
          <a:xfrm>
            <a:off x="6641462" y="3507702"/>
            <a:ext cx="52571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/>
              <a:t>Smaller ECN3 exp hall </a:t>
            </a:r>
            <a:r>
              <a:rPr lang="en-US" altLang="ko-KR" sz="1100" dirty="0">
                <a:sym typeface="Wingdings" panose="05000000000000000000" pitchFamily="2" charset="2"/>
              </a:rPr>
              <a:t> Subdetectors re-optimization</a:t>
            </a:r>
          </a:p>
          <a:p>
            <a:r>
              <a:rPr lang="en-US" altLang="ko-KR" sz="1100" dirty="0">
                <a:solidFill>
                  <a:srgbClr val="FF0000"/>
                </a:solidFill>
              </a:rPr>
              <a:t>Almost same sensitivities of Hidden particles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xmlns="" id="{F16343C1-5539-45E6-9509-E7B72D4B7FEC}"/>
              </a:ext>
            </a:extLst>
          </p:cNvPr>
          <p:cNvGrpSpPr/>
          <p:nvPr/>
        </p:nvGrpSpPr>
        <p:grpSpPr>
          <a:xfrm>
            <a:off x="626973" y="5550069"/>
            <a:ext cx="11070756" cy="1241423"/>
            <a:chOff x="157225" y="5550068"/>
            <a:chExt cx="9107436" cy="1241423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xmlns="" id="{26C24597-0703-4B34-B12C-02CF7A48BF18}"/>
                </a:ext>
              </a:extLst>
            </p:cNvPr>
            <p:cNvSpPr/>
            <p:nvPr/>
          </p:nvSpPr>
          <p:spPr>
            <a:xfrm>
              <a:off x="157225" y="5550068"/>
              <a:ext cx="5110292" cy="1200329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wrap="square">
              <a:spAutoFit/>
            </a:bodyPr>
            <a:lstStyle/>
            <a:p>
              <a:pPr algn="just"/>
              <a:r>
                <a:rPr lang="en-US" altLang="ko-KR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ESPPU (European Strategy of Particles Physics Update) 2020. 5</a:t>
              </a:r>
            </a:p>
            <a:p>
              <a:pPr algn="just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Among the proposals for larger-scale new facilities investigated </a:t>
              </a:r>
            </a:p>
            <a:p>
              <a:pPr algn="just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within the Physics Beyond Colliders study, </a:t>
              </a:r>
            </a:p>
            <a:p>
              <a:pPr algn="just"/>
              <a:r>
                <a:rPr lang="en-US" altLang="ko-KR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Beam Dump Facility at the SPS emerged as one of the frontrunners. </a:t>
              </a:r>
            </a:p>
            <a:p>
              <a:pPr algn="just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However, </a:t>
              </a:r>
              <a:r>
                <a:rPr lang="en-US" altLang="ko-KR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such a project would be difficult to resource within the CERN budget</a:t>
              </a:r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/>
              <a:r>
                <a:rPr lang="en-US" altLang="ko-K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considering the other recommendations of this Strategy</a:t>
              </a:r>
            </a:p>
          </p:txBody>
        </p:sp>
        <p:sp>
          <p:nvSpPr>
            <p:cNvPr id="28" name="화살표: 오른쪽 27">
              <a:extLst>
                <a:ext uri="{FF2B5EF4-FFF2-40B4-BE49-F238E27FC236}">
                  <a16:creationId xmlns:a16="http://schemas.microsoft.com/office/drawing/2014/main" xmlns="" id="{D7BF6AE9-F5EB-4A71-84D1-F387D4B70EE4}"/>
                </a:ext>
              </a:extLst>
            </p:cNvPr>
            <p:cNvSpPr/>
            <p:nvPr/>
          </p:nvSpPr>
          <p:spPr>
            <a:xfrm>
              <a:off x="5269312" y="5939758"/>
              <a:ext cx="238204" cy="222837"/>
            </a:xfrm>
            <a:prstGeom prst="rightArrow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xmlns="" id="{FF0DFF9D-B27B-4D9F-B1A5-F4899B8AF05E}"/>
                </a:ext>
              </a:extLst>
            </p:cNvPr>
            <p:cNvSpPr/>
            <p:nvPr/>
          </p:nvSpPr>
          <p:spPr>
            <a:xfrm>
              <a:off x="5564335" y="5775828"/>
              <a:ext cx="1444626" cy="646331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accent1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But SPS BDF R&amp;D </a:t>
              </a:r>
            </a:p>
            <a:p>
              <a:r>
                <a:rPr lang="en-US" altLang="ko-KR" sz="1200" b="1" dirty="0">
                  <a:solidFill>
                    <a:schemeClr val="accent1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was approved</a:t>
              </a:r>
            </a:p>
            <a:p>
              <a:r>
                <a:rPr lang="en-US" altLang="ko-KR" sz="1200" b="1" dirty="0">
                  <a:solidFill>
                    <a:schemeClr val="accent1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by SPSC.</a:t>
              </a:r>
              <a:endParaRPr lang="ko-KR" altLang="en-US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" name="화살표: 오른쪽 29">
              <a:extLst>
                <a:ext uri="{FF2B5EF4-FFF2-40B4-BE49-F238E27FC236}">
                  <a16:creationId xmlns:a16="http://schemas.microsoft.com/office/drawing/2014/main" xmlns="" id="{4A7A14C1-AD89-4101-B685-B1AC70D7CC1C}"/>
                </a:ext>
              </a:extLst>
            </p:cNvPr>
            <p:cNvSpPr/>
            <p:nvPr/>
          </p:nvSpPr>
          <p:spPr>
            <a:xfrm>
              <a:off x="7009540" y="5939758"/>
              <a:ext cx="238204" cy="222837"/>
            </a:xfrm>
            <a:prstGeom prst="rightArrow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3C87C41D-E8EB-4EE3-A23C-E00C07EC707A}"/>
                </a:ext>
              </a:extLst>
            </p:cNvPr>
            <p:cNvSpPr/>
            <p:nvPr/>
          </p:nvSpPr>
          <p:spPr>
            <a:xfrm>
              <a:off x="7307585" y="5820343"/>
              <a:ext cx="1459054" cy="461665"/>
            </a:xfrm>
            <a:prstGeom prst="rect">
              <a:avLst/>
            </a:prstGeom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altLang="ko-KR" sz="1200" b="1" dirty="0">
                  <a:solidFill>
                    <a:schemeClr val="accent1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New experimental</a:t>
              </a:r>
            </a:p>
            <a:p>
              <a:r>
                <a:rPr lang="en-US" altLang="ko-KR" sz="1200" b="1" dirty="0">
                  <a:solidFill>
                    <a:schemeClr val="accent1">
                      <a:lumMod val="7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site : ECN3 </a:t>
              </a:r>
              <a:endParaRPr lang="ko-KR" altLang="en-US" sz="1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xmlns="" id="{7B9F08A1-6463-4B98-A195-6DC6DE8228CC}"/>
                </a:ext>
              </a:extLst>
            </p:cNvPr>
            <p:cNvSpPr/>
            <p:nvPr/>
          </p:nvSpPr>
          <p:spPr>
            <a:xfrm>
              <a:off x="6872660" y="6529881"/>
              <a:ext cx="239200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100" dirty="0" err="1"/>
                <a:t>LoI</a:t>
              </a:r>
              <a:r>
                <a:rPr lang="en-US" altLang="ko-KR" sz="1100" dirty="0"/>
                <a:t> </a:t>
              </a:r>
              <a:r>
                <a:rPr lang="ko-KR" altLang="en-US" sz="1100" dirty="0"/>
                <a:t>:  CERN-SPSC-2022-032 </a:t>
              </a:r>
              <a:r>
                <a:rPr lang="en-US" altLang="ko-KR" sz="1100" dirty="0"/>
                <a:t>(</a:t>
              </a:r>
              <a:r>
                <a:rPr lang="ko-KR" altLang="en-US" sz="1100" dirty="0"/>
                <a:t>2022</a:t>
              </a:r>
              <a:r>
                <a:rPr lang="en-US" altLang="ko-KR" sz="1100" dirty="0"/>
                <a:t>)</a:t>
              </a:r>
              <a:endParaRPr lang="ko-KR" altLang="en-US" sz="1100" dirty="0"/>
            </a:p>
          </p:txBody>
        </p:sp>
      </p:grpSp>
      <p:sp>
        <p:nvSpPr>
          <p:cNvPr id="41" name="직사각형 40">
            <a:extLst>
              <a:ext uri="{FF2B5EF4-FFF2-40B4-BE49-F238E27FC236}">
                <a16:creationId xmlns:a16="http://schemas.microsoft.com/office/drawing/2014/main" xmlns="" id="{D3E7A126-F24C-4380-9850-6BB37AC8B49F}"/>
              </a:ext>
            </a:extLst>
          </p:cNvPr>
          <p:cNvSpPr/>
          <p:nvPr/>
        </p:nvSpPr>
        <p:spPr>
          <a:xfrm>
            <a:off x="6029282" y="1269047"/>
            <a:ext cx="193505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0070C0"/>
                </a:solidFill>
              </a:rPr>
              <a:t>HSDS</a:t>
            </a:r>
            <a:r>
              <a:rPr lang="en-US" altLang="ko-KR" sz="1000" dirty="0">
                <a:solidFill>
                  <a:srgbClr val="0070C0"/>
                </a:solidFill>
              </a:rPr>
              <a:t> (Hidden sector Decay Search) spectrometer</a:t>
            </a:r>
            <a:endParaRPr lang="ko-KR" altLang="en-US" sz="1000" dirty="0">
              <a:solidFill>
                <a:srgbClr val="0070C0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xmlns="" id="{DF14632E-BA3B-45EB-B783-59FC72C11996}"/>
              </a:ext>
            </a:extLst>
          </p:cNvPr>
          <p:cNvSpPr/>
          <p:nvPr/>
        </p:nvSpPr>
        <p:spPr>
          <a:xfrm>
            <a:off x="7964331" y="983746"/>
            <a:ext cx="5660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0070C0"/>
                </a:solidFill>
              </a:rPr>
              <a:t>SND</a:t>
            </a:r>
            <a:r>
              <a:rPr lang="en-US" altLang="ko-KR" sz="1100" dirty="0">
                <a:solidFill>
                  <a:srgbClr val="0070C0"/>
                </a:solidFill>
              </a:rPr>
              <a:t> </a:t>
            </a:r>
            <a:endParaRPr lang="ko-KR" altLang="en-US" sz="1100" dirty="0">
              <a:solidFill>
                <a:srgbClr val="0070C0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xmlns="" id="{0680281D-193E-4635-983B-66DF1778C287}"/>
              </a:ext>
            </a:extLst>
          </p:cNvPr>
          <p:cNvSpPr/>
          <p:nvPr/>
        </p:nvSpPr>
        <p:spPr>
          <a:xfrm>
            <a:off x="159134" y="2787866"/>
            <a:ext cx="5013272" cy="1068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A17850E1-0687-4294-B7A4-A9703D29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092" y="68979"/>
            <a:ext cx="760595" cy="82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A3A63ABE-CF7D-44E6-A20E-94C6C8FA4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3" y="3039327"/>
            <a:ext cx="4365204" cy="11382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xmlns="" id="{FD635CD0-245B-4D85-8894-9F8FE2A4C6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6" y="4347951"/>
            <a:ext cx="4436795" cy="1149169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xmlns="" id="{99D80BAE-D18D-4294-9631-C4E6AE7747C7}"/>
              </a:ext>
            </a:extLst>
          </p:cNvPr>
          <p:cNvSpPr/>
          <p:nvPr/>
        </p:nvSpPr>
        <p:spPr>
          <a:xfrm>
            <a:off x="5008097" y="3381779"/>
            <a:ext cx="502054" cy="547638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C08E5BFB-DE74-4E7F-9A0F-DA40FB1777BC}"/>
              </a:ext>
            </a:extLst>
          </p:cNvPr>
          <p:cNvGrpSpPr/>
          <p:nvPr/>
        </p:nvGrpSpPr>
        <p:grpSpPr>
          <a:xfrm>
            <a:off x="4949264" y="3358088"/>
            <a:ext cx="656848" cy="547639"/>
            <a:chOff x="3873464" y="3276539"/>
            <a:chExt cx="564578" cy="547639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xmlns="" id="{0D6F33C9-0D74-4C25-A8E5-3ED5AAF06291}"/>
                </a:ext>
              </a:extLst>
            </p:cNvPr>
            <p:cNvGrpSpPr/>
            <p:nvPr/>
          </p:nvGrpSpPr>
          <p:grpSpPr>
            <a:xfrm>
              <a:off x="3873464" y="3276539"/>
              <a:ext cx="564578" cy="547639"/>
              <a:chOff x="3867625" y="3643096"/>
              <a:chExt cx="564578" cy="547639"/>
            </a:xfrm>
          </p:grpSpPr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xmlns="" id="{F40D8731-63ED-41BF-93D6-8C3FE1194680}"/>
                  </a:ext>
                </a:extLst>
              </p:cNvPr>
              <p:cNvSpPr/>
              <p:nvPr/>
            </p:nvSpPr>
            <p:spPr>
              <a:xfrm>
                <a:off x="3867625" y="3643096"/>
                <a:ext cx="564578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/>
                  <a:t>ECN3</a:t>
                </a:r>
              </a:p>
            </p:txBody>
          </p:sp>
          <p:sp>
            <p:nvSpPr>
              <p:cNvPr id="64" name="직사각형 63">
                <a:extLst>
                  <a:ext uri="{FF2B5EF4-FFF2-40B4-BE49-F238E27FC236}">
                    <a16:creationId xmlns:a16="http://schemas.microsoft.com/office/drawing/2014/main" xmlns="" id="{09467E35-7E8C-4B13-A069-F0F0BBA0628E}"/>
                  </a:ext>
                </a:extLst>
              </p:cNvPr>
              <p:cNvSpPr/>
              <p:nvPr/>
            </p:nvSpPr>
            <p:spPr>
              <a:xfrm>
                <a:off x="3896673" y="3905269"/>
                <a:ext cx="476412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/>
                  <a:t>CDS</a:t>
                </a:r>
                <a:endParaRPr lang="ko-KR" altLang="en-US" sz="1200" dirty="0"/>
              </a:p>
            </p:txBody>
          </p:sp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xmlns="" id="{68FFE7D1-A769-49C7-AC80-D3933A500927}"/>
                  </a:ext>
                </a:extLst>
              </p:cNvPr>
              <p:cNvCxnSpPr/>
              <p:nvPr/>
            </p:nvCxnSpPr>
            <p:spPr>
              <a:xfrm>
                <a:off x="3960949" y="3896843"/>
                <a:ext cx="312239" cy="0"/>
              </a:xfrm>
              <a:prstGeom prst="line">
                <a:avLst/>
              </a:prstGeom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>
                <a:extLst>
                  <a:ext uri="{FF2B5EF4-FFF2-40B4-BE49-F238E27FC236}">
                    <a16:creationId xmlns:a16="http://schemas.microsoft.com/office/drawing/2014/main" xmlns="" id="{A9BD243D-843B-4D43-AA9B-200FFC6C0051}"/>
                  </a:ext>
                </a:extLst>
              </p:cNvPr>
              <p:cNvCxnSpPr/>
              <p:nvPr/>
            </p:nvCxnSpPr>
            <p:spPr>
              <a:xfrm>
                <a:off x="3964784" y="4190735"/>
                <a:ext cx="312239" cy="0"/>
              </a:xfrm>
              <a:prstGeom prst="line">
                <a:avLst/>
              </a:prstGeom>
              <a:ln w="127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xmlns="" id="{4036177F-A9A3-4F35-8B58-B504EB07AC19}"/>
                </a:ext>
              </a:extLst>
            </p:cNvPr>
            <p:cNvCxnSpPr/>
            <p:nvPr/>
          </p:nvCxnSpPr>
          <p:spPr>
            <a:xfrm>
              <a:off x="3982814" y="3503621"/>
              <a:ext cx="31247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>
              <a:extLst>
                <a:ext uri="{FF2B5EF4-FFF2-40B4-BE49-F238E27FC236}">
                  <a16:creationId xmlns:a16="http://schemas.microsoft.com/office/drawing/2014/main" xmlns="" id="{0500866C-1195-4695-B313-E87D11DB16B4}"/>
                </a:ext>
              </a:extLst>
            </p:cNvPr>
            <p:cNvCxnSpPr/>
            <p:nvPr/>
          </p:nvCxnSpPr>
          <p:spPr>
            <a:xfrm>
              <a:off x="3999748" y="3774406"/>
              <a:ext cx="252000" cy="0"/>
            </a:xfrm>
            <a:prstGeom prst="line">
              <a:avLst/>
            </a:prstGeom>
            <a:ln w="127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B4BDF3FE-BE77-4AE0-B282-275CA1771D8A}"/>
              </a:ext>
            </a:extLst>
          </p:cNvPr>
          <p:cNvSpPr/>
          <p:nvPr/>
        </p:nvSpPr>
        <p:spPr>
          <a:xfrm>
            <a:off x="1642701" y="2807173"/>
            <a:ext cx="5673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ym typeface="Wingdings" panose="05000000000000000000" pitchFamily="2" charset="2"/>
              </a:rPr>
              <a:t>HNL</a:t>
            </a:r>
            <a:endParaRPr lang="ko-KR" altLang="en-US" sz="1200" dirty="0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xmlns="" id="{B43CBE06-2E8A-4A39-903C-BB14FFEB93D0}"/>
              </a:ext>
            </a:extLst>
          </p:cNvPr>
          <p:cNvSpPr/>
          <p:nvPr/>
        </p:nvSpPr>
        <p:spPr>
          <a:xfrm>
            <a:off x="3477190" y="2799737"/>
            <a:ext cx="1111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ym typeface="Wingdings" panose="05000000000000000000" pitchFamily="2" charset="2"/>
              </a:rPr>
              <a:t>Dark scalar</a:t>
            </a:r>
            <a:endParaRPr lang="ko-KR" altLang="en-US" sz="1200" dirty="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xmlns="" id="{AF6664FA-96BD-4B26-8716-4953DBD244B7}"/>
              </a:ext>
            </a:extLst>
          </p:cNvPr>
          <p:cNvSpPr/>
          <p:nvPr/>
        </p:nvSpPr>
        <p:spPr>
          <a:xfrm>
            <a:off x="1348704" y="4118484"/>
            <a:ext cx="12484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ym typeface="Wingdings" panose="05000000000000000000" pitchFamily="2" charset="2"/>
              </a:rPr>
              <a:t>Dark photon</a:t>
            </a:r>
            <a:endParaRPr lang="ko-KR" altLang="en-US" sz="1200" dirty="0"/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xmlns="" id="{ACB76A6F-63F7-4302-B1B5-C1FF59A1370A}"/>
              </a:ext>
            </a:extLst>
          </p:cNvPr>
          <p:cNvSpPr/>
          <p:nvPr/>
        </p:nvSpPr>
        <p:spPr>
          <a:xfrm>
            <a:off x="3698157" y="4110962"/>
            <a:ext cx="5207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sym typeface="Wingdings" panose="05000000000000000000" pitchFamily="2" charset="2"/>
              </a:rPr>
              <a:t>ALP</a:t>
            </a:r>
            <a:endParaRPr lang="ko-KR" altLang="en-US" sz="1200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2C5CB0FC-2D66-45CC-AD0B-DFFF4E9C996C}"/>
              </a:ext>
            </a:extLst>
          </p:cNvPr>
          <p:cNvGrpSpPr/>
          <p:nvPr/>
        </p:nvGrpSpPr>
        <p:grpSpPr>
          <a:xfrm>
            <a:off x="6912719" y="4014894"/>
            <a:ext cx="4812082" cy="1505983"/>
            <a:chOff x="4680796" y="3801386"/>
            <a:chExt cx="4136108" cy="1505983"/>
          </a:xfrm>
        </p:grpSpPr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xmlns="" id="{C4674685-456A-4542-BB43-3B3F54FD528B}"/>
                </a:ext>
              </a:extLst>
            </p:cNvPr>
            <p:cNvGrpSpPr/>
            <p:nvPr/>
          </p:nvGrpSpPr>
          <p:grpSpPr>
            <a:xfrm>
              <a:off x="4680796" y="3809105"/>
              <a:ext cx="3319429" cy="1164893"/>
              <a:chOff x="4723130" y="3757961"/>
              <a:chExt cx="3319429" cy="1164893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C6B715AA-0C88-479F-9A49-2A4288400672}"/>
                  </a:ext>
                </a:extLst>
              </p:cNvPr>
              <p:cNvSpPr txBox="1"/>
              <p:nvPr/>
            </p:nvSpPr>
            <p:spPr>
              <a:xfrm>
                <a:off x="4723130" y="4091857"/>
                <a:ext cx="12741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200" dirty="0"/>
                  <a:t>SND</a:t>
                </a:r>
              </a:p>
              <a:p>
                <a:pPr algn="ctr"/>
                <a:r>
                  <a:rPr lang="en-US" altLang="ko-KR" sz="1200" dirty="0"/>
                  <a:t>Muon shield</a:t>
                </a:r>
              </a:p>
              <a:p>
                <a:pPr algn="ctr"/>
                <a:r>
                  <a:rPr lang="en-US" altLang="ko-KR" sz="1200" dirty="0"/>
                  <a:t>Decay volume</a:t>
                </a:r>
              </a:p>
              <a:p>
                <a:pPr algn="ctr"/>
                <a:r>
                  <a:rPr lang="en-US" altLang="ko-KR" sz="1200" dirty="0"/>
                  <a:t>HSDS aperture </a:t>
                </a:r>
              </a:p>
            </p:txBody>
          </p:sp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xmlns="" id="{7B363D7D-6BE7-4FD8-835F-353AAD9411FF}"/>
                  </a:ext>
                </a:extLst>
              </p:cNvPr>
              <p:cNvSpPr/>
              <p:nvPr/>
            </p:nvSpPr>
            <p:spPr>
              <a:xfrm>
                <a:off x="6028071" y="3757961"/>
                <a:ext cx="122982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/>
                  <a:t>Original (CDS) </a:t>
                </a:r>
                <a:endParaRPr lang="ko-KR" altLang="en-US" sz="1200" dirty="0"/>
              </a:p>
            </p:txBody>
          </p:sp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xmlns="" id="{211A2B4B-09AA-47FD-B0F3-1D5D1C12B09B}"/>
                  </a:ext>
                </a:extLst>
              </p:cNvPr>
              <p:cNvSpPr/>
              <p:nvPr/>
            </p:nvSpPr>
            <p:spPr>
              <a:xfrm>
                <a:off x="7477981" y="3776618"/>
                <a:ext cx="56457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200" dirty="0"/>
                  <a:t>ECN3</a:t>
                </a:r>
                <a:endParaRPr lang="ko-KR" altLang="en-US" sz="1200" dirty="0"/>
              </a:p>
            </p:txBody>
          </p:sp>
        </p:grp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xmlns="" id="{8992FB3F-91CC-431E-A6F0-1BF84E017A7D}"/>
                </a:ext>
              </a:extLst>
            </p:cNvPr>
            <p:cNvSpPr/>
            <p:nvPr/>
          </p:nvSpPr>
          <p:spPr>
            <a:xfrm>
              <a:off x="4794699" y="3801386"/>
              <a:ext cx="3824523" cy="150598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xmlns="" id="{2F30B888-B085-4D19-B52A-609E706B9B47}"/>
                </a:ext>
              </a:extLst>
            </p:cNvPr>
            <p:cNvCxnSpPr/>
            <p:nvPr/>
          </p:nvCxnSpPr>
          <p:spPr>
            <a:xfrm>
              <a:off x="4794699" y="4118483"/>
              <a:ext cx="3813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E5954A85-2684-4280-AA9C-BB7E29166BDB}"/>
                </a:ext>
              </a:extLst>
            </p:cNvPr>
            <p:cNvSpPr txBox="1"/>
            <p:nvPr/>
          </p:nvSpPr>
          <p:spPr>
            <a:xfrm>
              <a:off x="5811506" y="4143001"/>
              <a:ext cx="1426865" cy="11541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ym typeface="Wingdings" panose="05000000000000000000" pitchFamily="2" charset="2"/>
                </a:rPr>
                <a:t>(ECC+ magnet), </a:t>
              </a:r>
              <a:r>
                <a:rPr lang="en-US" altLang="ko-KR" sz="1200" b="1" dirty="0">
                  <a:sym typeface="Wingdings" panose="05000000000000000000" pitchFamily="2" charset="2"/>
                </a:rPr>
                <a:t>RPC</a:t>
              </a:r>
              <a:endParaRPr lang="en-US" altLang="ko-KR" sz="1200" dirty="0">
                <a:sym typeface="Wingdings" panose="05000000000000000000" pitchFamily="2" charset="2"/>
              </a:endParaRPr>
            </a:p>
            <a:p>
              <a:r>
                <a:rPr lang="en-US" altLang="ko-KR" sz="1200" dirty="0">
                  <a:sym typeface="Wingdings" panose="05000000000000000000" pitchFamily="2" charset="2"/>
                </a:rPr>
                <a:t>30 m </a:t>
              </a:r>
            </a:p>
            <a:p>
              <a:r>
                <a:rPr lang="en-US" altLang="ko-KR" sz="1200" dirty="0">
                  <a:sym typeface="Wingdings" panose="05000000000000000000" pitchFamily="2" charset="2"/>
                </a:rPr>
                <a:t>50 m</a:t>
              </a:r>
            </a:p>
            <a:p>
              <a:r>
                <a:rPr lang="en-US" altLang="ko-KR" sz="1200" dirty="0"/>
                <a:t>5 x 10 m</a:t>
              </a:r>
              <a:r>
                <a:rPr lang="en-US" altLang="ko-KR" sz="1200" baseline="30000" dirty="0"/>
                <a:t>2</a:t>
              </a:r>
            </a:p>
            <a:p>
              <a:r>
                <a:rPr lang="en-US" altLang="ko-KR" sz="1050" dirty="0"/>
                <a:t>  </a:t>
              </a:r>
            </a:p>
            <a:p>
              <a:endParaRPr lang="en-US" altLang="ko-KR" sz="105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26276136-EBF2-4F47-B1DF-BD9DE1D966AC}"/>
                </a:ext>
              </a:extLst>
            </p:cNvPr>
            <p:cNvSpPr txBox="1"/>
            <p:nvPr/>
          </p:nvSpPr>
          <p:spPr>
            <a:xfrm>
              <a:off x="7192357" y="4134379"/>
              <a:ext cx="1624547" cy="11541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ym typeface="Wingdings" panose="05000000000000000000" pitchFamily="2" charset="2"/>
                </a:rPr>
                <a:t>ECC, (</a:t>
              </a:r>
              <a:r>
                <a:rPr lang="en-US" altLang="ko-KR" sz="1200" b="1" dirty="0" err="1">
                  <a:sym typeface="Wingdings" panose="05000000000000000000" pitchFamily="2" charset="2"/>
                </a:rPr>
                <a:t>RPC</a:t>
              </a:r>
              <a:r>
                <a:rPr lang="en-US" altLang="ko-KR" sz="1200" dirty="0" err="1">
                  <a:sym typeface="Wingdings" panose="05000000000000000000" pitchFamily="2" charset="2"/>
                </a:rPr>
                <a:t>+magnet</a:t>
              </a:r>
              <a:r>
                <a:rPr lang="en-US" altLang="ko-KR" sz="1200" dirty="0">
                  <a:sym typeface="Wingdings" panose="05000000000000000000" pitchFamily="2" charset="2"/>
                </a:rPr>
                <a:t>) </a:t>
              </a:r>
            </a:p>
            <a:p>
              <a:r>
                <a:rPr lang="en-US" altLang="ko-KR" sz="1200" dirty="0">
                  <a:sym typeface="Wingdings" panose="05000000000000000000" pitchFamily="2" charset="2"/>
                </a:rPr>
                <a:t>25 m </a:t>
              </a:r>
            </a:p>
            <a:p>
              <a:r>
                <a:rPr lang="en-US" altLang="ko-KR" sz="1200" dirty="0">
                  <a:sym typeface="Wingdings" panose="05000000000000000000" pitchFamily="2" charset="2"/>
                </a:rPr>
                <a:t>Same</a:t>
              </a:r>
            </a:p>
            <a:p>
              <a:r>
                <a:rPr lang="en-US" altLang="ko-KR" sz="1200" dirty="0"/>
                <a:t>4 x 8 m</a:t>
              </a:r>
              <a:r>
                <a:rPr lang="en-US" altLang="ko-KR" sz="1200" baseline="30000" dirty="0"/>
                <a:t>2</a:t>
              </a:r>
            </a:p>
            <a:p>
              <a:r>
                <a:rPr lang="en-US" altLang="ko-KR" sz="1050" dirty="0"/>
                <a:t>(shorter distance  </a:t>
              </a:r>
            </a:p>
            <a:p>
              <a:r>
                <a:rPr lang="en-US" altLang="ko-KR" sz="1050" dirty="0"/>
                <a:t> Beam dump &amp; HSDS)</a:t>
              </a:r>
            </a:p>
          </p:txBody>
        </p:sp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xmlns="" id="{B447C411-A9B5-4BBA-9A8C-C67957BC7641}"/>
                </a:ext>
              </a:extLst>
            </p:cNvPr>
            <p:cNvCxnSpPr/>
            <p:nvPr/>
          </p:nvCxnSpPr>
          <p:spPr>
            <a:xfrm>
              <a:off x="5811506" y="3809105"/>
              <a:ext cx="0" cy="14982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xmlns="" id="{76F882D4-57EE-4E92-8732-17C0F3184653}"/>
                </a:ext>
              </a:extLst>
            </p:cNvPr>
            <p:cNvCxnSpPr/>
            <p:nvPr/>
          </p:nvCxnSpPr>
          <p:spPr>
            <a:xfrm>
              <a:off x="7178796" y="3809105"/>
              <a:ext cx="0" cy="14982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xmlns="" id="{5E4F5890-86C9-4E4F-AA59-A029D97BAAAA}"/>
              </a:ext>
            </a:extLst>
          </p:cNvPr>
          <p:cNvGrpSpPr/>
          <p:nvPr/>
        </p:nvGrpSpPr>
        <p:grpSpPr>
          <a:xfrm>
            <a:off x="867554" y="1"/>
            <a:ext cx="1938689" cy="1144544"/>
            <a:chOff x="-343874" y="4448056"/>
            <a:chExt cx="2818886" cy="1808533"/>
          </a:xfrm>
        </p:grpSpPr>
        <p:pic>
          <p:nvPicPr>
            <p:cNvPr id="47" name="Picture 27" descr="A picture containing sky, text, table, map&#10;&#10;Description automatically generated">
              <a:extLst>
                <a:ext uri="{FF2B5EF4-FFF2-40B4-BE49-F238E27FC236}">
                  <a16:creationId xmlns:a16="http://schemas.microsoft.com/office/drawing/2014/main" xmlns="" id="{1CEF40FC-90C1-4596-B487-C70818A43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3874" y="4448056"/>
              <a:ext cx="2818886" cy="180853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D36F984-1FA0-4327-A627-C4957AFA4597}"/>
                </a:ext>
              </a:extLst>
            </p:cNvPr>
            <p:cNvSpPr txBox="1"/>
            <p:nvPr/>
          </p:nvSpPr>
          <p:spPr>
            <a:xfrm>
              <a:off x="692326" y="4864666"/>
              <a:ext cx="938803" cy="486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accent1">
                      <a:lumMod val="75000"/>
                    </a:schemeClr>
                  </a:solidFill>
                </a:rPr>
                <a:t>SPS</a:t>
              </a:r>
              <a:endParaRPr lang="ko-KR" alt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78C3F8B-0FFD-4923-B760-746010CD14F3}"/>
              </a:ext>
            </a:extLst>
          </p:cNvPr>
          <p:cNvSpPr txBox="1"/>
          <p:nvPr/>
        </p:nvSpPr>
        <p:spPr>
          <a:xfrm>
            <a:off x="5988169" y="479696"/>
            <a:ext cx="4188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/>
              <a:t>Most suitable and cost effective option  </a:t>
            </a:r>
          </a:p>
          <a:p>
            <a:r>
              <a:rPr lang="en-US" altLang="ko-KR" sz="1600" b="1" dirty="0"/>
              <a:t>Submitted </a:t>
            </a:r>
            <a:r>
              <a:rPr lang="en-US" altLang="ko-KR" sz="1600" b="1" dirty="0" err="1"/>
              <a:t>LoI</a:t>
            </a:r>
            <a:r>
              <a:rPr lang="en-US" altLang="ko-KR" sz="1600" b="1" dirty="0"/>
              <a:t> (2022. 11) </a:t>
            </a:r>
          </a:p>
        </p:txBody>
      </p:sp>
    </p:spTree>
    <p:extLst>
      <p:ext uri="{BB962C8B-B14F-4D97-AF65-F5344CB8AC3E}">
        <p14:creationId xmlns:p14="http://schemas.microsoft.com/office/powerpoint/2010/main" val="3763570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xmlns="" id="{72360D53-BA7A-4BC3-AD69-ED732A18B5CF}"/>
              </a:ext>
            </a:extLst>
          </p:cNvPr>
          <p:cNvGrpSpPr/>
          <p:nvPr/>
        </p:nvGrpSpPr>
        <p:grpSpPr>
          <a:xfrm>
            <a:off x="768835" y="83898"/>
            <a:ext cx="10286344" cy="6646415"/>
            <a:chOff x="150996" y="100375"/>
            <a:chExt cx="8921358" cy="63788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01434E8E-62EB-45FA-BFA3-92302D87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6165" y="1361113"/>
              <a:ext cx="2504646" cy="2319337"/>
            </a:xfrm>
            <a:prstGeom prst="rect">
              <a:avLst/>
            </a:prstGeom>
          </p:spPr>
        </p:pic>
        <p:sp>
          <p:nvSpPr>
            <p:cNvPr id="14" name="직사각형 7">
              <a:extLst>
                <a:ext uri="{FF2B5EF4-FFF2-40B4-BE49-F238E27FC236}">
                  <a16:creationId xmlns:a16="http://schemas.microsoft.com/office/drawing/2014/main" xmlns="" id="{99D6E165-F549-40B1-A0B7-FABE0A8EB728}"/>
                </a:ext>
              </a:extLst>
            </p:cNvPr>
            <p:cNvSpPr/>
            <p:nvPr/>
          </p:nvSpPr>
          <p:spPr>
            <a:xfrm>
              <a:off x="3623831" y="188644"/>
              <a:ext cx="39586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solidFill>
                    <a:schemeClr val="accent6">
                      <a:lumMod val="50000"/>
                    </a:schemeClr>
                  </a:solidFill>
                  <a:latin typeface="CMR10"/>
                </a:rPr>
                <a:t>SPS Beam test of </a:t>
              </a:r>
              <a:r>
                <a:rPr lang="en-US" altLang="ko-KR" sz="1600" b="1" dirty="0" err="1">
                  <a:solidFill>
                    <a:schemeClr val="accent6">
                      <a:lumMod val="50000"/>
                    </a:schemeClr>
                  </a:solidFill>
                  <a:latin typeface="CMR10"/>
                </a:rPr>
                <a:t>SHiP</a:t>
              </a:r>
              <a:r>
                <a:rPr lang="en-US" altLang="ko-KR" sz="1600" b="1" dirty="0">
                  <a:solidFill>
                    <a:schemeClr val="accent6">
                      <a:lumMod val="50000"/>
                    </a:schemeClr>
                  </a:solidFill>
                  <a:latin typeface="CMR10"/>
                </a:rPr>
                <a:t> RPC (H4, 2018)</a:t>
              </a:r>
              <a:endParaRPr lang="ko-KR" altLang="en-US" sz="1200" b="1" dirty="0">
                <a:solidFill>
                  <a:schemeClr val="accent6">
                    <a:lumMod val="50000"/>
                  </a:schemeClr>
                </a:solidFill>
                <a:latin typeface="CMR10"/>
              </a:endParaRPr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xmlns="" id="{9D408DA0-0FDB-48D4-852D-4CD4AAF6C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36" y="336424"/>
              <a:ext cx="2921460" cy="4219885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BB0CB490-83D8-4D91-8055-35B708299F84}"/>
                </a:ext>
              </a:extLst>
            </p:cNvPr>
            <p:cNvSpPr/>
            <p:nvPr/>
          </p:nvSpPr>
          <p:spPr>
            <a:xfrm>
              <a:off x="3623831" y="492569"/>
              <a:ext cx="488516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ko-K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MR10"/>
                </a:rPr>
                <a:t>Installation of RPC fabricated by KODEL</a:t>
              </a:r>
            </a:p>
            <a:p>
              <a:r>
                <a:rPr lang="en-GB" altLang="ko-KR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MR10"/>
                </a:rPr>
                <a:t>for muon flux measurement &amp; charm production study  </a:t>
              </a:r>
              <a:endParaRPr lang="ko-KR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MR10"/>
              </a:endParaRP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19651524-198F-445C-9223-2418B83D2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96" y="4767092"/>
              <a:ext cx="3622587" cy="1712149"/>
            </a:xfrm>
            <a:prstGeom prst="rect">
              <a:avLst/>
            </a:prstGeom>
          </p:spPr>
        </p:pic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xmlns="" id="{E9877FF9-83A5-4B1C-9AAE-74DEA13E03E6}"/>
                </a:ext>
              </a:extLst>
            </p:cNvPr>
            <p:cNvGrpSpPr/>
            <p:nvPr/>
          </p:nvGrpSpPr>
          <p:grpSpPr>
            <a:xfrm>
              <a:off x="3932765" y="3813871"/>
              <a:ext cx="4738435" cy="2665370"/>
              <a:chOff x="3932765" y="3856206"/>
              <a:chExt cx="4738435" cy="2665370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xmlns="" id="{5228B277-C406-4EBF-95A8-545A70A80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2765" y="3856206"/>
                <a:ext cx="4738435" cy="2665370"/>
              </a:xfrm>
              <a:prstGeom prst="rect">
                <a:avLst/>
              </a:prstGeom>
            </p:spPr>
          </p:pic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xmlns="" id="{12DB02E0-A5E3-4D80-B286-1C763E8EA88B}"/>
                  </a:ext>
                </a:extLst>
              </p:cNvPr>
              <p:cNvSpPr/>
              <p:nvPr/>
            </p:nvSpPr>
            <p:spPr>
              <a:xfrm rot="410391">
                <a:off x="5736401" y="4377954"/>
                <a:ext cx="1394053" cy="944062"/>
              </a:xfrm>
              <a:prstGeom prst="ellipse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8" name="직선 화살표 연결선 7">
                <a:extLst>
                  <a:ext uri="{FF2B5EF4-FFF2-40B4-BE49-F238E27FC236}">
                    <a16:creationId xmlns:a16="http://schemas.microsoft.com/office/drawing/2014/main" xmlns="" id="{0D2595F6-0950-4AC3-99D1-9E1B56B461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22907" y="4957207"/>
                <a:ext cx="1759826" cy="444461"/>
              </a:xfrm>
              <a:prstGeom prst="straightConnector1">
                <a:avLst/>
              </a:prstGeom>
              <a:ln w="15875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A8E38241-F926-4120-B6FD-EF6F1913F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839" y="1356374"/>
              <a:ext cx="2544011" cy="23193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2A9DCA79-0308-4DB6-8D96-69B418C8792E}"/>
                </a:ext>
              </a:extLst>
            </p:cNvPr>
            <p:cNvSpPr txBox="1"/>
            <p:nvPr/>
          </p:nvSpPr>
          <p:spPr>
            <a:xfrm rot="19812475">
              <a:off x="5128322" y="1853596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>
                  <a:solidFill>
                    <a:srgbClr val="C00000"/>
                  </a:solidFill>
                </a:rPr>
                <a:t>Clear RPC hits</a:t>
              </a:r>
              <a:endParaRPr lang="ko-KR" altLang="en-US" sz="1200" dirty="0">
                <a:solidFill>
                  <a:srgbClr val="C00000"/>
                </a:solidFill>
              </a:endParaRPr>
            </a:p>
          </p:txBody>
        </p:sp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57B034B6-7757-4CE2-968C-DA0873655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8891" y="100375"/>
              <a:ext cx="743463" cy="93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직사각형 8">
              <a:extLst>
                <a:ext uri="{FF2B5EF4-FFF2-40B4-BE49-F238E27FC236}">
                  <a16:creationId xmlns:a16="http://schemas.microsoft.com/office/drawing/2014/main" xmlns="" id="{063BD25E-7C7F-41C0-A1C6-06A4E744CD56}"/>
                </a:ext>
              </a:extLst>
            </p:cNvPr>
            <p:cNvSpPr/>
            <p:nvPr/>
          </p:nvSpPr>
          <p:spPr>
            <a:xfrm>
              <a:off x="4378963" y="1078241"/>
              <a:ext cx="1047713" cy="43088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ko-KR" sz="1100" dirty="0">
                  <a:latin typeface="Palatino-Roman"/>
                </a:rPr>
                <a:t>5 RPC planes</a:t>
              </a:r>
              <a:endParaRPr lang="ko-KR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9938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5BC08-06C0-4BCC-97E7-554A5FF02B21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241221" y="277490"/>
            <a:ext cx="20630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ko-KR" sz="28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ew experiment</a:t>
            </a:r>
            <a:endParaRPr lang="en-US" altLang="ko-KR" sz="28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84" y="128017"/>
            <a:ext cx="9555480" cy="6686252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237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619C-404A-4EF6-9D67-E7A905F31377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" y="79634"/>
            <a:ext cx="9264352" cy="627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3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D745-564A-4984-A70D-4512CF300EE3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152" y="-2159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그림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3" y="828279"/>
            <a:ext cx="7553882" cy="524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4908" y="162253"/>
            <a:ext cx="69129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바탕" panose="02030600000101010101" pitchFamily="18" charset="-127"/>
                <a:cs typeface="Times New Roman" panose="02020603050405020304" pitchFamily="18" charset="0"/>
              </a:rPr>
              <a:t>Cosmic ray experiments, ARGO YBJ China</a:t>
            </a:r>
            <a:endParaRPr kumimoji="0" lang="en-US" altLang="ko-K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82" y="12700"/>
            <a:ext cx="3125138" cy="42842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369" y="4327009"/>
            <a:ext cx="4127563" cy="2029341"/>
          </a:xfrm>
          <a:prstGeom prst="rect">
            <a:avLst/>
          </a:prstGeom>
        </p:spPr>
      </p:pic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9608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3481-0B84-4420-926A-16BBFA54ED37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3894585" y="2222425"/>
            <a:ext cx="3086101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3</a:t>
            </a: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. Applications</a:t>
            </a:r>
            <a:endParaRPr lang="en-US" altLang="ko-KR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85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3964" y="230971"/>
            <a:ext cx="2414572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20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ko-KR" sz="2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 </a:t>
            </a:r>
            <a:r>
              <a:rPr lang="en-US" altLang="ko-KR" sz="20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radiography</a:t>
            </a:r>
            <a:endParaRPr lang="en-US" altLang="ko-KR" sz="2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POS(EPS-HEP2017) 609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89" y="4256446"/>
            <a:ext cx="3408551" cy="218864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7" y="4816178"/>
            <a:ext cx="3889663" cy="163715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36" y="4564027"/>
            <a:ext cx="3805629" cy="20296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50" y="2812664"/>
            <a:ext cx="3150815" cy="223337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83" y="992106"/>
            <a:ext cx="3238822" cy="376743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3501" y="340247"/>
            <a:ext cx="3866639" cy="359588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9078" y="369191"/>
            <a:ext cx="2876863" cy="2308422"/>
          </a:xfrm>
          <a:prstGeom prst="rect">
            <a:avLst/>
          </a:prstGeom>
        </p:spPr>
      </p:pic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>
          <a:xfrm>
            <a:off x="709664" y="6428018"/>
            <a:ext cx="2743200" cy="365125"/>
          </a:xfrm>
        </p:spPr>
        <p:txBody>
          <a:bodyPr/>
          <a:lstStyle/>
          <a:p>
            <a:fld id="{051F52F9-D6CA-4471-B51C-4420A428C348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1"/>
          </p:nvPr>
        </p:nvSpPr>
        <p:spPr>
          <a:xfrm>
            <a:off x="4012935" y="6445094"/>
            <a:ext cx="4114800" cy="365125"/>
          </a:xfrm>
        </p:spPr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707369" y="4795802"/>
            <a:ext cx="274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Inspection inside a pyramid(?)</a:t>
            </a:r>
            <a:endParaRPr lang="ko-KR" altLang="en-US" sz="1600" b="1" dirty="0"/>
          </a:p>
        </p:txBody>
      </p:sp>
      <p:sp>
        <p:nvSpPr>
          <p:cNvPr id="14" name="직사각형 13"/>
          <p:cNvSpPr/>
          <p:nvPr/>
        </p:nvSpPr>
        <p:spPr>
          <a:xfrm>
            <a:off x="4986295" y="4037603"/>
            <a:ext cx="15735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Truck inspection</a:t>
            </a:r>
            <a:endParaRPr lang="ko-KR" altLang="en-US" sz="1600" b="1" dirty="0"/>
          </a:p>
        </p:txBody>
      </p:sp>
      <p:sp>
        <p:nvSpPr>
          <p:cNvPr id="15" name="직사각형 14"/>
          <p:cNvSpPr/>
          <p:nvPr/>
        </p:nvSpPr>
        <p:spPr>
          <a:xfrm>
            <a:off x="9400731" y="2805392"/>
            <a:ext cx="17945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Volcano inspection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7265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1477108" y="1145809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1608" y="164099"/>
            <a:ext cx="11788784" cy="607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ko-KR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굴림" panose="020B0600000101010101" pitchFamily="50" charset="-127"/>
                <a:cs typeface="Calibri" panose="020F0502020204030204" pitchFamily="34" charset="0"/>
              </a:rPr>
              <a:t>1. Resistive</a:t>
            </a:r>
            <a:r>
              <a:rPr kumimoji="0" lang="en-US" altLang="ko-KR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 Plate Chambers (particle trigger/trackers and TOF) </a:t>
            </a:r>
            <a:endParaRPr kumimoji="0" lang="en-US" altLang="ko-KR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lang="ko-KR" altLang="en-US" sz="1600" b="1" dirty="0" err="1" smtClean="0">
                <a:solidFill>
                  <a:schemeClr val="accent6">
                    <a:lumMod val="75000"/>
                  </a:schemeClr>
                </a:solidFill>
                <a:latin typeface="+mn-ea"/>
                <a:cs typeface="Calibri" panose="020F0502020204030204" pitchFamily="34" charset="0"/>
              </a:rPr>
              <a:t>비저항</a:t>
            </a:r>
            <a:r>
              <a:rPr kumimoji="0" lang="en-US" altLang="ko-KR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kumimoji="0" lang="ko-KR" altLang="en-US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검출기</a:t>
            </a:r>
            <a:r>
              <a:rPr kumimoji="0" lang="en-US" altLang="ko-KR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(RPC)</a:t>
            </a:r>
            <a:r>
              <a:rPr kumimoji="0" lang="ko-KR" altLang="en-US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란</a:t>
            </a:r>
            <a:r>
              <a:rPr kumimoji="0" lang="en-US" altLang="ko-KR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? </a:t>
            </a:r>
            <a:r>
              <a:rPr kumimoji="0" lang="ko-KR" altLang="en-US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원래 입자물리 및 핵물리 실험에서 </a:t>
            </a:r>
            <a:r>
              <a:rPr kumimoji="0" lang="ko-KR" altLang="en-US" sz="1600" b="1" i="0" u="none" strike="noStrike" cap="none" normalizeH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고에너지</a:t>
            </a:r>
            <a:r>
              <a:rPr kumimoji="0" lang="ko-KR" altLang="en-US" sz="1600" b="1" i="0" u="none" strike="noStrike" cap="none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n-ea"/>
                <a:cs typeface="Calibri" panose="020F0502020204030204" pitchFamily="34" charset="0"/>
              </a:rPr>
              <a:t> 입자를 측정하는데 이용되는 기체검출기 </a:t>
            </a:r>
            <a:endParaRPr kumimoji="0" lang="en-US" altLang="ko-KR" sz="1600" b="1" i="0" u="none" strike="noStrike" cap="none" normalizeH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ko-KR" altLang="en-US" sz="1600" b="1" i="0" u="none" strike="noStrike" cap="none" normalizeH="0" dirty="0" smtClean="0">
                <a:ln>
                  <a:noFill/>
                </a:ln>
                <a:effectLst/>
                <a:latin typeface="+mn-ea"/>
                <a:cs typeface="Calibri" panose="020F0502020204030204" pitchFamily="34" charset="0"/>
              </a:rPr>
              <a:t>측정 대상이 되는 방사선</a:t>
            </a:r>
            <a:endParaRPr kumimoji="0" lang="en-US" altLang="ko-KR" sz="1600" b="1" i="0" u="none" strike="noStrike" cap="none" normalizeH="0" dirty="0" smtClean="0">
              <a:ln>
                <a:noFill/>
              </a:ln>
              <a:effectLst/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100 MeV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 이상의 양성자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및 중성자 </a:t>
            </a:r>
            <a:endParaRPr lang="en-US" altLang="ko-KR" sz="1600" dirty="0" smtClean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  1 GeV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이상의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중이온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10 MeV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이상의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전자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/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양전자 </a:t>
            </a:r>
            <a:endParaRPr lang="en-US" altLang="ko-KR" sz="1600" dirty="0" smtClean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500 </a:t>
            </a:r>
            <a:r>
              <a:rPr lang="en-US" altLang="ko-KR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keV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이상의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감마선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(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기체검출기 중 유일하게 </a:t>
            </a:r>
            <a:r>
              <a:rPr lang="ko-KR" altLang="en-US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고에너지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photon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에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민감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)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endParaRPr lang="en-US" altLang="ko-KR" sz="1600" dirty="0" smtClean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kumimoji="0" lang="ko-KR" altLang="en-US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특성 </a:t>
            </a:r>
            <a:endParaRPr kumimoji="0" lang="en-US" altLang="ko-KR" sz="1600" b="1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시간 반응이 가장 빠르고 시간 </a:t>
            </a:r>
            <a:r>
              <a:rPr lang="ko-KR" altLang="en-US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분해능이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높다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(25 </a:t>
            </a:r>
            <a:r>
              <a:rPr lang="en-US" altLang="ko-KR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ps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~  1 ns).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 </a:t>
            </a:r>
            <a:endParaRPr kumimoji="0" lang="en-US" altLang="ko-KR" sz="16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검출 효율이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95 ~ 99%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수준으로 높다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. </a:t>
            </a: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위치 </a:t>
            </a:r>
            <a:r>
              <a:rPr lang="ko-KR" altLang="en-US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분해능은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수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mm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수준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.  </a:t>
            </a: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입자계수능력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(particle</a:t>
            </a: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rate capability)</a:t>
            </a:r>
            <a:r>
              <a:rPr lang="ko-KR" altLang="en-US" sz="1600" b="1" dirty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은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낮으나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 noise</a:t>
            </a: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도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b="1" dirty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적</a:t>
            </a: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다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. → </a:t>
            </a: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그래서 </a:t>
            </a:r>
            <a:r>
              <a:rPr lang="en-US" altLang="ko-KR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trigger</a:t>
            </a:r>
            <a:r>
              <a:rPr lang="ko-KR" altLang="en-US" sz="1600" b="1" dirty="0" smtClean="0">
                <a:solidFill>
                  <a:srgbClr val="0066CC"/>
                </a:solidFill>
                <a:latin typeface="+mn-ea"/>
                <a:cs typeface="Calibri" panose="020F0502020204030204" pitchFamily="34" charset="0"/>
              </a:rPr>
              <a:t> 검출기로 사용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.  </a:t>
            </a:r>
            <a:endParaRPr lang="en-US" altLang="ko-KR" sz="1600" dirty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</a:pPr>
            <a:r>
              <a:rPr lang="ko-KR" altLang="en-US" sz="1600" b="1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기능</a:t>
            </a:r>
            <a:endParaRPr lang="en-US" altLang="ko-KR" sz="1600" b="1" dirty="0" smtClean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ko-KR" altLang="en-US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고에너지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대전입자를 빠른 시간 내에 등록하고 선별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(plastic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scintillator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와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기능이 유사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) </a:t>
            </a:r>
          </a:p>
          <a:p>
            <a:pPr marL="146250" marR="0" lvl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altLang="ko-KR" sz="160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   →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단위 검출기 제작 단가가 비교적 낮아 대형 입자물리 실험에 적합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.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kumimoji="0" lang="ko-KR" alt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endParaRPr kumimoji="0" lang="en-US" altLang="ko-KR" sz="16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+mn-ea"/>
              <a:cs typeface="Calibri" panose="020F0502020204030204" pitchFamily="34" charset="0"/>
            </a:endParaRPr>
          </a:p>
          <a:p>
            <a:pPr marL="432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ko-KR" alt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최근 기능이 향상된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RPC</a:t>
            </a:r>
            <a:r>
              <a:rPr kumimoji="0" lang="ko-KR" alt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의 경우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~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100 </a:t>
            </a:r>
            <a:r>
              <a:rPr lang="en-US" altLang="ko-KR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ps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시간 </a:t>
            </a:r>
            <a:r>
              <a:rPr lang="ko-KR" altLang="en-US" sz="1600" dirty="0" err="1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분해능과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~ </a:t>
            </a:r>
            <a:r>
              <a:rPr kumimoji="0" lang="en-US" altLang="ko-KR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2 mm</a:t>
            </a:r>
            <a:r>
              <a:rPr kumimoji="0" lang="ko-KR" alt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위치 </a:t>
            </a:r>
            <a:r>
              <a:rPr kumimoji="0" lang="ko-KR" altLang="en-US" sz="16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분해능으로</a:t>
            </a:r>
            <a:r>
              <a:rPr kumimoji="0" lang="ko-KR" altLang="en-US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개발되어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4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차원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tracker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로서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활용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.</a:t>
            </a:r>
          </a:p>
          <a:p>
            <a:pPr marL="540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대형 입자물리 실험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(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특히 암흑 물질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,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Long lived Particles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탐색에</a:t>
            </a:r>
            <a:r>
              <a:rPr lang="en-US" altLang="ko-KR" sz="1600" dirty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tracker/veto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counter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로 활용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) </a:t>
            </a:r>
          </a:p>
          <a:p>
            <a:pPr marL="540000" marR="0" lvl="0" indent="-285750" algn="l" defTabSz="914400" rtl="0" eaLnBrk="0" fontAlgn="base" latinLnBrk="0" hangingPunct="0"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Muon radiography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의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유일한 대안 </a:t>
            </a:r>
            <a:endParaRPr lang="en-US" altLang="ko-KR" sz="1600" dirty="0" smtClean="0">
              <a:solidFill>
                <a:srgbClr val="000000"/>
              </a:solidFill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3076" name="그림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40" y="1630970"/>
            <a:ext cx="4264152" cy="195772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1631C-3F5E-4FEA-B271-85288BDF1717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873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E05B-972D-452E-A8BF-88F78155A6CA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464037" y="284014"/>
            <a:ext cx="3020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Inspection of reactor cores</a:t>
            </a:r>
            <a:endParaRPr lang="ko-KR" altLang="en-US" sz="2000" b="1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22" y="734026"/>
            <a:ext cx="2753319" cy="56223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56" y="3299518"/>
            <a:ext cx="4583001" cy="278936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86" y="250786"/>
            <a:ext cx="3018538" cy="274803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151" y="3248226"/>
            <a:ext cx="4190098" cy="3108124"/>
          </a:xfrm>
          <a:prstGeom prst="rect">
            <a:avLst/>
          </a:prstGeom>
        </p:spPr>
      </p:pic>
      <p:sp>
        <p:nvSpPr>
          <p:cNvPr id="12" name="아래쪽 화살표 11"/>
          <p:cNvSpPr/>
          <p:nvPr/>
        </p:nvSpPr>
        <p:spPr>
          <a:xfrm>
            <a:off x="9465276" y="2980760"/>
            <a:ext cx="659027" cy="318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2934883" y="766924"/>
            <a:ext cx="26245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Annals of Nuclear Energy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78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166 (2015)</a:t>
            </a:r>
          </a:p>
          <a:p>
            <a:endParaRPr lang="en-US" altLang="ko-K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16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Used plastics scintillators.</a:t>
            </a:r>
          </a:p>
          <a:p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coincidence detector system should be relatively handy and movable.</a:t>
            </a:r>
            <a:endParaRPr lang="en-US" altLang="ko-K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572" y="503290"/>
            <a:ext cx="2661862" cy="23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31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8467C-889C-451B-898F-683BFAD9C1E6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10" name="_x375055960" descr="EMB00001ec431e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9782"/>
            <a:ext cx="5472378" cy="302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_x375059080" descr="EMB00001ec431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50" y="3557016"/>
            <a:ext cx="6308413" cy="279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23" y="635266"/>
            <a:ext cx="5040821" cy="3149365"/>
          </a:xfrm>
          <a:prstGeom prst="rect">
            <a:avLst/>
          </a:prstGeom>
        </p:spPr>
      </p:pic>
      <p:sp>
        <p:nvSpPr>
          <p:cNvPr id="16" name="직사각형 15"/>
          <p:cNvSpPr/>
          <p:nvPr/>
        </p:nvSpPr>
        <p:spPr>
          <a:xfrm>
            <a:off x="226123" y="172155"/>
            <a:ext cx="4567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Inspection of reactor cores using 2D RPCs</a:t>
            </a:r>
            <a:endParaRPr lang="ko-KR" altLang="en-US" sz="2000" b="1" dirty="0"/>
          </a:p>
        </p:txBody>
      </p:sp>
      <p:sp>
        <p:nvSpPr>
          <p:cNvPr id="17" name="직사각형 16"/>
          <p:cNvSpPr/>
          <p:nvPr/>
        </p:nvSpPr>
        <p:spPr>
          <a:xfrm>
            <a:off x="303414" y="3904787"/>
            <a:ext cx="5208609" cy="2331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총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tracking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검출기 수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= 8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면 </a:t>
            </a:r>
            <a:endParaRPr lang="en-US" altLang="ko-KR" sz="1600" dirty="0" smtClean="0">
              <a:latin typeface="+mn-ea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Electronics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채널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수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~ 2000 channels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 </a:t>
            </a:r>
            <a:endParaRPr lang="en-US" altLang="ko-KR" sz="1600" dirty="0" smtClean="0">
              <a:latin typeface="+mn-ea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각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검출기 면에서의 이차원 </a:t>
            </a:r>
            <a:r>
              <a:rPr lang="ko-KR" altLang="en-US" sz="1600" dirty="0" err="1" smtClean="0">
                <a:latin typeface="+mn-ea"/>
                <a:cs typeface="Calibri" panose="020F0502020204030204" pitchFamily="34" charset="0"/>
              </a:rPr>
              <a:t>위치분해능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&lt; 3</a:t>
            </a:r>
            <a:r>
              <a:rPr lang="ko-KR" altLang="en-US" sz="1600" dirty="0"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mm 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Tracking </a:t>
            </a:r>
            <a:r>
              <a:rPr lang="ko-KR" altLang="en-US" sz="1600" dirty="0" err="1" smtClean="0">
                <a:latin typeface="+mn-ea"/>
                <a:cs typeface="Calibri" panose="020F0502020204030204" pitchFamily="34" charset="0"/>
              </a:rPr>
              <a:t>각분해능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~ 3 </a:t>
            </a:r>
            <a:r>
              <a:rPr lang="en-US" altLang="ko-KR" sz="1600" dirty="0" err="1" smtClean="0">
                <a:latin typeface="+mn-ea"/>
                <a:cs typeface="Calibri" panose="020F0502020204030204" pitchFamily="34" charset="0"/>
              </a:rPr>
              <a:t>mrad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 </a:t>
            </a:r>
            <a:endParaRPr lang="en-US" altLang="ko-KR" sz="1600" dirty="0" smtClean="0">
              <a:latin typeface="+mn-ea"/>
              <a:cs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endParaRPr lang="en-US" altLang="ko-KR" sz="1600" dirty="0">
              <a:latin typeface="+mn-ea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기능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: </a:t>
            </a:r>
            <a:r>
              <a:rPr lang="ko-KR" altLang="en-US" sz="1600" dirty="0" err="1" smtClean="0">
                <a:latin typeface="+mn-ea"/>
                <a:cs typeface="Calibri" panose="020F0502020204030204" pitchFamily="34" charset="0"/>
              </a:rPr>
              <a:t>핵반응로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err="1" smtClean="0">
                <a:latin typeface="+mn-ea"/>
                <a:cs typeface="Calibri" panose="020F0502020204030204" pitchFamily="34" charset="0"/>
              </a:rPr>
              <a:t>연로봉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상태 파악 </a:t>
            </a:r>
            <a:endParaRPr lang="en-US" altLang="ko-KR" sz="1600" dirty="0" smtClean="0">
              <a:latin typeface="+mn-ea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Inspection time ~ a few days 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Reconstruction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가능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err="1" smtClean="0">
                <a:latin typeface="+mn-ea"/>
                <a:cs typeface="Calibri" panose="020F0502020204030204" pitchFamily="34" charset="0"/>
              </a:rPr>
              <a:t>뮤온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트랙 수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~ 1M track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이상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  </a:t>
            </a:r>
            <a:endParaRPr lang="en-US" altLang="ko-KR" sz="1600" dirty="0">
              <a:latin typeface="+mn-ea"/>
              <a:cs typeface="Calibri" panose="020F050202020403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210633" y="189450"/>
            <a:ext cx="203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Tracking simulation</a:t>
            </a:r>
            <a:endParaRPr lang="ko-KR" altLang="en-US" b="1" dirty="0"/>
          </a:p>
        </p:txBody>
      </p:sp>
      <p:sp>
        <p:nvSpPr>
          <p:cNvPr id="13" name="직사각형 12"/>
          <p:cNvSpPr/>
          <p:nvPr/>
        </p:nvSpPr>
        <p:spPr>
          <a:xfrm>
            <a:off x="6333263" y="5550189"/>
            <a:ext cx="1789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2D detector data</a:t>
            </a:r>
            <a:endParaRPr lang="ko-KR" altLang="en-US" b="1" dirty="0"/>
          </a:p>
        </p:txBody>
      </p:sp>
      <p:sp>
        <p:nvSpPr>
          <p:cNvPr id="14" name="직사각형 13"/>
          <p:cNvSpPr/>
          <p:nvPr/>
        </p:nvSpPr>
        <p:spPr>
          <a:xfrm>
            <a:off x="9395793" y="5550189"/>
            <a:ext cx="1789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2D detector data</a:t>
            </a:r>
            <a:endParaRPr lang="ko-KR" altLang="en-US" b="1" dirty="0"/>
          </a:p>
        </p:txBody>
      </p:sp>
      <p:sp>
        <p:nvSpPr>
          <p:cNvPr id="5" name="오른쪽 화살표 4"/>
          <p:cNvSpPr/>
          <p:nvPr/>
        </p:nvSpPr>
        <p:spPr>
          <a:xfrm flipH="1">
            <a:off x="5030441" y="4599848"/>
            <a:ext cx="693703" cy="585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120769" y="3244024"/>
            <a:ext cx="2001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detector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66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>
          <a:xfrm>
            <a:off x="9796164" y="6165305"/>
            <a:ext cx="762000" cy="365125"/>
          </a:xfrm>
        </p:spPr>
        <p:txBody>
          <a:bodyPr/>
          <a:lstStyle/>
          <a:p>
            <a:fld id="{4F1557BE-5AB2-4DE6-BC06-F70A49FD3D94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64757" y="277832"/>
            <a:ext cx="10410053" cy="396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>
              <a:lnSpc>
                <a:spcPct val="102000"/>
              </a:lnSpc>
              <a:spcAft>
                <a:spcPts val="1200"/>
              </a:spcAft>
            </a:pPr>
            <a:r>
              <a:rPr lang="en-US" altLang="ko-K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G</a:t>
            </a:r>
            <a:r>
              <a:rPr lang="en-US" altLang="ko-K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amma-ray</a:t>
            </a:r>
            <a:r>
              <a:rPr lang="ko-KR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scan using a line-scan MRPC detector system</a:t>
            </a:r>
          </a:p>
          <a:p>
            <a:pPr algn="just" latinLnBrk="0">
              <a:spcAft>
                <a:spcPts val="600"/>
              </a:spcAft>
            </a:pPr>
            <a:r>
              <a:rPr lang="en-US" altLang="ko-KR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New idea: vertical mode line-scan type 6-gap MRPC detectors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 </a:t>
            </a:r>
          </a:p>
          <a:p>
            <a:pPr algn="just" latinLnBrk="0">
              <a:spcAft>
                <a:spcPts val="600"/>
              </a:spcAft>
            </a:pPr>
            <a:r>
              <a:rPr lang="en-US" altLang="ko-K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Applications to </a:t>
            </a:r>
            <a:r>
              <a:rPr lang="en-US" altLang="ko-KR" sz="1600" dirty="0">
                <a:solidFill>
                  <a:srgbClr val="0000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Non destructive inspection using gamma rays (or high-energy bremsstrahlung X-rays)   </a:t>
            </a:r>
          </a:p>
          <a:p>
            <a:pPr algn="just" latinLnBrk="0">
              <a:spcAft>
                <a:spcPts val="300"/>
              </a:spcAft>
            </a:pPr>
            <a:r>
              <a:rPr lang="en-US" altLang="ko-KR" sz="1600" dirty="0">
                <a:solidFill>
                  <a:srgbClr val="0000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Also potential applications to </a:t>
            </a:r>
          </a:p>
          <a:p>
            <a:pPr algn="just" latinLnBrk="0">
              <a:spcAft>
                <a:spcPts val="300"/>
              </a:spcAft>
            </a:pPr>
            <a:r>
              <a:rPr lang="en-US" altLang="ko-KR" sz="1600" dirty="0">
                <a:solidFill>
                  <a:srgbClr val="0000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1) SPECT technology + 1D line scans for particle therapy  </a:t>
            </a:r>
          </a:p>
          <a:p>
            <a:pPr algn="just" latinLnBrk="0">
              <a:spcAft>
                <a:spcPts val="1200"/>
              </a:spcAft>
            </a:pPr>
            <a:r>
              <a:rPr lang="en-US" altLang="ko-KR" sz="1600" dirty="0">
                <a:solidFill>
                  <a:srgbClr val="0000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2) In-beam PET for particle therapy </a:t>
            </a:r>
          </a:p>
          <a:p>
            <a:pPr algn="just" latinLnBrk="0">
              <a:spcAft>
                <a:spcPts val="300"/>
              </a:spcAft>
            </a:pPr>
            <a:r>
              <a:rPr lang="en-US" altLang="ko-K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For narrow-area line-scan detections   </a:t>
            </a:r>
          </a:p>
          <a:p>
            <a:pPr algn="just" latinLnBrk="0">
              <a:spcAft>
                <a:spcPts val="300"/>
              </a:spcAft>
            </a:pPr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Advantages of the vertical incidence of photons to the detector  </a:t>
            </a:r>
          </a:p>
          <a:p>
            <a:pPr algn="just" latinLnBrk="0">
              <a:spcAft>
                <a:spcPts val="300"/>
              </a:spcAft>
            </a:pPr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Photons emerge in the detector from the side to perform the line scan</a:t>
            </a:r>
          </a:p>
          <a:p>
            <a:pPr algn="just" latinLnBrk="0">
              <a:spcAft>
                <a:spcPts val="300"/>
              </a:spcAft>
            </a:pPr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→ dramatically increase the effective area participating the gamma detections </a:t>
            </a:r>
          </a:p>
          <a:p>
            <a:pPr marL="285750" indent="-285750" algn="just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Increase of the realistic detection efficiency by a factors of 5 ~ 20  </a:t>
            </a:r>
          </a:p>
          <a:p>
            <a:pPr marL="285750" indent="-285750" algn="just" latinLnBrk="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Can mitigate the rate capability problem of the glass RPCs</a:t>
            </a:r>
            <a:endParaRPr lang="en-US" altLang="ko-KR" dirty="0"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2719599" y="5197461"/>
            <a:ext cx="510525" cy="633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488661" y="4371355"/>
            <a:ext cx="1804508" cy="1901540"/>
            <a:chOff x="7219165" y="414612"/>
            <a:chExt cx="1817331" cy="1934268"/>
          </a:xfrm>
        </p:grpSpPr>
        <p:sp>
          <p:nvSpPr>
            <p:cNvPr id="23" name="오른쪽 화살표 7">
              <a:extLst>
                <a:ext uri="{FF2B5EF4-FFF2-40B4-BE49-F238E27FC236}">
                  <a16:creationId xmlns:a16="http://schemas.microsoft.com/office/drawing/2014/main" xmlns="" id="{0623B823-AE04-B76A-93E1-AEE550D2A7BB}"/>
                </a:ext>
              </a:extLst>
            </p:cNvPr>
            <p:cNvSpPr/>
            <p:nvPr/>
          </p:nvSpPr>
          <p:spPr>
            <a:xfrm>
              <a:off x="7219165" y="476672"/>
              <a:ext cx="1224136" cy="43204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</a:rPr>
                <a:t>Photons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4" name="오른쪽 화살표 8">
              <a:extLst>
                <a:ext uri="{FF2B5EF4-FFF2-40B4-BE49-F238E27FC236}">
                  <a16:creationId xmlns:a16="http://schemas.microsoft.com/office/drawing/2014/main" xmlns="" id="{2B1597A6-8D59-FF0C-9B30-BC6AB161AE51}"/>
                </a:ext>
              </a:extLst>
            </p:cNvPr>
            <p:cNvSpPr/>
            <p:nvPr/>
          </p:nvSpPr>
          <p:spPr>
            <a:xfrm>
              <a:off x="7219165" y="932546"/>
              <a:ext cx="1224136" cy="43204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</a:rPr>
                <a:t>Photons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오른쪽 화살표 9">
              <a:extLst>
                <a:ext uri="{FF2B5EF4-FFF2-40B4-BE49-F238E27FC236}">
                  <a16:creationId xmlns:a16="http://schemas.microsoft.com/office/drawing/2014/main" xmlns="" id="{24571D1D-8A9E-DE1B-F27B-4CEE14EDAF35}"/>
                </a:ext>
              </a:extLst>
            </p:cNvPr>
            <p:cNvSpPr/>
            <p:nvPr/>
          </p:nvSpPr>
          <p:spPr>
            <a:xfrm>
              <a:off x="7219165" y="1417871"/>
              <a:ext cx="1224136" cy="43204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</a:rPr>
                <a:t>Photons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오른쪽 화살표 10">
              <a:extLst>
                <a:ext uri="{FF2B5EF4-FFF2-40B4-BE49-F238E27FC236}">
                  <a16:creationId xmlns:a16="http://schemas.microsoft.com/office/drawing/2014/main" xmlns="" id="{835FA207-6D93-746D-0C73-DDFA04C83D8E}"/>
                </a:ext>
              </a:extLst>
            </p:cNvPr>
            <p:cNvSpPr/>
            <p:nvPr/>
          </p:nvSpPr>
          <p:spPr>
            <a:xfrm>
              <a:off x="7219165" y="1916832"/>
              <a:ext cx="1224136" cy="432048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</a:rPr>
                <a:t>Photons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xmlns="" id="{196B548C-30F1-B106-1A82-178765E9C1A9}"/>
                </a:ext>
              </a:extLst>
            </p:cNvPr>
            <p:cNvSpPr/>
            <p:nvPr/>
          </p:nvSpPr>
          <p:spPr>
            <a:xfrm rot="5400000">
              <a:off x="7917619" y="1195699"/>
              <a:ext cx="1899964" cy="33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Detector</a:t>
              </a:r>
              <a:endParaRPr lang="ko-KR" altLang="en-US" sz="1600" b="1" dirty="0"/>
            </a:p>
          </p:txBody>
        </p:sp>
      </p:grpSp>
      <p:sp>
        <p:nvSpPr>
          <p:cNvPr id="29" name="오른쪽 화살표 12">
            <a:extLst>
              <a:ext uri="{FF2B5EF4-FFF2-40B4-BE49-F238E27FC236}">
                <a16:creationId xmlns:a16="http://schemas.microsoft.com/office/drawing/2014/main" xmlns="" id="{8F2CACBD-F020-1AB0-181B-9548D91EE5BD}"/>
              </a:ext>
            </a:extLst>
          </p:cNvPr>
          <p:cNvSpPr/>
          <p:nvPr/>
        </p:nvSpPr>
        <p:spPr>
          <a:xfrm>
            <a:off x="3354765" y="5942922"/>
            <a:ext cx="949061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</a:rPr>
              <a:t>Photons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101947" y="4492003"/>
            <a:ext cx="3456384" cy="1827804"/>
            <a:chOff x="4799409" y="4602314"/>
            <a:chExt cx="3456384" cy="1827804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FA2150A6-E7AB-084F-C9EC-F93CE06FE8F2}"/>
                </a:ext>
              </a:extLst>
            </p:cNvPr>
            <p:cNvSpPr/>
            <p:nvPr/>
          </p:nvSpPr>
          <p:spPr>
            <a:xfrm>
              <a:off x="6304387" y="6108397"/>
              <a:ext cx="1735382" cy="3217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/>
                <a:t>Detector</a:t>
              </a:r>
              <a:endParaRPr lang="ko-KR" altLang="en-US" sz="1600" b="1" dirty="0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4799409" y="4602314"/>
              <a:ext cx="3456384" cy="1125839"/>
              <a:chOff x="5148064" y="4319385"/>
              <a:chExt cx="3456384" cy="1125839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6732240" y="4319385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6732240" y="4463401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6732240" y="4594981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6732240" y="4725144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6732240" y="4967457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6732240" y="5111473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6732240" y="5255489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6732240" y="5399505"/>
                <a:ext cx="1656184" cy="4571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8" name="직선 연결선 7"/>
              <p:cNvCxnSpPr/>
              <p:nvPr/>
            </p:nvCxnSpPr>
            <p:spPr>
              <a:xfrm>
                <a:off x="6732240" y="4861380"/>
                <a:ext cx="1872208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직선 화살표 연결선 9"/>
              <p:cNvCxnSpPr/>
              <p:nvPr/>
            </p:nvCxnSpPr>
            <p:spPr>
              <a:xfrm flipV="1">
                <a:off x="5148064" y="4733652"/>
                <a:ext cx="2196244" cy="25391"/>
              </a:xfrm>
              <a:prstGeom prst="straightConnector1">
                <a:avLst/>
              </a:prstGeom>
              <a:ln w="15875"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직사각형 11"/>
              <p:cNvSpPr/>
              <p:nvPr/>
            </p:nvSpPr>
            <p:spPr>
              <a:xfrm>
                <a:off x="7299849" y="4509120"/>
                <a:ext cx="31130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14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ko-KR" sz="1400" i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endParaRPr lang="ko-KR" altLang="en-US" sz="1400" i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그룹 5"/>
          <p:cNvGrpSpPr/>
          <p:nvPr/>
        </p:nvGrpSpPr>
        <p:grpSpPr>
          <a:xfrm>
            <a:off x="6907667" y="1307701"/>
            <a:ext cx="4790050" cy="1989577"/>
            <a:chOff x="7082607" y="988962"/>
            <a:chExt cx="4790050" cy="1989577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2607" y="1160033"/>
              <a:ext cx="4790050" cy="1818506"/>
            </a:xfrm>
            <a:prstGeom prst="rect">
              <a:avLst/>
            </a:prstGeom>
          </p:spPr>
        </p:pic>
        <p:sp>
          <p:nvSpPr>
            <p:cNvPr id="36" name="아래쪽 화살표 35"/>
            <p:cNvSpPr/>
            <p:nvPr/>
          </p:nvSpPr>
          <p:spPr>
            <a:xfrm rot="18280397">
              <a:off x="7351462" y="1390010"/>
              <a:ext cx="252011" cy="3137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아래쪽 화살표 36"/>
            <p:cNvSpPr/>
            <p:nvPr/>
          </p:nvSpPr>
          <p:spPr>
            <a:xfrm rot="18185133">
              <a:off x="8039175" y="1289886"/>
              <a:ext cx="252011" cy="3137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아래쪽 화살표 37"/>
            <p:cNvSpPr/>
            <p:nvPr/>
          </p:nvSpPr>
          <p:spPr>
            <a:xfrm rot="18019615">
              <a:off x="8793830" y="1175531"/>
              <a:ext cx="252011" cy="3137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아래쪽 화살표 38"/>
            <p:cNvSpPr/>
            <p:nvPr/>
          </p:nvSpPr>
          <p:spPr>
            <a:xfrm rot="18236918">
              <a:off x="9513910" y="1073862"/>
              <a:ext cx="252011" cy="3137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아래쪽 화살표 39"/>
            <p:cNvSpPr/>
            <p:nvPr/>
          </p:nvSpPr>
          <p:spPr>
            <a:xfrm rot="18268615">
              <a:off x="10255564" y="958069"/>
              <a:ext cx="252011" cy="3137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26BD9-6CA6-4DCA-8D82-F360F14EC9A7}" type="datetime1">
              <a:rPr lang="ko-KR" altLang="en-US" smtClean="0"/>
              <a:t>2022-11-15</a:t>
            </a:fld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6760605" y="3938620"/>
            <a:ext cx="5270204" cy="2671499"/>
            <a:chOff x="2557297" y="56707"/>
            <a:chExt cx="6181953" cy="3156269"/>
          </a:xfrm>
        </p:grpSpPr>
        <p:grpSp>
          <p:nvGrpSpPr>
            <p:cNvPr id="42" name="그룹 41"/>
            <p:cNvGrpSpPr/>
            <p:nvPr/>
          </p:nvGrpSpPr>
          <p:grpSpPr>
            <a:xfrm>
              <a:off x="2557297" y="56707"/>
              <a:ext cx="6181953" cy="3156269"/>
              <a:chOff x="2557297" y="56707"/>
              <a:chExt cx="6181953" cy="3245629"/>
            </a:xfrm>
          </p:grpSpPr>
          <p:pic>
            <p:nvPicPr>
              <p:cNvPr id="44" name="그림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7297" y="56707"/>
                <a:ext cx="3024336" cy="3245629"/>
              </a:xfrm>
              <a:prstGeom prst="rect">
                <a:avLst/>
              </a:prstGeom>
            </p:spPr>
          </p:pic>
          <p:pic>
            <p:nvPicPr>
              <p:cNvPr id="45" name="그림 4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3703" y="92712"/>
                <a:ext cx="3205547" cy="3173620"/>
              </a:xfrm>
              <a:prstGeom prst="rect">
                <a:avLst/>
              </a:prstGeom>
            </p:spPr>
          </p:pic>
        </p:grpSp>
        <p:sp>
          <p:nvSpPr>
            <p:cNvPr id="43" name="직사각형 42"/>
            <p:cNvSpPr/>
            <p:nvPr/>
          </p:nvSpPr>
          <p:spPr>
            <a:xfrm>
              <a:off x="3124200" y="831882"/>
              <a:ext cx="1988694" cy="4929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6-cm depth 6-gap MRPC</a:t>
              </a:r>
            </a:p>
            <a:p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with 0.5 mm</a:t>
              </a:r>
              <a:r>
                <a:rPr lang="ko-KR" alt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thick</a:t>
              </a:r>
              <a:r>
                <a:rPr lang="ko-KR" alt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glass </a:t>
              </a:r>
              <a:endParaRPr lang="ko-KR" altLang="en-US" sz="1600" dirty="0"/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7789996" y="3363127"/>
            <a:ext cx="42408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고에너지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감마선에 대한 검출 효율을 </a:t>
            </a:r>
            <a:r>
              <a:rPr lang="en-US" altLang="ko-K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50%</a:t>
            </a:r>
            <a:r>
              <a:rPr lang="ko-KR" alt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이상이 되도록 설계 가능  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807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0"/>
    </mc:Choice>
    <mc:Fallback xmlns="">
      <p:transition spd="slow" advTm="652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434836" y="6374683"/>
            <a:ext cx="2041775" cy="346793"/>
          </a:xfrm>
        </p:spPr>
        <p:txBody>
          <a:bodyPr/>
          <a:lstStyle/>
          <a:p>
            <a:fld id="{FE75E886-18D5-488C-B990-1A61432F5FA2}" type="slidenum">
              <a:rPr lang="ko-KR" altLang="en-US" smtClean="0"/>
              <a:t>23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56" y="1337062"/>
            <a:ext cx="2447939" cy="183595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10" y="3131103"/>
            <a:ext cx="5478486" cy="160847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609" y="4733449"/>
            <a:ext cx="5468073" cy="1566561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74698" y="3470024"/>
            <a:ext cx="963270" cy="9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1.5mm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pixel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resolution, color depth ~ 60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4697" y="5044119"/>
            <a:ext cx="963270" cy="9736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2.0mm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pixel</a:t>
            </a:r>
            <a:r>
              <a:rPr lang="ko-KR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200" dirty="0">
                <a:latin typeface="Calibri" panose="020F0502020204030204" pitchFamily="34" charset="0"/>
                <a:cs typeface="Calibri" panose="020F0502020204030204" pitchFamily="34" charset="0"/>
              </a:rPr>
              <a:t>resolution, color depth ~ 100</a:t>
            </a:r>
            <a:endParaRPr lang="ko-KR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641" y="1240760"/>
            <a:ext cx="2503981" cy="187798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63" y="3139341"/>
            <a:ext cx="5427259" cy="155497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627" y="4735504"/>
            <a:ext cx="5407995" cy="1564506"/>
          </a:xfrm>
          <a:prstGeom prst="rect">
            <a:avLst/>
          </a:prstGeom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425" y="190552"/>
            <a:ext cx="3398985" cy="2928194"/>
          </a:xfrm>
          <a:prstGeom prst="rect">
            <a:avLst/>
          </a:prstGeom>
        </p:spPr>
      </p:pic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FA7EB-8D66-4657-91FE-A5C0EAA8331D}" type="datetime1">
              <a:rPr lang="ko-KR" altLang="en-US" smtClean="0"/>
              <a:t>2022-11-15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62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9487435" y="1261025"/>
            <a:ext cx="314325" cy="43016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RightUp">
              <a:rot lat="2100000" lon="20400000" rev="0"/>
            </a:camera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9544242" y="1327700"/>
            <a:ext cx="314325" cy="43016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RightUp">
              <a:rot lat="2100000" lon="20400000" rev="0"/>
            </a:camera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867108" y="1622975"/>
            <a:ext cx="314325" cy="43016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RightUp">
              <a:rot lat="1800000" lon="20700000" rev="0"/>
            </a:camera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915747" y="1689650"/>
            <a:ext cx="314325" cy="43016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RightUp">
              <a:rot lat="1800000" lon="20700000" rev="0"/>
            </a:camera>
            <a:lightRig rig="threePt" dir="t"/>
          </a:scene3d>
          <a:sp3d extrusionH="146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546384" y="2218111"/>
            <a:ext cx="4049294" cy="24193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isometricOffAxis1Left"/>
            <a:lightRig rig="threePt" dir="t"/>
          </a:scene3d>
          <a:sp3d extrusionH="1905000" contourW="12700" prstMaterial="dkEdge">
            <a:extrusionClr>
              <a:schemeClr val="accent4">
                <a:lumMod val="60000"/>
                <a:lumOff val="40000"/>
              </a:schemeClr>
            </a:extrusionClr>
            <a:contourClr>
              <a:schemeClr val="accent4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이등변 삼각형 8"/>
          <p:cNvSpPr/>
          <p:nvPr/>
        </p:nvSpPr>
        <p:spPr>
          <a:xfrm rot="16200000">
            <a:off x="4341106" y="-580525"/>
            <a:ext cx="4476577" cy="8120064"/>
          </a:xfrm>
          <a:prstGeom prst="triangle">
            <a:avLst/>
          </a:prstGeom>
          <a:solidFill>
            <a:srgbClr val="FF0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934314" y="2494479"/>
            <a:ext cx="67389" cy="2370767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7972414" y="2523054"/>
            <a:ext cx="67389" cy="2370767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8259282" y="2702906"/>
            <a:ext cx="67389" cy="2370767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297382" y="2731481"/>
            <a:ext cx="67389" cy="2370767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804070" y="2444142"/>
            <a:ext cx="1331331" cy="2528590"/>
            <a:chOff x="440695" y="2936134"/>
            <a:chExt cx="1775108" cy="3371453"/>
          </a:xfrm>
        </p:grpSpPr>
        <p:sp>
          <p:nvSpPr>
            <p:cNvPr id="8" name="직사각형 7"/>
            <p:cNvSpPr/>
            <p:nvPr/>
          </p:nvSpPr>
          <p:spPr>
            <a:xfrm>
              <a:off x="440695" y="4226410"/>
              <a:ext cx="1727200" cy="1724766"/>
            </a:xfrm>
            <a:prstGeom prst="rect">
              <a:avLst/>
            </a:prstGeom>
            <a:solidFill>
              <a:schemeClr val="tx1"/>
            </a:solidFill>
            <a:scene3d>
              <a:camera prst="isometricOffAxis1Top"/>
              <a:lightRig rig="threePt" dir="t"/>
            </a:scene3d>
            <a:sp3d extrusionH="2032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타원 6"/>
            <p:cNvSpPr/>
            <p:nvPr/>
          </p:nvSpPr>
          <p:spPr>
            <a:xfrm>
              <a:off x="604357" y="2936134"/>
              <a:ext cx="1435100" cy="1549400"/>
            </a:xfrm>
            <a:prstGeom prst="ellipse">
              <a:avLst/>
            </a:prstGeom>
            <a:solidFill>
              <a:srgbClr val="FFFF00"/>
            </a:solidFill>
            <a:scene3d>
              <a:camera prst="isometricOffAxis2Top"/>
              <a:lightRig rig="threePt" dir="t"/>
            </a:scene3d>
            <a:sp3d extrusionH="1016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56346" y="5527887"/>
              <a:ext cx="1759457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Ci </a:t>
              </a:r>
              <a:r>
                <a:rPr lang="en-US" altLang="ko-KR" sz="1600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137</a:t>
              </a: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Cs or </a:t>
              </a:r>
            </a:p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~ 2 Ci </a:t>
              </a:r>
              <a:r>
                <a:rPr lang="en-US" altLang="ko-KR" sz="1600" b="1" baseline="30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  <a:r>
                <a:rPr lang="en-US" altLang="ko-K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</a:t>
              </a:r>
              <a:endParaRPr lang="ko-KR" alt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7104999" y="155754"/>
            <a:ext cx="35004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Two pairs of 2.7-m-long line detectors 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  with a stereo angle 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4 x 320 = 1280 channels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Detector depth ~ 20 cm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Strip pitch ~ 1 cm</a:t>
            </a:r>
          </a:p>
        </p:txBody>
      </p:sp>
      <p:cxnSp>
        <p:nvCxnSpPr>
          <p:cNvPr id="30" name="직선 화살표 연결선 29"/>
          <p:cNvCxnSpPr/>
          <p:nvPr/>
        </p:nvCxnSpPr>
        <p:spPr>
          <a:xfrm>
            <a:off x="9206080" y="3840475"/>
            <a:ext cx="427698" cy="249401"/>
          </a:xfrm>
          <a:prstGeom prst="straightConnector1">
            <a:avLst/>
          </a:prstGeom>
          <a:ln w="69850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3751440" y="4581776"/>
            <a:ext cx="62329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Gamma images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Scan time ~ 60 seconds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Scan area ~ 250 cm x 400 cm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Pixel resolution ~ 3 mm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Color depth ~ 500 </a:t>
            </a:r>
          </a:p>
          <a:p>
            <a:pPr algn="just"/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(~ 500 M </a:t>
            </a:r>
            <a:r>
              <a:rPr lang="el-GR" altLang="ko-K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/scan → fast</a:t>
            </a:r>
            <a:r>
              <a:rPr lang="ko-KR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FPGA process &amp; memory for line image data ) </a:t>
            </a:r>
          </a:p>
          <a:p>
            <a:pPr algn="just"/>
            <a:r>
              <a:rPr lang="en-US" altLang="ko-KR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Ethernet communication for slow control  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Stereo-angle measurement for depth search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4820178" y="3181627"/>
            <a:ext cx="3146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Maximum measurable size cargos 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Area = 180 cm x 300 cm </a:t>
            </a:r>
          </a:p>
          <a:p>
            <a:pPr algn="just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Depth ~ 150 cm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3271841" y="2241859"/>
            <a:ext cx="1949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Calibri" panose="020F0502020204030204" pitchFamily="34" charset="0"/>
                <a:cs typeface="Calibri" panose="020F0502020204030204" pitchFamily="34" charset="0"/>
              </a:rPr>
              <a:t>~ 6 m distance from source to detectors</a:t>
            </a:r>
          </a:p>
        </p:txBody>
      </p:sp>
      <p:sp>
        <p:nvSpPr>
          <p:cNvPr id="39" name="오른쪽 화살표 38"/>
          <p:cNvSpPr/>
          <p:nvPr/>
        </p:nvSpPr>
        <p:spPr>
          <a:xfrm>
            <a:off x="5256469" y="2293280"/>
            <a:ext cx="674636" cy="362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947934" y="435953"/>
            <a:ext cx="446378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ko-KR" sz="2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real-sized gamma-scan system</a:t>
            </a:r>
          </a:p>
          <a:p>
            <a:pPr algn="just"/>
            <a:r>
              <a:rPr lang="en-US" altLang="ko-KR" u="sng" dirty="0">
                <a:latin typeface="Calibri" panose="020F0502020204030204" pitchFamily="34" charset="0"/>
                <a:cs typeface="Calibri" panose="020F0502020204030204" pitchFamily="34" charset="0"/>
              </a:rPr>
              <a:t>Wish to use list-mode data for imaging</a:t>
            </a: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1AFD1997-E373-4CD0-E869-BF596510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D1A3-EE5A-4064-9320-E8E51B27722D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3A0C244C-FDE6-F28B-E825-28DD0BBC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5E886-18D5-488C-B990-1A61432F5FA2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490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19F0B-36EA-431F-836C-E4F7D2253A07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8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557BE-5AB2-4DE6-BC06-F70A49FD3D94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98061" y="367624"/>
            <a:ext cx="8856476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0">
              <a:spcAft>
                <a:spcPts val="2400"/>
              </a:spcAft>
            </a:pPr>
            <a:r>
              <a:rPr lang="en-US" altLang="ko-KR" sz="2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Application </a:t>
            </a:r>
            <a:r>
              <a:rPr lang="en-US" altLang="ko-KR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to on-line verification of beams in particle therapy. 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→ </a:t>
            </a:r>
            <a:r>
              <a:rPr lang="en-US" altLang="ko-K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Verification of therapy beams (protons and heavy ions) by measuring prompt gammas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>
                <a:solidFill>
                  <a:srgbClr val="0099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In-beam PET (positron emission tomography)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>
                <a:solidFill>
                  <a:srgbClr val="0099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Single-photon emission tomography using</a:t>
            </a:r>
            <a:r>
              <a:rPr lang="ko-KR" altLang="en-US" b="1" dirty="0">
                <a:solidFill>
                  <a:srgbClr val="0099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0099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collimators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Compton camera (valid only for point-source searches) 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Candara" panose="020E0502030303020204" pitchFamily="34" charset="0"/>
            </a:endParaRPr>
          </a:p>
        </p:txBody>
      </p:sp>
      <p:pic>
        <p:nvPicPr>
          <p:cNvPr id="7" name="Picture 5" descr="C:\Users\Administrator\Desktop\201502_Samsung\IMG_6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20" y="2393151"/>
            <a:ext cx="2866644" cy="3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326772" y="3252749"/>
            <a:ext cx="7217028" cy="2962594"/>
            <a:chOff x="354204" y="3252749"/>
            <a:chExt cx="6372708" cy="234703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04" y="3252749"/>
              <a:ext cx="6120680" cy="2250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직사각형 5"/>
            <p:cNvSpPr/>
            <p:nvPr/>
          </p:nvSpPr>
          <p:spPr>
            <a:xfrm>
              <a:off x="5358760" y="5225998"/>
              <a:ext cx="720080" cy="3737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LeftDown">
                <a:rot lat="1800000" lon="1200000" rev="0"/>
              </a:camera>
              <a:lightRig rig="threePt" dir="t"/>
            </a:scene3d>
            <a:sp3d extrusionH="3238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>
                  <a:solidFill>
                    <a:schemeClr val="tx1"/>
                  </a:solidFill>
                </a:rPr>
                <a:t>Detector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오른쪽 화살표 8"/>
            <p:cNvSpPr/>
            <p:nvPr/>
          </p:nvSpPr>
          <p:spPr>
            <a:xfrm>
              <a:off x="4638680" y="4303636"/>
              <a:ext cx="1512168" cy="292966"/>
            </a:xfrm>
            <a:prstGeom prst="rightArrow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ndara" panose="020E0502030303020204" pitchFamily="34" charset="0"/>
              </a:endParaRPr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H="1">
              <a:off x="5541248" y="4519660"/>
              <a:ext cx="465584" cy="4991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화살표 연결선 14"/>
            <p:cNvCxnSpPr>
              <a:stCxn id="9" idx="0"/>
            </p:cNvCxnSpPr>
            <p:nvPr/>
          </p:nvCxnSpPr>
          <p:spPr>
            <a:xfrm flipH="1" flipV="1">
              <a:off x="5862817" y="4076696"/>
              <a:ext cx="141549" cy="2269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화살표 연결선 16"/>
            <p:cNvCxnSpPr/>
            <p:nvPr/>
          </p:nvCxnSpPr>
          <p:spPr>
            <a:xfrm flipV="1">
              <a:off x="6222856" y="4087613"/>
              <a:ext cx="504056" cy="2904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화살표 연결선 18"/>
            <p:cNvCxnSpPr/>
            <p:nvPr/>
          </p:nvCxnSpPr>
          <p:spPr>
            <a:xfrm flipH="1">
              <a:off x="5937292" y="4591668"/>
              <a:ext cx="141549" cy="4991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>
              <a:off x="6150848" y="4519660"/>
              <a:ext cx="324036" cy="7151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/>
            <p:cNvCxnSpPr/>
            <p:nvPr/>
          </p:nvCxnSpPr>
          <p:spPr>
            <a:xfrm>
              <a:off x="6222856" y="4522128"/>
              <a:ext cx="288032" cy="14154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/>
            <p:nvPr/>
          </p:nvCxnSpPr>
          <p:spPr>
            <a:xfrm flipV="1">
              <a:off x="6150848" y="3727572"/>
              <a:ext cx="72008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화살표 연결선 26"/>
            <p:cNvCxnSpPr/>
            <p:nvPr/>
          </p:nvCxnSpPr>
          <p:spPr>
            <a:xfrm flipH="1">
              <a:off x="5574784" y="4450119"/>
              <a:ext cx="360040" cy="1427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직사각형 28"/>
          <p:cNvSpPr/>
          <p:nvPr/>
        </p:nvSpPr>
        <p:spPr>
          <a:xfrm>
            <a:off x="1708732" y="2813875"/>
            <a:ext cx="3456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rgbClr val="0099FF"/>
                </a:solidFill>
                <a:latin typeface="Candara" panose="020E0502030303020204" pitchFamily="34" charset="0"/>
                <a:ea typeface="맑은 고딕" panose="020B0503020000020004" pitchFamily="50" charset="-127"/>
              </a:rPr>
              <a:t>Fixed carbon beam line at HIMAC</a:t>
            </a:r>
            <a:endParaRPr lang="ko-KR" altLang="en-US" dirty="0">
              <a:solidFill>
                <a:srgbClr val="0099F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474000" y="1882812"/>
            <a:ext cx="3851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맑은 고딕" panose="020B0503020000020004" pitchFamily="50" charset="-127"/>
              </a:rPr>
              <a:t>Proton-beam  Gantry at Samsung</a:t>
            </a:r>
            <a:endParaRPr lang="ko-KR" altLang="en-US" dirty="0">
              <a:latin typeface="Candara" panose="020E0502030303020204" pitchFamily="34" charset="0"/>
            </a:endParaRPr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12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0"/>
    </mc:Choice>
    <mc:Fallback xmlns="">
      <p:transition spd="slow" advTm="4033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05EF8-830C-47C9-A86D-CCC50C4A9617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26</a:t>
            </a:fld>
            <a:endParaRPr lang="ko-KR" altLang="en-US"/>
          </a:p>
        </p:txBody>
      </p:sp>
      <p:pic>
        <p:nvPicPr>
          <p:cNvPr id="1025" name="_x276283760" descr="EMB0000170030c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34" y="3591144"/>
            <a:ext cx="5663026" cy="255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95344" y="381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276286960" descr="EMB0000170030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76" y="128214"/>
            <a:ext cx="6510274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95344" y="381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9" name="_x276286240" descr="EMB0000170030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60" y="3535763"/>
            <a:ext cx="3644900" cy="32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245168" y="261807"/>
            <a:ext cx="5067496" cy="2787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500"/>
              </a:spcAft>
            </a:pPr>
            <a:r>
              <a:rPr lang="ko-KR" altLang="en-US" sz="1600" b="1" kern="0" dirty="0" err="1">
                <a:solidFill>
                  <a:srgbClr val="000000"/>
                </a:solidFill>
                <a:latin typeface="+mj-lt"/>
                <a:ea typeface="휴먼명조"/>
              </a:rPr>
              <a:t>고에너지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 감마선에 민감한 </a:t>
            </a:r>
            <a:r>
              <a:rPr lang="en-US" altLang="ko-KR" sz="1600" b="1" kern="0" dirty="0">
                <a:solidFill>
                  <a:srgbClr val="000000"/>
                </a:solidFill>
                <a:latin typeface="+mj-lt"/>
                <a:ea typeface="휴먼명조"/>
              </a:rPr>
              <a:t>RPC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특성을 활용 </a:t>
            </a:r>
            <a:r>
              <a:rPr lang="ko-KR" altLang="en-US" sz="1600" b="1" kern="0" dirty="0" err="1">
                <a:solidFill>
                  <a:srgbClr val="000000"/>
                </a:solidFill>
                <a:latin typeface="+mj-lt"/>
                <a:ea typeface="휴먼명조"/>
              </a:rPr>
              <a:t>암치료시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 양성자 </a:t>
            </a:r>
            <a:r>
              <a:rPr lang="ko-KR" altLang="en-US" sz="1600" b="1" kern="0" dirty="0" err="1">
                <a:solidFill>
                  <a:srgbClr val="000000"/>
                </a:solidFill>
                <a:latin typeface="+mj-lt"/>
                <a:ea typeface="휴먼명조"/>
              </a:rPr>
              <a:t>치료빔을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 실시간으로 검증하는 검출기술에 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+mj-lt"/>
                <a:ea typeface="휴먼명조"/>
              </a:rPr>
              <a:t>적용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+mj-lt"/>
                <a:ea typeface="휴먼명조"/>
              </a:rPr>
              <a:t>.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양성자나 </a:t>
            </a:r>
            <a:r>
              <a:rPr lang="ko-KR" altLang="en-US" sz="1600" b="1" kern="0" dirty="0" err="1">
                <a:solidFill>
                  <a:srgbClr val="000000"/>
                </a:solidFill>
                <a:latin typeface="+mj-lt"/>
                <a:ea typeface="휴먼명조"/>
              </a:rPr>
              <a:t>탄소빔과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 같은 하드론 </a:t>
            </a:r>
            <a:r>
              <a:rPr lang="ko-KR" altLang="en-US" sz="1600" b="1" kern="0" dirty="0" err="1">
                <a:solidFill>
                  <a:srgbClr val="000000"/>
                </a:solidFill>
                <a:latin typeface="+mj-lt"/>
                <a:ea typeface="휴먼명조"/>
              </a:rPr>
              <a:t>입자선을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 </a:t>
            </a:r>
            <a:r>
              <a:rPr lang="ko-KR" altLang="en-US" sz="1600" b="1" kern="0" dirty="0" err="1">
                <a:solidFill>
                  <a:srgbClr val="000000"/>
                </a:solidFill>
                <a:latin typeface="+mj-lt"/>
                <a:ea typeface="휴먼명조"/>
              </a:rPr>
              <a:t>암치료에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 사용할 때 조사 대상의 치료부위에서 핵반응에 의해 양성자</a:t>
            </a:r>
            <a:r>
              <a:rPr lang="en-US" altLang="ko-KR" sz="1600" b="1" kern="0" dirty="0">
                <a:solidFill>
                  <a:srgbClr val="000000"/>
                </a:solidFill>
                <a:latin typeface="+mj-lt"/>
                <a:ea typeface="휴먼명조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중성자</a:t>
            </a:r>
            <a:r>
              <a:rPr lang="en-US" altLang="ko-KR" sz="1600" b="1" kern="0" dirty="0">
                <a:solidFill>
                  <a:srgbClr val="000000"/>
                </a:solidFill>
                <a:latin typeface="+mj-lt"/>
                <a:ea typeface="휴먼명조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다양한 중이온</a:t>
            </a:r>
            <a:r>
              <a:rPr lang="en-US" altLang="ko-KR" sz="1600" b="1" kern="0" dirty="0">
                <a:solidFill>
                  <a:srgbClr val="000000"/>
                </a:solidFill>
                <a:latin typeface="+mj-lt"/>
                <a:ea typeface="휴먼명조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전자</a:t>
            </a:r>
            <a:r>
              <a:rPr lang="en-US" altLang="ko-KR" sz="1600" b="1" kern="0" dirty="0">
                <a:solidFill>
                  <a:srgbClr val="000000"/>
                </a:solidFill>
                <a:latin typeface="+mj-lt"/>
                <a:ea typeface="휴먼명조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양전자</a:t>
            </a:r>
            <a:r>
              <a:rPr lang="en-US" altLang="ko-KR" sz="1600" b="1" kern="0" dirty="0">
                <a:solidFill>
                  <a:srgbClr val="000000"/>
                </a:solidFill>
                <a:latin typeface="+mj-lt"/>
                <a:ea typeface="휴먼명조"/>
              </a:rPr>
              <a:t>, </a:t>
            </a:r>
            <a:r>
              <a:rPr lang="ko-KR" altLang="en-US" sz="1600" b="1" kern="0" dirty="0">
                <a:solidFill>
                  <a:srgbClr val="000000"/>
                </a:solidFill>
                <a:ea typeface="휴먼명조"/>
              </a:rPr>
              <a:t>감마선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+mj-lt"/>
                <a:ea typeface="휴먼명조"/>
              </a:rPr>
              <a:t> </a:t>
            </a:r>
            <a:r>
              <a:rPr lang="ko-KR" altLang="en-US" sz="1600" b="1" kern="0" dirty="0">
                <a:solidFill>
                  <a:srgbClr val="000000"/>
                </a:solidFill>
                <a:latin typeface="+mj-lt"/>
                <a:ea typeface="휴먼명조"/>
              </a:rPr>
              <a:t>등 많은 이차 입자가 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+mj-lt"/>
                <a:ea typeface="휴먼명조"/>
              </a:rPr>
              <a:t>발생</a:t>
            </a:r>
            <a:r>
              <a:rPr lang="en-US" altLang="ko-KR" sz="1600" b="1" kern="0" dirty="0" smtClean="0">
                <a:solidFill>
                  <a:srgbClr val="000000"/>
                </a:solidFill>
                <a:latin typeface="+mj-lt"/>
                <a:ea typeface="휴먼명조"/>
              </a:rPr>
              <a:t>.</a:t>
            </a:r>
            <a:r>
              <a:rPr lang="ko-KR" altLang="en-US" sz="1600" b="1" kern="0" dirty="0" smtClean="0">
                <a:solidFill>
                  <a:srgbClr val="000000"/>
                </a:solidFill>
                <a:latin typeface="+mj-lt"/>
                <a:ea typeface="휴먼명조"/>
              </a:rPr>
              <a:t> </a:t>
            </a:r>
            <a:endParaRPr lang="en-US" altLang="ko-KR" sz="1600" b="1" kern="0" dirty="0" smtClean="0">
              <a:solidFill>
                <a:srgbClr val="000000"/>
              </a:solidFill>
              <a:latin typeface="+mj-lt"/>
              <a:ea typeface="휴먼명조"/>
            </a:endParaRPr>
          </a:p>
          <a:p>
            <a:pPr algn="just" fontAlgn="base">
              <a:lnSpc>
                <a:spcPct val="150000"/>
              </a:lnSpc>
              <a:spcAft>
                <a:spcPts val="500"/>
              </a:spcAft>
            </a:pPr>
            <a:r>
              <a:rPr lang="ko-KR" altLang="en-US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휴먼명조"/>
              </a:rPr>
              <a:t>환자를 </a:t>
            </a:r>
            <a:r>
              <a:rPr lang="ko-KR" alt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휴먼명조"/>
              </a:rPr>
              <a:t>빠져오는 감마선을 </a:t>
            </a:r>
            <a:r>
              <a:rPr lang="ko-KR" altLang="en-US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휴먼명조"/>
              </a:rPr>
              <a:t>영상화</a:t>
            </a:r>
            <a:r>
              <a:rPr lang="en-US" altLang="ko-KR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휴먼명조"/>
              </a:rPr>
              <a:t>. </a:t>
            </a:r>
            <a:endParaRPr lang="ko-KR" altLang="en-US" b="1" kern="0" spc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632840" y="3047156"/>
            <a:ext cx="5282988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is the mission?: verifying distal edges of therapy beams  </a:t>
            </a:r>
            <a:endParaRPr lang="ko-KR" altLang="en-US" sz="1600" dirty="0"/>
          </a:p>
        </p:txBody>
      </p:sp>
      <p:sp>
        <p:nvSpPr>
          <p:cNvPr id="14" name="아래쪽 화살표 13"/>
          <p:cNvSpPr/>
          <p:nvPr/>
        </p:nvSpPr>
        <p:spPr>
          <a:xfrm flipV="1">
            <a:off x="10003023" y="2553751"/>
            <a:ext cx="318322" cy="4342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오른쪽 화살표 9"/>
          <p:cNvSpPr/>
          <p:nvPr/>
        </p:nvSpPr>
        <p:spPr>
          <a:xfrm>
            <a:off x="6501384" y="4498848"/>
            <a:ext cx="594360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779008" y="228717"/>
            <a:ext cx="243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kern="0" dirty="0" smtClean="0">
                <a:solidFill>
                  <a:srgbClr val="000000"/>
                </a:solidFill>
                <a:ea typeface="휴먼명조"/>
              </a:rPr>
              <a:t>GEANT4 simulations</a:t>
            </a:r>
            <a:endParaRPr lang="ko-KR" altLang="en-US" b="1" dirty="0"/>
          </a:p>
        </p:txBody>
      </p:sp>
      <p:sp>
        <p:nvSpPr>
          <p:cNvPr id="5" name="직사각형 4"/>
          <p:cNvSpPr/>
          <p:nvPr/>
        </p:nvSpPr>
        <p:spPr>
          <a:xfrm>
            <a:off x="3075446" y="3131253"/>
            <a:ext cx="342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4.74 </a:t>
            </a:r>
            <a:r>
              <a:rPr lang="en-US" altLang="ko-KR" b="1" kern="0" dirty="0" err="1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GBq</a:t>
            </a:r>
            <a:r>
              <a:rPr lang="en-US" altLang="ko-KR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 Cs-137 </a:t>
            </a:r>
            <a:r>
              <a:rPr lang="ko-KR" alt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조사장치로</a:t>
            </a:r>
            <a:r>
              <a:rPr lang="en-US" altLang="ko-KR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 </a:t>
            </a:r>
            <a:r>
              <a:rPr lang="ko-KR" altLang="en-US" b="1" kern="0" dirty="0" smtClean="0">
                <a:solidFill>
                  <a:srgbClr val="000000"/>
                </a:solidFill>
                <a:latin typeface="Calibri" panose="020F0502020204030204" pitchFamily="34" charset="0"/>
                <a:ea typeface="휴먼명조"/>
                <a:cs typeface="Calibri" panose="020F0502020204030204" pitchFamily="34" charset="0"/>
              </a:rPr>
              <a:t>실험</a:t>
            </a:r>
            <a:endParaRPr lang="ko-KR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649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3FEA6-B885-4367-A2D5-8662770AF7E9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19982" y="2112697"/>
            <a:ext cx="1095203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4. 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지난 </a:t>
            </a: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20</a:t>
            </a:r>
            <a:r>
              <a:rPr lang="ko-KR" altLang="en-US" sz="3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여년간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CMS RPC 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연구에</a:t>
            </a: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대한 한국 그룹의 역할</a:t>
            </a:r>
            <a:endParaRPr lang="en-US" altLang="ko-KR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201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바닥글 개체 틀 4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sp>
        <p:nvSpPr>
          <p:cNvPr id="49" name="슬라이드 번호 개체 틀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E8A70-6569-4353-921C-6313CF6835D2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09373-8A2B-46EF-97DD-A792C3616B05}" type="datetime1">
              <a:rPr lang="ko-KR" altLang="en-US" smtClean="0"/>
              <a:t>2022-11-15</a:t>
            </a:fld>
            <a:endParaRPr lang="ko-KR" altLang="en-US"/>
          </a:p>
        </p:txBody>
      </p:sp>
      <p:grpSp>
        <p:nvGrpSpPr>
          <p:cNvPr id="55" name="그룹 54"/>
          <p:cNvGrpSpPr/>
          <p:nvPr/>
        </p:nvGrpSpPr>
        <p:grpSpPr>
          <a:xfrm>
            <a:off x="406276" y="755663"/>
            <a:ext cx="11788059" cy="5559401"/>
            <a:chOff x="406276" y="755663"/>
            <a:chExt cx="11788059" cy="5559401"/>
          </a:xfrm>
        </p:grpSpPr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5638800" y="1071234"/>
              <a:ext cx="3402252" cy="10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44256" tIns="72128" rIns="144256" bIns="72128" anchor="ctr"/>
            <a:lstStyle/>
            <a:p>
              <a:pPr algn="ctr" defTabSz="1443038">
                <a:spcAft>
                  <a:spcPts val="600"/>
                </a:spcAft>
              </a:pPr>
              <a:r>
                <a:rPr lang="en-US" altLang="ko-KR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Barrel RPCs </a:t>
              </a:r>
            </a:p>
            <a:p>
              <a:pPr defTabSz="1443038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 -  6 stations (layers)</a:t>
              </a:r>
            </a:p>
            <a:p>
              <a:pPr defTabSz="1443038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 -  Fully covering up to 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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= 0.8 </a:t>
              </a:r>
            </a:p>
            <a:p>
              <a:pPr defTabSz="1443038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 -  Partially covering up to 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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= ~ 1.2 </a:t>
              </a:r>
            </a:p>
          </p:txBody>
        </p:sp>
        <p:sp>
          <p:nvSpPr>
            <p:cNvPr id="57" name="Rectangle 10"/>
            <p:cNvSpPr>
              <a:spLocks noChangeArrowheads="1"/>
            </p:cNvSpPr>
            <p:nvPr/>
          </p:nvSpPr>
          <p:spPr bwMode="auto">
            <a:xfrm>
              <a:off x="8490512" y="1021053"/>
              <a:ext cx="3703823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44256" tIns="72128" rIns="144256" bIns="72128" anchor="ctr"/>
            <a:lstStyle/>
            <a:p>
              <a:pPr algn="ctr" defTabSz="1443038">
                <a:spcAft>
                  <a:spcPts val="600"/>
                </a:spcAft>
              </a:pPr>
              <a:r>
                <a:rPr lang="en-US" altLang="ko-KR" b="1" dirty="0" err="1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Endcap</a:t>
              </a:r>
              <a:r>
                <a:rPr lang="en-US" altLang="ko-KR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RPCs     </a:t>
              </a:r>
            </a:p>
            <a:p>
              <a:pPr defTabSz="1443038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 - 2 wings (RE+, RE-) </a:t>
              </a:r>
            </a:p>
            <a:p>
              <a:pPr defTabSz="1443038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 - 4 stations (RE1, RE2, RE3, RE4) in each wing</a:t>
              </a:r>
            </a:p>
            <a:p>
              <a:pPr defTabSz="1443038"/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  - Covering 0.92 &lt; 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8" charset="2"/>
                </a:rPr>
                <a:t></a:t>
              </a:r>
              <a:r>
                <a:rPr lang="en-US" altLang="ko-KR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&lt;2.1     </a:t>
              </a:r>
            </a:p>
          </p:txBody>
        </p:sp>
        <p:grpSp>
          <p:nvGrpSpPr>
            <p:cNvPr id="59" name="그룹 58"/>
            <p:cNvGrpSpPr/>
            <p:nvPr/>
          </p:nvGrpSpPr>
          <p:grpSpPr>
            <a:xfrm>
              <a:off x="4070182" y="4351334"/>
              <a:ext cx="1635622" cy="1963730"/>
              <a:chOff x="253941" y="3556917"/>
              <a:chExt cx="1869787" cy="2392363"/>
            </a:xfrm>
          </p:grpSpPr>
          <p:pic>
            <p:nvPicPr>
              <p:cNvPr id="130" name="Picture 2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72766" y="4133180"/>
                <a:ext cx="1350962" cy="43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1" name="Picture 2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0966" y="4780880"/>
                <a:ext cx="1512887" cy="1168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2" name="Picture 2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3941" y="3556917"/>
                <a:ext cx="1306512" cy="439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" name="오른쪽 화살표 132"/>
              <p:cNvSpPr/>
              <p:nvPr/>
            </p:nvSpPr>
            <p:spPr>
              <a:xfrm>
                <a:off x="412403" y="4133180"/>
                <a:ext cx="142875" cy="1444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Candara" panose="020E0502030303020204" pitchFamily="34" charset="0"/>
                </a:endParaRPr>
              </a:p>
            </p:txBody>
          </p:sp>
          <p:pic>
            <p:nvPicPr>
              <p:cNvPr id="134" name="Picture 2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9528" y="4349080"/>
                <a:ext cx="403225" cy="120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0" name="그룹 59"/>
            <p:cNvGrpSpPr/>
            <p:nvPr/>
          </p:nvGrpSpPr>
          <p:grpSpPr>
            <a:xfrm>
              <a:off x="5907877" y="2310848"/>
              <a:ext cx="6045496" cy="3814365"/>
              <a:chOff x="1843347" y="2113631"/>
              <a:chExt cx="6886877" cy="4713318"/>
            </a:xfrm>
          </p:grpSpPr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483768" y="2113631"/>
                <a:ext cx="6192688" cy="4627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" name="Rectangle 7"/>
              <p:cNvSpPr>
                <a:spLocks noChangeArrowheads="1"/>
              </p:cNvSpPr>
              <p:nvPr/>
            </p:nvSpPr>
            <p:spPr bwMode="auto">
              <a:xfrm>
                <a:off x="5590942" y="2877694"/>
                <a:ext cx="1357322" cy="324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144256" tIns="72128" rIns="144256" bIns="72128" anchor="ctr"/>
              <a:lstStyle/>
              <a:p>
                <a:pPr defTabSz="1443038"/>
                <a:r>
                  <a:rPr lang="en-US" altLang="ko-KR" b="1" dirty="0">
                    <a:solidFill>
                      <a:srgbClr val="002060"/>
                    </a:solidFill>
                    <a:latin typeface="Georgia" pitchFamily="18" charset="0"/>
                    <a:cs typeface="Times New Roman" pitchFamily="18" charset="0"/>
                  </a:rPr>
                  <a:t>Barrel RPCs</a:t>
                </a:r>
              </a:p>
            </p:txBody>
          </p:sp>
          <p:cxnSp>
            <p:nvCxnSpPr>
              <p:cNvPr id="67" name="직선 연결선 66"/>
              <p:cNvCxnSpPr/>
              <p:nvPr/>
            </p:nvCxnSpPr>
            <p:spPr>
              <a:xfrm rot="10800000">
                <a:off x="4752619" y="4896276"/>
                <a:ext cx="3845403" cy="1693364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화살표 연결선 67"/>
              <p:cNvCxnSpPr/>
              <p:nvPr/>
            </p:nvCxnSpPr>
            <p:spPr>
              <a:xfrm rot="10800000" flipV="1">
                <a:off x="5554661" y="5383549"/>
                <a:ext cx="1312427" cy="696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모서리가 둥근 직사각형 68"/>
              <p:cNvSpPr/>
              <p:nvPr/>
            </p:nvSpPr>
            <p:spPr>
              <a:xfrm>
                <a:off x="6867089" y="5174718"/>
                <a:ext cx="1087357" cy="444041"/>
              </a:xfrm>
              <a:prstGeom prst="roundRect">
                <a:avLst/>
              </a:prstGeom>
              <a:noFill/>
              <a:ln>
                <a:solidFill>
                  <a:srgbClr val="339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00206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GE1/1</a:t>
                </a:r>
                <a:endParaRPr lang="ko-KR" altLang="en-US" sz="14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70" name="모서리가 둥근 직사각형 69"/>
              <p:cNvSpPr/>
              <p:nvPr/>
            </p:nvSpPr>
            <p:spPr>
              <a:xfrm>
                <a:off x="1843347" y="4908116"/>
                <a:ext cx="2146937" cy="1918833"/>
              </a:xfrm>
              <a:prstGeom prst="roundRect">
                <a:avLst/>
              </a:prstGeom>
              <a:noFill/>
              <a:ln w="444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ko-KR" b="1" dirty="0">
                  <a:solidFill>
                    <a:srgbClr val="003399"/>
                  </a:solidFill>
                  <a:latin typeface="Calibri" pitchFamily="34" charset="0"/>
                  <a:ea typeface="굴림" pitchFamily="50" charset="-127"/>
                  <a:cs typeface="Times New Roman" pitchFamily="18" charset="0"/>
                </a:endParaRPr>
              </a:p>
              <a:p>
                <a:pPr algn="ctr">
                  <a:lnSpc>
                    <a:spcPct val="70000"/>
                  </a:lnSpc>
                </a:pPr>
                <a:endParaRPr lang="en-US" altLang="ko-KR" b="1" dirty="0">
                  <a:solidFill>
                    <a:srgbClr val="C00000"/>
                  </a:solidFill>
                  <a:latin typeface="Calibri" pitchFamily="34" charset="0"/>
                  <a:ea typeface="굴림" pitchFamily="50" charset="-127"/>
                  <a:cs typeface="Times New Roman" pitchFamily="18" charset="0"/>
                </a:endParaRPr>
              </a:p>
              <a:p>
                <a:pPr algn="ctr">
                  <a:lnSpc>
                    <a:spcPct val="70000"/>
                  </a:lnSpc>
                </a:pPr>
                <a:endParaRPr lang="en-US" altLang="ko-KR" b="1" dirty="0">
                  <a:solidFill>
                    <a:srgbClr val="C00000"/>
                  </a:solidFill>
                  <a:latin typeface="Calibri" pitchFamily="34" charset="0"/>
                  <a:ea typeface="굴림" pitchFamily="50" charset="-127"/>
                  <a:cs typeface="Times New Roman" pitchFamily="18" charset="0"/>
                </a:endParaRPr>
              </a:p>
              <a:p>
                <a:pPr algn="ctr">
                  <a:lnSpc>
                    <a:spcPct val="70000"/>
                  </a:lnSpc>
                </a:pPr>
                <a:endParaRPr lang="en-US" altLang="ko-KR" b="1" dirty="0">
                  <a:solidFill>
                    <a:srgbClr val="C00000"/>
                  </a:solidFill>
                  <a:latin typeface="Calibri" pitchFamily="34" charset="0"/>
                  <a:ea typeface="굴림" pitchFamily="50" charset="-127"/>
                  <a:cs typeface="Times New Roman" pitchFamily="18" charset="0"/>
                </a:endParaRPr>
              </a:p>
              <a:p>
                <a:pPr algn="ctr"/>
                <a:r>
                  <a:rPr lang="en-US" altLang="ko-KR" sz="1400" b="1" dirty="0" smtClean="0">
                    <a:solidFill>
                      <a:srgbClr val="FF616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itchFamily="18" charset="0"/>
                  </a:rPr>
                  <a:t>High-</a:t>
                </a:r>
                <a:r>
                  <a:rPr lang="el-GR" altLang="ko-KR" sz="1400" b="1" dirty="0">
                    <a:solidFill>
                      <a:srgbClr val="FF616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itchFamily="18" charset="0"/>
                  </a:rPr>
                  <a:t>η</a:t>
                </a:r>
                <a:r>
                  <a:rPr lang="en-US" altLang="ko-KR" sz="1400" b="1" dirty="0">
                    <a:solidFill>
                      <a:srgbClr val="FF616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itchFamily="18" charset="0"/>
                  </a:rPr>
                  <a:t> Forward </a:t>
                </a:r>
              </a:p>
              <a:p>
                <a:pPr algn="ctr"/>
                <a:r>
                  <a:rPr lang="en-US" altLang="ko-KR" sz="1400" b="1" dirty="0">
                    <a:solidFill>
                      <a:srgbClr val="FF616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  <a:cs typeface="Times New Roman" pitchFamily="18" charset="0"/>
                  </a:rPr>
                  <a:t>RPCs (Plan)</a:t>
                </a:r>
                <a:endParaRPr lang="ko-KR" altLang="en-US" sz="1400" b="1" dirty="0">
                  <a:solidFill>
                    <a:srgbClr val="FF616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Times New Roman" pitchFamily="18" charset="0"/>
                </a:endParaRPr>
              </a:p>
            </p:txBody>
          </p:sp>
          <p:sp>
            <p:nvSpPr>
              <p:cNvPr id="71" name="직사각형 70"/>
              <p:cNvSpPr/>
              <p:nvPr/>
            </p:nvSpPr>
            <p:spPr>
              <a:xfrm>
                <a:off x="4522188" y="2893256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RE1/3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직사각형 71"/>
              <p:cNvSpPr/>
              <p:nvPr/>
            </p:nvSpPr>
            <p:spPr>
              <a:xfrm>
                <a:off x="4522188" y="4165532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RE1/2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직사각형 72"/>
              <p:cNvSpPr/>
              <p:nvPr/>
            </p:nvSpPr>
            <p:spPr>
              <a:xfrm>
                <a:off x="4145270" y="2893256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RE2/3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직사각형 73"/>
              <p:cNvSpPr/>
              <p:nvPr/>
            </p:nvSpPr>
            <p:spPr>
              <a:xfrm>
                <a:off x="4145270" y="4156364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RE2/2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직사각형 74"/>
              <p:cNvSpPr/>
              <p:nvPr/>
            </p:nvSpPr>
            <p:spPr>
              <a:xfrm>
                <a:off x="3165285" y="2884086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RE3/3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직사각형 75"/>
              <p:cNvSpPr/>
              <p:nvPr/>
            </p:nvSpPr>
            <p:spPr>
              <a:xfrm>
                <a:off x="3165285" y="4147193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RE3/2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직사각형 76"/>
              <p:cNvSpPr/>
              <p:nvPr/>
            </p:nvSpPr>
            <p:spPr>
              <a:xfrm>
                <a:off x="2655445" y="2884086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RE4/3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8" name="직사각형 77"/>
              <p:cNvSpPr/>
              <p:nvPr/>
            </p:nvSpPr>
            <p:spPr>
              <a:xfrm>
                <a:off x="2655445" y="4156364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RE4/2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직사각형 78"/>
              <p:cNvSpPr/>
              <p:nvPr/>
            </p:nvSpPr>
            <p:spPr>
              <a:xfrm>
                <a:off x="4220812" y="4904761"/>
                <a:ext cx="613607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RE2/1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직사각형 79"/>
              <p:cNvSpPr/>
              <p:nvPr/>
            </p:nvSpPr>
            <p:spPr>
              <a:xfrm>
                <a:off x="3165285" y="4904761"/>
                <a:ext cx="771678" cy="296698"/>
              </a:xfrm>
              <a:prstGeom prst="rect">
                <a:avLst/>
              </a:prstGeom>
              <a:noFill/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RE3/1</a:t>
                </a:r>
                <a:endParaRPr lang="ko-KR" altLang="en-US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Line 14"/>
              <p:cNvSpPr>
                <a:spLocks noChangeShapeType="1"/>
              </p:cNvSpPr>
              <p:nvPr/>
            </p:nvSpPr>
            <p:spPr bwMode="auto">
              <a:xfrm>
                <a:off x="4716016" y="2659566"/>
                <a:ext cx="0" cy="1047757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2" name="Line 14"/>
              <p:cNvSpPr>
                <a:spLocks noChangeShapeType="1"/>
              </p:cNvSpPr>
              <p:nvPr/>
            </p:nvSpPr>
            <p:spPr bwMode="auto">
              <a:xfrm>
                <a:off x="4716016" y="3782164"/>
                <a:ext cx="0" cy="898078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3" name="Line 14"/>
              <p:cNvSpPr>
                <a:spLocks noChangeShapeType="1"/>
              </p:cNvSpPr>
              <p:nvPr/>
            </p:nvSpPr>
            <p:spPr bwMode="auto">
              <a:xfrm>
                <a:off x="4355976" y="2659566"/>
                <a:ext cx="0" cy="1047757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4" name="Line 14"/>
              <p:cNvSpPr>
                <a:spLocks noChangeShapeType="1"/>
              </p:cNvSpPr>
              <p:nvPr/>
            </p:nvSpPr>
            <p:spPr bwMode="auto">
              <a:xfrm>
                <a:off x="4355976" y="3782164"/>
                <a:ext cx="0" cy="898078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5" name="Line 14"/>
              <p:cNvSpPr>
                <a:spLocks noChangeShapeType="1"/>
              </p:cNvSpPr>
              <p:nvPr/>
            </p:nvSpPr>
            <p:spPr bwMode="auto">
              <a:xfrm>
                <a:off x="3409280" y="2659566"/>
                <a:ext cx="0" cy="1047757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6" name="Line 14"/>
              <p:cNvSpPr>
                <a:spLocks noChangeShapeType="1"/>
              </p:cNvSpPr>
              <p:nvPr/>
            </p:nvSpPr>
            <p:spPr bwMode="auto">
              <a:xfrm>
                <a:off x="3409280" y="3782164"/>
                <a:ext cx="0" cy="898078"/>
              </a:xfrm>
              <a:prstGeom prst="line">
                <a:avLst/>
              </a:prstGeom>
              <a:noFill/>
              <a:ln w="635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7" name="Line 14"/>
              <p:cNvSpPr>
                <a:spLocks noChangeShapeType="1"/>
              </p:cNvSpPr>
              <p:nvPr/>
            </p:nvSpPr>
            <p:spPr bwMode="auto">
              <a:xfrm>
                <a:off x="2915816" y="2626082"/>
                <a:ext cx="0" cy="1047757"/>
              </a:xfrm>
              <a:prstGeom prst="line">
                <a:avLst/>
              </a:prstGeom>
              <a:noFill/>
              <a:ln w="635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8" name="Line 14"/>
              <p:cNvSpPr>
                <a:spLocks noChangeShapeType="1"/>
              </p:cNvSpPr>
              <p:nvPr/>
            </p:nvSpPr>
            <p:spPr bwMode="auto">
              <a:xfrm>
                <a:off x="2915816" y="3778210"/>
                <a:ext cx="0" cy="898078"/>
              </a:xfrm>
              <a:prstGeom prst="line">
                <a:avLst/>
              </a:prstGeom>
              <a:noFill/>
              <a:ln w="635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89" name="Line 14"/>
              <p:cNvSpPr>
                <a:spLocks noChangeShapeType="1"/>
              </p:cNvSpPr>
              <p:nvPr/>
            </p:nvSpPr>
            <p:spPr bwMode="auto">
              <a:xfrm>
                <a:off x="3383825" y="4736015"/>
                <a:ext cx="0" cy="694161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0" name="Line 14"/>
              <p:cNvSpPr>
                <a:spLocks noChangeShapeType="1"/>
              </p:cNvSpPr>
              <p:nvPr/>
            </p:nvSpPr>
            <p:spPr bwMode="auto">
              <a:xfrm>
                <a:off x="2938292" y="4813144"/>
                <a:ext cx="0" cy="673558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1" name="Line 14"/>
              <p:cNvSpPr>
                <a:spLocks noChangeShapeType="1"/>
              </p:cNvSpPr>
              <p:nvPr/>
            </p:nvSpPr>
            <p:spPr bwMode="auto">
              <a:xfrm>
                <a:off x="5586952" y="5251745"/>
                <a:ext cx="0" cy="523879"/>
              </a:xfrm>
              <a:prstGeom prst="line">
                <a:avLst/>
              </a:prstGeom>
              <a:noFill/>
              <a:ln w="63500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400" b="1">
                  <a:solidFill>
                    <a:schemeClr val="bg1"/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2" name="모서리가 둥근 직사각형 91"/>
              <p:cNvSpPr/>
              <p:nvPr/>
            </p:nvSpPr>
            <p:spPr>
              <a:xfrm>
                <a:off x="2195736" y="2295573"/>
                <a:ext cx="6534488" cy="2479919"/>
              </a:xfrm>
              <a:prstGeom prst="roundRect">
                <a:avLst/>
              </a:prstGeom>
              <a:noFill/>
              <a:ln w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70000"/>
                  </a:lnSpc>
                </a:pPr>
                <a:r>
                  <a:rPr lang="en-US" altLang="ko-KR" b="1" dirty="0">
                    <a:solidFill>
                      <a:schemeClr val="tx1"/>
                    </a:solidFill>
                    <a:latin typeface="Calibri" pitchFamily="34" charset="0"/>
                    <a:ea typeface="굴림" pitchFamily="50" charset="-127"/>
                    <a:cs typeface="Times New Roman" pitchFamily="18" charset="0"/>
                  </a:rPr>
                  <a:t>                        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Low-</a:t>
                </a:r>
                <a:r>
                  <a:rPr lang="el-GR" altLang="ko-KR" sz="14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η</a:t>
                </a:r>
                <a:endParaRPr lang="en-US" altLang="ko-KR" sz="14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  <a:p>
                <a:pPr>
                  <a:lnSpc>
                    <a:spcPct val="70000"/>
                  </a:lnSpc>
                </a:pPr>
                <a:r>
                  <a:rPr lang="en-US" altLang="ko-KR" sz="14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                     Forward     </a:t>
                </a:r>
              </a:p>
              <a:p>
                <a:pPr>
                  <a:lnSpc>
                    <a:spcPct val="70000"/>
                  </a:lnSpc>
                </a:pPr>
                <a:r>
                  <a:rPr lang="en-US" altLang="ko-KR" sz="14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                         RPCs</a:t>
                </a:r>
                <a:endParaRPr lang="ko-KR" altLang="en-US" sz="1400" b="1" dirty="0">
                  <a:solidFill>
                    <a:schemeClr val="tx1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93" name="모서리가 둥근 직사각형 92"/>
              <p:cNvSpPr/>
              <p:nvPr/>
            </p:nvSpPr>
            <p:spPr>
              <a:xfrm>
                <a:off x="2195736" y="2459914"/>
                <a:ext cx="1152128" cy="2220327"/>
              </a:xfrm>
              <a:prstGeom prst="roundRect">
                <a:avLst/>
              </a:prstGeom>
              <a:noFill/>
              <a:ln w="44450">
                <a:solidFill>
                  <a:srgbClr val="339966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C0000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4-th Station</a:t>
                </a:r>
              </a:p>
              <a:p>
                <a:pPr algn="ctr">
                  <a:lnSpc>
                    <a:spcPct val="70000"/>
                  </a:lnSpc>
                </a:pPr>
                <a:endParaRPr lang="en-US" altLang="ko-KR" sz="1300" b="1" dirty="0">
                  <a:solidFill>
                    <a:srgbClr val="C0000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  <a:p>
                <a:pPr algn="ctr"/>
                <a:r>
                  <a:rPr lang="en-US" altLang="ko-KR" sz="12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via PHASE I </a:t>
                </a:r>
              </a:p>
              <a:p>
                <a:pPr algn="ctr"/>
                <a:r>
                  <a:rPr lang="en-US" altLang="ko-KR" sz="12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upgrade</a:t>
                </a:r>
              </a:p>
              <a:p>
                <a:pPr algn="ctr"/>
                <a:r>
                  <a:rPr lang="en-US" altLang="ko-KR" sz="1200" b="1" dirty="0">
                    <a:solidFill>
                      <a:schemeClr val="tx1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  (2014) </a:t>
                </a:r>
              </a:p>
            </p:txBody>
          </p:sp>
          <p:sp>
            <p:nvSpPr>
              <p:cNvPr id="94" name="모서리가 둥근 직사각형 93"/>
              <p:cNvSpPr/>
              <p:nvPr/>
            </p:nvSpPr>
            <p:spPr>
              <a:xfrm>
                <a:off x="1885296" y="4889373"/>
                <a:ext cx="1087357" cy="44404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00206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RE4/1</a:t>
                </a:r>
                <a:endParaRPr lang="ko-KR" altLang="en-US" sz="14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95" name="모서리가 둥근 직사각형 94"/>
              <p:cNvSpPr/>
              <p:nvPr/>
            </p:nvSpPr>
            <p:spPr>
              <a:xfrm>
                <a:off x="2852007" y="4963050"/>
                <a:ext cx="1087357" cy="44404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 dirty="0">
                    <a:solidFill>
                      <a:srgbClr val="00206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RE3/1</a:t>
                </a:r>
                <a:endParaRPr lang="ko-KR" altLang="en-US" sz="14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97" name="모서리가 둥근 직사각형 96"/>
              <p:cNvSpPr/>
              <p:nvPr/>
            </p:nvSpPr>
            <p:spPr>
              <a:xfrm>
                <a:off x="4427984" y="2348880"/>
                <a:ext cx="533527" cy="35237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solidFill>
                      <a:srgbClr val="00206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RE1</a:t>
                </a:r>
                <a:endParaRPr lang="ko-KR" altLang="en-US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128" name="모서리가 둥근 직사각형 127"/>
              <p:cNvSpPr/>
              <p:nvPr/>
            </p:nvSpPr>
            <p:spPr>
              <a:xfrm>
                <a:off x="3923929" y="2348880"/>
                <a:ext cx="648072" cy="35237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solidFill>
                      <a:srgbClr val="00206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RE2</a:t>
                </a:r>
                <a:endParaRPr lang="ko-KR" altLang="en-US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  <p:sp>
            <p:nvSpPr>
              <p:cNvPr id="129" name="모서리가 둥근 직사각형 128"/>
              <p:cNvSpPr/>
              <p:nvPr/>
            </p:nvSpPr>
            <p:spPr>
              <a:xfrm>
                <a:off x="3131840" y="2348880"/>
                <a:ext cx="648072" cy="35237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>
                    <a:solidFill>
                      <a:srgbClr val="002060"/>
                    </a:solidFill>
                    <a:latin typeface="Georgia" pitchFamily="18" charset="0"/>
                    <a:ea typeface="굴림" pitchFamily="50" charset="-127"/>
                    <a:cs typeface="Times New Roman" pitchFamily="18" charset="0"/>
                  </a:rPr>
                  <a:t>RE3</a:t>
                </a:r>
                <a:endParaRPr lang="ko-KR" altLang="en-US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endParaRPr>
              </a:p>
            </p:txBody>
          </p:sp>
        </p:grpSp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6312024" y="4911649"/>
              <a:ext cx="0" cy="489096"/>
            </a:xfrm>
            <a:prstGeom prst="line">
              <a:avLst/>
            </a:prstGeom>
            <a:noFill/>
            <a:ln w="635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ndara" panose="020E0502030303020204" pitchFamily="34" charset="0"/>
                <a:cs typeface="Times New Roman" pitchFamily="18" charset="0"/>
              </a:endParaRPr>
            </a:p>
          </p:txBody>
        </p:sp>
        <p:sp>
          <p:nvSpPr>
            <p:cNvPr id="62" name="모서리가 둥근 직사각형 61"/>
            <p:cNvSpPr/>
            <p:nvPr/>
          </p:nvSpPr>
          <p:spPr>
            <a:xfrm>
              <a:off x="7378864" y="5092704"/>
              <a:ext cx="1014995" cy="414559"/>
            </a:xfrm>
            <a:prstGeom prst="roundRect">
              <a:avLst/>
            </a:prstGeom>
            <a:noFill/>
            <a:ln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rgbClr val="002060"/>
                  </a:solidFill>
                  <a:latin typeface="Candara" panose="020E0502030303020204" pitchFamily="34" charset="0"/>
                  <a:ea typeface="굴림" pitchFamily="50" charset="-127"/>
                  <a:cs typeface="Times New Roman" pitchFamily="18" charset="0"/>
                </a:rPr>
                <a:t>GE2/1</a:t>
              </a:r>
              <a:endParaRPr lang="ko-KR" altLang="en-US" sz="1600" b="1" dirty="0">
                <a:solidFill>
                  <a:srgbClr val="002060"/>
                </a:solidFill>
                <a:latin typeface="Candara" panose="020E0502030303020204" pitchFamily="34" charset="0"/>
                <a:ea typeface="굴림" pitchFamily="50" charset="-127"/>
                <a:cs typeface="Times New Roman" pitchFamily="18" charset="0"/>
              </a:endParaRPr>
            </a:p>
          </p:txBody>
        </p:sp>
        <p:pic>
          <p:nvPicPr>
            <p:cNvPr id="63" name="Picture 2" descr="EMB00000638384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6123" y="755663"/>
              <a:ext cx="4967452" cy="3361512"/>
            </a:xfrm>
            <a:prstGeom prst="rect">
              <a:avLst/>
            </a:prstGeom>
            <a:noFill/>
          </p:spPr>
        </p:pic>
        <p:sp>
          <p:nvSpPr>
            <p:cNvPr id="64" name="직사각형 63"/>
            <p:cNvSpPr/>
            <p:nvPr/>
          </p:nvSpPr>
          <p:spPr>
            <a:xfrm>
              <a:off x="406276" y="4359268"/>
              <a:ext cx="3274387" cy="19082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US" altLang="ko-KR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New</a:t>
              </a:r>
              <a:r>
                <a:rPr lang="ko-KR" altLang="en-US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ko-KR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RPCs for CMS (</a:t>
              </a:r>
              <a:r>
                <a:rPr lang="en-US" altLang="ko-KR" b="1" dirty="0" err="1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iRPCs</a:t>
              </a:r>
              <a:r>
                <a:rPr lang="en-US" altLang="ko-KR" b="1" dirty="0" smtClean="0">
                  <a:solidFill>
                    <a:srgbClr val="00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  <a:p>
              <a:r>
                <a:rPr lang="en-US" altLang="ko-KR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Trigger double-gap RPCs but with 2D tracking capability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Efficiency &gt; 95%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Time resolution &lt; 1 ns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Position resolution in </a:t>
              </a:r>
              <a:r>
                <a:rPr lang="el-GR" altLang="ko-KR" sz="1600" b="1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φ</a:t>
              </a:r>
              <a:r>
                <a:rPr lang="en-US" altLang="ko-K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~ 3 mm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altLang="ko-K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Position resolution in </a:t>
              </a:r>
              <a:r>
                <a:rPr lang="en-US" altLang="ko-KR" sz="1600" b="1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lang="en-US" altLang="ko-K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~ 2 cm</a:t>
              </a:r>
              <a:endParaRPr lang="ko-KR" alt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직사각형 4"/>
          <p:cNvSpPr/>
          <p:nvPr/>
        </p:nvSpPr>
        <p:spPr>
          <a:xfrm>
            <a:off x="348477" y="269913"/>
            <a:ext cx="6925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en-US" altLang="ko-KR" sz="24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RPCs </a:t>
            </a:r>
            <a:r>
              <a:rPr lang="en-US" altLang="ko-KR" sz="24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System</a:t>
            </a:r>
            <a:r>
              <a:rPr lang="ko-KR" altLang="en-US" sz="24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ko-KR" sz="24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for CMS and </a:t>
            </a:r>
            <a:r>
              <a:rPr lang="en-US" altLang="ko-KR" sz="24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</a:t>
            </a:r>
            <a:r>
              <a:rPr lang="en-US" altLang="ko-KR" sz="24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upgrade plan  </a:t>
            </a:r>
            <a:endParaRPr lang="en-US" altLang="ko-K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0"/>
    </mc:Choice>
    <mc:Fallback xmlns="">
      <p:transition spd="slow" advTm="6554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142B0-F1A3-48D1-9222-CF5C739DA8BC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29</a:t>
            </a:fld>
            <a:endParaRPr lang="ko-KR" altLang="en-US"/>
          </a:p>
        </p:txBody>
      </p:sp>
      <p:pic>
        <p:nvPicPr>
          <p:cNvPr id="5" name="그림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40" y="436880"/>
            <a:ext cx="9741535" cy="6421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직사각형 5"/>
          <p:cNvSpPr/>
          <p:nvPr/>
        </p:nvSpPr>
        <p:spPr>
          <a:xfrm>
            <a:off x="188224" y="1976037"/>
            <a:ext cx="441672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4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2003 – 2008</a:t>
            </a:r>
          </a:p>
          <a:p>
            <a:pPr>
              <a:spcAft>
                <a:spcPts val="600"/>
              </a:spcAft>
            </a:pPr>
            <a:r>
              <a:rPr lang="en-US" altLang="ko-KR" sz="24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2400" b="1" baseline="30000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24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construction of trigger RPCs at CMS endcaps </a:t>
            </a:r>
            <a:endParaRPr lang="en-US" altLang="ko-KR" sz="2400" b="1" dirty="0">
              <a:solidFill>
                <a:srgbClr val="00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030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10661" y="339808"/>
            <a:ext cx="11570678" cy="535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altLang="ko-KR" sz="1600" b="1" dirty="0" smtClean="0">
                <a:effectLst/>
                <a:latin typeface="+mn-ea"/>
                <a:cs typeface="Calibri" panose="020F0502020204030204" pitchFamily="34" charset="0"/>
              </a:rPr>
              <a:t>RPC </a:t>
            </a:r>
            <a:r>
              <a:rPr lang="ko-KR" altLang="en-US" sz="1600" b="1" dirty="0" smtClean="0">
                <a:effectLst/>
                <a:latin typeface="+mn-ea"/>
                <a:cs typeface="Calibri" panose="020F0502020204030204" pitchFamily="34" charset="0"/>
              </a:rPr>
              <a:t>검출기의</a:t>
            </a:r>
            <a:r>
              <a:rPr lang="en-US" altLang="ko-KR" sz="1600" b="1" dirty="0" smtClean="0"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b="1" dirty="0" smtClean="0">
                <a:effectLst/>
                <a:latin typeface="+mn-ea"/>
                <a:cs typeface="Calibri" panose="020F0502020204030204" pitchFamily="34" charset="0"/>
              </a:rPr>
              <a:t>기본</a:t>
            </a:r>
            <a:r>
              <a:rPr lang="en-US" altLang="ko-KR" sz="1600" b="1" dirty="0" smtClean="0"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b="1" dirty="0" smtClean="0">
                <a:effectLst/>
                <a:latin typeface="+mn-ea"/>
                <a:cs typeface="Calibri" panose="020F0502020204030204" pitchFamily="34" charset="0"/>
              </a:rPr>
              <a:t>구조 </a:t>
            </a:r>
            <a:endParaRPr lang="en-US" altLang="ko-KR" sz="1600" b="1" dirty="0" smtClean="0">
              <a:effectLst/>
              <a:latin typeface="+mn-ea"/>
              <a:cs typeface="Calibri" panose="020F0502020204030204" pitchFamily="34" charset="0"/>
            </a:endParaRPr>
          </a:p>
          <a:p>
            <a:pPr algn="just">
              <a:spcAft>
                <a:spcPts val="1800"/>
              </a:spcAft>
            </a:pP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검출기를 평면으로 제작하여 그 내부에 균일한 강한 전기장을 형성하도록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electrode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재료를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선택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. </a:t>
            </a:r>
            <a:endParaRPr lang="en-US" altLang="ko-KR" sz="1600" dirty="0" smtClean="0">
              <a:effectLst/>
              <a:latin typeface="+mn-ea"/>
              <a:cs typeface="Calibri" panose="020F050202020403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en-US" altLang="ko-KR" sz="1600" b="1" dirty="0" smtClean="0">
                <a:effectLst/>
                <a:latin typeface="+mn-ea"/>
                <a:cs typeface="Calibri" panose="020F0502020204030204" pitchFamily="34" charset="0"/>
              </a:rPr>
              <a:t>Electrode</a:t>
            </a:r>
            <a:r>
              <a:rPr lang="ko-KR" altLang="en-US" sz="1600" b="1" dirty="0" smtClean="0">
                <a:latin typeface="+mn-ea"/>
                <a:cs typeface="Calibri" panose="020F0502020204030204" pitchFamily="34" charset="0"/>
              </a:rPr>
              <a:t> 재료</a:t>
            </a:r>
            <a:endParaRPr lang="en-US" altLang="ko-KR" sz="1600" b="1" dirty="0" smtClean="0">
              <a:latin typeface="+mn-ea"/>
              <a:cs typeface="Calibri" panose="020F0502020204030204" pitchFamily="34" charset="0"/>
            </a:endParaRPr>
          </a:p>
          <a:p>
            <a:pPr marL="432000" indent="-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전류가 흐를 수 있는 정도의 불완전한 부도체 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(dielectrics)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 </a:t>
            </a:r>
            <a:endParaRPr lang="en-US" altLang="ko-KR" sz="1600" dirty="0" smtClean="0">
              <a:effectLst/>
              <a:latin typeface="+mn-ea"/>
              <a:cs typeface="Calibri" panose="020F0502020204030204" pitchFamily="34" charset="0"/>
            </a:endParaRPr>
          </a:p>
          <a:p>
            <a:pPr marL="432000" indent="-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기체검출기 내에서 발생하는 낮은 에너지 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X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선에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의한 방전이 발생하지 않을 정도의 높은 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chemical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potential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을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갖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는 재료 </a:t>
            </a:r>
            <a:endParaRPr lang="en-US" altLang="ko-KR" sz="1600" dirty="0">
              <a:latin typeface="+mn-ea"/>
              <a:cs typeface="Calibri" panose="020F0502020204030204" pitchFamily="34" charset="0"/>
            </a:endParaRPr>
          </a:p>
          <a:p>
            <a:pPr marL="432000" indent="-28575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ko-KR" altLang="en-US" sz="1600" dirty="0" err="1" smtClean="0">
                <a:effectLst/>
                <a:latin typeface="+mn-ea"/>
                <a:cs typeface="Calibri" panose="020F0502020204030204" pitchFamily="34" charset="0"/>
              </a:rPr>
              <a:t>베이클라이트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, 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유리</a:t>
            </a:r>
            <a:r>
              <a:rPr lang="en-US" altLang="ko-KR" sz="1600" dirty="0" smtClean="0">
                <a:effectLst/>
                <a:latin typeface="+mn-ea"/>
                <a:cs typeface="Calibri" panose="020F0502020204030204" pitchFamily="34" charset="0"/>
              </a:rPr>
              <a:t>, </a:t>
            </a:r>
            <a:r>
              <a:rPr lang="ko-KR" altLang="en-US" sz="1600" dirty="0" smtClean="0">
                <a:effectLst/>
                <a:latin typeface="+mn-ea"/>
                <a:cs typeface="Calibri" panose="020F0502020204030204" pitchFamily="34" charset="0"/>
              </a:rPr>
              <a:t>세라믹 등 </a:t>
            </a:r>
            <a:endParaRPr lang="en-US" altLang="ko-KR" sz="1600" dirty="0">
              <a:latin typeface="+mn-ea"/>
              <a:cs typeface="Calibri" panose="020F050202020403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ko-KR" altLang="en-US" sz="1600" b="1" dirty="0" smtClean="0">
                <a:latin typeface="+mn-ea"/>
                <a:cs typeface="Calibri" panose="020F0502020204030204" pitchFamily="34" charset="0"/>
              </a:rPr>
              <a:t>기체검출기 가동 방식 </a:t>
            </a:r>
            <a:endParaRPr lang="en-US" altLang="ko-KR" sz="1600" b="1" dirty="0" smtClean="0">
              <a:latin typeface="+mn-ea"/>
              <a:cs typeface="Calibri" panose="020F0502020204030204" pitchFamily="34" charset="0"/>
            </a:endParaRPr>
          </a:p>
          <a:p>
            <a:pPr marL="432000" indent="-285750" algn="just"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일반적으로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limited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proportional mode (avalanche mode):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입자계수능력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~ 0.5 kHz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cm</a:t>
            </a:r>
            <a:r>
              <a:rPr lang="en-US" altLang="ko-KR" sz="1600" baseline="30000" dirty="0" smtClean="0">
                <a:latin typeface="+mn-ea"/>
                <a:cs typeface="Calibri" panose="020F0502020204030204" pitchFamily="34" charset="0"/>
              </a:rPr>
              <a:t>-2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~ 10 kHz cm</a:t>
            </a:r>
            <a:r>
              <a:rPr lang="en-US" altLang="ko-KR" sz="1600" baseline="30000" dirty="0" smtClean="0">
                <a:latin typeface="+mn-ea"/>
                <a:cs typeface="Calibri" panose="020F0502020204030204" pitchFamily="34" charset="0"/>
              </a:rPr>
              <a:t>-2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  </a:t>
            </a:r>
          </a:p>
          <a:p>
            <a:pPr marL="432000" indent="-285750" algn="just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Geiger-Muller mode: </a:t>
            </a:r>
            <a:r>
              <a:rPr lang="ko-KR" altLang="en-US" sz="1600" dirty="0">
                <a:latin typeface="+mn-ea"/>
                <a:cs typeface="Calibri" panose="020F0502020204030204" pitchFamily="34" charset="0"/>
              </a:rPr>
              <a:t>입자계수능력 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&lt;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100 Hz 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cm</a:t>
            </a:r>
            <a:r>
              <a:rPr lang="en-US" altLang="ko-KR" sz="1600" baseline="30000" dirty="0">
                <a:latin typeface="+mn-ea"/>
                <a:cs typeface="Calibri" panose="020F0502020204030204" pitchFamily="34" charset="0"/>
              </a:rPr>
              <a:t>-2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   </a:t>
            </a:r>
          </a:p>
          <a:p>
            <a:pPr algn="just">
              <a:spcAft>
                <a:spcPts val="500"/>
              </a:spcAft>
            </a:pPr>
            <a:r>
              <a:rPr lang="ko-KR" altLang="en-US" sz="1600" b="1" dirty="0" smtClean="0">
                <a:latin typeface="+mn-ea"/>
                <a:cs typeface="Calibri" panose="020F0502020204030204" pitchFamily="34" charset="0"/>
              </a:rPr>
              <a:t>검출기 가동 기체</a:t>
            </a:r>
            <a:endParaRPr lang="en-US" altLang="ko-KR" sz="1600" b="1" dirty="0" smtClean="0">
              <a:latin typeface="+mn-ea"/>
              <a:cs typeface="Calibri" panose="020F050202020403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1980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년대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초기에는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50% </a:t>
            </a:r>
            <a:r>
              <a:rPr lang="en-US" altLang="ko-KR" sz="1600" dirty="0" err="1" smtClean="0">
                <a:latin typeface="+mn-ea"/>
                <a:cs typeface="Calibri" panose="020F0502020204030204" pitchFamily="34" charset="0"/>
              </a:rPr>
              <a:t>Ar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+ 50% 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iC</a:t>
            </a:r>
            <a:r>
              <a:rPr lang="en-US" altLang="ko-KR" sz="1600" baseline="-25000" dirty="0">
                <a:latin typeface="+mn-ea"/>
                <a:cs typeface="Calibri" panose="020F0502020204030204" pitchFamily="34" charset="0"/>
              </a:rPr>
              <a:t>4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H</a:t>
            </a:r>
            <a:r>
              <a:rPr lang="en-US" altLang="ko-KR" sz="1600" baseline="-25000" dirty="0">
                <a:latin typeface="+mn-ea"/>
                <a:cs typeface="Calibri" panose="020F0502020204030204" pitchFamily="34" charset="0"/>
              </a:rPr>
              <a:t>10</a:t>
            </a:r>
            <a:r>
              <a:rPr lang="ko-KR" altLang="en-US" sz="1600" dirty="0">
                <a:latin typeface="+mn-ea"/>
                <a:cs typeface="Calibri" panose="020F0502020204030204" pitchFamily="34" charset="0"/>
              </a:rPr>
              <a:t> </a:t>
            </a:r>
            <a:endParaRPr lang="en-US" altLang="ko-KR" sz="1600" dirty="0">
              <a:latin typeface="+mn-ea"/>
              <a:cs typeface="Calibri" panose="020F0502020204030204" pitchFamily="34" charset="0"/>
            </a:endParaRPr>
          </a:p>
          <a:p>
            <a:pPr algn="just">
              <a:spcAft>
                <a:spcPts val="500"/>
              </a:spcAft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1990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년 이후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: R134a Freon (C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2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H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2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F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4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, GWP = 1430) based gas mixture </a:t>
            </a:r>
          </a:p>
          <a:p>
            <a:pPr algn="just">
              <a:spcAft>
                <a:spcPts val="1800"/>
              </a:spcAft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2027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년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+mn-ea"/>
                <a:cs typeface="Calibri" panose="020F0502020204030204" pitchFamily="34" charset="0"/>
              </a:rPr>
              <a:t>이후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: HFO1234ze (C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3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H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2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F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4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, GWP 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~ </a:t>
            </a:r>
            <a:r>
              <a:rPr lang="en-US" altLang="ko-KR" sz="1600" dirty="0">
                <a:latin typeface="+mn-ea"/>
                <a:cs typeface="Calibri" panose="020F0502020204030204" pitchFamily="34" charset="0"/>
              </a:rPr>
              <a:t>6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) based gas mixture </a:t>
            </a:r>
          </a:p>
          <a:p>
            <a:pPr algn="just">
              <a:spcAft>
                <a:spcPts val="500"/>
              </a:spcAft>
            </a:pPr>
            <a:r>
              <a:rPr lang="ko-KR" altLang="en-US" sz="1600" b="1" dirty="0" smtClean="0">
                <a:latin typeface="+mn-ea"/>
                <a:cs typeface="Calibri" panose="020F0502020204030204" pitchFamily="34" charset="0"/>
              </a:rPr>
              <a:t>가동</a:t>
            </a:r>
            <a:r>
              <a:rPr lang="en-US" altLang="ko-KR" sz="1600" b="1" dirty="0" smtClean="0"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b="1" dirty="0" smtClean="0">
                <a:latin typeface="+mn-ea"/>
                <a:cs typeface="Calibri" panose="020F0502020204030204" pitchFamily="34" charset="0"/>
              </a:rPr>
              <a:t>기체 내의 다른 성분</a:t>
            </a:r>
            <a:r>
              <a:rPr lang="en-US" altLang="ko-KR" sz="1600" b="1" dirty="0" smtClean="0">
                <a:latin typeface="+mn-ea"/>
                <a:cs typeface="Calibri" panose="020F0502020204030204" pitchFamily="34" charset="0"/>
              </a:rPr>
              <a:t>? </a:t>
            </a:r>
          </a:p>
          <a:p>
            <a:pPr algn="just">
              <a:spcAft>
                <a:spcPts val="500"/>
              </a:spcAft>
            </a:pP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iC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4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H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10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, SF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6</a:t>
            </a:r>
            <a:r>
              <a:rPr lang="en-US" altLang="ko-KR" sz="1600" dirty="0" smtClean="0">
                <a:latin typeface="+mn-ea"/>
                <a:cs typeface="Calibri" panose="020F0502020204030204" pitchFamily="34" charset="0"/>
              </a:rPr>
              <a:t>, CO</a:t>
            </a:r>
            <a:r>
              <a:rPr lang="en-US" altLang="ko-KR" sz="1600" baseline="-25000" dirty="0" smtClean="0">
                <a:latin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226A-A280-4B11-BE1C-7666489AEA7D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37" y="3176969"/>
            <a:ext cx="4645543" cy="3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4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B942-68A3-452A-B080-064A6935245E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30</a:t>
            </a:fld>
            <a:endParaRPr lang="ko-KR" altLang="en-US"/>
          </a:p>
        </p:txBody>
      </p:sp>
      <p:pic>
        <p:nvPicPr>
          <p:cNvPr id="5" name="그림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46" y="0"/>
            <a:ext cx="9205595" cy="67671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직사각형 5"/>
          <p:cNvSpPr/>
          <p:nvPr/>
        </p:nvSpPr>
        <p:spPr>
          <a:xfrm>
            <a:off x="262777" y="171950"/>
            <a:ext cx="280169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4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2011 – 2014</a:t>
            </a:r>
          </a:p>
          <a:p>
            <a:pPr>
              <a:spcAft>
                <a:spcPts val="600"/>
              </a:spcAft>
            </a:pPr>
            <a:r>
              <a:rPr lang="en-US" altLang="ko-KR" sz="24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ko-KR" sz="2400" b="1" baseline="30000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altLang="ko-KR" sz="24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extension of trigger RPCs at CMS endcaps </a:t>
            </a:r>
            <a:endParaRPr lang="en-US" altLang="ko-KR" sz="2400" b="1" dirty="0">
              <a:solidFill>
                <a:srgbClr val="0099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925695" y="995251"/>
            <a:ext cx="28391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800" b="1" dirty="0" smtClean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 </a:t>
            </a:r>
            <a:r>
              <a:rPr lang="en-US" altLang="ko-KR" sz="2800" b="1" dirty="0">
                <a:solidFill>
                  <a:srgbClr val="0099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2014</a:t>
            </a:r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6494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6F3F-FE16-44E3-95CA-F56152BC5CD6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31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044" y="3713186"/>
            <a:ext cx="5013339" cy="271555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057" y="151703"/>
            <a:ext cx="3632756" cy="315490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39" y="1882066"/>
            <a:ext cx="7674364" cy="175082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57184" y="133415"/>
            <a:ext cx="7105632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200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2022 - 2027</a:t>
            </a:r>
          </a:p>
          <a:p>
            <a:pPr>
              <a:spcAft>
                <a:spcPts val="600"/>
              </a:spcAft>
            </a:pPr>
            <a:r>
              <a:rPr lang="en-US" altLang="ko-KR" sz="22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2200" b="1" baseline="30000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altLang="ko-KR" sz="22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extension of RPC triggers up to |</a:t>
            </a:r>
            <a:r>
              <a:rPr lang="el-GR" altLang="ko-KR" sz="22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ko-KR" sz="22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= 2.1 with improved RPCs at RE3.1 and RE4.1 for the Phase-2 LHC   </a:t>
            </a:r>
          </a:p>
          <a:p>
            <a:pPr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Enhancing muon trigger efficiencies over all |</a:t>
            </a:r>
            <a:r>
              <a:rPr lang="el-GR" altLang="ko-KR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&lt;2.4</a:t>
            </a:r>
          </a:p>
          <a:p>
            <a:pPr>
              <a:spcAft>
                <a:spcPts val="1200"/>
              </a:spcAft>
            </a:pPr>
            <a:r>
              <a:rPr lang="en-US" altLang="ko-KR" b="1" i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 </a:t>
            </a:r>
            <a:r>
              <a:rPr lang="en-US" altLang="ko-KR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 for </a:t>
            </a:r>
            <a:r>
              <a:rPr lang="en-US" altLang="ko-KR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ko-KR" altLang="en-US" b="1" i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endParaRPr lang="en-US" altLang="ko-K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ko-KR" altLang="en-US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Phase-2 LHC (HL-LHC</a:t>
            </a:r>
            <a:r>
              <a:rPr lang="en-US" altLang="ko-KR" b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runs, </a:t>
            </a:r>
          </a:p>
          <a:p>
            <a:pPr>
              <a:spcAft>
                <a:spcPts val="600"/>
              </a:spcAft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instantaneous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luminosity →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× 10</a:t>
            </a:r>
            <a:r>
              <a:rPr lang="en-US" altLang="ko-KR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altLang="ko-KR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altLang="ko-K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ko-KR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background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highest </a:t>
            </a:r>
            <a:r>
              <a:rPr lang="el-GR" altLang="ko-KR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 700 Hz cm</a:t>
            </a:r>
            <a:r>
              <a:rPr lang="en-US" altLang="ko-KR" b="1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ko-KR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Far higher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trigger rates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compared to Run 3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Accelerated </a:t>
            </a:r>
            <a:r>
              <a:rPr lang="en-US" altLang="ko-KR" b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aging effects 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all RPCs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Complex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event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reconstruction for muons</a:t>
            </a:r>
          </a:p>
          <a:p>
            <a:pPr>
              <a:spcAft>
                <a:spcPts val="600"/>
              </a:spcAft>
            </a:pP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873131" y="3318983"/>
            <a:ext cx="4874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err="1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Amrutha</a:t>
            </a:r>
            <a:r>
              <a:rPr lang="en-US" altLang="ko-KR" sz="2000" b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000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Samalan</a:t>
            </a:r>
            <a:r>
              <a:rPr lang="en-US" altLang="ko-KR" sz="20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(RPC2022, Sept 26. 2022) </a:t>
            </a:r>
            <a:endParaRPr lang="ko-KR" altLang="en-US" sz="2000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오른쪽 화살표 9"/>
          <p:cNvSpPr/>
          <p:nvPr/>
        </p:nvSpPr>
        <p:spPr>
          <a:xfrm>
            <a:off x="6353433" y="1091924"/>
            <a:ext cx="1427434" cy="439745"/>
          </a:xfrm>
          <a:prstGeom prst="rightArrow">
            <a:avLst/>
          </a:prstGeom>
          <a:solidFill>
            <a:srgbClr val="FF66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오른쪽 화살표 10"/>
          <p:cNvSpPr/>
          <p:nvPr/>
        </p:nvSpPr>
        <p:spPr>
          <a:xfrm>
            <a:off x="5489912" y="4563598"/>
            <a:ext cx="1026218" cy="823948"/>
          </a:xfrm>
          <a:prstGeom prst="rightArrow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4140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9" y="1455368"/>
            <a:ext cx="4496057" cy="3977280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16A7-D8F8-4FE0-B994-8CB32F14A37B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32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345930" y="444319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en-US" altLang="ko-KR" sz="24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Improves RPCs for the Phase-2 CMS</a:t>
            </a:r>
            <a:endParaRPr lang="en-US" altLang="ko-K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45930" y="1004807"/>
            <a:ext cx="8264670" cy="502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CMS RPCs and new CMS </a:t>
            </a:r>
            <a:r>
              <a:rPr lang="en-US" altLang="ko-KR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double-gap (double-gas volume) RPCs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400"/>
              </a:spcAft>
            </a:pP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difference of the </a:t>
            </a:r>
            <a:r>
              <a:rPr lang="en-US" altLang="ko-KR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compared to the existing CMS RPCs? </a:t>
            </a:r>
            <a:endParaRPr lang="en-US" altLang="ko-KR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r>
              <a:rPr lang="ko-KR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민감도가</a:t>
            </a:r>
            <a:r>
              <a:rPr lang="en-US" altLang="ko-K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높은 기능이 향상된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RPC</a:t>
            </a:r>
          </a:p>
          <a:p>
            <a:pPr>
              <a:spcAft>
                <a:spcPts val="4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Higher space-charge effect </a:t>
            </a:r>
            <a:r>
              <a:rPr lang="en-US" altLang="ko-K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(toward a deeper limited proportional mode) </a:t>
            </a:r>
          </a:p>
          <a:p>
            <a:pPr>
              <a:spcAft>
                <a:spcPts val="400"/>
              </a:spcAft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with </a:t>
            </a: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higher electric field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in the gas volumes</a:t>
            </a:r>
          </a:p>
          <a:p>
            <a:pPr marL="396000" indent="-1440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Wider efficiency plateau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to accommodate </a:t>
            </a:r>
            <a:r>
              <a:rPr lang="en-US" altLang="ko-K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rate capability  </a:t>
            </a:r>
          </a:p>
          <a:p>
            <a:pPr marL="396000" indent="-14400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operational HV for electrical safety</a:t>
            </a:r>
          </a:p>
          <a:p>
            <a:pPr marL="396000" indent="-1440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Lower ionic charges to mitigate </a:t>
            </a:r>
            <a:r>
              <a:rPr lang="en-US" altLang="ko-K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detector aging   </a:t>
            </a:r>
            <a:endParaRPr lang="en-US" altLang="ko-KR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Digitization threshold: 150 ~ 170 </a:t>
            </a:r>
            <a:r>
              <a:rPr lang="en-US" altLang="ko-KR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(RPCs) → 36 ~ 50 </a:t>
            </a:r>
            <a:r>
              <a:rPr lang="en-US" altLang="ko-KR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fC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ko-KR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endParaRPr lang="en-US" altLang="ko-KR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Mitigation of aging </a:t>
            </a:r>
            <a:r>
              <a:rPr lang="en-US" altLang="ko-KR" dirty="0">
                <a:latin typeface="Calibri" panose="020F0502020204030204" pitchFamily="34" charset="0"/>
                <a:cs typeface="Calibri" panose="020F0502020204030204" pitchFamily="34" charset="0"/>
              </a:rPr>
              <a:t>effects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(by </a:t>
            </a:r>
            <a:r>
              <a:rPr lang="en-US" altLang="ko-KR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 current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→ Ionic charge (avalanche) of a muon pulse: </a:t>
            </a:r>
            <a:r>
              <a:rPr lang="en-US" altLang="ko-KR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altLang="ko-KR" b="1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en-US" altLang="ko-KR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(RPCs) → ~ 40 </a:t>
            </a:r>
            <a:r>
              <a:rPr lang="en-US" altLang="ko-KR" b="1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</a:t>
            </a:r>
            <a:r>
              <a:rPr lang="en-US" altLang="ko-KR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ko-KR" b="1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RPC trigger/</a:t>
            </a:r>
            <a:r>
              <a:rPr lang="en-US" altLang="ko-KR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altLang="ko-KR" b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etter position resolutions in both </a:t>
            </a:r>
            <a:r>
              <a:rPr lang="en-US" altLang="ko-KR" b="1" i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ko-KR" b="1" i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ko-KR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directions  </a:t>
            </a:r>
            <a:endParaRPr lang="en-US" altLang="ko-KR" b="1" dirty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1D readout with 3 </a:t>
            </a:r>
            <a:r>
              <a:rPr lang="el-GR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divisions (RPCs) → </a:t>
            </a:r>
            <a:r>
              <a:rPr lang="en-US" altLang="ko-KR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readout (</a:t>
            </a:r>
            <a:r>
              <a:rPr lang="en-US" altLang="ko-KR" b="1" dirty="0" err="1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b="1" dirty="0" smtClean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ko-KR" alt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위치분해능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방향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= 3 mm, </a:t>
            </a:r>
            <a:r>
              <a:rPr lang="en-US" altLang="ko-K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방향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(strip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방향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) = 1.5 cm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02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>
          <a:xfrm>
            <a:off x="838200" y="6375703"/>
            <a:ext cx="2743200" cy="365125"/>
          </a:xfrm>
        </p:spPr>
        <p:txBody>
          <a:bodyPr/>
          <a:lstStyle/>
          <a:p>
            <a:fld id="{A728BF1A-45D1-4EDE-820F-120A253829FB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33</a:t>
            </a:fld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350884" y="635091"/>
            <a:ext cx="3456071" cy="128130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HPL (QC1, </a:t>
            </a:r>
            <a:r>
              <a:rPr lang="en-US" altLang="ko-K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Puricelli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ko-KR" b="1" dirty="0"/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HPL production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Quality control inspection 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&amp; resistivity data</a:t>
            </a:r>
            <a:endParaRPr lang="en-US" altLang="ko-KR" sz="1600" b="1" dirty="0" smtClean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496797" y="623034"/>
            <a:ext cx="4113803" cy="129336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RPC electrodes (QC2, KCMS)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Electrode production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Quality control test</a:t>
            </a:r>
          </a:p>
        </p:txBody>
      </p:sp>
      <p:sp>
        <p:nvSpPr>
          <p:cNvPr id="16" name="모서리가 둥근 직사각형 15"/>
          <p:cNvSpPr/>
          <p:nvPr/>
        </p:nvSpPr>
        <p:spPr>
          <a:xfrm>
            <a:off x="7667057" y="3110064"/>
            <a:ext cx="4313276" cy="1652854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RPC chambers</a:t>
            </a:r>
          </a:p>
          <a:p>
            <a:pPr algn="ctr">
              <a:spcAft>
                <a:spcPts val="6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(QC2, QC3, 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Ghent, </a:t>
            </a:r>
            <a:r>
              <a:rPr lang="en-US" altLang="ko-K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Iberoamericana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altLang="ko-KR" dirty="0"/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Detector assembly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Quality control test </a:t>
            </a:r>
          </a:p>
        </p:txBody>
      </p:sp>
      <p:sp>
        <p:nvSpPr>
          <p:cNvPr id="17" name="모서리가 둥근 직사각형 16"/>
          <p:cNvSpPr/>
          <p:nvPr/>
        </p:nvSpPr>
        <p:spPr>
          <a:xfrm>
            <a:off x="8957733" y="609601"/>
            <a:ext cx="3022600" cy="133651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end (QC1, Lyon)</a:t>
            </a:r>
            <a:endParaRPr lang="en-US" altLang="ko-KR" dirty="0" smtClean="0"/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FEBs with FPGA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Quality control test </a:t>
            </a:r>
            <a:r>
              <a:rPr lang="en-US" altLang="ko-KR" sz="1600" b="1" dirty="0">
                <a:solidFill>
                  <a:schemeClr val="tx1"/>
                </a:solidFill>
              </a:rPr>
              <a:t>Radiation </a:t>
            </a:r>
            <a:r>
              <a:rPr lang="en-US" altLang="ko-KR" sz="1600" b="1" dirty="0" smtClean="0">
                <a:solidFill>
                  <a:schemeClr val="tx1"/>
                </a:solidFill>
              </a:rPr>
              <a:t>hardness 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7667056" y="4885609"/>
            <a:ext cx="4313275" cy="1539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3500000" scaled="1"/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installation (CERN)</a:t>
            </a:r>
            <a:r>
              <a:rPr lang="en-US" altLang="ko-KR" sz="1600" b="1" dirty="0" smtClean="0">
                <a:solidFill>
                  <a:srgbClr val="0000FF"/>
                </a:solidFill>
              </a:rPr>
              <a:t>  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Gas system, Cooling system  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HV system, Low voltage system, </a:t>
            </a:r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Cabling, Optical fibers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628132" y="3828476"/>
            <a:ext cx="3297992" cy="120038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integration of </a:t>
            </a:r>
            <a:r>
              <a:rPr lang="en-US" altLang="ko-K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iRPCs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(QC4, 904 @CERN)</a:t>
            </a:r>
            <a:endParaRPr lang="en-US" altLang="ko-KR" dirty="0"/>
          </a:p>
          <a:p>
            <a:pPr algn="ctr"/>
            <a:r>
              <a:rPr lang="en-US" altLang="ko-KR" sz="1600" b="1" dirty="0" smtClean="0">
                <a:solidFill>
                  <a:schemeClr val="tx1"/>
                </a:solidFill>
              </a:rPr>
              <a:t>Final quality control test</a:t>
            </a:r>
          </a:p>
        </p:txBody>
      </p:sp>
      <p:sp>
        <p:nvSpPr>
          <p:cNvPr id="20" name="모서리가 둥근 직사각형 19"/>
          <p:cNvSpPr/>
          <p:nvPr/>
        </p:nvSpPr>
        <p:spPr>
          <a:xfrm>
            <a:off x="3949999" y="2252724"/>
            <a:ext cx="2890592" cy="135118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Link electronics (IPM)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sz="1500" b="1" dirty="0">
                <a:solidFill>
                  <a:schemeClr val="tx1"/>
                </a:solidFill>
              </a:rPr>
              <a:t>Prototyping 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(June </a:t>
            </a:r>
            <a:r>
              <a:rPr lang="en-US" altLang="ko-KR" sz="1500" b="1" dirty="0">
                <a:solidFill>
                  <a:schemeClr val="tx1"/>
                </a:solidFill>
              </a:rPr>
              <a:t>2022)</a:t>
            </a:r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</a:rPr>
              <a:t>Production 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(August. </a:t>
            </a:r>
            <a:r>
              <a:rPr lang="en-US" altLang="ko-KR" sz="1500" b="1" dirty="0">
                <a:solidFill>
                  <a:schemeClr val="tx1"/>
                </a:solidFill>
              </a:rPr>
              <a:t>2023)</a:t>
            </a:r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</a:rPr>
              <a:t>Installation/commissioning 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(June </a:t>
            </a:r>
            <a:r>
              <a:rPr lang="en-US" altLang="ko-KR" sz="1500" b="1" dirty="0">
                <a:solidFill>
                  <a:schemeClr val="tx1"/>
                </a:solidFill>
              </a:rPr>
              <a:t>2026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)</a:t>
            </a:r>
            <a:endParaRPr lang="en-US" altLang="ko-KR" sz="1500" b="1" dirty="0">
              <a:solidFill>
                <a:schemeClr val="tx1"/>
              </a:solidFill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52929" y="2252724"/>
            <a:ext cx="2927683" cy="135203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Back-end (IHEP)</a:t>
            </a:r>
            <a:endParaRPr lang="en-US" altLang="ko-KR" dirty="0"/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</a:rPr>
              <a:t>Prototyping 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(Dec. 2022</a:t>
            </a:r>
            <a:r>
              <a:rPr lang="en-US" altLang="ko-KR" sz="1500" b="1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</a:rPr>
              <a:t>Production 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(March 2024)</a:t>
            </a:r>
            <a:endParaRPr lang="en-US" altLang="ko-KR" sz="15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500" b="1" dirty="0">
                <a:solidFill>
                  <a:schemeClr val="tx1"/>
                </a:solidFill>
              </a:rPr>
              <a:t>Installation/commissioning </a:t>
            </a:r>
            <a:r>
              <a:rPr lang="en-US" altLang="ko-KR" sz="1500" b="1" dirty="0" smtClean="0">
                <a:solidFill>
                  <a:schemeClr val="tx1"/>
                </a:solidFill>
              </a:rPr>
              <a:t>(June </a:t>
            </a:r>
            <a:r>
              <a:rPr lang="en-US" altLang="ko-KR" sz="1500" b="1" dirty="0">
                <a:solidFill>
                  <a:schemeClr val="tx1"/>
                </a:solidFill>
              </a:rPr>
              <a:t>2026</a:t>
            </a:r>
            <a:r>
              <a:rPr lang="en-US" altLang="ko-KR" sz="1400" b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아래쪽 화살표 13"/>
          <p:cNvSpPr/>
          <p:nvPr/>
        </p:nvSpPr>
        <p:spPr>
          <a:xfrm>
            <a:off x="10106080" y="2077846"/>
            <a:ext cx="725905" cy="113330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른쪽 화살표 21"/>
          <p:cNvSpPr/>
          <p:nvPr/>
        </p:nvSpPr>
        <p:spPr>
          <a:xfrm>
            <a:off x="3899253" y="1226814"/>
            <a:ext cx="505246" cy="62653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 flipH="1">
            <a:off x="6998316" y="4089164"/>
            <a:ext cx="577896" cy="62058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오른쪽 화살표 27"/>
          <p:cNvSpPr/>
          <p:nvPr/>
        </p:nvSpPr>
        <p:spPr>
          <a:xfrm flipH="1">
            <a:off x="6986284" y="5421054"/>
            <a:ext cx="577896" cy="608961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아래쪽 화살표 28"/>
          <p:cNvSpPr/>
          <p:nvPr/>
        </p:nvSpPr>
        <p:spPr>
          <a:xfrm>
            <a:off x="7802012" y="2055580"/>
            <a:ext cx="713203" cy="115557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359193" y="117213"/>
            <a:ext cx="7334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200" b="1" kern="0" dirty="0" smtClean="0">
                <a:solidFill>
                  <a:srgbClr val="0099FF"/>
                </a:solidFill>
                <a:cs typeface="Calibri" panose="020F0502020204030204" pitchFamily="34" charset="0"/>
              </a:rPr>
              <a:t>Infrastructure for </a:t>
            </a:r>
            <a:r>
              <a:rPr lang="en-US" altLang="ko-KR" sz="2200" b="1" kern="0" dirty="0" err="1" smtClean="0">
                <a:solidFill>
                  <a:srgbClr val="0099FF"/>
                </a:solidFill>
                <a:cs typeface="Calibri" panose="020F0502020204030204" pitchFamily="34" charset="0"/>
              </a:rPr>
              <a:t>iRPCs</a:t>
            </a:r>
            <a:r>
              <a:rPr lang="en-US" altLang="ko-KR" sz="2200" b="1" kern="0" dirty="0" smtClean="0">
                <a:solidFill>
                  <a:srgbClr val="0099FF"/>
                </a:solidFill>
                <a:cs typeface="Calibri" panose="020F0502020204030204" pitchFamily="34" charset="0"/>
              </a:rPr>
              <a:t> (international collaboration)</a:t>
            </a:r>
            <a:endParaRPr lang="ko-KR" altLang="en-US" sz="2200" dirty="0">
              <a:solidFill>
                <a:srgbClr val="0099FF"/>
              </a:solidFill>
            </a:endParaRPr>
          </a:p>
        </p:txBody>
      </p:sp>
      <p:sp>
        <p:nvSpPr>
          <p:cNvPr id="34" name="오른쪽 화살표 33"/>
          <p:cNvSpPr/>
          <p:nvPr/>
        </p:nvSpPr>
        <p:spPr>
          <a:xfrm flipH="1">
            <a:off x="3352392" y="2558672"/>
            <a:ext cx="444553" cy="626533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253004" y="2133829"/>
            <a:ext cx="6679557" cy="1572775"/>
          </a:xfrm>
          <a:prstGeom prst="rect">
            <a:avLst/>
          </a:prstGeom>
          <a:solidFill>
            <a:srgbClr val="92D050">
              <a:alpha val="14000"/>
            </a:srgbClr>
          </a:solidFill>
          <a:ln w="476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545830" y="5308180"/>
            <a:ext cx="6337578" cy="104816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Chamber commissioning of RPC (+ </a:t>
            </a:r>
            <a:r>
              <a:rPr lang="en-US" altLang="ko-K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iRPCs</a:t>
            </a: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system </a:t>
            </a:r>
          </a:p>
          <a:p>
            <a:pPr algn="ctr">
              <a:spcAft>
                <a:spcPts val="600"/>
              </a:spcAft>
            </a:pPr>
            <a:r>
              <a:rPr lang="en-US" altLang="ko-K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(QC4, p5 @CERN) </a:t>
            </a:r>
          </a:p>
          <a:p>
            <a:pPr algn="ctr">
              <a:spcAft>
                <a:spcPts val="600"/>
              </a:spcAft>
            </a:pPr>
            <a:r>
              <a:rPr lang="en-US" altLang="ko-KR" sz="1600" b="1" dirty="0" smtClean="0">
                <a:solidFill>
                  <a:schemeClr val="tx1"/>
                </a:solidFill>
              </a:rPr>
              <a:t>Detector commissioning with run3 beams </a:t>
            </a:r>
          </a:p>
        </p:txBody>
      </p:sp>
      <p:sp>
        <p:nvSpPr>
          <p:cNvPr id="26" name="아래쪽 화살표 25"/>
          <p:cNvSpPr/>
          <p:nvPr/>
        </p:nvSpPr>
        <p:spPr>
          <a:xfrm>
            <a:off x="4668254" y="5079859"/>
            <a:ext cx="807321" cy="27334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아래쪽 화살표 3"/>
          <p:cNvSpPr/>
          <p:nvPr/>
        </p:nvSpPr>
        <p:spPr>
          <a:xfrm>
            <a:off x="513883" y="3874777"/>
            <a:ext cx="1777142" cy="1315529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dded to </a:t>
            </a:r>
            <a:r>
              <a:rPr lang="en-US" altLang="ko-K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iRPCs</a:t>
            </a:r>
            <a:endParaRPr lang="ko-KR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꺾인 연결선 5"/>
          <p:cNvCxnSpPr/>
          <p:nvPr/>
        </p:nvCxnSpPr>
        <p:spPr>
          <a:xfrm rot="10800000" flipV="1">
            <a:off x="6932562" y="2242733"/>
            <a:ext cx="3173519" cy="570716"/>
          </a:xfrm>
          <a:prstGeom prst="bentConnector3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 flipH="1">
            <a:off x="3031958" y="3270422"/>
            <a:ext cx="1119918" cy="904536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3068543" y="4128335"/>
            <a:ext cx="0" cy="1061971"/>
          </a:xfrm>
          <a:prstGeom prst="line">
            <a:avLst/>
          </a:prstGeom>
          <a:ln w="1270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2411532" y="4019373"/>
            <a:ext cx="1059161" cy="71526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Added to </a:t>
            </a:r>
            <a:r>
              <a:rPr lang="en-US" altLang="ko-KR" sz="1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iRPCs</a:t>
            </a:r>
            <a:endParaRPr lang="ko-KR" alt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79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15"/>
    </mc:Choice>
    <mc:Fallback xmlns="">
      <p:transition spd="slow" advTm="5911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1507-38E4-40CD-A166-7108D10EE242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2" y="3585124"/>
            <a:ext cx="4391744" cy="28344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72" y="551591"/>
            <a:ext cx="2173814" cy="290604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689" y="557745"/>
            <a:ext cx="2167528" cy="28998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314" y="565291"/>
            <a:ext cx="3049257" cy="232257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3669" y="565291"/>
            <a:ext cx="3507014" cy="2322574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31317" y="120704"/>
            <a:ext cx="11929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22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 and installation of four Demonstrator </a:t>
            </a:r>
            <a:r>
              <a:rPr lang="en-US" altLang="ko-KR" sz="2200" b="1" dirty="0" err="1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iRPCs</a:t>
            </a:r>
            <a:r>
              <a:rPr lang="en-US" altLang="ko-KR" sz="2200" b="1" dirty="0" smtClean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@P5 completed on January 2021. </a:t>
            </a:r>
          </a:p>
        </p:txBody>
      </p:sp>
      <p:sp>
        <p:nvSpPr>
          <p:cNvPr id="11" name="오른쪽 화살표 10"/>
          <p:cNvSpPr/>
          <p:nvPr/>
        </p:nvSpPr>
        <p:spPr>
          <a:xfrm>
            <a:off x="8331200" y="1559674"/>
            <a:ext cx="213049" cy="514662"/>
          </a:xfrm>
          <a:prstGeom prst="rightArrow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882" y="3065688"/>
            <a:ext cx="3418703" cy="329066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4760139" y="3762968"/>
            <a:ext cx="387311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ko-KR" sz="1600" b="1" dirty="0">
                <a:solidFill>
                  <a:srgbClr val="00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commissioning of demonstrator chambers at CMS Cavern </a:t>
            </a:r>
            <a:endParaRPr lang="en-US" altLang="ko-KR" sz="1600" b="1" dirty="0" smtClean="0">
              <a:solidFill>
                <a:srgbClr val="00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(max 1 Hz/cm</a:t>
            </a:r>
            <a:r>
              <a:rPr lang="en-US" altLang="ko-KR" sz="16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with final CMS endcap disk grounding </a:t>
            </a:r>
            <a:endParaRPr lang="en-US" altLang="ko-KR" sz="16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Normal/stable 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temperature in CMS endcap closed mode and CMS endcap water cooling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in 3.8T magnetic field </a:t>
            </a:r>
            <a:endParaRPr lang="ko-KR" altLang="en-US" sz="16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988619" y="3373044"/>
            <a:ext cx="3587572" cy="323165"/>
          </a:xfrm>
          <a:prstGeom prst="rect">
            <a:avLst/>
          </a:prstGeom>
          <a:solidFill>
            <a:srgbClr val="FFFF00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altLang="ko-KR" sz="15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Amrutha</a:t>
            </a:r>
            <a:r>
              <a:rPr lang="en-US" altLang="ko-KR" sz="15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15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Samalan</a:t>
            </a:r>
            <a:r>
              <a:rPr lang="en-US" altLang="ko-KR" sz="15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(RPC2022, Sept 26. 2022) </a:t>
            </a:r>
            <a:endParaRPr lang="ko-KR" altLang="en-US" sz="15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오른쪽 화살표 14"/>
          <p:cNvSpPr/>
          <p:nvPr/>
        </p:nvSpPr>
        <p:spPr>
          <a:xfrm>
            <a:off x="4973241" y="1600058"/>
            <a:ext cx="213049" cy="514662"/>
          </a:xfrm>
          <a:prstGeom prst="rightArrow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오른쪽 화살표 15"/>
          <p:cNvSpPr/>
          <p:nvPr/>
        </p:nvSpPr>
        <p:spPr>
          <a:xfrm>
            <a:off x="2506883" y="1642617"/>
            <a:ext cx="213049" cy="514662"/>
          </a:xfrm>
          <a:prstGeom prst="rightArrow">
            <a:avLst/>
          </a:prstGeom>
          <a:solidFill>
            <a:schemeClr val="accent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3515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22C51-4345-42A5-B10A-8411F4A04175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35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376127" y="241079"/>
            <a:ext cx="11439745" cy="5978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2400"/>
              </a:spcAft>
              <a:tabLst>
                <a:tab pos="457200" algn="l"/>
              </a:tabLst>
            </a:pPr>
            <a:r>
              <a:rPr lang="ko-KR" altLang="en-US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결론과 향후 전망</a:t>
            </a:r>
            <a:endParaRPr lang="en-US" altLang="ko-KR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지난 </a:t>
            </a:r>
            <a:r>
              <a:rPr lang="en-US" altLang="ko-KR" dirty="0">
                <a:latin typeface="+mj-lt"/>
                <a:cs typeface="Calibri" panose="020F0502020204030204" pitchFamily="34" charset="0"/>
              </a:rPr>
              <a:t>3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0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년간 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RPC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는 입자물리학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핵물리학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천체물리학에서 핵심 검출기 중 하나로 자리매김함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입자물리학 실험 검출장치가 대형화 함에 따라 </a:t>
            </a:r>
            <a:r>
              <a:rPr lang="en-US" altLang="ko-KR" b="1" i="1" dirty="0" smtClean="0">
                <a:latin typeface="+mj-lt"/>
                <a:cs typeface="Calibri" panose="020F0502020204030204" pitchFamily="34" charset="0"/>
              </a:rPr>
              <a:t>1 mm</a:t>
            </a:r>
            <a:r>
              <a:rPr lang="ko-KR" altLang="en-US" b="1" i="1" dirty="0" smtClean="0">
                <a:latin typeface="+mj-lt"/>
                <a:cs typeface="Calibri" panose="020F0502020204030204" pitchFamily="34" charset="0"/>
              </a:rPr>
              <a:t> 이하의 위치 </a:t>
            </a:r>
            <a:r>
              <a:rPr lang="ko-KR" altLang="en-US" b="1" i="1" dirty="0" err="1" smtClean="0">
                <a:latin typeface="+mj-lt"/>
                <a:cs typeface="Calibri" panose="020F0502020204030204" pitchFamily="34" charset="0"/>
              </a:rPr>
              <a:t>분해능을</a:t>
            </a:r>
            <a:r>
              <a:rPr lang="ko-KR" altLang="en-US" b="1" i="1" dirty="0" smtClean="0">
                <a:latin typeface="+mj-lt"/>
                <a:cs typeface="Calibri" panose="020F0502020204030204" pitchFamily="34" charset="0"/>
              </a:rPr>
              <a:t> 요구하지 않는 범위에서      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DT, MWPC, drift chamber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등 기존의 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tracking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검출기를 대체하는 경향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검출 시스템을 대형화 하기 용이하고 단가가 비교적 낮기 때문에 </a:t>
            </a:r>
            <a:r>
              <a:rPr lang="ko-KR" altLang="en-US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암흑물질</a:t>
            </a:r>
            <a:r>
              <a:rPr lang="en-US" altLang="ko-KR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, Beyond standard model LLP </a:t>
            </a:r>
            <a:r>
              <a:rPr lang="ko-KR" altLang="en-US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탐색에</a:t>
            </a:r>
            <a:r>
              <a:rPr lang="en-US" altLang="ko-KR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필수불가결한 검출기로 발전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그 대신 검출기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민감도와 기능을 강화하여 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4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차원 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tracking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이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가능한 방향으로 발전함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20000"/>
              </a:lnSpc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응용분야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: </a:t>
            </a:r>
            <a:r>
              <a:rPr lang="ko-KR" altLang="en-US" dirty="0" err="1" smtClean="0">
                <a:latin typeface="+mj-lt"/>
                <a:cs typeface="Calibri" panose="020F0502020204030204" pitchFamily="34" charset="0"/>
              </a:rPr>
              <a:t>뮤온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ko-KR" altLang="en-US" dirty="0" err="1">
                <a:latin typeface="+mj-lt"/>
                <a:cs typeface="Calibri" panose="020F0502020204030204" pitchFamily="34" charset="0"/>
              </a:rPr>
              <a:t>래</a:t>
            </a:r>
            <a:r>
              <a:rPr lang="ko-KR" altLang="en-US" dirty="0" err="1" smtClean="0">
                <a:latin typeface="+mj-lt"/>
                <a:cs typeface="Calibri" panose="020F0502020204030204" pitchFamily="34" charset="0"/>
              </a:rPr>
              <a:t>디오그래피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 분야 유일한 대안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ko-KR" dirty="0">
                <a:cs typeface="Calibri" panose="020F0502020204030204" pitchFamily="34" charset="0"/>
              </a:rPr>
              <a:t>→ </a:t>
            </a:r>
            <a:r>
              <a:rPr lang="ko-KR" altLang="en-US" b="1" dirty="0" smtClean="0">
                <a:latin typeface="+mj-lt"/>
                <a:cs typeface="Calibri" panose="020F0502020204030204" pitchFamily="34" charset="0"/>
              </a:rPr>
              <a:t>핵연료 검색   </a:t>
            </a:r>
            <a:endParaRPr lang="en-US" altLang="ko-KR" b="1" dirty="0" smtClean="0">
              <a:latin typeface="+mj-lt"/>
              <a:cs typeface="Calibri" panose="020F0502020204030204" pitchFamily="34" charset="0"/>
            </a:endParaRPr>
          </a:p>
          <a:p>
            <a:pPr lvl="0" algn="just">
              <a:lnSpc>
                <a:spcPct val="12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altLang="ko-KR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                </a:t>
            </a:r>
            <a:r>
              <a:rPr lang="ko-KR" altLang="en-US" dirty="0" err="1" smtClean="0">
                <a:latin typeface="+mj-lt"/>
                <a:cs typeface="Calibri" panose="020F0502020204030204" pitchFamily="34" charset="0"/>
              </a:rPr>
              <a:t>고에너지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 감마선에 민감하게 검출기를 개발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→ </a:t>
            </a:r>
            <a:r>
              <a:rPr lang="ko-KR" altLang="en-US" b="1" dirty="0" smtClean="0">
                <a:latin typeface="+mj-lt"/>
                <a:cs typeface="Calibri" panose="020F0502020204030204" pitchFamily="34" charset="0"/>
              </a:rPr>
              <a:t>감마선 투시검색과 입자선 </a:t>
            </a:r>
            <a:r>
              <a:rPr lang="ko-KR" altLang="en-US" b="1" dirty="0" err="1" smtClean="0">
                <a:latin typeface="+mj-lt"/>
                <a:cs typeface="Calibri" panose="020F0502020204030204" pitchFamily="34" charset="0"/>
              </a:rPr>
              <a:t>치료빔</a:t>
            </a:r>
            <a:r>
              <a:rPr lang="ko-KR" altLang="en-US" b="1" dirty="0" smtClean="0">
                <a:latin typeface="+mj-lt"/>
                <a:cs typeface="Calibri" panose="020F0502020204030204" pitchFamily="34" charset="0"/>
              </a:rPr>
              <a:t> 검증</a:t>
            </a: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 등 </a:t>
            </a:r>
            <a:endParaRPr lang="en-US" altLang="ko-KR" dirty="0" smtClean="0">
              <a:latin typeface="+mj-lt"/>
              <a:cs typeface="Calibri" panose="020F0502020204030204" pitchFamily="34" charset="0"/>
            </a:endParaRPr>
          </a:p>
          <a:p>
            <a:pPr lvl="0" algn="just">
              <a:lnSpc>
                <a:spcPct val="12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ko-KR" altLang="en-US" dirty="0" smtClean="0">
                <a:latin typeface="+mj-lt"/>
                <a:cs typeface="Calibri" panose="020F0502020204030204" pitchFamily="34" charset="0"/>
              </a:rPr>
              <a:t> </a:t>
            </a:r>
            <a:endParaRPr lang="en-US" altLang="ko-KR" b="1" dirty="0" smtClean="0">
              <a:solidFill>
                <a:srgbClr val="0099FF"/>
              </a:solidFill>
              <a:latin typeface="+mj-lt"/>
              <a:cs typeface="Calibri" panose="020F0502020204030204" pitchFamily="34" charset="0"/>
            </a:endParaRPr>
          </a:p>
          <a:p>
            <a:pPr lvl="0" algn="just">
              <a:lnSpc>
                <a:spcPct val="12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altLang="ko-KR" b="1" dirty="0" smtClean="0">
                <a:solidFill>
                  <a:srgbClr val="0000FF"/>
                </a:solidFill>
                <a:latin typeface="+mj-lt"/>
                <a:cs typeface="Calibri" panose="020F0502020204030204" pitchFamily="34" charset="0"/>
              </a:rPr>
              <a:t>RPC 2022 Workshop has been successfully held on the last Sept. 2022 at CERN.          </a:t>
            </a:r>
          </a:p>
          <a:p>
            <a:pPr lvl="0" algn="just">
              <a:lnSpc>
                <a:spcPct val="12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The next conference site on fall 2024 will be </a:t>
            </a:r>
            <a:r>
              <a:rPr lang="en-US" altLang="ko-KR" b="1" dirty="0" smtClean="0">
                <a:solidFill>
                  <a:srgbClr val="00B050"/>
                </a:solidFill>
                <a:latin typeface="+mj-lt"/>
                <a:cs typeface="Calibri" panose="020F0502020204030204" pitchFamily="34" charset="0"/>
              </a:rPr>
              <a:t>Santiago, Spain</a:t>
            </a:r>
            <a:r>
              <a:rPr lang="en-US" altLang="ko-KR" dirty="0" smtClean="0">
                <a:latin typeface="+mj-lt"/>
                <a:cs typeface="Calibri" panose="020F0502020204030204" pitchFamily="34" charset="0"/>
              </a:rPr>
              <a:t>. </a:t>
            </a:r>
          </a:p>
          <a:p>
            <a:pPr lvl="0" algn="just">
              <a:lnSpc>
                <a:spcPct val="120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altLang="ko-KR" b="1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The RPC conference organization committee strongly pushes the conference site of RPC 2026 to Seoul Korea.  </a:t>
            </a:r>
          </a:p>
        </p:txBody>
      </p:sp>
    </p:spTree>
    <p:extLst>
      <p:ext uri="{BB962C8B-B14F-4D97-AF65-F5344CB8AC3E}">
        <p14:creationId xmlns:p14="http://schemas.microsoft.com/office/powerpoint/2010/main" val="1752027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67F4-0616-46B6-8EA6-83670A6C0FB5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36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487217" y="1605004"/>
            <a:ext cx="34724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Backups</a:t>
            </a:r>
            <a:r>
              <a:rPr lang="ko-KR" altLang="en-US" sz="60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endParaRPr lang="ko-KR" altLang="en-US" sz="6000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718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37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05"/>
            <a:ext cx="12017510" cy="668197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89764" y="353489"/>
            <a:ext cx="10079467" cy="5609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Gluing gaps 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80E7-038F-4009-A156-ED810343D6C1}" type="datetime1">
              <a:rPr lang="ko-KR" altLang="en-US" smtClean="0"/>
              <a:t>2022-11-15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6705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38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43"/>
            <a:ext cx="12192000" cy="67865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13123"/>
            <a:ext cx="10210800" cy="5587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Linseed oil varnishing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3581400" y="6492875"/>
            <a:ext cx="2743200" cy="365125"/>
          </a:xfrm>
        </p:spPr>
        <p:txBody>
          <a:bodyPr/>
          <a:lstStyle/>
          <a:p>
            <a:fld id="{483FCA6F-C247-4E19-998F-6046BC8FE630}" type="datetime1">
              <a:rPr lang="ko-KR" altLang="en-US" smtClean="0"/>
              <a:t>2022-11-15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4179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467F4-0616-46B6-8EA6-83670A6C0FB5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39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494" y="8905"/>
            <a:ext cx="3914225" cy="4627103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97739" y="226814"/>
            <a:ext cx="7690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Recently, a new LOI for </a:t>
            </a:r>
            <a:r>
              <a:rPr lang="en-US" altLang="ko-KR" sz="2400" b="1" dirty="0" err="1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  <a:r>
              <a:rPr lang="en-US" altLang="ko-KR" sz="2400" b="1" dirty="0" smtClean="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/BDF facility @ECN3 submitted</a:t>
            </a:r>
            <a:endParaRPr lang="en-US" altLang="ko-KR" sz="2400" b="1" dirty="0">
              <a:solidFill>
                <a:srgbClr val="00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39" y="815911"/>
            <a:ext cx="4718469" cy="343604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704" y="2661436"/>
            <a:ext cx="7672387" cy="404914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97738" y="4636008"/>
            <a:ext cx="4291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Nov. 7th – 9</a:t>
            </a:r>
            <a:r>
              <a:rPr lang="en-US" altLang="ko-KR" sz="1600" b="1" baseline="30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2022</a:t>
            </a:r>
          </a:p>
          <a:p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 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Beyond Colliders Annual 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ko-KR" sz="16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://indico.cern.ch/event/1137276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</a:t>
            </a:r>
            <a:endParaRPr lang="en-US" altLang="ko-KR" sz="16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://indico.cern.ch/event/1166678/</a:t>
            </a:r>
          </a:p>
        </p:txBody>
      </p:sp>
    </p:spTree>
    <p:extLst>
      <p:ext uri="{BB962C8B-B14F-4D97-AF65-F5344CB8AC3E}">
        <p14:creationId xmlns:p14="http://schemas.microsoft.com/office/powerpoint/2010/main" val="319472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3214" y="233766"/>
            <a:ext cx="8337386" cy="271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Operation modes (</a:t>
            </a:r>
            <a:r>
              <a:rPr lang="ko-KR" altLang="en-US" sz="2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가동원리</a:t>
            </a:r>
            <a:r>
              <a:rPr lang="en-US" altLang="ko-KR" sz="24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)</a:t>
            </a:r>
            <a:r>
              <a:rPr lang="en-US" altLang="ko-KR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: </a:t>
            </a:r>
          </a:p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RPCs were originally designed for the </a:t>
            </a:r>
            <a:r>
              <a:rPr lang="en-US" altLang="ko-KR" b="1" dirty="0" smtClean="0">
                <a:solidFill>
                  <a:srgbClr val="0000CC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Geiger-Muller mode operation (streamer mode)</a:t>
            </a:r>
            <a:r>
              <a:rPr lang="en-US" altLang="ko-KR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. But a limited proportional mode operation has been accepted to enhance rate capability of particle detection. We called this operation mode the </a:t>
            </a:r>
            <a:r>
              <a:rPr lang="en-US" altLang="ko-KR" b="1" dirty="0" smtClean="0">
                <a:solidFill>
                  <a:srgbClr val="0000CC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‘avalanche mode’ (limited proportional mode)</a:t>
            </a:r>
            <a:r>
              <a:rPr lang="en-US" altLang="ko-KR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RPC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electrode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는 기본적으로</a:t>
            </a:r>
            <a:r>
              <a:rPr lang="en-US" altLang="ko-KR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leak current</a:t>
            </a:r>
            <a:r>
              <a:rPr lang="ko-KR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를 허용하는 </a:t>
            </a:r>
            <a:r>
              <a:rPr lang="en-US" altLang="ko-KR" sz="1600" b="1" dirty="0" smtClean="0">
                <a:solidFill>
                  <a:srgbClr val="FF0000"/>
                </a:solidFill>
                <a:effectLst/>
                <a:latin typeface="+mn-ea"/>
                <a:cs typeface="Calibri" panose="020F0502020204030204" pitchFamily="34" charset="0"/>
              </a:rPr>
              <a:t>parallel</a:t>
            </a:r>
            <a:r>
              <a:rPr lang="ko-KR" altLang="en-US" sz="1600" b="1" dirty="0" smtClean="0">
                <a:solidFill>
                  <a:srgbClr val="FF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b="1" dirty="0" smtClean="0">
                <a:solidFill>
                  <a:srgbClr val="FF0000"/>
                </a:solidFill>
                <a:effectLst/>
                <a:latin typeface="+mn-ea"/>
                <a:cs typeface="Calibri" panose="020F0502020204030204" pitchFamily="34" charset="0"/>
              </a:rPr>
              <a:t>capacitor </a:t>
            </a:r>
            <a:r>
              <a:rPr lang="ko-KR" altLang="en-US" sz="1600" b="1" dirty="0" smtClean="0">
                <a:solidFill>
                  <a:srgbClr val="FF0000"/>
                </a:solidFill>
                <a:effectLst/>
                <a:latin typeface="+mn-ea"/>
                <a:cs typeface="Calibri" panose="020F0502020204030204" pitchFamily="34" charset="0"/>
              </a:rPr>
              <a:t>구조</a:t>
            </a:r>
            <a:r>
              <a:rPr lang="en-US" altLang="ko-KR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Power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supply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는 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강하고 균일한 전기장을 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공급해주는 역할을 하며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방사선과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current leak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으로 발생한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capacitor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electrode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대전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charge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를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보상해주는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charge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breeder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역할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</a:t>
            </a:r>
            <a:r>
              <a:rPr lang="ko-KR" altLang="en-US" sz="1600" dirty="0" smtClean="0">
                <a:solidFill>
                  <a:srgbClr val="000000"/>
                </a:solidFill>
                <a:latin typeface="+mn-ea"/>
                <a:cs typeface="Calibri" panose="020F0502020204030204" pitchFamily="34" charset="0"/>
              </a:rPr>
              <a:t>  </a:t>
            </a:r>
            <a:r>
              <a:rPr lang="ko-KR" altLang="en-US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r>
              <a:rPr lang="en-US" altLang="ko-KR" sz="1600" dirty="0" smtClean="0">
                <a:solidFill>
                  <a:srgbClr val="000000"/>
                </a:solidFill>
                <a:effectLst/>
                <a:latin typeface="+mn-ea"/>
                <a:cs typeface="Calibri" panose="020F0502020204030204" pitchFamily="34" charset="0"/>
              </a:rPr>
              <a:t> </a:t>
            </a:r>
            <a:endParaRPr lang="ko-KR" altLang="ko-KR" sz="1600" dirty="0">
              <a:solidFill>
                <a:srgbClr val="000000"/>
              </a:solidFill>
              <a:effectLst/>
              <a:latin typeface="+mn-ea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39" y="3119467"/>
            <a:ext cx="6391323" cy="32368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265" y="4346776"/>
            <a:ext cx="4625264" cy="15693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088" y="721447"/>
            <a:ext cx="3147289" cy="3287649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DC0B-4CC3-415C-81F9-871860160934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554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2974C-439B-4D8A-8205-087C9636009A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904459" y="2222425"/>
            <a:ext cx="7066358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2. 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입자물리</a:t>
            </a: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, 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천체물리학</a:t>
            </a:r>
            <a:r>
              <a:rPr lang="en-US" altLang="ko-KR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, </a:t>
            </a:r>
            <a:r>
              <a:rPr lang="ko-KR" alt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alibri" panose="020F0502020204030204" pitchFamily="34" charset="0"/>
              </a:rPr>
              <a:t>핵물리 실험</a:t>
            </a:r>
            <a:endParaRPr lang="en-US" altLang="ko-KR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13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2620" y="257320"/>
            <a:ext cx="11335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RPCs can be used for many different purposes</a:t>
            </a:r>
          </a:p>
          <a:p>
            <a:endParaRPr lang="en-US" altLang="ko-KR" sz="2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ko-KR" sz="20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Trigger RPCs </a:t>
            </a:r>
          </a:p>
          <a:p>
            <a:pPr>
              <a:spcAft>
                <a:spcPts val="600"/>
              </a:spcAft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Fast data for high-energy particles (tracking provided by tracker like DTs, CSCs, etc..)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resolution ~ 1 ns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Position resolution ~ 1 cm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Efficiencies: 95 ~ 99%</a:t>
            </a:r>
            <a:endParaRPr lang="en-US" altLang="ko-K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ko-KR" dirty="0" smtClean="0">
                <a:latin typeface="Calibri" panose="020F0502020204030204" pitchFamily="34" charset="0"/>
                <a:cs typeface="Calibri" panose="020F0502020204030204" pitchFamily="34" charset="0"/>
              </a:rPr>
              <a:t>In general, provide 1 dimensional data (now 2D triggers in many experiments)    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746993" y="3249724"/>
            <a:ext cx="387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CMS RPC system (double-gap 1D RPCs)</a:t>
            </a:r>
            <a:endParaRPr lang="ko-KR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060376" y="2994614"/>
            <a:ext cx="4005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ATLAS RPC system (single-gap </a:t>
            </a:r>
            <a:r>
              <a:rPr lang="en-US" altLang="ko-K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 RPCs)</a:t>
            </a:r>
            <a:endParaRPr lang="ko-KR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그림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3" y="3821631"/>
            <a:ext cx="3869884" cy="203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460" y="3578094"/>
            <a:ext cx="4156740" cy="2778256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4BC2-86A1-4E7B-B5BC-52C66BD4FE5B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145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6699" y="434035"/>
            <a:ext cx="90502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Timing </a:t>
            </a:r>
            <a:r>
              <a:rPr lang="en-US" altLang="ko-KR" sz="2000" b="1" dirty="0" smtClean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RPCs for nuclear physics (for particle ID) </a:t>
            </a:r>
            <a:endParaRPr lang="en-US" altLang="ko-KR" sz="20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_x93455264" descr="EMB000009341a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4" y="983073"/>
            <a:ext cx="7535718" cy="522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491" y="228600"/>
            <a:ext cx="4232509" cy="469423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0" y="4973637"/>
            <a:ext cx="2881312" cy="1655222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A3CA-9D2B-4F93-8C80-BA059010F39D}" type="datetime1">
              <a:rPr lang="ko-KR" altLang="en-US" smtClean="0"/>
              <a:t>2022-11-15</a:t>
            </a:fld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A3DB-F888-420C-9D7F-F87743E95667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316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FD2DB-B101-4E3F-95B3-E1A4A9C67736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12" y="33238"/>
            <a:ext cx="4157472" cy="319880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1" y="270879"/>
            <a:ext cx="4990234" cy="2794531"/>
          </a:xfrm>
          <a:prstGeom prst="rect">
            <a:avLst/>
          </a:prstGeom>
        </p:spPr>
      </p:pic>
      <p:pic>
        <p:nvPicPr>
          <p:cNvPr id="1032" name="Picture 8" descr="https://cds.cern.ch/record/2770529/files/LHCbDetector_3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37" y="3637193"/>
            <a:ext cx="4788411" cy="262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328" y="3524873"/>
            <a:ext cx="4076349" cy="292719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581400" y="3171698"/>
            <a:ext cx="443999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RPCs, the trigger detectors in LHC</a:t>
            </a:r>
            <a:endParaRPr lang="en-US" altLang="ko-KR" sz="2400" dirty="0">
              <a:solidFill>
                <a:srgbClr val="FF0000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7421" y="164591"/>
            <a:ext cx="210923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CMS (trigger only)</a:t>
            </a:r>
            <a:endParaRPr lang="en-US" altLang="ko-KR" sz="2000" dirty="0">
              <a:solidFill>
                <a:srgbClr val="0000FF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264346" y="259428"/>
            <a:ext cx="227511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ATLAS (trigger only)</a:t>
            </a:r>
            <a:endParaRPr lang="en-US" altLang="ko-KR" sz="2000" dirty="0">
              <a:solidFill>
                <a:srgbClr val="0000FF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217854" y="3158882"/>
            <a:ext cx="21925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LHC-b(trigger only)</a:t>
            </a:r>
            <a:endParaRPr lang="en-US" altLang="ko-KR" sz="2000" dirty="0">
              <a:solidFill>
                <a:srgbClr val="0000FF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8445987" y="3109375"/>
            <a:ext cx="255954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ALICE (Time-OF-Flight)</a:t>
            </a:r>
            <a:endParaRPr lang="en-US" altLang="ko-KR" sz="2000" dirty="0">
              <a:solidFill>
                <a:srgbClr val="0000FF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32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B969-8CC8-43A8-9A42-CF68BCC29A41}" type="datetime1">
              <a:rPr lang="ko-KR" altLang="en-US" smtClean="0"/>
              <a:t>2022-11-15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smtClean="0"/>
              <a:t>한국 고에너지물리학회 가을회의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F69F5-9743-44AA-9468-AE21069A77A1}" type="slidenum">
              <a:rPr lang="ko-KR" altLang="en-US" smtClean="0"/>
              <a:t>9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0" y="319918"/>
            <a:ext cx="6356559" cy="294016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79" y="1940007"/>
            <a:ext cx="4951431" cy="40403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74" y="3060534"/>
            <a:ext cx="4660490" cy="349536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807883" y="1374503"/>
            <a:ext cx="305019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5000"/>
              </a:lnSpc>
              <a:spcAft>
                <a:spcPts val="1000"/>
              </a:spcAft>
            </a:pPr>
            <a:r>
              <a:rPr lang="en-US" altLang="ko-KR" sz="2000" b="1" dirty="0" smtClean="0">
                <a:solidFill>
                  <a:srgbClr val="0000FF"/>
                </a:solidFill>
                <a:latin typeface="Calibri" panose="020F0502020204030204" pitchFamily="34" charset="0"/>
                <a:ea typeface="바탕" panose="02030600000101010101" pitchFamily="18" charset="-127"/>
                <a:cs typeface="Calibri" panose="020F0502020204030204" pitchFamily="34" charset="0"/>
              </a:rPr>
              <a:t>PHENIX/RHIC (trigger only)</a:t>
            </a:r>
            <a:endParaRPr lang="en-US" altLang="ko-KR" sz="2000" dirty="0">
              <a:solidFill>
                <a:srgbClr val="0000FF"/>
              </a:solidFill>
              <a:latin typeface="Calibri" panose="020F0502020204030204" pitchFamily="34" charset="0"/>
              <a:ea typeface="바탕" panose="02030600000101010101" pitchFamily="18" charset="-12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38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5878</TotalTime>
  <Words>2651</Words>
  <Application>Microsoft Office PowerPoint</Application>
  <PresentationFormat>와이드스크린</PresentationFormat>
  <Paragraphs>489</Paragraphs>
  <Slides>39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55" baseType="lpstr">
      <vt:lpstr>CMR10</vt:lpstr>
      <vt:lpstr>Palatino-Roman</vt:lpstr>
      <vt:lpstr>굴림</vt:lpstr>
      <vt:lpstr>맑은 고딕</vt:lpstr>
      <vt:lpstr>바탕</vt:lpstr>
      <vt:lpstr>휴먼명조</vt:lpstr>
      <vt:lpstr>Arial</vt:lpstr>
      <vt:lpstr>Calibri</vt:lpstr>
      <vt:lpstr>Calibri Light</vt:lpstr>
      <vt:lpstr>Candara</vt:lpstr>
      <vt:lpstr>Georgia</vt:lpstr>
      <vt:lpstr>Segoe UI Semibold</vt:lpstr>
      <vt:lpstr>Symbol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462</cp:revision>
  <dcterms:created xsi:type="dcterms:W3CDTF">2018-08-20T00:50:52Z</dcterms:created>
  <dcterms:modified xsi:type="dcterms:W3CDTF">2022-11-15T08:09:59Z</dcterms:modified>
</cp:coreProperties>
</file>