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77" r:id="rId3"/>
    <p:sldId id="478" r:id="rId4"/>
    <p:sldId id="470" r:id="rId5"/>
    <p:sldId id="257" r:id="rId6"/>
    <p:sldId id="471" r:id="rId7"/>
    <p:sldId id="472" r:id="rId8"/>
    <p:sldId id="473" r:id="rId9"/>
    <p:sldId id="258" r:id="rId10"/>
    <p:sldId id="469" r:id="rId11"/>
    <p:sldId id="269" r:id="rId12"/>
    <p:sldId id="479" r:id="rId13"/>
    <p:sldId id="268" r:id="rId14"/>
    <p:sldId id="474" r:id="rId15"/>
    <p:sldId id="466" r:id="rId16"/>
    <p:sldId id="476" r:id="rId17"/>
    <p:sldId id="259" r:id="rId18"/>
    <p:sldId id="463" r:id="rId19"/>
    <p:sldId id="262" r:id="rId20"/>
    <p:sldId id="464" r:id="rId21"/>
    <p:sldId id="475" r:id="rId22"/>
    <p:sldId id="265" r:id="rId23"/>
    <p:sldId id="46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4" d="100"/>
          <a:sy n="94" d="100"/>
        </p:scale>
        <p:origin x="8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C4DE-3A06-4CED-ABD3-84C1B44D2E3D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96C17-D93D-43DE-978D-D9F64F7414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96C17-D93D-43DE-978D-D9F64F74141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4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84740F-280B-4E7C-A120-47A50465F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FE6DFE1-84EE-41A8-AA3B-E5DEACEB2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5940EA-4A7C-428F-A3B6-0BF71864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538684-BFBD-4FEC-9603-B57208C4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B0687C-91DB-4E6B-91D5-8B6DD4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22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D0D749-736B-436A-A2F6-F3177B96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42DFF4-74E6-43B7-AD15-9B945B357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BCE3BD-8043-4F19-AE09-400E91E9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48C407-A7AC-4BAA-8D96-7B2F8DB9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512ED1-A6A1-489A-9416-5652CC9D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92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7B59D9-274A-483D-AB62-1A0EE868C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0260D0-CD85-4515-AEB5-8A6610D3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A12D27-BB14-4C76-AE3A-ABA8BBE8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AA944D-3E20-4999-9417-734DF80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6BB3A5-7973-4D01-9BC7-7C52E91B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3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DD24-9B31-4964-B696-E311058B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16EA34-48F0-4563-926B-10EF4322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1A6D6A-BC9B-46CF-A931-0DE19467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ACA657-8B9B-4CE8-95D2-4EB1C8EE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8BECFF-80FA-4D04-978C-E00C8044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86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5CCB9E-8B2E-437A-A5AA-42EB37BE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6358A7-29FC-4DD4-A4F8-4560C0CE4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0A4329-4992-4618-8034-AF251C17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5FA3D3-977E-444E-ACF1-F98742DA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C9DDA3-8DC4-4D89-9EA1-2CB138CE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8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6EAEAF-FD19-429A-973D-A99BF061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990132-24E5-47FB-9A75-BA28F687F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2C92D-918C-435D-865F-F4A46453B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9FFF6F-CB61-4A58-BB58-59CC6D10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6F2C37-EFE4-4279-93A4-64136E08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9420FA-28CC-4997-8113-C7BAE386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7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95F3D-425B-4796-97F2-8318F9FA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4C9C1D-18CC-436C-A731-BAF4259A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D53F8D-6A83-4C8C-B26C-0762CDFCA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E11404-87A7-4E29-9214-00D96AF54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4D93E3-5E74-46F5-B666-8F891282A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E611DD-0A21-4B6D-B828-010302A3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6896932-1A06-4EEA-BEDC-A7B1053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AB9776C-86CC-4014-94C4-1DA601D1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57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34E9D-F5A2-4F68-ADA4-556CA56C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926330-C7E6-4F56-9862-8A50D2A3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6B9F5C-9593-4969-8D89-21D8349A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0160AF-5A05-4FCD-A68D-B4D5176C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3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B391E2-06F1-401C-8BCD-7044EB89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53E5114-FB7C-4AAE-9D7D-0B59159C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835B18-FD18-4744-A029-CDB360EE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7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35145-11D5-426A-9595-8FC4C282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6D7136-C168-48EE-9E62-43D6D1DB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406417-2F11-4C17-BCC8-83C1351B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D6BFF1-692A-47DD-8EC1-4400E30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9634BA-96BE-45D7-B838-6F2063D8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38AC00-8C23-42A0-AAD2-08FF84BF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44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F85F4-655E-4ED3-9F97-BD42129A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0914EB-2E01-4645-BEB0-B77FE1F8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5ADA7A0-9E23-4FFF-A323-B65F62899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AC02F6-D4C9-4390-86ED-28ABFF0D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9E96A4-572E-4BC2-A3FD-678D0E13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1D4986-7045-4AA0-82E3-303E45F6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5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A289D3A-7577-4DE0-9547-BAD08A44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959304"/>
          </a:xfrm>
          <a:prstGeom prst="rect">
            <a:avLst/>
          </a:prstGeom>
          <a:solidFill>
            <a:srgbClr val="0068B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6EF663-95E6-4FF7-8FCE-DA56646F1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3885"/>
            <a:ext cx="12192000" cy="500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B8EF04-B8A8-41E9-A414-104907E7B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9C2E-0B3E-4031-BC34-FD64C75CF58A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122A1A-FEB7-4FFB-AE7E-5837953C1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999F68-4841-4E38-A17C-E94B745E6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25AD-42A1-4185-951B-F678EFF549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4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9.png"/><Relationship Id="rId7" Type="http://schemas.openxmlformats.org/officeDocument/2006/relationships/image" Target="../media/image1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60.png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2B2954B-1B0A-47F3-86C2-6AC49EA0F14F}"/>
              </a:ext>
            </a:extLst>
          </p:cNvPr>
          <p:cNvSpPr/>
          <p:nvPr/>
        </p:nvSpPr>
        <p:spPr>
          <a:xfrm>
            <a:off x="0" y="1485897"/>
            <a:ext cx="12192000" cy="1963511"/>
          </a:xfrm>
          <a:prstGeom prst="rect">
            <a:avLst/>
          </a:prstGeom>
          <a:solidFill>
            <a:srgbClr val="00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9A67D6-46FA-410E-8CC9-DD2F86DA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940" y="1538979"/>
            <a:ext cx="10990121" cy="16614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/>
              <a:t>Ab initio study for electron-phonon coupling of Nb-doped SrTiO</a:t>
            </a:r>
            <a:r>
              <a:rPr lang="en-US" altLang="ko-KR" sz="4000" baseline="-25000" dirty="0"/>
              <a:t>3</a:t>
            </a:r>
            <a:r>
              <a:rPr lang="en-US" altLang="ko-KR" sz="4000" dirty="0"/>
              <a:t> with Jellium model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93EE3F0-D9D3-4C14-AA47-3021CA6F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9422"/>
            <a:ext cx="9144000" cy="2519749"/>
          </a:xfrm>
        </p:spPr>
        <p:txBody>
          <a:bodyPr>
            <a:normAutofit/>
          </a:bodyPr>
          <a:lstStyle/>
          <a:p>
            <a:r>
              <a:rPr lang="en-US" altLang="ko-KR" dirty="0"/>
              <a:t>Minwoo Park and Suk Bum Chung</a:t>
            </a:r>
          </a:p>
          <a:p>
            <a:endParaRPr lang="en-US" altLang="ko-KR" dirty="0"/>
          </a:p>
          <a:p>
            <a:r>
              <a:rPr lang="en-US" altLang="ko-KR" sz="1800" dirty="0"/>
              <a:t>Department of Physics, University of Seoul</a:t>
            </a:r>
          </a:p>
          <a:p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0930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242B8-C8E3-F030-1C0E-8886E0D6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Measured gap to T</a:t>
            </a:r>
            <a:r>
              <a:rPr lang="en-US" altLang="ko-KR" baseline="-25000" dirty="0"/>
              <a:t>c</a:t>
            </a:r>
            <a:r>
              <a:rPr lang="en-US" altLang="ko-KR" dirty="0"/>
              <a:t> ratio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88D211-8E2A-6374-DF8E-D262504DA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27"/>
          <a:stretch/>
        </p:blipFill>
        <p:spPr>
          <a:xfrm>
            <a:off x="4740737" y="4363039"/>
            <a:ext cx="4265563" cy="12444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77563A2-7E51-B907-EE03-60120607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28" y="2155380"/>
            <a:ext cx="8102483" cy="1052483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FB9E5302-B445-8BC0-D88D-3D7C9900DC9F}"/>
              </a:ext>
            </a:extLst>
          </p:cNvPr>
          <p:cNvSpPr>
            <a:spLocks/>
          </p:cNvSpPr>
          <p:nvPr/>
        </p:nvSpPr>
        <p:spPr bwMode="auto">
          <a:xfrm>
            <a:off x="576749" y="2099738"/>
            <a:ext cx="4923851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Arial" panose="020B0604020202020204" pitchFamily="34" charset="0"/>
              </a:rPr>
              <a:t>▶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</a:t>
            </a:r>
            <a:r>
              <a:rPr lang="en-US" altLang="ko-KR" sz="210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pseudogap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!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i.e. </a:t>
            </a:r>
            <a:r>
              <a:rPr lang="en-US" altLang="ko-KR" sz="2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∆(T)≠0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requires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T&lt;</a:t>
            </a:r>
            <a:r>
              <a:rPr lang="en-US" altLang="ko-KR" sz="211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110" baseline="-2500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FACFCBA-74E5-C3BC-77BB-8C975D83A452}"/>
              </a:ext>
            </a:extLst>
          </p:cNvPr>
          <p:cNvSpPr>
            <a:spLocks/>
          </p:cNvSpPr>
          <p:nvPr/>
        </p:nvSpPr>
        <p:spPr bwMode="auto">
          <a:xfrm>
            <a:off x="576749" y="3403128"/>
            <a:ext cx="8429551" cy="6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pPr marL="0" indent="0"/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● 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BCS </a:t>
            </a:r>
            <a:r>
              <a:rPr lang="en-US" altLang="ko-KR" sz="2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2∆(T=0)</a:t>
            </a:r>
            <a:r>
              <a:rPr lang="en-US" altLang="ko-KR" sz="2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2110" dirty="0" err="1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2110" baseline="-25000" dirty="0" err="1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2110" dirty="0" err="1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110" baseline="-25000" dirty="0" err="1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3.53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always holds! </a:t>
            </a:r>
          </a:p>
        </p:txBody>
      </p:sp>
      <p:sp>
        <p:nvSpPr>
          <p:cNvPr id="8" name="Shape 358">
            <a:extLst>
              <a:ext uri="{FF2B5EF4-FFF2-40B4-BE49-F238E27FC236}">
                <a16:creationId xmlns:a16="http://schemas.microsoft.com/office/drawing/2014/main" id="{59B289EA-29AF-FAB4-01D6-C31A4D68475D}"/>
              </a:ext>
            </a:extLst>
          </p:cNvPr>
          <p:cNvSpPr/>
          <p:nvPr/>
        </p:nvSpPr>
        <p:spPr>
          <a:xfrm>
            <a:off x="454979" y="5734006"/>
            <a:ext cx="1103850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</a:t>
            </a:r>
            <a:r>
              <a:rPr sz="2110" dirty="0">
                <a:latin typeface="Arial"/>
                <a:ea typeface="Arial"/>
                <a:cs typeface="Arial"/>
                <a:sym typeface="Arial"/>
              </a:rPr>
              <a:t>⇒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110" dirty="0">
                <a:solidFill>
                  <a:srgbClr val="021EAA"/>
                </a:solidFill>
                <a:latin typeface="Arial"/>
                <a:ea typeface="Arial"/>
                <a:cs typeface="Arial"/>
                <a:sym typeface="Arial"/>
              </a:rPr>
              <a:t>conventional</a:t>
            </a:r>
            <a:r>
              <a:rPr sz="211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relation between </a:t>
            </a:r>
            <a:r>
              <a:rPr lang="en-US" sz="211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Cooper pair binding energy 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altLang="ko-KR" sz="211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110" baseline="-2500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110" dirty="0">
                <a:latin typeface="Arial"/>
                <a:ea typeface="Arial"/>
                <a:cs typeface="Arial"/>
                <a:sym typeface="Arial"/>
              </a:rPr>
              <a:t>while 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ko-KR" sz="2109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&lt;ħ</a:t>
            </a:r>
            <a:r>
              <a:rPr lang="el-GR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ω</a:t>
            </a:r>
            <a:r>
              <a:rPr lang="en-US" altLang="ko-KR" sz="2109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11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A43B2B3-4D28-F689-FE17-FA8F00D0F5E9}"/>
              </a:ext>
            </a:extLst>
          </p:cNvPr>
          <p:cNvSpPr>
            <a:spLocks/>
          </p:cNvSpPr>
          <p:nvPr/>
        </p:nvSpPr>
        <p:spPr bwMode="auto">
          <a:xfrm>
            <a:off x="576749" y="1386819"/>
            <a:ext cx="10794962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Combine </a:t>
            </a:r>
            <a:r>
              <a:rPr lang="en-US" altLang="ko-KR" sz="2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∆(T)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from tunneling spectroscopy with </a:t>
            </a:r>
            <a:r>
              <a:rPr lang="en-US" altLang="ko-KR" sz="211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110" baseline="-25000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from resistivity measurement</a:t>
            </a:r>
          </a:p>
        </p:txBody>
      </p:sp>
      <p:sp>
        <p:nvSpPr>
          <p:cNvPr id="10" name="Shape 322">
            <a:extLst>
              <a:ext uri="{FF2B5EF4-FFF2-40B4-BE49-F238E27FC236}">
                <a16:creationId xmlns:a16="http://schemas.microsoft.com/office/drawing/2014/main" id="{0C9DFBE5-8E07-FE7F-DF24-5B9EFE5527EB}"/>
              </a:ext>
            </a:extLst>
          </p:cNvPr>
          <p:cNvSpPr/>
          <p:nvPr/>
        </p:nvSpPr>
        <p:spPr>
          <a:xfrm>
            <a:off x="8192712" y="940447"/>
            <a:ext cx="395028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 Yoon,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SB Chung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Hwang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sz="1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altLang="ko-KR" sz="1400" dirty="0" err="1"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 2021)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A754BD-9BEA-B0CE-69FB-9EC028979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65"/>
          <a:stretch/>
        </p:blipFill>
        <p:spPr>
          <a:xfrm>
            <a:off x="1172421" y="4047290"/>
            <a:ext cx="3237820" cy="16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B4EA24-7D92-4B9B-96DF-12E473CB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Possible to bring back adiabaticity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F0E5D8-134C-447A-8CEB-C6CBF0EF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414" y="3552551"/>
            <a:ext cx="7428083" cy="2530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Only TO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 mode remains slower than </a:t>
            </a:r>
            <a:r>
              <a:rPr lang="en-US" altLang="ko-KR" sz="2400" i="1" dirty="0"/>
              <a:t>E</a:t>
            </a:r>
            <a:r>
              <a:rPr lang="en-US" altLang="ko-KR" sz="2400" i="1" baseline="-25000" dirty="0"/>
              <a:t>F</a:t>
            </a:r>
            <a:r>
              <a:rPr lang="en-US" altLang="ko-KR" sz="2400" dirty="0"/>
              <a:t> over the entire superconducting dome</a:t>
            </a:r>
          </a:p>
          <a:p>
            <a:pPr>
              <a:lnSpc>
                <a:spcPct val="100000"/>
              </a:lnSpc>
            </a:pPr>
            <a:r>
              <a:rPr lang="en-US" altLang="ko-KR" sz="2400" dirty="0"/>
              <a:t>Adiabatic condition would hold for pairing mediated only by TO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 mode</a:t>
            </a:r>
          </a:p>
          <a:p>
            <a:pPr>
              <a:lnSpc>
                <a:spcPct val="100000"/>
              </a:lnSpc>
            </a:pPr>
            <a:r>
              <a:rPr lang="en-US" altLang="ko-KR" sz="2400" dirty="0"/>
              <a:t>Explains the superconducting dome from</a:t>
            </a:r>
            <a:endParaRPr lang="ko-KR" altLang="en-US" sz="24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ECC97AA-6C60-4493-9DE6-276F9FADA1D0}"/>
              </a:ext>
            </a:extLst>
          </p:cNvPr>
          <p:cNvGrpSpPr/>
          <p:nvPr/>
        </p:nvGrpSpPr>
        <p:grpSpPr>
          <a:xfrm>
            <a:off x="7607527" y="963364"/>
            <a:ext cx="3641170" cy="2661826"/>
            <a:chOff x="8237764" y="4025673"/>
            <a:chExt cx="3752850" cy="266258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DA51502-2B59-4F85-88D0-06A3B8AA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764" y="4025673"/>
              <a:ext cx="3752850" cy="22193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BE9152-D622-4F37-9F3F-83A66E89DA7C}"/>
                </a:ext>
              </a:extLst>
            </p:cNvPr>
            <p:cNvSpPr txBox="1"/>
            <p:nvPr/>
          </p:nvSpPr>
          <p:spPr>
            <a:xfrm>
              <a:off x="9580980" y="6442040"/>
              <a:ext cx="24096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/>
                <a:t>A. I. Lebedev, Phys. Solid State (2009)</a:t>
              </a:r>
              <a:endParaRPr lang="ko-KR" altLang="en-US" sz="1000" dirty="0"/>
            </a:p>
          </p:txBody>
        </p: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0D94C83F-4B6A-49AF-AEC5-871067532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9285" y="5829264"/>
              <a:ext cx="236764" cy="290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717662-F682-4CFD-A7F8-DA7CC9F46531}"/>
                </a:ext>
              </a:extLst>
            </p:cNvPr>
            <p:cNvSpPr txBox="1"/>
            <p:nvPr/>
          </p:nvSpPr>
          <p:spPr>
            <a:xfrm>
              <a:off x="10007565" y="6089683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/>
                <a:t>TO</a:t>
              </a:r>
              <a:r>
                <a:rPr lang="en-US" altLang="ko-KR" sz="1000" b="1" baseline="-25000" dirty="0"/>
                <a:t>1</a:t>
              </a:r>
              <a:endParaRPr lang="ko-KR" altLang="en-US" sz="1000" b="1" baseline="-250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662DB5D-0862-470D-A6C3-3DBFDB8CA872}"/>
              </a:ext>
            </a:extLst>
          </p:cNvPr>
          <p:cNvGrpSpPr/>
          <p:nvPr/>
        </p:nvGrpSpPr>
        <p:grpSpPr>
          <a:xfrm>
            <a:off x="55224" y="1537800"/>
            <a:ext cx="4163742" cy="4713926"/>
            <a:chOff x="422870" y="1719104"/>
            <a:chExt cx="4163742" cy="471392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1FBC674-205F-4219-B192-635FF772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870" y="1719104"/>
              <a:ext cx="4163742" cy="47139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DCBBF9-3CBF-44ED-A73B-A80E9C9D731E}"/>
                </a:ext>
              </a:extLst>
            </p:cNvPr>
            <p:cNvSpPr txBox="1"/>
            <p:nvPr/>
          </p:nvSpPr>
          <p:spPr>
            <a:xfrm>
              <a:off x="3523807" y="1904927"/>
              <a:ext cx="50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ko-KR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B56A1CE-5F71-4982-B5EF-53F49484BA71}"/>
              </a:ext>
            </a:extLst>
          </p:cNvPr>
          <p:cNvGrpSpPr/>
          <p:nvPr/>
        </p:nvGrpSpPr>
        <p:grpSpPr>
          <a:xfrm>
            <a:off x="5107842" y="1202964"/>
            <a:ext cx="1610808" cy="1708454"/>
            <a:chOff x="4574300" y="3807376"/>
            <a:chExt cx="1610808" cy="170845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D85190C-44FA-4CCB-80CA-4A78643A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6422" y="3830602"/>
              <a:ext cx="1538686" cy="168522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05CE517-DD15-4AB5-B2C6-AE97A53A642D}"/>
                </a:ext>
              </a:extLst>
            </p:cNvPr>
            <p:cNvSpPr/>
            <p:nvPr/>
          </p:nvSpPr>
          <p:spPr>
            <a:xfrm>
              <a:off x="4574300" y="3807376"/>
              <a:ext cx="226302" cy="197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Rectangle 8">
            <a:extLst>
              <a:ext uri="{FF2B5EF4-FFF2-40B4-BE49-F238E27FC236}">
                <a16:creationId xmlns:a16="http://schemas.microsoft.com/office/drawing/2014/main" id="{9D5FC88D-E0C0-5167-893A-8F61795FA70F}"/>
              </a:ext>
            </a:extLst>
          </p:cNvPr>
          <p:cNvSpPr>
            <a:spLocks/>
          </p:cNvSpPr>
          <p:nvPr/>
        </p:nvSpPr>
        <p:spPr bwMode="auto">
          <a:xfrm>
            <a:off x="8254660" y="5812148"/>
            <a:ext cx="3937340" cy="8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pPr marL="0" indent="0" eaLnBrk="1" hangingPunct="1"/>
            <a:r>
              <a:rPr lang="en-US" altLang="ko-KR" sz="2000" dirty="0" err="1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Underdoping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– DOS too low</a:t>
            </a:r>
          </a:p>
          <a:p>
            <a:pPr marL="0" indent="0"/>
            <a:r>
              <a:rPr lang="en-US" altLang="ko-KR" sz="2000" dirty="0" err="1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Overdoping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– TO</a:t>
            </a:r>
            <a:r>
              <a:rPr lang="en-US" altLang="ko-KR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1</a:t>
            </a:r>
            <a:r>
              <a: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mode too 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AD01787-2734-3ABA-D131-D2BF22B2C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641" y="5782777"/>
                <a:ext cx="3776343" cy="871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marL="342900" indent="-342900"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1pPr>
                <a:lvl2pPr marL="37931725" indent="-37474525"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2pPr>
                <a:lvl3pPr marL="1143000" indent="-228600"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3pPr>
                <a:lvl4pPr marL="1600200" indent="-228600"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4pPr>
                <a:lvl5pPr marL="2057400" indent="-228600"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 pitchFamily="4" charset="0"/>
                    <a:ea typeface="Heiti SC Light" pitchFamily="4" charset="-122"/>
                    <a:sym typeface="Gill Sans" pitchFamily="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2109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m:t>λ</m:t>
                      </m:r>
                      <m:r>
                        <a:rPr lang="el-GR" altLang="ko-KR" sz="2109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m:t>∝</m:t>
                      </m:r>
                      <m:r>
                        <a:rPr lang="en-US" altLang="ko-KR" sz="2109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m:t>𝑁</m:t>
                      </m:r>
                      <m:r>
                        <a:rPr lang="en-US" altLang="ko-KR" sz="2109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m:t>(0)/</m:t>
                      </m:r>
                      <m:sSup>
                        <m:sSupPr>
                          <m:ctrlPr>
                            <a:rPr lang="en-US" altLang="ko-KR" sz="210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2109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109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10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TO</m:t>
                              </m:r>
                              <m:r>
                                <a:rPr lang="en-US" altLang="ko-KR" sz="210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210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l-GR" altLang="ko-KR" sz="2109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m:t>∝</m:t>
                      </m:r>
                      <m:f>
                        <m:fPr>
                          <m:ctrlPr>
                            <a:rPr lang="en-US" altLang="ko-KR" sz="210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𝑛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10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2109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109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ko-KR" sz="2109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AD01787-2734-3ABA-D131-D2BF22B2C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641" y="5782777"/>
                <a:ext cx="3776343" cy="871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98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AA68EF-2594-73C4-3E82-ABE6E3B5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Different phonon mediated interaction</a:t>
            </a:r>
            <a:endParaRPr lang="ko-KR" altLang="en-US" dirty="0"/>
          </a:p>
        </p:txBody>
      </p:sp>
      <p:pic>
        <p:nvPicPr>
          <p:cNvPr id="16" name="droppedImage.tiff">
            <a:extLst>
              <a:ext uri="{FF2B5EF4-FFF2-40B4-BE49-F238E27FC236}">
                <a16:creationId xmlns:a16="http://schemas.microsoft.com/office/drawing/2014/main" id="{48F094E5-7377-E2D3-62DB-C7C3BC77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68" y="1705438"/>
            <a:ext cx="3704644" cy="222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B9DF237C-2E7F-989D-E8A4-C42949534CD0}"/>
              </a:ext>
            </a:extLst>
          </p:cNvPr>
          <p:cNvSpPr>
            <a:spLocks/>
          </p:cNvSpPr>
          <p:nvPr/>
        </p:nvSpPr>
        <p:spPr bwMode="auto">
          <a:xfrm>
            <a:off x="1402426" y="897704"/>
            <a:ext cx="4923851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Conventional phonons: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56AFF80-3BF4-2AAF-F4BD-4C4923A7730E}"/>
              </a:ext>
            </a:extLst>
          </p:cNvPr>
          <p:cNvSpPr>
            <a:spLocks/>
          </p:cNvSpPr>
          <p:nvPr/>
        </p:nvSpPr>
        <p:spPr bwMode="auto">
          <a:xfrm>
            <a:off x="1631648" y="3876568"/>
            <a:ext cx="3854752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→ couples to </a:t>
            </a:r>
            <a:r>
              <a:rPr lang="en-US" altLang="ko-KR" sz="2109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density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38ED50F8-8B22-7949-0081-92612E07E9C4}"/>
              </a:ext>
            </a:extLst>
          </p:cNvPr>
          <p:cNvSpPr>
            <a:spLocks/>
          </p:cNvSpPr>
          <p:nvPr/>
        </p:nvSpPr>
        <p:spPr bwMode="auto">
          <a:xfrm>
            <a:off x="6326277" y="940545"/>
            <a:ext cx="4923851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phonons: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E4CF49A-07C7-3DDF-01A8-47654875E81A}"/>
              </a:ext>
            </a:extLst>
          </p:cNvPr>
          <p:cNvGrpSpPr/>
          <p:nvPr/>
        </p:nvGrpSpPr>
        <p:grpSpPr>
          <a:xfrm>
            <a:off x="6539219" y="1868853"/>
            <a:ext cx="3495336" cy="1649697"/>
            <a:chOff x="7032790" y="2883461"/>
            <a:chExt cx="4953001" cy="2370606"/>
          </a:xfrm>
        </p:grpSpPr>
        <p:pic>
          <p:nvPicPr>
            <p:cNvPr id="21" name="pasted-image.png">
              <a:extLst>
                <a:ext uri="{FF2B5EF4-FFF2-40B4-BE49-F238E27FC236}">
                  <a16:creationId xmlns:a16="http://schemas.microsoft.com/office/drawing/2014/main" id="{9C8F4180-51BE-85BD-E6CE-504AADBF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790" y="3958666"/>
              <a:ext cx="4953001" cy="1295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pasted-image.png">
              <a:extLst>
                <a:ext uri="{FF2B5EF4-FFF2-40B4-BE49-F238E27FC236}">
                  <a16:creationId xmlns:a16="http://schemas.microsoft.com/office/drawing/2014/main" id="{861C32AE-1D7F-99E3-6B8D-8C2EBD73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4540" y="2883461"/>
              <a:ext cx="4889501" cy="10795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3" name="Rectangle 7">
            <a:extLst>
              <a:ext uri="{FF2B5EF4-FFF2-40B4-BE49-F238E27FC236}">
                <a16:creationId xmlns:a16="http://schemas.microsoft.com/office/drawing/2014/main" id="{72FF1992-EBD9-5AA4-FDDD-8F81C4900C71}"/>
              </a:ext>
            </a:extLst>
          </p:cNvPr>
          <p:cNvSpPr>
            <a:spLocks/>
          </p:cNvSpPr>
          <p:nvPr/>
        </p:nvSpPr>
        <p:spPr bwMode="auto">
          <a:xfrm>
            <a:off x="6681725" y="3876568"/>
            <a:ext cx="3854752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→ </a:t>
            </a:r>
            <a:r>
              <a:rPr lang="en-US" altLang="ko-KR" sz="2109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Rashba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coupling to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spin current density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2517AF17-D7DD-E2FC-C414-91D3CFE5FB29}"/>
              </a:ext>
            </a:extLst>
          </p:cNvPr>
          <p:cNvSpPr>
            <a:spLocks/>
          </p:cNvSpPr>
          <p:nvPr/>
        </p:nvSpPr>
        <p:spPr bwMode="auto">
          <a:xfrm>
            <a:off x="1402426" y="4141371"/>
            <a:ext cx="10076223" cy="16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ko-KR" altLang="en-US" sz="22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Arial" panose="020B0604020202020204" pitchFamily="34" charset="0"/>
              </a:rPr>
              <a:t>▶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phonons can also mediate pairing interaction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</p:txBody>
      </p:sp>
      <p:sp>
        <p:nvSpPr>
          <p:cNvPr id="25" name="Shape 322">
            <a:extLst>
              <a:ext uri="{FF2B5EF4-FFF2-40B4-BE49-F238E27FC236}">
                <a16:creationId xmlns:a16="http://schemas.microsoft.com/office/drawing/2014/main" id="{ABE0E54A-47D1-D1AD-A22E-E9F06BAC0FCB}"/>
              </a:ext>
            </a:extLst>
          </p:cNvPr>
          <p:cNvSpPr/>
          <p:nvPr/>
        </p:nvSpPr>
        <p:spPr>
          <a:xfrm>
            <a:off x="6601592" y="5075656"/>
            <a:ext cx="407058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Kozii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and Fu PRL 2015; Y Wang </a:t>
            </a:r>
            <a:r>
              <a:rPr lang="en-US" altLang="ko-KR" sz="1400" i="1" dirty="0"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PRB 2016;</a:t>
            </a:r>
            <a:endParaRPr lang="en-US" altLang="ko-KR" sz="1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M Lee, H J Lee, J H Lee,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400" b="1" dirty="0">
                <a:latin typeface="Arial"/>
                <a:ea typeface="Arial"/>
                <a:cs typeface="Arial"/>
                <a:sym typeface="Arial"/>
              </a:rPr>
              <a:t>SBC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PRM 2020)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A06AD92F-2E4D-D780-8E64-5405B1A7ADAC}"/>
              </a:ext>
            </a:extLst>
          </p:cNvPr>
          <p:cNvSpPr>
            <a:spLocks/>
          </p:cNvSpPr>
          <p:nvPr/>
        </p:nvSpPr>
        <p:spPr bwMode="auto">
          <a:xfrm>
            <a:off x="1402426" y="5093352"/>
            <a:ext cx="10076223" cy="16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ko-KR" altLang="en-US" sz="22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Arial" panose="020B0604020202020204" pitchFamily="34" charset="0"/>
              </a:rPr>
              <a:t>▶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Superconducting dome reproduced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85DD0F-C5C5-D9C3-78C4-16DD98F738DC}"/>
              </a:ext>
            </a:extLst>
          </p:cNvPr>
          <p:cNvSpPr txBox="1"/>
          <p:nvPr/>
        </p:nvSpPr>
        <p:spPr>
          <a:xfrm>
            <a:off x="6601592" y="6077131"/>
            <a:ext cx="4789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(Y Yu, H Hwang, S Raghu, </a:t>
            </a:r>
            <a:r>
              <a:rPr lang="en-US" altLang="ko-KR" sz="1400" b="1" dirty="0">
                <a:latin typeface="Arial"/>
                <a:ea typeface="Arial"/>
                <a:cs typeface="Arial"/>
                <a:sym typeface="Arial"/>
              </a:rPr>
              <a:t>SBC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400" dirty="0" err="1"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 2021)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4148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F723FA-94EC-46E7-A612-42206503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To describe doping effect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11278024-605A-41E3-80EE-5845E2C59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2840" y="2128369"/>
                <a:ext cx="4763817" cy="26012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Doping for SrTi</a:t>
                </a:r>
                <a:r>
                  <a:rPr lang="en-US" altLang="ko-KR" sz="2400" baseline="-25000" dirty="0"/>
                  <a:t>1-x</a:t>
                </a:r>
                <a:r>
                  <a:rPr lang="en-US" altLang="ko-KR" sz="2400" dirty="0"/>
                  <a:t>Nb</a:t>
                </a:r>
                <a:r>
                  <a:rPr lang="en-US" altLang="ko-KR" sz="2400" baseline="-25000" dirty="0"/>
                  <a:t>x</a:t>
                </a:r>
                <a:r>
                  <a:rPr lang="en-US" altLang="ko-KR" sz="2400" dirty="0"/>
                  <a:t>O</a:t>
                </a:r>
                <a:r>
                  <a:rPr lang="en-US" altLang="ko-KR" sz="2400" baseline="-25000" dirty="0"/>
                  <a:t>3</a:t>
                </a:r>
                <a:endParaRPr lang="en-US" altLang="ko-KR" sz="24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ko-KR" sz="1800" dirty="0"/>
                  <a:t>n = 10</a:t>
                </a:r>
                <a:r>
                  <a:rPr lang="en-US" altLang="ko-KR" sz="1800" baseline="30000" dirty="0"/>
                  <a:t>19</a:t>
                </a:r>
                <a:r>
                  <a:rPr lang="en-US" altLang="ko-KR" sz="1800" dirty="0"/>
                  <a:t> – 10</a:t>
                </a:r>
                <a:r>
                  <a:rPr lang="en-US" altLang="ko-KR" sz="1800" baseline="30000" dirty="0"/>
                  <a:t>21</a:t>
                </a:r>
                <a:r>
                  <a:rPr lang="en-US" altLang="ko-KR" sz="1800" dirty="0"/>
                  <a:t> cm</a:t>
                </a:r>
                <a:r>
                  <a:rPr lang="en-US" altLang="ko-KR" sz="1800" baseline="30000" dirty="0"/>
                  <a:t>-3</a:t>
                </a:r>
                <a:r>
                  <a:rPr lang="en-US" altLang="ko-KR" sz="1800" dirty="0"/>
                  <a:t>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ko-KR" sz="1800" dirty="0"/>
                  <a:t>x = 10</a:t>
                </a:r>
                <a:r>
                  <a:rPr lang="en-US" altLang="ko-KR" sz="1800" baseline="30000" dirty="0"/>
                  <a:t>-3</a:t>
                </a:r>
                <a:r>
                  <a:rPr lang="en-US" altLang="ko-KR" sz="1800" dirty="0"/>
                  <a:t> –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ko-KR" sz="1600" dirty="0"/>
              </a:p>
              <a:p>
                <a:pPr marL="457200" lvl="1" indent="0">
                  <a:buNone/>
                </a:pPr>
                <a:endParaRPr lang="en-US" altLang="ko-KR" sz="1600" dirty="0"/>
              </a:p>
              <a:p>
                <a:pPr>
                  <a:buFontTx/>
                  <a:buChar char="-"/>
                </a:pPr>
                <a:r>
                  <a:rPr lang="en-US" altLang="ko-KR" sz="1800" dirty="0"/>
                  <a:t>Too big unit-cell</a:t>
                </a:r>
              </a:p>
              <a:p>
                <a:pPr>
                  <a:buFontTx/>
                  <a:buChar char="-"/>
                </a:pPr>
                <a:r>
                  <a:rPr lang="en-US" altLang="ko-KR" sz="1800" dirty="0"/>
                  <a:t>Size effect</a:t>
                </a:r>
              </a:p>
              <a:p>
                <a:pPr marL="0" indent="0">
                  <a:buNone/>
                </a:pPr>
                <a:r>
                  <a:rPr lang="en-US" altLang="ko-KR" sz="1800" dirty="0"/>
                  <a:t>- Nb doping is approximated with Jellium</a:t>
                </a:r>
              </a:p>
            </p:txBody>
          </p:sp>
        </mc:Choice>
        <mc:Fallback xmlns="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11278024-605A-41E3-80EE-5845E2C59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40" y="2128369"/>
                <a:ext cx="4763817" cy="2601262"/>
              </a:xfrm>
              <a:prstGeom prst="rect">
                <a:avLst/>
              </a:prstGeom>
              <a:blipFill>
                <a:blip r:embed="rId2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FCF937A4-B337-EB83-A93D-11961059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45" y="1534810"/>
            <a:ext cx="5245122" cy="47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3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264ED-04AE-2580-B088-5F20218E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of Jellium model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7289882-3C22-8B41-8C7C-963AF1882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8860" y="1746060"/>
            <a:ext cx="5502964" cy="3701109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1E26010-9530-BC6F-FD31-0E3DAFA1BCAC}"/>
              </a:ext>
            </a:extLst>
          </p:cNvPr>
          <p:cNvSpPr txBox="1">
            <a:spLocks/>
          </p:cNvSpPr>
          <p:nvPr/>
        </p:nvSpPr>
        <p:spPr>
          <a:xfrm>
            <a:off x="0" y="1746060"/>
            <a:ext cx="6684580" cy="138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Jellium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ko-KR" sz="2000" dirty="0"/>
              <a:t>- homogeneous background charge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ko-KR" sz="2000" dirty="0"/>
              <a:t>- uniformly distributed positive charges in space</a:t>
            </a: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42E45B-BE94-87B0-696E-9C5D25C0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6" y="2848091"/>
            <a:ext cx="5646956" cy="801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D66AA3-D139-0C68-301A-10059B8970CC}"/>
              </a:ext>
            </a:extLst>
          </p:cNvPr>
          <p:cNvSpPr txBox="1"/>
          <p:nvPr/>
        </p:nvSpPr>
        <p:spPr>
          <a:xfrm>
            <a:off x="140176" y="3695646"/>
            <a:ext cx="655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H</a:t>
            </a:r>
            <a:r>
              <a:rPr lang="en-US" altLang="ko-KR" baseline="-25000" dirty="0"/>
              <a:t>el</a:t>
            </a:r>
            <a:r>
              <a:rPr lang="en-US" altLang="ko-KR" dirty="0"/>
              <a:t>      : kinetic and electron-electron repulsion</a:t>
            </a:r>
          </a:p>
          <a:p>
            <a:r>
              <a:rPr lang="en-US" altLang="ko-KR" i="1" dirty="0" err="1"/>
              <a:t>H</a:t>
            </a:r>
            <a:r>
              <a:rPr lang="en-US" altLang="ko-KR" baseline="-25000" dirty="0" err="1"/>
              <a:t>back</a:t>
            </a:r>
            <a:r>
              <a:rPr lang="en-US" altLang="ko-KR" dirty="0"/>
              <a:t>   : electrostatic interaction of the positive charge itself</a:t>
            </a:r>
          </a:p>
          <a:p>
            <a:r>
              <a:rPr lang="en-US" altLang="ko-KR" i="1" dirty="0"/>
              <a:t>H</a:t>
            </a:r>
            <a:r>
              <a:rPr lang="en-US" altLang="ko-KR" baseline="-25000" dirty="0"/>
              <a:t>el-back</a:t>
            </a:r>
            <a:r>
              <a:rPr lang="en-US" altLang="ko-KR" dirty="0"/>
              <a:t> : electrostatic interaction of electron-background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FB9C8-48CD-41AC-D510-1B56070C5D14}"/>
              </a:ext>
            </a:extLst>
          </p:cNvPr>
          <p:cNvSpPr txBox="1"/>
          <p:nvPr/>
        </p:nvSpPr>
        <p:spPr>
          <a:xfrm>
            <a:off x="9057735" y="6026819"/>
            <a:ext cx="237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TB parameters fitting</a:t>
            </a:r>
          </a:p>
          <a:p>
            <a:r>
              <a:rPr lang="en-US" altLang="ko-KR" dirty="0"/>
              <a:t>…… 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87D15-5B8B-2FEB-C4B9-DA623B9D23A6}"/>
              </a:ext>
            </a:extLst>
          </p:cNvPr>
          <p:cNvSpPr txBox="1"/>
          <p:nvPr/>
        </p:nvSpPr>
        <p:spPr>
          <a:xfrm>
            <a:off x="633348" y="6171197"/>
            <a:ext cx="18606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Phonon with </a:t>
            </a:r>
            <a:r>
              <a:rPr lang="en-US" altLang="ko-KR" dirty="0" err="1"/>
              <a:t>Jel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42FF2-E999-D24A-AC06-8104E61AFA54}"/>
              </a:ext>
            </a:extLst>
          </p:cNvPr>
          <p:cNvSpPr txBox="1"/>
          <p:nvPr/>
        </p:nvSpPr>
        <p:spPr>
          <a:xfrm>
            <a:off x="3234942" y="6171197"/>
            <a:ext cx="24399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Get eigenvector (u</a:t>
            </a:r>
            <a:r>
              <a:rPr lang="en-US" altLang="ko-KR" baseline="-25000" dirty="0"/>
              <a:t>TO1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96EEF-C551-1B61-9546-14D4BECFB8A2}"/>
              </a:ext>
            </a:extLst>
          </p:cNvPr>
          <p:cNvSpPr txBox="1"/>
          <p:nvPr/>
        </p:nvSpPr>
        <p:spPr>
          <a:xfrm>
            <a:off x="6415898" y="6032698"/>
            <a:ext cx="18606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DFT band with </a:t>
            </a:r>
            <a:br>
              <a:rPr lang="en-US" altLang="ko-KR" dirty="0"/>
            </a:br>
            <a:r>
              <a:rPr lang="en-US" altLang="ko-KR" dirty="0"/>
              <a:t>u</a:t>
            </a:r>
            <a:r>
              <a:rPr lang="en-US" altLang="ko-KR" baseline="-25000" dirty="0"/>
              <a:t>TO1</a:t>
            </a:r>
            <a:r>
              <a:rPr lang="en-US" altLang="ko-KR" dirty="0"/>
              <a:t> &amp; </a:t>
            </a:r>
            <a:r>
              <a:rPr lang="en-US" altLang="ko-KR" dirty="0" err="1"/>
              <a:t>Jel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128DB-8796-C5BC-0371-7DF3339B058F}"/>
              </a:ext>
            </a:extLst>
          </p:cNvPr>
          <p:cNvSpPr txBox="1"/>
          <p:nvPr/>
        </p:nvSpPr>
        <p:spPr>
          <a:xfrm>
            <a:off x="0" y="5648288"/>
            <a:ext cx="20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Procedure</a:t>
            </a:r>
            <a:endParaRPr lang="ko-KR" altLang="en-US" sz="2400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B975AC4-363D-F846-179A-2FD490E67847}"/>
              </a:ext>
            </a:extLst>
          </p:cNvPr>
          <p:cNvSpPr/>
          <p:nvPr/>
        </p:nvSpPr>
        <p:spPr>
          <a:xfrm>
            <a:off x="2628880" y="6233925"/>
            <a:ext cx="516556" cy="25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45CB218B-6A77-8415-6DAF-D261AFF791DF}"/>
              </a:ext>
            </a:extLst>
          </p:cNvPr>
          <p:cNvSpPr/>
          <p:nvPr/>
        </p:nvSpPr>
        <p:spPr>
          <a:xfrm>
            <a:off x="5787132" y="6233925"/>
            <a:ext cx="516556" cy="25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CF80ACE8-B43C-E04B-5244-DD0C68B9BF9D}"/>
              </a:ext>
            </a:extLst>
          </p:cNvPr>
          <p:cNvSpPr/>
          <p:nvPr/>
        </p:nvSpPr>
        <p:spPr>
          <a:xfrm>
            <a:off x="8408847" y="6233925"/>
            <a:ext cx="516556" cy="25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26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CF8E3-766E-4D34-B0E0-FAC441A4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Phonon with Jellium for SrTi</a:t>
            </a:r>
            <a:r>
              <a:rPr lang="en-US" altLang="ko-KR" sz="3600" baseline="-25000" dirty="0"/>
              <a:t>1-x</a:t>
            </a:r>
            <a:r>
              <a:rPr lang="en-US" altLang="ko-KR" sz="3600" dirty="0"/>
              <a:t>Nb</a:t>
            </a:r>
            <a:r>
              <a:rPr lang="en-US" altLang="ko-KR" sz="3600" baseline="-25000" dirty="0"/>
              <a:t>x</a:t>
            </a:r>
            <a:r>
              <a:rPr lang="en-US" altLang="ko-KR" sz="3600" dirty="0"/>
              <a:t>O</a:t>
            </a:r>
            <a:r>
              <a:rPr lang="en-US" altLang="ko-KR" sz="3600" baseline="-25000" dirty="0"/>
              <a:t>3</a:t>
            </a:r>
            <a:r>
              <a:rPr lang="en-US" altLang="ko-KR" sz="3600" dirty="0"/>
              <a:t> 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00B41-27FE-46E4-B7D1-E1CCEE5405B4}"/>
              </a:ext>
            </a:extLst>
          </p:cNvPr>
          <p:cNvSpPr txBox="1"/>
          <p:nvPr/>
        </p:nvSpPr>
        <p:spPr>
          <a:xfrm>
            <a:off x="3482306" y="5201455"/>
            <a:ext cx="167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(Negative frequency is imaginary value)</a:t>
            </a:r>
            <a:endParaRPr lang="ko-KR" altLang="en-US" sz="12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D3D814E-ECF5-4580-95F1-0FE07D55B844}"/>
              </a:ext>
            </a:extLst>
          </p:cNvPr>
          <p:cNvGrpSpPr/>
          <p:nvPr/>
        </p:nvGrpSpPr>
        <p:grpSpPr>
          <a:xfrm>
            <a:off x="9574334" y="2864016"/>
            <a:ext cx="2053203" cy="2177667"/>
            <a:chOff x="4574300" y="3807376"/>
            <a:chExt cx="1610808" cy="170845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726B36D-A2E4-1924-4A73-1A0D21EBF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6422" y="3830602"/>
              <a:ext cx="1538686" cy="1685228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D52EF5A-0C44-B3DA-CA1A-62752259F815}"/>
                </a:ext>
              </a:extLst>
            </p:cNvPr>
            <p:cNvSpPr/>
            <p:nvPr/>
          </p:nvSpPr>
          <p:spPr>
            <a:xfrm>
              <a:off x="4574300" y="3807376"/>
              <a:ext cx="226302" cy="197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EF637E16-A9F7-6665-F04D-BB2968A96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91990"/>
              </p:ext>
            </p:extLst>
          </p:nvPr>
        </p:nvGraphicFramePr>
        <p:xfrm>
          <a:off x="1494388" y="1878511"/>
          <a:ext cx="7471908" cy="332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187">
                  <a:extLst>
                    <a:ext uri="{9D8B030D-6E8A-4147-A177-3AD203B41FA5}">
                      <a16:colId xmlns:a16="http://schemas.microsoft.com/office/drawing/2014/main" val="3203094031"/>
                    </a:ext>
                  </a:extLst>
                </a:gridCol>
                <a:gridCol w="979922">
                  <a:extLst>
                    <a:ext uri="{9D8B030D-6E8A-4147-A177-3AD203B41FA5}">
                      <a16:colId xmlns:a16="http://schemas.microsoft.com/office/drawing/2014/main" val="1764723448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418110040"/>
                    </a:ext>
                  </a:extLst>
                </a:gridCol>
                <a:gridCol w="918677">
                  <a:extLst>
                    <a:ext uri="{9D8B030D-6E8A-4147-A177-3AD203B41FA5}">
                      <a16:colId xmlns:a16="http://schemas.microsoft.com/office/drawing/2014/main" val="3545917769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2815066585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3064749907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3013903292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2625982540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1854202003"/>
                    </a:ext>
                  </a:extLst>
                </a:gridCol>
              </a:tblGrid>
              <a:tr h="4968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SrTi</a:t>
                      </a:r>
                      <a:r>
                        <a:rPr lang="en-US" sz="1100" u="none" strike="noStrike" baseline="-25000" dirty="0">
                          <a:effectLst/>
                        </a:rPr>
                        <a:t>1-x</a:t>
                      </a:r>
                      <a:r>
                        <a:rPr lang="en-US" sz="1100" u="none" strike="noStrike" dirty="0">
                          <a:effectLst/>
                        </a:rPr>
                        <a:t>Nb</a:t>
                      </a:r>
                      <a:r>
                        <a:rPr lang="en-US" sz="1100" u="none" strike="noStrike" baseline="-25000" dirty="0">
                          <a:effectLst/>
                        </a:rPr>
                        <a:t>x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en-US" sz="1100" u="none" strike="noStrike" baseline="-25000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/>
                        <a:t>Frequency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Phonon eigenvector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335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~n(cm^-3)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(THz)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meV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37679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0.00E+00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-2.0208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-8.357231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0.2544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0.4547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-0.4578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-0.5094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6013653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0.000156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2.55E+18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-2.0101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-8.313077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0.2547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0.4542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-0.4576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938649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0.001563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2.55E+19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-1.8818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-7.782295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0.4466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-0.4643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5987987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5.10E+19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-1.7299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-7.154136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0.2597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0.4370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-0.4693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-0.5106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-0.5106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732708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0.007813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1.27E+20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-1.1799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-4.879746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0.2495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0.3928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-0.4708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-0.5300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-0.5300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72554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0.015625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2.55E+20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-0.0993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-0.410523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0.6592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0.4702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-0.3363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-0.3401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-0.3401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851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5.10E+20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2.2935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9.4853147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0.4320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0.2989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-0.5157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-0.4786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-0.4786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0600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2.04E+21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6.7076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27.740514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-0.2461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0.8303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-0.2066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-0.322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-0.322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55587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823DC2A9-0DE6-6B66-8C8A-2AA4FB746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70748"/>
              </p:ext>
            </p:extLst>
          </p:nvPr>
        </p:nvGraphicFramePr>
        <p:xfrm>
          <a:off x="793052" y="7324592"/>
          <a:ext cx="8268095" cy="332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187">
                  <a:extLst>
                    <a:ext uri="{9D8B030D-6E8A-4147-A177-3AD203B41FA5}">
                      <a16:colId xmlns:a16="http://schemas.microsoft.com/office/drawing/2014/main" val="4041982093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3203094031"/>
                    </a:ext>
                  </a:extLst>
                </a:gridCol>
                <a:gridCol w="979922">
                  <a:extLst>
                    <a:ext uri="{9D8B030D-6E8A-4147-A177-3AD203B41FA5}">
                      <a16:colId xmlns:a16="http://schemas.microsoft.com/office/drawing/2014/main" val="1764723448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418110040"/>
                    </a:ext>
                  </a:extLst>
                </a:gridCol>
                <a:gridCol w="918677">
                  <a:extLst>
                    <a:ext uri="{9D8B030D-6E8A-4147-A177-3AD203B41FA5}">
                      <a16:colId xmlns:a16="http://schemas.microsoft.com/office/drawing/2014/main" val="3545917769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2815066585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3064749907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3013903292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2625982540"/>
                    </a:ext>
                  </a:extLst>
                </a:gridCol>
                <a:gridCol w="796187">
                  <a:extLst>
                    <a:ext uri="{9D8B030D-6E8A-4147-A177-3AD203B41FA5}">
                      <a16:colId xmlns:a16="http://schemas.microsoft.com/office/drawing/2014/main" val="1854202003"/>
                    </a:ext>
                  </a:extLst>
                </a:gridCol>
              </a:tblGrid>
              <a:tr h="496872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SrTi</a:t>
                      </a:r>
                      <a:r>
                        <a:rPr lang="en-US" sz="1100" u="none" strike="noStrike" baseline="-25000" dirty="0">
                          <a:effectLst/>
                        </a:rPr>
                        <a:t>1-x</a:t>
                      </a:r>
                      <a:r>
                        <a:rPr lang="en-US" sz="1100" u="none" strike="noStrike" dirty="0">
                          <a:effectLst/>
                        </a:rPr>
                        <a:t>Nb</a:t>
                      </a:r>
                      <a:r>
                        <a:rPr lang="en-US" sz="1100" u="none" strike="noStrike" baseline="-25000" dirty="0">
                          <a:effectLst/>
                        </a:rPr>
                        <a:t>x</a:t>
                      </a:r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r>
                        <a:rPr lang="en-US" sz="1100" u="none" strike="noStrike" baseline="-25000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 dirty="0">
                          <a:effectLst/>
                        </a:rPr>
                        <a:t>Phonon eigenvector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335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elect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~n(cm^-3)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(THz)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meV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37679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0.00E+00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-2.0208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-8.357231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0.2544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0.4547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-0.4578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-0.5094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6013653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0.000156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2.55E+18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-2.0101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-8.313077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0.2547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0.4542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-0.4576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938649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0.001563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2.55E+19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-1.8818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-7.782295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0.2576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0.4466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-0.4643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-0.5093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25987987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5.10E+19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-1.7299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-7.154136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0.2597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0.4370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-0.4693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-0.5106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-0.5106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732708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0.007813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1.27E+20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-1.1799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-4.879746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0.2495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0.3928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-0.4708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-0.5300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-0.5300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72554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0.015625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2.55E+20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-0.0993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-0.410523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0.6592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0.4702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-0.3363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-0.3401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-0.3401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8512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5.10E+20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2.2935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9.4853147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0.4320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0.2989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-0.5157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-0.4786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-0.4786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0600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2.04E+21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6.7076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27.740514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-0.2461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0.8303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-0.2066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-0.322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-0.322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5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91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5CDC7-3A67-4ACC-9BEF-A7BF87F5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TO</a:t>
            </a:r>
            <a:r>
              <a:rPr lang="en-US" altLang="ko-KR" sz="3600" baseline="-25000" dirty="0"/>
              <a:t>1</a:t>
            </a:r>
            <a:r>
              <a:rPr lang="en-US" altLang="ko-KR" sz="3600" dirty="0"/>
              <a:t> mode with Jellium </a:t>
            </a:r>
            <a:r>
              <a:rPr lang="en-US" altLang="ko-KR" sz="3600" dirty="0" err="1"/>
              <a:t>PBEsol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C48323-ECF0-4D45-A9D7-8F5732BE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435" y="1505311"/>
            <a:ext cx="5194075" cy="1923689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To confirm a relation between phonon frequency of TO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 mode and the concentration</a:t>
            </a:r>
          </a:p>
          <a:p>
            <a:r>
              <a:rPr lang="en-US" altLang="ko-KR" sz="2000" dirty="0"/>
              <a:t>We adopt a phenomenological equation from ref[1]</a:t>
            </a:r>
            <a:endParaRPr lang="ko-KR" altLang="en-US" sz="20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CD0BA92-D48B-4037-A533-B6D17AE7CEE0}"/>
              </a:ext>
            </a:extLst>
          </p:cNvPr>
          <p:cNvGrpSpPr/>
          <p:nvPr/>
        </p:nvGrpSpPr>
        <p:grpSpPr>
          <a:xfrm>
            <a:off x="1400376" y="1360632"/>
            <a:ext cx="3920257" cy="306612"/>
            <a:chOff x="681444" y="1352005"/>
            <a:chExt cx="3920257" cy="306612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C70ECCD-7ADF-4DB0-AFD1-C0B2CDDD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444" y="1352005"/>
              <a:ext cx="3920257" cy="306612"/>
            </a:xfrm>
            <a:prstGeom prst="rect">
              <a:avLst/>
            </a:prstGeom>
          </p:spPr>
        </p:pic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B4F5313-05B0-46EE-8CF0-AB10EE6A7B3E}"/>
                </a:ext>
              </a:extLst>
            </p:cNvPr>
            <p:cNvCxnSpPr/>
            <p:nvPr/>
          </p:nvCxnSpPr>
          <p:spPr>
            <a:xfrm>
              <a:off x="748937" y="1658617"/>
              <a:ext cx="34834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38D9110-416F-44FC-B0DF-605CB171F01D}"/>
                </a:ext>
              </a:extLst>
            </p:cNvPr>
            <p:cNvCxnSpPr/>
            <p:nvPr/>
          </p:nvCxnSpPr>
          <p:spPr>
            <a:xfrm>
              <a:off x="1924594" y="1658617"/>
              <a:ext cx="34834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659FE03-4736-4F2A-9728-2EDB007CCD3B}"/>
                </a:ext>
              </a:extLst>
            </p:cNvPr>
            <p:cNvCxnSpPr/>
            <p:nvPr/>
          </p:nvCxnSpPr>
          <p:spPr>
            <a:xfrm>
              <a:off x="4110445" y="1658617"/>
              <a:ext cx="34834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A0B445-C774-4EDF-A8C0-72148381BFB3}"/>
                  </a:ext>
                </a:extLst>
              </p:cNvPr>
              <p:cNvSpPr txBox="1"/>
              <p:nvPr/>
            </p:nvSpPr>
            <p:spPr>
              <a:xfrm>
                <a:off x="7365659" y="3236539"/>
                <a:ext cx="3296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/>
                  <a:t>Our fitting</a:t>
                </a:r>
              </a:p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ko-KR" b="1" i="1" baseline="-25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 = ~ 3.1 * 10</a:t>
                </a:r>
                <a:r>
                  <a:rPr lang="en-US" altLang="ko-KR" b="1" baseline="30000" dirty="0"/>
                  <a:t>-19</a:t>
                </a:r>
                <a:r>
                  <a:rPr lang="en-US" altLang="ko-KR" b="1" dirty="0"/>
                  <a:t> meV</a:t>
                </a:r>
                <a:r>
                  <a:rPr lang="en-US" altLang="ko-KR" b="1" baseline="30000" dirty="0"/>
                  <a:t>2 </a:t>
                </a:r>
                <a:r>
                  <a:rPr lang="en-US" altLang="ko-KR" b="1" dirty="0"/>
                  <a:t>cm</a:t>
                </a:r>
                <a:r>
                  <a:rPr lang="en-US" altLang="ko-KR" b="1" baseline="30000" dirty="0"/>
                  <a:t>3</a:t>
                </a:r>
                <a:endParaRPr lang="ko-KR" altLang="en-US" b="1" baseline="30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A0B445-C774-4EDF-A8C0-72148381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659" y="3236539"/>
                <a:ext cx="3296095" cy="646331"/>
              </a:xfrm>
              <a:prstGeom prst="rect">
                <a:avLst/>
              </a:prstGeom>
              <a:blipFill>
                <a:blip r:embed="rId3"/>
                <a:stretch>
                  <a:fillRect l="-1479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73891B-CF2A-4C0A-AC37-5A8E27195915}"/>
                  </a:ext>
                </a:extLst>
              </p:cNvPr>
              <p:cNvSpPr txBox="1"/>
              <p:nvPr/>
            </p:nvSpPr>
            <p:spPr>
              <a:xfrm>
                <a:off x="7365659" y="4080545"/>
                <a:ext cx="31357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Ref[1]</a:t>
                </a:r>
              </a:p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ko-KR" b="0" i="1" baseline="-25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/>
                  <a:t> = ~ 1.8 * 10</a:t>
                </a:r>
                <a:r>
                  <a:rPr lang="en-US" altLang="ko-KR" baseline="30000" dirty="0"/>
                  <a:t>-19</a:t>
                </a:r>
                <a:r>
                  <a:rPr lang="en-US" altLang="ko-KR" dirty="0"/>
                  <a:t> meV</a:t>
                </a:r>
                <a:r>
                  <a:rPr lang="en-US" altLang="ko-KR" baseline="30000" dirty="0"/>
                  <a:t>2 </a:t>
                </a:r>
                <a:r>
                  <a:rPr lang="en-US" altLang="ko-KR" dirty="0"/>
                  <a:t>cm</a:t>
                </a:r>
                <a:r>
                  <a:rPr lang="en-US" altLang="ko-KR" baseline="30000" dirty="0"/>
                  <a:t>3</a:t>
                </a:r>
                <a:endParaRPr lang="ko-KR" altLang="en-US" baseline="30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73891B-CF2A-4C0A-AC37-5A8E2719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659" y="4080545"/>
                <a:ext cx="3135795" cy="646331"/>
              </a:xfrm>
              <a:prstGeom prst="rect">
                <a:avLst/>
              </a:prstGeom>
              <a:blipFill>
                <a:blip r:embed="rId5"/>
                <a:stretch>
                  <a:fillRect l="-1553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D90B7DE-9A8C-44B1-8644-25C83DEC9348}"/>
              </a:ext>
            </a:extLst>
          </p:cNvPr>
          <p:cNvSpPr txBox="1"/>
          <p:nvPr/>
        </p:nvSpPr>
        <p:spPr>
          <a:xfrm>
            <a:off x="8193020" y="6519446"/>
            <a:ext cx="399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[1] </a:t>
            </a:r>
            <a:r>
              <a:rPr lang="en-US" altLang="ko-KR" sz="1600" i="1" dirty="0"/>
              <a:t>Annals of Physics  </a:t>
            </a:r>
            <a:r>
              <a:rPr lang="en-US" altLang="ko-KR" sz="1600" dirty="0"/>
              <a:t>417 168107 (2020)</a:t>
            </a:r>
            <a:endParaRPr lang="ko-KR" altLang="en-US" sz="1600" baseline="30000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6DB73293-D313-4910-BBF5-5CB30B03DD84}"/>
              </a:ext>
            </a:extLst>
          </p:cNvPr>
          <p:cNvSpPr txBox="1">
            <a:spLocks/>
          </p:cNvSpPr>
          <p:nvPr/>
        </p:nvSpPr>
        <p:spPr>
          <a:xfrm>
            <a:off x="6740435" y="5160228"/>
            <a:ext cx="5535022" cy="73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/>
              <a:t>Jellium is good agreement for phonon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08710E-FB52-51F5-A2B4-5D30A7DCF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17" y="1973856"/>
            <a:ext cx="5013320" cy="42825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0A8367-2A3B-64FF-F497-A30161124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323" y="5629665"/>
            <a:ext cx="1703101" cy="1155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FE3F1-3DD5-4D6A-6082-B97E0256D897}"/>
              </a:ext>
            </a:extLst>
          </p:cNvPr>
          <p:cNvSpPr txBox="1"/>
          <p:nvPr/>
        </p:nvSpPr>
        <p:spPr>
          <a:xfrm rot="16200000">
            <a:off x="28986" y="3852893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altLang="ko-KR" dirty="0"/>
              <a:t>ω</a:t>
            </a:r>
            <a:r>
              <a:rPr lang="en-US" altLang="ko-KR" baseline="30000" dirty="0"/>
              <a:t>2</a:t>
            </a:r>
            <a:r>
              <a:rPr lang="en-US" altLang="ko-KR" dirty="0"/>
              <a:t>(meV</a:t>
            </a:r>
            <a:r>
              <a:rPr lang="en-US" altLang="ko-KR" baseline="30000" dirty="0"/>
              <a:t>2</a:t>
            </a:r>
            <a:r>
              <a:rPr lang="en-US" altLang="ko-KR" dirty="0"/>
              <a:t>)</a:t>
            </a:r>
            <a:endParaRPr lang="ko-KR" altLang="en-US" baseline="3000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D5C3022-A160-3BFA-ECD8-FDDC83B4D461}"/>
              </a:ext>
            </a:extLst>
          </p:cNvPr>
          <p:cNvCxnSpPr>
            <a:cxnSpLocks/>
          </p:cNvCxnSpPr>
          <p:nvPr/>
        </p:nvCxnSpPr>
        <p:spPr>
          <a:xfrm flipH="1">
            <a:off x="5432099" y="2283049"/>
            <a:ext cx="38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06E14773-38B0-9034-906E-E320333DF723}"/>
              </a:ext>
            </a:extLst>
          </p:cNvPr>
          <p:cNvSpPr txBox="1">
            <a:spLocks/>
          </p:cNvSpPr>
          <p:nvPr/>
        </p:nvSpPr>
        <p:spPr>
          <a:xfrm>
            <a:off x="5775858" y="2218540"/>
            <a:ext cx="872855" cy="70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altLang="ko-KR" sz="1600" dirty="0"/>
              <a:t>x=1/8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ko-KR" sz="900" dirty="0"/>
              <a:t>(SrTi</a:t>
            </a:r>
            <a:r>
              <a:rPr lang="en-US" altLang="ko-KR" sz="900" baseline="-25000" dirty="0"/>
              <a:t>1-x</a:t>
            </a:r>
            <a:r>
              <a:rPr lang="en-US" altLang="ko-KR" sz="900" dirty="0"/>
              <a:t>Nb</a:t>
            </a:r>
            <a:r>
              <a:rPr lang="en-US" altLang="ko-KR" sz="900" baseline="-25000" dirty="0"/>
              <a:t>x</a:t>
            </a:r>
            <a:r>
              <a:rPr lang="en-US" altLang="ko-KR" sz="900" dirty="0"/>
              <a:t>O</a:t>
            </a:r>
            <a:r>
              <a:rPr lang="en-US" altLang="ko-KR" sz="900" baseline="-25000" dirty="0"/>
              <a:t>3</a:t>
            </a:r>
            <a:r>
              <a:rPr lang="en-US" altLang="ko-KR" sz="900" dirty="0"/>
              <a:t>)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4802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7F06A2-5E0E-4986-A818-4C9DC220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Tight Binding model for STO</a:t>
            </a:r>
            <a:endParaRPr lang="ko-KR" altLang="en-US" sz="3600" dirty="0"/>
          </a:p>
        </p:txBody>
      </p:sp>
      <p:pic>
        <p:nvPicPr>
          <p:cNvPr id="1026" name="Picture 2" descr="arXiv:1004.2974v1 [cond-mat.mtrl-sci] 17 Apr 2010">
            <a:extLst>
              <a:ext uri="{FF2B5EF4-FFF2-40B4-BE49-F238E27FC236}">
                <a16:creationId xmlns:a16="http://schemas.microsoft.com/office/drawing/2014/main" id="{DF7183FA-11D5-4568-8258-022C4688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6" y="5469623"/>
            <a:ext cx="1621084" cy="13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B1D3D0C9-576B-441D-A995-C0920BDC2ADA}"/>
              </a:ext>
            </a:extLst>
          </p:cNvPr>
          <p:cNvGrpSpPr/>
          <p:nvPr/>
        </p:nvGrpSpPr>
        <p:grpSpPr>
          <a:xfrm>
            <a:off x="95538" y="1411645"/>
            <a:ext cx="5365407" cy="4057978"/>
            <a:chOff x="121710" y="1265543"/>
            <a:chExt cx="5365407" cy="4057978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991FA081-7044-494B-9271-AC2F41D6F08F}"/>
                </a:ext>
              </a:extLst>
            </p:cNvPr>
            <p:cNvGrpSpPr/>
            <p:nvPr/>
          </p:nvGrpSpPr>
          <p:grpSpPr>
            <a:xfrm>
              <a:off x="121710" y="1584487"/>
              <a:ext cx="5255633" cy="3496676"/>
              <a:chOff x="5216754" y="1798406"/>
              <a:chExt cx="6198857" cy="412422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FC182F-6180-4455-857D-BBAAB43710E8}"/>
                  </a:ext>
                </a:extLst>
              </p:cNvPr>
              <p:cNvSpPr txBox="1"/>
              <p:nvPr/>
            </p:nvSpPr>
            <p:spPr>
              <a:xfrm rot="16200000">
                <a:off x="4478060" y="3538237"/>
                <a:ext cx="1949305" cy="47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/>
                  <a:t>E - </a:t>
                </a:r>
                <a:r>
                  <a:rPr lang="en-US" altLang="ko-KR" sz="2000" dirty="0" err="1"/>
                  <a:t>E</a:t>
                </a:r>
                <a:r>
                  <a:rPr lang="en-US" altLang="ko-KR" sz="2000" i="1" baseline="-25000" dirty="0" err="1"/>
                  <a:t>fermi</a:t>
                </a:r>
                <a:r>
                  <a:rPr lang="en-US" altLang="ko-KR" sz="2000" i="1" baseline="-25000" dirty="0"/>
                  <a:t> </a:t>
                </a:r>
                <a:r>
                  <a:rPr lang="en-US" altLang="ko-KR" sz="2000" dirty="0"/>
                  <a:t>(eV)</a:t>
                </a:r>
                <a:endParaRPr lang="ko-KR" altLang="en-US" sz="2000" dirty="0"/>
              </a:p>
            </p:txBody>
          </p:sp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A3D061BB-F556-43E8-B727-888C7A30B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9163" y="1798406"/>
                <a:ext cx="5706448" cy="4124221"/>
              </a:xfrm>
              <a:prstGeom prst="rect">
                <a:avLst/>
              </a:prstGeom>
            </p:spPr>
          </p:pic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0DA13F8-11EE-4A23-92B0-A0F81C1C6460}"/>
                </a:ext>
              </a:extLst>
            </p:cNvPr>
            <p:cNvGrpSpPr/>
            <p:nvPr/>
          </p:nvGrpSpPr>
          <p:grpSpPr>
            <a:xfrm>
              <a:off x="3290987" y="1265543"/>
              <a:ext cx="2134172" cy="369332"/>
              <a:chOff x="792759" y="1257661"/>
              <a:chExt cx="2134172" cy="369332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A6F868F1-915D-4E9E-B99D-A9975EAB4429}"/>
                  </a:ext>
                </a:extLst>
              </p:cNvPr>
              <p:cNvSpPr/>
              <p:nvPr/>
            </p:nvSpPr>
            <p:spPr>
              <a:xfrm>
                <a:off x="792759" y="1397273"/>
                <a:ext cx="121640" cy="1216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F8534B-546E-4C93-8300-32FA7C3B1A24}"/>
                  </a:ext>
                </a:extLst>
              </p:cNvPr>
              <p:cNvSpPr txBox="1"/>
              <p:nvPr/>
            </p:nvSpPr>
            <p:spPr>
              <a:xfrm>
                <a:off x="938566" y="1257661"/>
                <a:ext cx="1988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= t</a:t>
                </a:r>
                <a:r>
                  <a:rPr lang="en-US" altLang="ko-KR" baseline="-25000" dirty="0"/>
                  <a:t>2g</a:t>
                </a:r>
                <a:r>
                  <a:rPr lang="en-US" altLang="ko-KR" dirty="0"/>
                  <a:t> orbital of </a:t>
                </a:r>
                <a:r>
                  <a:rPr lang="en-US" altLang="ko-KR" dirty="0" err="1"/>
                  <a:t>Ti</a:t>
                </a:r>
                <a:endParaRPr lang="ko-KR" alt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0ECF88-2D37-4604-9114-0CC35219D68B}"/>
                </a:ext>
              </a:extLst>
            </p:cNvPr>
            <p:cNvSpPr txBox="1"/>
            <p:nvPr/>
          </p:nvSpPr>
          <p:spPr>
            <a:xfrm>
              <a:off x="559101" y="4954189"/>
              <a:ext cx="492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X|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Y|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Z|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S|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T|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U|</a:t>
              </a:r>
              <a:r>
                <a:rPr lang="el-GR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R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8AFBA9-FECE-4395-AF11-4E9EF1A65A03}"/>
              </a:ext>
            </a:extLst>
          </p:cNvPr>
          <p:cNvSpPr txBox="1"/>
          <p:nvPr/>
        </p:nvSpPr>
        <p:spPr>
          <a:xfrm>
            <a:off x="63145" y="1096844"/>
            <a:ext cx="304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Band structure of STO</a:t>
            </a:r>
            <a:endParaRPr lang="ko-KR" altLang="en-US" sz="2000" dirty="0"/>
          </a:p>
        </p:txBody>
      </p:sp>
      <p:grpSp>
        <p:nvGrpSpPr>
          <p:cNvPr id="1027" name="그룹 1026">
            <a:extLst>
              <a:ext uri="{FF2B5EF4-FFF2-40B4-BE49-F238E27FC236}">
                <a16:creationId xmlns:a16="http://schemas.microsoft.com/office/drawing/2014/main" id="{DD7B7470-9CCA-4907-95A7-A1F7AA5289AB}"/>
              </a:ext>
            </a:extLst>
          </p:cNvPr>
          <p:cNvGrpSpPr/>
          <p:nvPr/>
        </p:nvGrpSpPr>
        <p:grpSpPr>
          <a:xfrm>
            <a:off x="9455448" y="2172263"/>
            <a:ext cx="1538463" cy="1077748"/>
            <a:chOff x="10303625" y="1730589"/>
            <a:chExt cx="1538463" cy="107774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6D0FF499-7C04-4F79-8F5C-6656696AC5F1}"/>
                </a:ext>
              </a:extLst>
            </p:cNvPr>
            <p:cNvGrpSpPr/>
            <p:nvPr/>
          </p:nvGrpSpPr>
          <p:grpSpPr>
            <a:xfrm>
              <a:off x="10303625" y="1730589"/>
              <a:ext cx="1538463" cy="1077748"/>
              <a:chOff x="5747125" y="3764598"/>
              <a:chExt cx="1538463" cy="1077748"/>
            </a:xfrm>
          </p:grpSpPr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3A6E267F-601F-4DFE-B798-82218E3F4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5139" t="11919" r="1618" b="16882"/>
              <a:stretch/>
            </p:blipFill>
            <p:spPr>
              <a:xfrm>
                <a:off x="5747125" y="3764598"/>
                <a:ext cx="841695" cy="1014988"/>
              </a:xfrm>
              <a:prstGeom prst="rect">
                <a:avLst/>
              </a:prstGeom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D5309DF0-326F-47B5-B046-195AA2DE40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5139" t="11919" r="1618" b="16882"/>
              <a:stretch/>
            </p:blipFill>
            <p:spPr>
              <a:xfrm>
                <a:off x="6443893" y="3827358"/>
                <a:ext cx="841695" cy="1014988"/>
              </a:xfrm>
              <a:prstGeom prst="rect">
                <a:avLst/>
              </a:prstGeom>
            </p:spPr>
          </p:pic>
        </p:grp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6C31CD20-1B1D-4824-A162-60AE02CA4BE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317" y="2229801"/>
              <a:ext cx="368151" cy="1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784822-BF63-4F45-8FB2-8C218A5DD030}"/>
                </a:ext>
              </a:extLst>
            </p:cNvPr>
            <p:cNvSpPr txBox="1"/>
            <p:nvPr/>
          </p:nvSpPr>
          <p:spPr>
            <a:xfrm>
              <a:off x="10930296" y="177216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t</a:t>
              </a:r>
              <a:r>
                <a:rPr lang="en-US" altLang="ko-KR" baseline="-25000"/>
                <a:t>2</a:t>
              </a:r>
              <a:endParaRPr lang="ko-KR" altLang="en-US" baseline="-25000"/>
            </a:p>
          </p:txBody>
        </p:sp>
      </p:grpSp>
      <p:grpSp>
        <p:nvGrpSpPr>
          <p:cNvPr id="1025" name="그룹 1024">
            <a:extLst>
              <a:ext uri="{FF2B5EF4-FFF2-40B4-BE49-F238E27FC236}">
                <a16:creationId xmlns:a16="http://schemas.microsoft.com/office/drawing/2014/main" id="{9735D0E3-0206-453A-839D-53718D179320}"/>
              </a:ext>
            </a:extLst>
          </p:cNvPr>
          <p:cNvGrpSpPr/>
          <p:nvPr/>
        </p:nvGrpSpPr>
        <p:grpSpPr>
          <a:xfrm>
            <a:off x="6303226" y="1496954"/>
            <a:ext cx="2356365" cy="2165486"/>
            <a:chOff x="6133337" y="1473408"/>
            <a:chExt cx="3364442" cy="3091900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7E9FAAF2-B1C0-4C9A-9C70-9FCBEF36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6425" y="3403258"/>
              <a:ext cx="1257300" cy="1162050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3F341809-9D9A-406A-9895-24DF485B4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0479" y="2018907"/>
              <a:ext cx="1257300" cy="1162050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B51667A-F19D-42A6-BF23-8564481D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0479" y="3403258"/>
              <a:ext cx="1257300" cy="1162050"/>
            </a:xfrm>
            <a:prstGeom prst="rect">
              <a:avLst/>
            </a:prstGeom>
          </p:spPr>
        </p:pic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59CA1F02-CC80-4246-975D-43F61F72ACA6}"/>
                </a:ext>
              </a:extLst>
            </p:cNvPr>
            <p:cNvCxnSpPr>
              <a:cxnSpLocks/>
            </p:cNvCxnSpPr>
            <p:nvPr/>
          </p:nvCxnSpPr>
          <p:spPr>
            <a:xfrm>
              <a:off x="7675276" y="3900224"/>
              <a:ext cx="536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950EADBB-91A7-473A-B59B-7C5869F12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6829" y="3057132"/>
              <a:ext cx="433791" cy="35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DDB3326C-60E0-4CAE-A306-440B9A7C6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600" y="1708602"/>
              <a:ext cx="0" cy="753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0E91416-9CD2-42AF-9415-DDDCFB6BF0C2}"/>
                </a:ext>
              </a:extLst>
            </p:cNvPr>
            <p:cNvCxnSpPr>
              <a:cxnSpLocks/>
            </p:cNvCxnSpPr>
            <p:nvPr/>
          </p:nvCxnSpPr>
          <p:spPr>
            <a:xfrm>
              <a:off x="6499600" y="2461971"/>
              <a:ext cx="6789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CDC82E-449E-4C50-8953-5ED6F68E8923}"/>
                </a:ext>
              </a:extLst>
            </p:cNvPr>
            <p:cNvSpPr txBox="1"/>
            <p:nvPr/>
          </p:nvSpPr>
          <p:spPr>
            <a:xfrm>
              <a:off x="7743774" y="3449103"/>
              <a:ext cx="604125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</a:t>
              </a:r>
              <a:r>
                <a:rPr lang="en-US" altLang="ko-KR" baseline="-25000" dirty="0"/>
                <a:t>1</a:t>
              </a:r>
              <a:endParaRPr lang="ko-KR" altLang="en-US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6D818F-CBFF-4336-8657-94DF02D07752}"/>
                </a:ext>
              </a:extLst>
            </p:cNvPr>
            <p:cNvSpPr txBox="1"/>
            <p:nvPr/>
          </p:nvSpPr>
          <p:spPr>
            <a:xfrm>
              <a:off x="7558356" y="2786161"/>
              <a:ext cx="604125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t</a:t>
              </a:r>
              <a:r>
                <a:rPr lang="en-US" altLang="ko-KR" baseline="-25000"/>
                <a:t>3</a:t>
              </a:r>
              <a:endParaRPr lang="ko-KR" altLang="en-US" baseline="-250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17C314-8046-4930-AB29-86988F183AAD}"/>
                </a:ext>
              </a:extLst>
            </p:cNvPr>
            <p:cNvSpPr txBox="1"/>
            <p:nvPr/>
          </p:nvSpPr>
          <p:spPr>
            <a:xfrm>
              <a:off x="6911228" y="2318928"/>
              <a:ext cx="504454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B7DB13-8AA6-415A-BD45-88003675B622}"/>
                </a:ext>
              </a:extLst>
            </p:cNvPr>
            <p:cNvSpPr txBox="1"/>
            <p:nvPr/>
          </p:nvSpPr>
          <p:spPr>
            <a:xfrm>
              <a:off x="6133337" y="1473408"/>
              <a:ext cx="514873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y</a:t>
              </a:r>
              <a:endParaRPr lang="ko-KR" altLang="en-US" baseline="-25000" dirty="0"/>
            </a:p>
          </p:txBody>
        </p:sp>
      </p:grpSp>
      <p:sp>
        <p:nvSpPr>
          <p:cNvPr id="68" name="내용 개체 틀 2">
            <a:extLst>
              <a:ext uri="{FF2B5EF4-FFF2-40B4-BE49-F238E27FC236}">
                <a16:creationId xmlns:a16="http://schemas.microsoft.com/office/drawing/2014/main" id="{BB819B18-4CEC-4027-AA23-F87D3939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117" y="4231934"/>
            <a:ext cx="5876306" cy="1480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/>
              <a:t>Only t</a:t>
            </a:r>
            <a:r>
              <a:rPr lang="en-US" altLang="ko-KR" sz="1800" baseline="-25000" dirty="0"/>
              <a:t>2g</a:t>
            </a:r>
            <a:r>
              <a:rPr lang="en-US" altLang="ko-KR" sz="1800" dirty="0"/>
              <a:t> orbital considered for Tight Binding(TB)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t</a:t>
            </a:r>
            <a:r>
              <a:rPr lang="en-US" altLang="ko-KR" sz="1800" baseline="-25000" dirty="0"/>
              <a:t>1</a:t>
            </a:r>
            <a:r>
              <a:rPr lang="en-US" altLang="ko-KR" sz="1800" dirty="0"/>
              <a:t>, t</a:t>
            </a:r>
            <a:r>
              <a:rPr lang="en-US" altLang="ko-KR" sz="1800" baseline="-25000" dirty="0"/>
              <a:t>2</a:t>
            </a:r>
            <a:r>
              <a:rPr lang="en-US" altLang="ko-KR" sz="1800" dirty="0"/>
              <a:t> and t</a:t>
            </a:r>
            <a:r>
              <a:rPr lang="en-US" altLang="ko-KR" sz="1800" baseline="-25000" dirty="0"/>
              <a:t>3</a:t>
            </a:r>
            <a:r>
              <a:rPr lang="en-US" altLang="ko-KR" sz="1800" dirty="0"/>
              <a:t> are hopping parameters</a:t>
            </a:r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743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FA27E2-0649-4160-B37D-27C9E1A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Tight binding model with phonon displacement</a:t>
            </a:r>
            <a:endParaRPr lang="ko-KR" altLang="en-US" sz="36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B8E903F-E0EC-40B0-A88E-687525F9BCF3}"/>
              </a:ext>
            </a:extLst>
          </p:cNvPr>
          <p:cNvSpPr txBox="1">
            <a:spLocks/>
          </p:cNvSpPr>
          <p:nvPr/>
        </p:nvSpPr>
        <p:spPr>
          <a:xfrm>
            <a:off x="5968652" y="1709266"/>
            <a:ext cx="5088312" cy="44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dirty="0"/>
              <a:t>Self energy : </a:t>
            </a:r>
            <a:r>
              <a:rPr lang="en-US" altLang="ko-KR" sz="1600" i="1" dirty="0"/>
              <a:t>e</a:t>
            </a:r>
            <a:r>
              <a:rPr lang="en-US" altLang="ko-KR" sz="1600" i="1" baseline="-25000" dirty="0"/>
              <a:t>1 </a:t>
            </a:r>
            <a:r>
              <a:rPr lang="en-US" altLang="ko-KR" sz="1600" dirty="0"/>
              <a:t>(for </a:t>
            </a:r>
            <a:r>
              <a:rPr lang="en-US" altLang="ko-KR" sz="1600" i="1" dirty="0" err="1"/>
              <a:t>d</a:t>
            </a:r>
            <a:r>
              <a:rPr lang="en-US" altLang="ko-KR" sz="1600" i="1" baseline="-25000" dirty="0" err="1"/>
              <a:t>xy</a:t>
            </a:r>
            <a:r>
              <a:rPr lang="en-US" altLang="ko-KR" sz="1600" dirty="0"/>
              <a:t>) </a:t>
            </a:r>
            <a:r>
              <a:rPr lang="en-US" altLang="ko-KR" sz="1600" i="1" dirty="0"/>
              <a:t>e</a:t>
            </a:r>
            <a:r>
              <a:rPr lang="en-US" altLang="ko-KR" sz="1600" i="1" baseline="-25000" dirty="0"/>
              <a:t>2</a:t>
            </a:r>
            <a:r>
              <a:rPr lang="en-US" altLang="ko-KR" sz="1600" baseline="-25000" dirty="0"/>
              <a:t> </a:t>
            </a:r>
            <a:r>
              <a:rPr lang="en-US" altLang="ko-KR" sz="1600" dirty="0"/>
              <a:t>(for </a:t>
            </a:r>
            <a:r>
              <a:rPr lang="en-US" altLang="ko-KR" sz="1600" i="1" dirty="0" err="1"/>
              <a:t>d</a:t>
            </a:r>
            <a:r>
              <a:rPr lang="en-US" altLang="ko-KR" sz="1600" i="1" baseline="-25000" dirty="0" err="1"/>
              <a:t>yz</a:t>
            </a:r>
            <a:r>
              <a:rPr lang="en-US" altLang="ko-KR" sz="1600" i="1" baseline="-25000" dirty="0"/>
              <a:t> 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d</a:t>
            </a:r>
            <a:r>
              <a:rPr lang="en-US" altLang="ko-KR" sz="1600" i="1" baseline="-25000" dirty="0" err="1"/>
              <a:t>xz</a:t>
            </a:r>
            <a:r>
              <a:rPr lang="en-US" altLang="ko-KR" sz="1600" dirty="0"/>
              <a:t>)</a:t>
            </a:r>
            <a:endParaRPr lang="en-US" altLang="ko-KR" sz="1600" baseline="-25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6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C5DB11F-7EC2-4464-B90C-D260573FA7EB}"/>
              </a:ext>
            </a:extLst>
          </p:cNvPr>
          <p:cNvSpPr txBox="1">
            <a:spLocks/>
          </p:cNvSpPr>
          <p:nvPr/>
        </p:nvSpPr>
        <p:spPr>
          <a:xfrm>
            <a:off x="5777520" y="1107391"/>
            <a:ext cx="4662619" cy="44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TB parameters for t</a:t>
            </a:r>
            <a:r>
              <a:rPr lang="en-US" altLang="ko-KR" sz="1800" baseline="-25000" dirty="0"/>
              <a:t>2g</a:t>
            </a:r>
            <a:r>
              <a:rPr lang="en-US" altLang="ko-KR" sz="1800" dirty="0"/>
              <a:t> of </a:t>
            </a:r>
            <a:r>
              <a:rPr lang="en-US" altLang="ko-KR" sz="1800" dirty="0" err="1"/>
              <a:t>Ti</a:t>
            </a:r>
            <a:endParaRPr lang="en-US" altLang="ko-KR" sz="18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926E21E-B949-4784-87DE-506EE8AC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4" y="1701759"/>
            <a:ext cx="1181028" cy="1124544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43F0D6A-46D0-4D15-8D03-9544B193704B}"/>
              </a:ext>
            </a:extLst>
          </p:cNvPr>
          <p:cNvGrpSpPr/>
          <p:nvPr/>
        </p:nvGrpSpPr>
        <p:grpSpPr>
          <a:xfrm>
            <a:off x="3556787" y="1577155"/>
            <a:ext cx="1060271" cy="1124544"/>
            <a:chOff x="4574300" y="3807376"/>
            <a:chExt cx="1610808" cy="170845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E7A8DEE-62ED-4965-97E6-5169DD39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6422" y="3830602"/>
              <a:ext cx="1538686" cy="1685228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2102268-2144-459A-B73C-E2D163BEA6F4}"/>
                </a:ext>
              </a:extLst>
            </p:cNvPr>
            <p:cNvSpPr/>
            <p:nvPr/>
          </p:nvSpPr>
          <p:spPr>
            <a:xfrm>
              <a:off x="4574300" y="3807376"/>
              <a:ext cx="226302" cy="197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C02B522-286F-43C6-A3D5-CF0C2CA4A03D}"/>
              </a:ext>
            </a:extLst>
          </p:cNvPr>
          <p:cNvSpPr txBox="1"/>
          <p:nvPr/>
        </p:nvSpPr>
        <p:spPr>
          <a:xfrm>
            <a:off x="1539875" y="1949907"/>
            <a:ext cx="207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+   d </a:t>
            </a:r>
            <a:r>
              <a:rPr lang="en-US" altLang="ko-KR" sz="2000" dirty="0">
                <a:latin typeface="Amasis MT Pro" panose="020B0604020202020204" pitchFamily="18" charset="0"/>
              </a:rPr>
              <a:t>∙</a:t>
            </a:r>
            <a:r>
              <a:rPr lang="en-US" altLang="ko-KR" sz="2000" dirty="0"/>
              <a:t> </a:t>
            </a:r>
            <a:r>
              <a:rPr lang="en-US" altLang="ko-KR" sz="2000" i="1" dirty="0"/>
              <a:t>u</a:t>
            </a:r>
            <a:r>
              <a:rPr lang="en-US" altLang="ko-KR" sz="2000" baseline="-25000" dirty="0"/>
              <a:t>TO1</a:t>
            </a:r>
            <a:r>
              <a:rPr lang="en-US" altLang="ko-KR" sz="2000" dirty="0"/>
              <a:t>  =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E9B64-2240-40B8-87A9-3C8EA32FC1A2}"/>
              </a:ext>
            </a:extLst>
          </p:cNvPr>
          <p:cNvSpPr txBox="1"/>
          <p:nvPr/>
        </p:nvSpPr>
        <p:spPr>
          <a:xfrm>
            <a:off x="187335" y="1102052"/>
            <a:ext cx="456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Distorted unit-cell by phonon mode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C76B1-6BD7-4AF9-9C6B-6A3EC5132C77}"/>
              </a:ext>
            </a:extLst>
          </p:cNvPr>
          <p:cNvSpPr txBox="1"/>
          <p:nvPr/>
        </p:nvSpPr>
        <p:spPr>
          <a:xfrm>
            <a:off x="2010170" y="2841948"/>
            <a:ext cx="309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/>
              <a:t>u</a:t>
            </a:r>
            <a:r>
              <a:rPr lang="en-US" altLang="ko-KR" sz="1400" baseline="-25000" dirty="0"/>
              <a:t>TO1</a:t>
            </a:r>
            <a:r>
              <a:rPr lang="en-US" altLang="ko-KR" sz="1400" dirty="0"/>
              <a:t> : eigenvector of TO</a:t>
            </a:r>
            <a:r>
              <a:rPr lang="en-US" altLang="ko-KR" sz="1400" baseline="-25000" dirty="0"/>
              <a:t>1</a:t>
            </a:r>
            <a:r>
              <a:rPr lang="en-US" altLang="ko-KR" sz="1400" dirty="0"/>
              <a:t> mode</a:t>
            </a:r>
          </a:p>
          <a:p>
            <a:r>
              <a:rPr lang="en-US" altLang="ko-KR" sz="1400" dirty="0"/>
              <a:t>   d : displacement</a:t>
            </a:r>
            <a:endParaRPr lang="ko-KR" altLang="en-US" sz="14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72B48BF-11CA-4DFD-A828-14AAC8714503}"/>
              </a:ext>
            </a:extLst>
          </p:cNvPr>
          <p:cNvGrpSpPr/>
          <p:nvPr/>
        </p:nvGrpSpPr>
        <p:grpSpPr>
          <a:xfrm>
            <a:off x="451178" y="3791664"/>
            <a:ext cx="3558029" cy="2637711"/>
            <a:chOff x="776855" y="3622883"/>
            <a:chExt cx="3558029" cy="2637711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C55E3D1D-5083-40CA-B507-2FEB5929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36" y="3622883"/>
              <a:ext cx="3516948" cy="263771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46EC23-32E2-4C17-B393-69175CEE0F82}"/>
                </a:ext>
              </a:extLst>
            </p:cNvPr>
            <p:cNvSpPr txBox="1"/>
            <p:nvPr/>
          </p:nvSpPr>
          <p:spPr>
            <a:xfrm>
              <a:off x="1105601" y="6002754"/>
              <a:ext cx="296747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X|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Y|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Z|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S|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T|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U|</a:t>
              </a:r>
              <a:r>
                <a:rPr lang="el-GR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R</a:t>
              </a:r>
              <a:endParaRPr lang="ko-KR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A6C47-239B-4C9D-91CB-8EB0D660A99A}"/>
                </a:ext>
              </a:extLst>
            </p:cNvPr>
            <p:cNvSpPr txBox="1"/>
            <p:nvPr/>
          </p:nvSpPr>
          <p:spPr>
            <a:xfrm>
              <a:off x="1289774" y="3743404"/>
              <a:ext cx="500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70C0"/>
                  </a:solidFill>
                </a:rPr>
                <a:t>DFT</a:t>
              </a:r>
            </a:p>
            <a:p>
              <a:r>
                <a:rPr lang="en-US" altLang="ko-KR" sz="1400" dirty="0">
                  <a:solidFill>
                    <a:srgbClr val="FF0000"/>
                  </a:solidFill>
                </a:rPr>
                <a:t>TB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2C14-23C2-435A-945F-83648494624D}"/>
                </a:ext>
              </a:extLst>
            </p:cNvPr>
            <p:cNvSpPr txBox="1"/>
            <p:nvPr/>
          </p:nvSpPr>
          <p:spPr>
            <a:xfrm rot="16200000">
              <a:off x="235620" y="4359225"/>
              <a:ext cx="1359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Energy</a:t>
              </a:r>
              <a:endParaRPr lang="ko-KR" altLang="en-US" sz="12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1A71C27-FBED-4607-996A-4A3616FF4BBA}"/>
              </a:ext>
            </a:extLst>
          </p:cNvPr>
          <p:cNvSpPr txBox="1"/>
          <p:nvPr/>
        </p:nvSpPr>
        <p:spPr>
          <a:xfrm>
            <a:off x="242692" y="3570067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Band structure of distorted STO</a:t>
            </a:r>
            <a:endParaRPr lang="ko-KR" altLang="en-US" sz="1800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3D7E6A7-183B-5BE0-DF55-AAADC115D713}"/>
              </a:ext>
            </a:extLst>
          </p:cNvPr>
          <p:cNvGrpSpPr/>
          <p:nvPr/>
        </p:nvGrpSpPr>
        <p:grpSpPr>
          <a:xfrm>
            <a:off x="9248222" y="5006919"/>
            <a:ext cx="1538463" cy="1077748"/>
            <a:chOff x="10303625" y="1730589"/>
            <a:chExt cx="1538463" cy="1077748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D076E30-9CE5-8673-63C5-EB98EB041604}"/>
                </a:ext>
              </a:extLst>
            </p:cNvPr>
            <p:cNvGrpSpPr/>
            <p:nvPr/>
          </p:nvGrpSpPr>
          <p:grpSpPr>
            <a:xfrm>
              <a:off x="10303625" y="1730589"/>
              <a:ext cx="1538463" cy="1077748"/>
              <a:chOff x="5747125" y="3764598"/>
              <a:chExt cx="1538463" cy="1077748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78A700F8-FEB0-D83F-07B9-7F43CF4CF1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5139" t="11919" r="1618" b="16882"/>
              <a:stretch/>
            </p:blipFill>
            <p:spPr>
              <a:xfrm>
                <a:off x="5747125" y="3764598"/>
                <a:ext cx="841695" cy="1014988"/>
              </a:xfrm>
              <a:prstGeom prst="rect">
                <a:avLst/>
              </a:prstGeom>
            </p:spPr>
          </p:pic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0CAAD136-0FE2-397C-76AA-0F57D5FFDF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5139" t="11919" r="1618" b="16882"/>
              <a:stretch/>
            </p:blipFill>
            <p:spPr>
              <a:xfrm>
                <a:off x="6443893" y="3827358"/>
                <a:ext cx="841695" cy="1014988"/>
              </a:xfrm>
              <a:prstGeom prst="rect">
                <a:avLst/>
              </a:prstGeom>
            </p:spPr>
          </p:pic>
        </p:grp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75F63ACA-41CC-27D6-1AF0-A8089AD4F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317" y="2229801"/>
              <a:ext cx="368151" cy="1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2EE8C6-83D7-44E8-854D-8F8BD32711AB}"/>
                </a:ext>
              </a:extLst>
            </p:cNvPr>
            <p:cNvSpPr txBox="1"/>
            <p:nvPr/>
          </p:nvSpPr>
          <p:spPr>
            <a:xfrm>
              <a:off x="10930296" y="177216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t</a:t>
              </a:r>
              <a:r>
                <a:rPr lang="en-US" altLang="ko-KR" baseline="-25000"/>
                <a:t>2</a:t>
              </a:r>
              <a:endParaRPr lang="ko-KR" altLang="en-US" baseline="-25000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492B73B-F09A-C036-C641-9D389B3AFCD1}"/>
              </a:ext>
            </a:extLst>
          </p:cNvPr>
          <p:cNvGrpSpPr/>
          <p:nvPr/>
        </p:nvGrpSpPr>
        <p:grpSpPr>
          <a:xfrm>
            <a:off x="6096000" y="4579344"/>
            <a:ext cx="2086793" cy="1917751"/>
            <a:chOff x="6133337" y="1473408"/>
            <a:chExt cx="3364442" cy="3091900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1B88A2CB-F573-21E0-4CDD-CFF12028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6425" y="3403258"/>
              <a:ext cx="1257300" cy="1162050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2F1F2022-4544-2341-C7C4-6B7C68D7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0479" y="2018907"/>
              <a:ext cx="1257300" cy="1162050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B4F230F-B441-CA1C-C39E-ED27103D7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0479" y="3403258"/>
              <a:ext cx="1257300" cy="1162050"/>
            </a:xfrm>
            <a:prstGeom prst="rect">
              <a:avLst/>
            </a:prstGeom>
          </p:spPr>
        </p:pic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9EE1F950-CA18-9C61-ADFF-AE8EB6EA556F}"/>
                </a:ext>
              </a:extLst>
            </p:cNvPr>
            <p:cNvCxnSpPr>
              <a:cxnSpLocks/>
            </p:cNvCxnSpPr>
            <p:nvPr/>
          </p:nvCxnSpPr>
          <p:spPr>
            <a:xfrm>
              <a:off x="7675276" y="3900224"/>
              <a:ext cx="536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80EF1EB2-AF88-BE19-7347-1675C9D65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6829" y="3057132"/>
              <a:ext cx="433791" cy="35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DA5C040F-4FFD-1B2C-5209-A34C9CDF4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9600" y="1708602"/>
              <a:ext cx="0" cy="753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79183BC8-07CB-9584-2D63-33378DD6CE0C}"/>
                </a:ext>
              </a:extLst>
            </p:cNvPr>
            <p:cNvCxnSpPr>
              <a:cxnSpLocks/>
            </p:cNvCxnSpPr>
            <p:nvPr/>
          </p:nvCxnSpPr>
          <p:spPr>
            <a:xfrm>
              <a:off x="6499600" y="2461971"/>
              <a:ext cx="6789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0A20DE-638B-B550-B3A8-E9E91F7D7EBA}"/>
                </a:ext>
              </a:extLst>
            </p:cNvPr>
            <p:cNvSpPr txBox="1"/>
            <p:nvPr/>
          </p:nvSpPr>
          <p:spPr>
            <a:xfrm>
              <a:off x="7686520" y="3391849"/>
              <a:ext cx="604125" cy="5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</a:t>
              </a:r>
              <a:r>
                <a:rPr lang="en-US" altLang="ko-KR" baseline="-25000" dirty="0"/>
                <a:t>1</a:t>
              </a:r>
              <a:endParaRPr lang="ko-KR" altLang="en-US" baseline="-25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7072E0-6E82-EC14-52E4-941F85BB98CA}"/>
                </a:ext>
              </a:extLst>
            </p:cNvPr>
            <p:cNvSpPr txBox="1"/>
            <p:nvPr/>
          </p:nvSpPr>
          <p:spPr>
            <a:xfrm>
              <a:off x="7544042" y="2700279"/>
              <a:ext cx="604125" cy="5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</a:t>
              </a:r>
              <a:r>
                <a:rPr lang="en-US" altLang="ko-KR" baseline="-25000" dirty="0"/>
                <a:t>3</a:t>
              </a:r>
              <a:endParaRPr lang="ko-KR" altLang="en-US" baseline="-25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DBC92-5E85-BDF5-13A3-90D28FE1DA9F}"/>
                </a:ext>
              </a:extLst>
            </p:cNvPr>
            <p:cNvSpPr txBox="1"/>
            <p:nvPr/>
          </p:nvSpPr>
          <p:spPr>
            <a:xfrm>
              <a:off x="6911228" y="2318928"/>
              <a:ext cx="504454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baseline="-25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47872E-DFAA-A820-CF84-19419581CE3F}"/>
                </a:ext>
              </a:extLst>
            </p:cNvPr>
            <p:cNvSpPr txBox="1"/>
            <p:nvPr/>
          </p:nvSpPr>
          <p:spPr>
            <a:xfrm>
              <a:off x="6133337" y="1473408"/>
              <a:ext cx="514873" cy="5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y</a:t>
              </a:r>
              <a:endParaRPr lang="ko-KR" altLang="en-US" baseline="-25000" dirty="0"/>
            </a:p>
          </p:txBody>
        </p:sp>
      </p:grp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8AB7C28-B04D-83D9-2F1F-FCB355697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29115"/>
              </p:ext>
            </p:extLst>
          </p:nvPr>
        </p:nvGraphicFramePr>
        <p:xfrm>
          <a:off x="5990562" y="2125188"/>
          <a:ext cx="4114800" cy="2095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35592873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7608693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11017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777122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3183054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2761184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xyz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hopping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 orbital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xyz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hopping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 orbital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374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t1'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8346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0030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t1'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t3'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1512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t1''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t3'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23700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1713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t2'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082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t2'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xz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4143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xy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81473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t1''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-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yz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044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08863-226A-40BA-95C6-616941DF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Energy </a:t>
            </a:r>
            <a:r>
              <a:rPr lang="en-US" altLang="ko-KR" sz="3200" dirty="0"/>
              <a:t>splitting</a:t>
            </a:r>
            <a:r>
              <a:rPr lang="en-US" altLang="ko-KR" sz="2800" dirty="0"/>
              <a:t> by symmetry breaking by TO</a:t>
            </a:r>
            <a:r>
              <a:rPr lang="en-US" altLang="ko-KR" sz="2800" baseline="-25000" dirty="0"/>
              <a:t>1</a:t>
            </a:r>
            <a:r>
              <a:rPr lang="en-US" altLang="ko-KR" sz="2800" dirty="0"/>
              <a:t> displacement </a:t>
            </a:r>
            <a:endParaRPr lang="ko-KR" altLang="en-US" sz="28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C92A173-EC05-4F8C-AAF8-CD2FFED9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" y="1288038"/>
            <a:ext cx="3039534" cy="1711334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E667BD4A-960D-4EF7-9C61-F307CA42031D}"/>
              </a:ext>
            </a:extLst>
          </p:cNvPr>
          <p:cNvGrpSpPr/>
          <p:nvPr/>
        </p:nvGrpSpPr>
        <p:grpSpPr>
          <a:xfrm>
            <a:off x="233761" y="3868931"/>
            <a:ext cx="7236108" cy="2688716"/>
            <a:chOff x="320392" y="3599526"/>
            <a:chExt cx="8372695" cy="311103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CDF4A68-BDE0-4B08-8E91-346548071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505" y="3826329"/>
              <a:ext cx="3084932" cy="2366036"/>
            </a:xfrm>
            <a:prstGeom prst="rect">
              <a:avLst/>
            </a:prstGeom>
          </p:spPr>
        </p:pic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AB69442-8F0F-4312-9B78-2EFA3B4A6C3E}"/>
                </a:ext>
              </a:extLst>
            </p:cNvPr>
            <p:cNvGrpSpPr/>
            <p:nvPr/>
          </p:nvGrpSpPr>
          <p:grpSpPr>
            <a:xfrm>
              <a:off x="320392" y="3599526"/>
              <a:ext cx="3322739" cy="2893349"/>
              <a:chOff x="838200" y="3160174"/>
              <a:chExt cx="3322739" cy="2893349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CA56C50A-D8C4-4088-B3C4-F4D87E86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3160174"/>
                <a:ext cx="3322739" cy="259283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26279-F4D6-4DE5-963C-C71B2A61556E}"/>
                  </a:ext>
                </a:extLst>
              </p:cNvPr>
              <p:cNvSpPr txBox="1"/>
              <p:nvPr/>
            </p:nvSpPr>
            <p:spPr>
              <a:xfrm>
                <a:off x="2499569" y="5684191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ko-KR"/>
                  <a:t>Γ</a:t>
                </a:r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350A0-7449-43A8-AD51-A2B046CBACC8}"/>
                  </a:ext>
                </a:extLst>
              </p:cNvPr>
              <p:cNvSpPr txBox="1"/>
              <p:nvPr/>
            </p:nvSpPr>
            <p:spPr>
              <a:xfrm>
                <a:off x="3722051" y="5684191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/>
                  <a:t>R</a:t>
                </a:r>
                <a:endParaRPr lang="ko-KR" alt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3B260-6265-43F3-9BCF-8EE941EFE9B4}"/>
                  </a:ext>
                </a:extLst>
              </p:cNvPr>
              <p:cNvSpPr txBox="1"/>
              <p:nvPr/>
            </p:nvSpPr>
            <p:spPr>
              <a:xfrm>
                <a:off x="1178045" y="5684191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/>
                  <a:t>-R</a:t>
                </a:r>
                <a:endParaRPr lang="ko-KR" altLang="en-US"/>
              </a:p>
            </p:txBody>
          </p:sp>
        </p:grp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FAD241FA-AECF-4DB8-BCB4-1715ADE7CDCA}"/>
                </a:ext>
              </a:extLst>
            </p:cNvPr>
            <p:cNvSpPr/>
            <p:nvPr/>
          </p:nvSpPr>
          <p:spPr>
            <a:xfrm>
              <a:off x="1817461" y="5266688"/>
              <a:ext cx="603317" cy="603317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A326EBE2-CDBC-45F5-AC9A-DCB42F544B67}"/>
                </a:ext>
              </a:extLst>
            </p:cNvPr>
            <p:cNvCxnSpPr/>
            <p:nvPr/>
          </p:nvCxnSpPr>
          <p:spPr>
            <a:xfrm flipV="1">
              <a:off x="2129398" y="3851496"/>
              <a:ext cx="1788261" cy="141679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6551C42-04DD-4E57-BE43-39B2F79431AA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2119120" y="5870005"/>
              <a:ext cx="1842276" cy="128123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4D1A2-B18E-472F-B6B0-9DDCE34FBC93}"/>
                </a:ext>
              </a:extLst>
            </p:cNvPr>
            <p:cNvSpPr txBox="1"/>
            <p:nvPr/>
          </p:nvSpPr>
          <p:spPr>
            <a:xfrm>
              <a:off x="1793408" y="6393684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/>
                <a:t>(0,0,0)</a:t>
              </a:r>
              <a:endParaRPr lang="ko-KR" alt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1ED6D8-02BE-46DC-8CCE-B22F5197F20A}"/>
                </a:ext>
              </a:extLst>
            </p:cNvPr>
            <p:cNvSpPr txBox="1"/>
            <p:nvPr/>
          </p:nvSpPr>
          <p:spPr>
            <a:xfrm>
              <a:off x="2821421" y="6402786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/>
                <a:t>(0.5,0.5,0.5)</a:t>
              </a:r>
              <a:endParaRPr lang="ko-KR" altLang="en-US" sz="1400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34294CE-4CB6-4C8E-87FB-42F5A64FC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196" y="4319599"/>
              <a:ext cx="2508891" cy="1379495"/>
            </a:xfrm>
            <a:prstGeom prst="rect">
              <a:avLst/>
            </a:prstGeom>
          </p:spPr>
        </p:pic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49FBD59-AB39-4EDE-96FA-BE49BBDD83BA}"/>
                </a:ext>
              </a:extLst>
            </p:cNvPr>
            <p:cNvSpPr/>
            <p:nvPr/>
          </p:nvSpPr>
          <p:spPr>
            <a:xfrm>
              <a:off x="5209662" y="4588067"/>
              <a:ext cx="211008" cy="224803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CED3DB8-C512-4D1D-A4DF-AC5154C46E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1258" y="4807617"/>
              <a:ext cx="852937" cy="891477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C6F0B26-FEE7-4DCA-8F69-C631BD5BCF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8159" y="4305634"/>
              <a:ext cx="1000057" cy="275178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21777B26-66C9-45E5-9C90-397E6706D360}"/>
                </a:ext>
              </a:extLst>
            </p:cNvPr>
            <p:cNvCxnSpPr/>
            <p:nvPr/>
          </p:nvCxnSpPr>
          <p:spPr>
            <a:xfrm>
              <a:off x="6767151" y="4395157"/>
              <a:ext cx="0" cy="2477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0EED60-BE3C-4BEC-B3F0-A5284A0E61C1}"/>
                </a:ext>
              </a:extLst>
            </p:cNvPr>
            <p:cNvSpPr txBox="1"/>
            <p:nvPr/>
          </p:nvSpPr>
          <p:spPr>
            <a:xfrm>
              <a:off x="6767151" y="430563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/>
                <a:t>E</a:t>
              </a:r>
              <a:endParaRPr lang="ko-KR" altLang="en-US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7021BF-F2EE-4E05-BE48-4D8C16BF7CCC}"/>
                  </a:ext>
                </a:extLst>
              </p:cNvPr>
              <p:cNvSpPr txBox="1"/>
              <p:nvPr/>
            </p:nvSpPr>
            <p:spPr>
              <a:xfrm>
                <a:off x="2979026" y="1142008"/>
                <a:ext cx="3084932" cy="686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𝐼𝑆𝐵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ko-KR" altLang="en-US" sz="12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altLang="ko-K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7021BF-F2EE-4E05-BE48-4D8C16BF7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26" y="1142008"/>
                <a:ext cx="3084932" cy="686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0C0C80-9208-4AFA-B8FA-CF5595C8FA17}"/>
                  </a:ext>
                </a:extLst>
              </p:cNvPr>
              <p:cNvSpPr txBox="1"/>
              <p:nvPr/>
            </p:nvSpPr>
            <p:spPr>
              <a:xfrm>
                <a:off x="3143011" y="1854030"/>
                <a:ext cx="2564750" cy="1453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0C0C80-9208-4AFA-B8FA-CF5595C8F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11" y="1854030"/>
                <a:ext cx="2564750" cy="1453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BD4F36-97C5-4A7E-88B1-7775E358FF22}"/>
                  </a:ext>
                </a:extLst>
              </p:cNvPr>
              <p:cNvSpPr txBox="1"/>
              <p:nvPr/>
            </p:nvSpPr>
            <p:spPr>
              <a:xfrm>
                <a:off x="6830576" y="1377782"/>
                <a:ext cx="5258360" cy="525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=1/2</m:t>
                          </m:r>
                        </m:e>
                        <m:e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𝐼𝑆𝐵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=1/2</m:t>
                          </m:r>
                        </m:e>
                      </m:d>
                      <m:r>
                        <a:rPr lang="en-US" altLang="ko-KR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ko-KR" sz="1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ko-KR" altLang="en-US" sz="15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func>
                      <m:r>
                        <a:rPr lang="en-US" altLang="ko-KR" sz="15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5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5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func>
                        <m:funcPr>
                          <m:ctrlPr>
                            <a:rPr lang="en-US" altLang="ko-KR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US" altLang="ko-KR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5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BD4F36-97C5-4A7E-88B1-7775E358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576" y="1377782"/>
                <a:ext cx="5258360" cy="525144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098E01-CCE7-4F08-99B1-F86E24EE96ED}"/>
                  </a:ext>
                </a:extLst>
              </p:cNvPr>
              <p:cNvSpPr txBox="1"/>
              <p:nvPr/>
            </p:nvSpPr>
            <p:spPr>
              <a:xfrm>
                <a:off x="7450317" y="2217402"/>
                <a:ext cx="1913575" cy="67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ko-KR" dirty="0" smtClean="0"/>
                        <m:t>Δ</m:t>
                      </m:r>
                      <m:r>
                        <m:rPr>
                          <m:nor/>
                        </m:rPr>
                        <a:rPr lang="en-US" altLang="ko-KR" baseline="-25000" dirty="0" smtClean="0"/>
                        <m:t>E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098E01-CCE7-4F08-99B1-F86E24EE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17" y="2217402"/>
                <a:ext cx="1913575" cy="675954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CAE4AE2-4BC6-43F8-945F-7F06344B79E3}"/>
              </a:ext>
            </a:extLst>
          </p:cNvPr>
          <p:cNvCxnSpPr>
            <a:cxnSpLocks/>
          </p:cNvCxnSpPr>
          <p:nvPr/>
        </p:nvCxnSpPr>
        <p:spPr>
          <a:xfrm>
            <a:off x="6624205" y="959304"/>
            <a:ext cx="0" cy="2623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2EE849-081C-4428-A520-7FC96640E36F}"/>
              </a:ext>
            </a:extLst>
          </p:cNvPr>
          <p:cNvSpPr txBox="1"/>
          <p:nvPr/>
        </p:nvSpPr>
        <p:spPr>
          <a:xfrm>
            <a:off x="9323285" y="2414175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where </a:t>
            </a:r>
            <a:r>
              <a:rPr lang="en-US" altLang="ko-KR" i="1" dirty="0"/>
              <a:t>k</a:t>
            </a:r>
            <a:r>
              <a:rPr lang="en-US" altLang="ko-KR" dirty="0"/>
              <a:t>=</a:t>
            </a:r>
            <a:r>
              <a:rPr lang="en-US" altLang="ko-KR" i="1" dirty="0" err="1"/>
              <a:t>k</a:t>
            </a:r>
            <a:r>
              <a:rPr lang="en-US" altLang="ko-KR" baseline="-25000" dirty="0" err="1"/>
              <a:t>x</a:t>
            </a:r>
            <a:r>
              <a:rPr lang="en-US" altLang="ko-KR" dirty="0"/>
              <a:t>=</a:t>
            </a:r>
            <a:r>
              <a:rPr lang="en-US" altLang="ko-KR" i="1" dirty="0" err="1"/>
              <a:t>k</a:t>
            </a:r>
            <a:r>
              <a:rPr lang="en-US" altLang="ko-KR" baseline="-25000" dirty="0" err="1"/>
              <a:t>y</a:t>
            </a:r>
            <a:r>
              <a:rPr lang="en-US" altLang="ko-KR" dirty="0"/>
              <a:t>=</a:t>
            </a:r>
            <a:r>
              <a:rPr lang="en-US" altLang="ko-KR" i="1" dirty="0" err="1"/>
              <a:t>k</a:t>
            </a:r>
            <a:r>
              <a:rPr lang="en-US" altLang="ko-KR" baseline="-25000" dirty="0" err="1"/>
              <a:t>z</a:t>
            </a:r>
            <a:endParaRPr lang="ko-KR" altLang="en-US" baseline="-25000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C74C915-1F93-4ADA-8E9D-1CA742ABD9E2}"/>
              </a:ext>
            </a:extLst>
          </p:cNvPr>
          <p:cNvGrpSpPr/>
          <p:nvPr/>
        </p:nvGrpSpPr>
        <p:grpSpPr>
          <a:xfrm>
            <a:off x="7414200" y="3517325"/>
            <a:ext cx="4303510" cy="3253450"/>
            <a:chOff x="7475432" y="3533654"/>
            <a:chExt cx="4303510" cy="3253450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77190C0A-8C00-47F3-85FF-B6B956B22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54844" y="3558792"/>
              <a:ext cx="4024098" cy="308981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3B0034-A795-4AF5-BA7A-19BA4E9D79F8}"/>
                </a:ext>
              </a:extLst>
            </p:cNvPr>
            <p:cNvSpPr txBox="1"/>
            <p:nvPr/>
          </p:nvSpPr>
          <p:spPr>
            <a:xfrm>
              <a:off x="7475432" y="4929354"/>
              <a:ext cx="360481" cy="319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/>
                <a:t>E</a:t>
              </a:r>
              <a:endParaRPr lang="ko-KR" altLang="en-US" baseline="-25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1E83DD-1836-47F7-9E14-A8B6DF429B79}"/>
                </a:ext>
              </a:extLst>
            </p:cNvPr>
            <p:cNvSpPr txBox="1"/>
            <p:nvPr/>
          </p:nvSpPr>
          <p:spPr>
            <a:xfrm>
              <a:off x="10948431" y="3533654"/>
              <a:ext cx="3369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altLang="ko-KR" sz="1200"/>
                <a:t>Δ</a:t>
              </a:r>
              <a:r>
                <a:rPr lang="en-US" altLang="ko-KR" sz="1200" baseline="-25000"/>
                <a:t>E</a:t>
              </a:r>
              <a:endParaRPr lang="ko-KR" altLang="en-US" sz="1200" baseline="-2500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603FC8C-2C05-46A5-9026-43E5EEB3AA2F}"/>
                </a:ext>
              </a:extLst>
            </p:cNvPr>
            <p:cNvSpPr/>
            <p:nvPr/>
          </p:nvSpPr>
          <p:spPr>
            <a:xfrm>
              <a:off x="11293220" y="3582578"/>
              <a:ext cx="406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65D8CD6-26E3-4B8A-A351-42F3B8501283}"/>
                </a:ext>
              </a:extLst>
            </p:cNvPr>
            <p:cNvSpPr/>
            <p:nvPr/>
          </p:nvSpPr>
          <p:spPr>
            <a:xfrm>
              <a:off x="9519586" y="6605881"/>
              <a:ext cx="406400" cy="129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F0DD2F-B0A5-4A38-B006-00C46E27C5E0}"/>
                </a:ext>
              </a:extLst>
            </p:cNvPr>
            <p:cNvSpPr txBox="1"/>
            <p:nvPr/>
          </p:nvSpPr>
          <p:spPr>
            <a:xfrm>
              <a:off x="9384517" y="6510105"/>
              <a:ext cx="730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/>
                <a:t>K-space</a:t>
              </a:r>
              <a:endParaRPr lang="ko-KR" altLang="en-US" sz="1200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706B7E-5C54-4E4B-B875-3719F110296C}"/>
                  </a:ext>
                </a:extLst>
              </p:cNvPr>
              <p:cNvSpPr txBox="1"/>
              <p:nvPr/>
            </p:nvSpPr>
            <p:spPr>
              <a:xfrm>
                <a:off x="7469869" y="3270757"/>
                <a:ext cx="1657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Fit to get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706B7E-5C54-4E4B-B875-3719F110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869" y="3270757"/>
                <a:ext cx="1657313" cy="369332"/>
              </a:xfrm>
              <a:prstGeom prst="rect">
                <a:avLst/>
              </a:prstGeom>
              <a:blipFill>
                <a:blip r:embed="rId11"/>
                <a:stretch>
                  <a:fillRect l="-2206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8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44D38-E3BA-4B2D-93FE-9C02BF66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Density Functional Theory</a:t>
            </a:r>
            <a:endParaRPr lang="ko-KR" altLang="en-US" dirty="0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E5E39B27-B0A2-4981-9CE0-15FC84D63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70436"/>
              </p:ext>
            </p:extLst>
          </p:nvPr>
        </p:nvGraphicFramePr>
        <p:xfrm>
          <a:off x="558806" y="1353682"/>
          <a:ext cx="3753846" cy="83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057400" imgH="444500" progId="Equation.DSMT4">
                  <p:embed/>
                </p:oleObj>
              </mc:Choice>
              <mc:Fallback>
                <p:oleObj name="Equation" r:id="rId3" imgW="2057400" imgH="444500" progId="Equation.DSMT4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E5E39B27-B0A2-4981-9CE0-15FC84D63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6" y="1353682"/>
                        <a:ext cx="3753846" cy="83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7573911-D950-44D6-AF59-DB6036D0E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69884"/>
              </p:ext>
            </p:extLst>
          </p:nvPr>
        </p:nvGraphicFramePr>
        <p:xfrm>
          <a:off x="1517319" y="3294774"/>
          <a:ext cx="1836820" cy="70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079032" imgH="431613" progId="Equation.DSMT4">
                  <p:embed/>
                </p:oleObj>
              </mc:Choice>
              <mc:Fallback>
                <p:oleObj name="Equation" r:id="rId5" imgW="1079032" imgH="431613" progId="Equation.DSMT4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7573911-D950-44D6-AF59-DB6036D0E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319" y="3294774"/>
                        <a:ext cx="1836820" cy="708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225ACBC8-F2CC-41DE-A1F0-485BD3F15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693917"/>
              </p:ext>
            </p:extLst>
          </p:nvPr>
        </p:nvGraphicFramePr>
        <p:xfrm>
          <a:off x="479927" y="4951127"/>
          <a:ext cx="3895563" cy="37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362200" imgH="228600" progId="Equation.DSMT4">
                  <p:embed/>
                </p:oleObj>
              </mc:Choice>
              <mc:Fallback>
                <p:oleObj name="Equation" r:id="rId7" imgW="2362200" imgH="228600" progId="Equation.DSMT4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225ACBC8-F2CC-41DE-A1F0-485BD3F15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27" y="4951127"/>
                        <a:ext cx="3895563" cy="376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55F177-8DC5-49EF-B17F-853254279E3C}"/>
              </a:ext>
            </a:extLst>
          </p:cNvPr>
          <p:cNvSpPr txBox="1"/>
          <p:nvPr/>
        </p:nvSpPr>
        <p:spPr>
          <a:xfrm>
            <a:off x="956514" y="2285398"/>
            <a:ext cx="3753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H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Hamiltonian, </a:t>
            </a:r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K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kinetic energy, </a:t>
            </a:r>
          </a:p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potential energy by charged nuclei, </a:t>
            </a:r>
          </a:p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U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the electron-electron interaction energy</a:t>
            </a:r>
            <a:endParaRPr lang="ko-KR" altLang="en-US" sz="14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A3FE207-4AC6-4AA5-AB6F-A4576FA5F2BF}"/>
              </a:ext>
            </a:extLst>
          </p:cNvPr>
          <p:cNvGrpSpPr/>
          <p:nvPr/>
        </p:nvGrpSpPr>
        <p:grpSpPr>
          <a:xfrm>
            <a:off x="659064" y="3945388"/>
            <a:ext cx="3553329" cy="369332"/>
            <a:chOff x="2358187" y="4064559"/>
            <a:chExt cx="3553329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CE1B4A-2211-402A-BFA6-49A498BEA98D}"/>
                </a:ext>
              </a:extLst>
            </p:cNvPr>
            <p:cNvSpPr txBox="1"/>
            <p:nvPr/>
          </p:nvSpPr>
          <p:spPr>
            <a:xfrm>
              <a:off x="2582778" y="4064559"/>
              <a:ext cx="3328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800" dirty="0">
                  <a:solidFill>
                    <a:srgbClr val="282828"/>
                  </a:solidFill>
                  <a:effectLst/>
                  <a:latin typeface="Arial" panose="020B0604020202020204" pitchFamily="34" charset="0"/>
                  <a:ea typeface="맑은 고딕" panose="020B0503020000020004" pitchFamily="50" charset="-127"/>
                </a:rPr>
                <a:t>: electrons density,     : orbital</a:t>
              </a:r>
            </a:p>
          </p:txBody>
        </p:sp>
        <p:graphicFrame>
          <p:nvGraphicFramePr>
            <p:cNvPr id="10" name="개체 9">
              <a:extLst>
                <a:ext uri="{FF2B5EF4-FFF2-40B4-BE49-F238E27FC236}">
                  <a16:creationId xmlns:a16="http://schemas.microsoft.com/office/drawing/2014/main" id="{3946229D-8606-46CA-9712-F27D45B87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8187" y="4122893"/>
            <a:ext cx="224591" cy="252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10" name="개체 9">
                          <a:extLst>
                            <a:ext uri="{FF2B5EF4-FFF2-40B4-BE49-F238E27FC236}">
                              <a16:creationId xmlns:a16="http://schemas.microsoft.com/office/drawing/2014/main" id="{3946229D-8606-46CA-9712-F27D45B87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187" y="4122893"/>
                          <a:ext cx="224591" cy="252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개체 10">
              <a:extLst>
                <a:ext uri="{FF2B5EF4-FFF2-40B4-BE49-F238E27FC236}">
                  <a16:creationId xmlns:a16="http://schemas.microsoft.com/office/drawing/2014/main" id="{CC1AB05E-8AAF-4C74-9775-EA31EF75F8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2209" y="4104845"/>
            <a:ext cx="224591" cy="28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11" name="개체 10">
                          <a:extLst>
                            <a:ext uri="{FF2B5EF4-FFF2-40B4-BE49-F238E27FC236}">
                              <a16:creationId xmlns:a16="http://schemas.microsoft.com/office/drawing/2014/main" id="{CC1AB05E-8AAF-4C74-9775-EA31EF75F8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2209" y="4104845"/>
                          <a:ext cx="224591" cy="2887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화살표: 위로 구부러짐 11">
            <a:extLst>
              <a:ext uri="{FF2B5EF4-FFF2-40B4-BE49-F238E27FC236}">
                <a16:creationId xmlns:a16="http://schemas.microsoft.com/office/drawing/2014/main" id="{45ED9826-2F55-4D51-AAB4-D9CA1ED1A18F}"/>
              </a:ext>
            </a:extLst>
          </p:cNvPr>
          <p:cNvSpPr/>
          <p:nvPr/>
        </p:nvSpPr>
        <p:spPr>
          <a:xfrm rot="5400000" flipV="1">
            <a:off x="3635543" y="2991982"/>
            <a:ext cx="3681663" cy="1239251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16506-5582-4D10-8583-29DA5B8A8AD3}"/>
              </a:ext>
            </a:extLst>
          </p:cNvPr>
          <p:cNvSpPr txBox="1"/>
          <p:nvPr/>
        </p:nvSpPr>
        <p:spPr>
          <a:xfrm>
            <a:off x="5850693" y="1648880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Many-body</a:t>
            </a:r>
            <a:endParaRPr lang="ko-KR" alt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BE05-C471-49A3-9025-8AD2C8C66545}"/>
              </a:ext>
            </a:extLst>
          </p:cNvPr>
          <p:cNvSpPr txBox="1"/>
          <p:nvPr/>
        </p:nvSpPr>
        <p:spPr>
          <a:xfrm>
            <a:off x="5922828" y="5005327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One-body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09D84-671A-4099-88D5-759A45A7FA6C}"/>
              </a:ext>
            </a:extLst>
          </p:cNvPr>
          <p:cNvSpPr txBox="1"/>
          <p:nvPr/>
        </p:nvSpPr>
        <p:spPr>
          <a:xfrm>
            <a:off x="313827" y="5595192"/>
            <a:ext cx="45429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K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Sham kinetic energy, </a:t>
            </a:r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</a:t>
            </a:r>
            <a:r>
              <a:rPr lang="en-US" altLang="ko-KR" sz="1400" b="1" i="1" baseline="-250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en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electron-nuclei potential, </a:t>
            </a:r>
          </a:p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</a:t>
            </a:r>
            <a:r>
              <a:rPr lang="en-US" altLang="ko-KR" sz="1400" b="1" i="1" baseline="-250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H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Hartree (Coulomb) potential, </a:t>
            </a:r>
          </a:p>
          <a:p>
            <a:r>
              <a:rPr lang="en-US" altLang="ko-KR" sz="1400" b="1" i="1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V</a:t>
            </a:r>
            <a:r>
              <a:rPr lang="en-US" altLang="ko-KR" sz="1400" b="1" i="1" baseline="-250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XC</a:t>
            </a:r>
            <a:r>
              <a:rPr lang="en-US" altLang="ko-KR" sz="14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 : exchange-correlation potential</a:t>
            </a:r>
            <a:endParaRPr lang="ko-KR" altLang="en-US" sz="1400" dirty="0"/>
          </a:p>
        </p:txBody>
      </p:sp>
      <p:pic>
        <p:nvPicPr>
          <p:cNvPr id="4098" name="Picture 2" descr="density functional theory - How does electronic iteration work in a VASP  relaxation calculation? - Matter Modeling Stack Exchange">
            <a:extLst>
              <a:ext uri="{FF2B5EF4-FFF2-40B4-BE49-F238E27FC236}">
                <a16:creationId xmlns:a16="http://schemas.microsoft.com/office/drawing/2014/main" id="{5CF90ECD-1EB7-AC31-77BE-13ED52A5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32" y="1401776"/>
            <a:ext cx="3975571" cy="50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3889836-4E17-1B6E-F5C4-CB119D1ADA1F}"/>
              </a:ext>
            </a:extLst>
          </p:cNvPr>
          <p:cNvCxnSpPr>
            <a:cxnSpLocks/>
          </p:cNvCxnSpPr>
          <p:nvPr/>
        </p:nvCxnSpPr>
        <p:spPr>
          <a:xfrm>
            <a:off x="7666304" y="1101402"/>
            <a:ext cx="0" cy="543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C6E679-FF38-472C-9503-2CDC979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TB parameters with phonon displacement</a:t>
            </a:r>
            <a:endParaRPr lang="ko-KR" altLang="en-US" sz="3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7C95E72-719B-9F00-75C8-D1A26820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2" y="1538856"/>
            <a:ext cx="5047031" cy="390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98668-3EB8-4744-91CA-743B87DB49E8}"/>
              </a:ext>
            </a:extLst>
          </p:cNvPr>
          <p:cNvSpPr txBox="1"/>
          <p:nvPr/>
        </p:nvSpPr>
        <p:spPr>
          <a:xfrm>
            <a:off x="2724476" y="5180644"/>
            <a:ext cx="5293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d (</a:t>
            </a:r>
            <a:r>
              <a:rPr lang="en-US" altLang="ko-KR" sz="1200" dirty="0">
                <a:latin typeface="Amasis MT Pro" panose="02040504050005020304" pitchFamily="18" charset="0"/>
              </a:rPr>
              <a:t>Å)</a:t>
            </a:r>
            <a:endParaRPr lang="ko-KR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1013F-80A3-4BDB-85B8-D18737C6B5FA}"/>
              </a:ext>
            </a:extLst>
          </p:cNvPr>
          <p:cNvSpPr txBox="1"/>
          <p:nvPr/>
        </p:nvSpPr>
        <p:spPr>
          <a:xfrm rot="16200000">
            <a:off x="69183" y="3156347"/>
            <a:ext cx="11205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TB parameter</a:t>
            </a:r>
            <a:endParaRPr lang="ko-KR" altLang="en-US" sz="1200" dirty="0"/>
          </a:p>
        </p:txBody>
      </p:sp>
      <p:pic>
        <p:nvPicPr>
          <p:cNvPr id="15" name="내용 개체 틀 4">
            <a:extLst>
              <a:ext uri="{FF2B5EF4-FFF2-40B4-BE49-F238E27FC236}">
                <a16:creationId xmlns:a16="http://schemas.microsoft.com/office/drawing/2014/main" id="{B4F64156-AF12-DB42-163C-99DDB7815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7929"/>
          <a:stretch/>
        </p:blipFill>
        <p:spPr>
          <a:xfrm>
            <a:off x="6096000" y="1754050"/>
            <a:ext cx="4761856" cy="347500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54C859-D740-BF57-ADCF-C965DEADA8E7}"/>
              </a:ext>
            </a:extLst>
          </p:cNvPr>
          <p:cNvSpPr txBox="1"/>
          <p:nvPr/>
        </p:nvSpPr>
        <p:spPr>
          <a:xfrm>
            <a:off x="8673558" y="5222413"/>
            <a:ext cx="5293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d (</a:t>
            </a:r>
            <a:r>
              <a:rPr lang="en-US" altLang="ko-KR" sz="1200" dirty="0">
                <a:latin typeface="Amasis MT Pro" panose="02040504050005020304" pitchFamily="18" charset="0"/>
              </a:rPr>
              <a:t>Å)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62470-9B74-5DFF-E0E7-60740694CEA8}"/>
                  </a:ext>
                </a:extLst>
              </p:cNvPr>
              <p:cNvSpPr txBox="1"/>
              <p:nvPr/>
            </p:nvSpPr>
            <p:spPr>
              <a:xfrm rot="16200000">
                <a:off x="6083433" y="3244333"/>
                <a:ext cx="3944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62470-9B74-5DFF-E0E7-60740694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83433" y="3244333"/>
                <a:ext cx="394467" cy="369332"/>
              </a:xfrm>
              <a:prstGeom prst="rect">
                <a:avLst/>
              </a:prstGeom>
              <a:blipFill>
                <a:blip r:embed="rId5"/>
                <a:stretch>
                  <a:fillRect r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DE3B8F1D-C0C4-3FD8-6341-67B494B4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09272"/>
              </p:ext>
            </p:extLst>
          </p:nvPr>
        </p:nvGraphicFramePr>
        <p:xfrm>
          <a:off x="10132618" y="2734565"/>
          <a:ext cx="2004008" cy="188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936">
                  <a:extLst>
                    <a:ext uri="{9D8B030D-6E8A-4147-A177-3AD203B41FA5}">
                      <a16:colId xmlns:a16="http://schemas.microsoft.com/office/drawing/2014/main" val="1346570606"/>
                    </a:ext>
                  </a:extLst>
                </a:gridCol>
                <a:gridCol w="712536">
                  <a:extLst>
                    <a:ext uri="{9D8B030D-6E8A-4147-A177-3AD203B41FA5}">
                      <a16:colId xmlns:a16="http://schemas.microsoft.com/office/drawing/2014/main" val="2015598278"/>
                    </a:ext>
                  </a:extLst>
                </a:gridCol>
                <a:gridCol w="712536">
                  <a:extLst>
                    <a:ext uri="{9D8B030D-6E8A-4147-A177-3AD203B41FA5}">
                      <a16:colId xmlns:a16="http://schemas.microsoft.com/office/drawing/2014/main" val="326854262"/>
                    </a:ext>
                  </a:extLst>
                </a:gridCol>
              </a:tblGrid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76358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0.000E+00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22646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0.000156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2.644E+18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갈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67876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0.001563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2.644E+19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빨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60618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5.288E+19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33980"/>
                  </a:ext>
                </a:extLst>
              </a:tr>
              <a:tr h="31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0.007813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1.322E+20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0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4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677A77-0AF5-947E-A558-87EF91F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03" y="1399775"/>
            <a:ext cx="4714875" cy="41338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EF335D9-A580-A1FE-1942-B8ECF74A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733"/>
            <a:ext cx="12191999" cy="959304"/>
          </a:xfrm>
        </p:spPr>
        <p:txBody>
          <a:bodyPr/>
          <a:lstStyle/>
          <a:p>
            <a:r>
              <a:rPr lang="en-US" altLang="ko-KR" dirty="0"/>
              <a:t>Dipole with doping effect</a:t>
            </a:r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196E4D7-415A-8DA4-BDAE-2CA367D4F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77700"/>
              </p:ext>
            </p:extLst>
          </p:nvPr>
        </p:nvGraphicFramePr>
        <p:xfrm>
          <a:off x="8067422" y="2053663"/>
          <a:ext cx="2465739" cy="2962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3205">
                  <a:extLst>
                    <a:ext uri="{9D8B030D-6E8A-4147-A177-3AD203B41FA5}">
                      <a16:colId xmlns:a16="http://schemas.microsoft.com/office/drawing/2014/main" val="1346570606"/>
                    </a:ext>
                  </a:extLst>
                </a:gridCol>
                <a:gridCol w="763205">
                  <a:extLst>
                    <a:ext uri="{9D8B030D-6E8A-4147-A177-3AD203B41FA5}">
                      <a16:colId xmlns:a16="http://schemas.microsoft.com/office/drawing/2014/main" val="2040285755"/>
                    </a:ext>
                  </a:extLst>
                </a:gridCol>
                <a:gridCol w="939329">
                  <a:extLst>
                    <a:ext uri="{9D8B030D-6E8A-4147-A177-3AD203B41FA5}">
                      <a16:colId xmlns:a16="http://schemas.microsoft.com/office/drawing/2014/main" val="326854262"/>
                    </a:ext>
                  </a:extLst>
                </a:gridCol>
              </a:tblGrid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776358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0.00E+00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검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22646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0.000156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2.55E+18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갈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767876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0.001563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2.55E+19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빨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860618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5.10E+19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33980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0.007813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1.27E+20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303196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0.015625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2.55E+20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초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60820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0.03125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5.10E+20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02204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0.125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2.04E+21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보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5907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E8B913C-A65A-07F4-56F6-0B29B33C1180}"/>
              </a:ext>
            </a:extLst>
          </p:cNvPr>
          <p:cNvSpPr txBox="1"/>
          <p:nvPr/>
        </p:nvSpPr>
        <p:spPr>
          <a:xfrm rot="16200000">
            <a:off x="-117309" y="324433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dipole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6E936-C0C8-D546-F531-3B56114315B7}"/>
              </a:ext>
            </a:extLst>
          </p:cNvPr>
          <p:cNvSpPr txBox="1"/>
          <p:nvPr/>
        </p:nvSpPr>
        <p:spPr>
          <a:xfrm>
            <a:off x="7390731" y="889146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Set </a:t>
            </a:r>
            <a:r>
              <a:rPr lang="en-US" altLang="ko-KR" dirty="0" err="1"/>
              <a:t>Ti</a:t>
            </a:r>
            <a:r>
              <a:rPr lang="en-US" altLang="ko-KR" dirty="0"/>
              <a:t> [0,0,0]</a:t>
            </a:r>
          </a:p>
          <a:p>
            <a:r>
              <a:rPr lang="en-US" altLang="ko-KR" dirty="0"/>
              <a:t>Dipole = </a:t>
            </a:r>
            <a:r>
              <a:rPr lang="en-US" altLang="ko-KR" dirty="0">
                <a:latin typeface="Amasis MT Pro" panose="02040504050005020304" pitchFamily="18" charset="0"/>
              </a:rPr>
              <a:t>∑ </a:t>
            </a:r>
            <a:r>
              <a:rPr lang="en-US" altLang="ko-KR" dirty="0"/>
              <a:t>( </a:t>
            </a:r>
            <a:r>
              <a:rPr lang="en-US" altLang="ko-KR" dirty="0">
                <a:latin typeface="Amasis MT Pro" panose="02040504050005020304" pitchFamily="18" charset="0"/>
              </a:rPr>
              <a:t>∆</a:t>
            </a:r>
            <a:r>
              <a:rPr lang="en-US" altLang="ko-KR" dirty="0" err="1"/>
              <a:t>chg</a:t>
            </a:r>
            <a:r>
              <a:rPr lang="ko-KR" altLang="en-US" dirty="0"/>
              <a:t> </a:t>
            </a:r>
            <a:r>
              <a:rPr lang="en-US" altLang="ko-KR" dirty="0"/>
              <a:t>* r)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A8CE4-1AC1-0EB8-A951-92CDF7ED93C6}"/>
              </a:ext>
            </a:extLst>
          </p:cNvPr>
          <p:cNvSpPr txBox="1"/>
          <p:nvPr/>
        </p:nvSpPr>
        <p:spPr>
          <a:xfrm>
            <a:off x="5893496" y="5347710"/>
            <a:ext cx="541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Dis : 0 – 0.13 &amp;</a:t>
            </a:r>
            <a:r>
              <a:rPr lang="ko-KR" altLang="en-US" dirty="0"/>
              <a:t> </a:t>
            </a:r>
            <a:r>
              <a:rPr lang="en-US" altLang="ko-KR" dirty="0"/>
              <a:t>n : 0 – </a:t>
            </a:r>
            <a:r>
              <a:rPr lang="en-US" altLang="ko-KR" sz="18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1.27E+20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구간에서 도핑이 증가하면 </a:t>
            </a:r>
            <a:r>
              <a:rPr lang="en-US" altLang="ko-KR" dirty="0"/>
              <a:t>dipole</a:t>
            </a:r>
            <a:r>
              <a:rPr lang="ko-KR" altLang="en-US" dirty="0"/>
              <a:t>이 감소</a:t>
            </a:r>
            <a:endParaRPr lang="en-US" altLang="ko-KR" dirty="0"/>
          </a:p>
          <a:p>
            <a:r>
              <a:rPr lang="en-US" altLang="ko-KR" dirty="0"/>
              <a:t>- Dipole </a:t>
            </a:r>
            <a:r>
              <a:rPr lang="ko-KR" altLang="en-US" dirty="0"/>
              <a:t>감소하면 </a:t>
            </a:r>
            <a:r>
              <a:rPr lang="en-US" altLang="ko-KR" dirty="0"/>
              <a:t>&gt;</a:t>
            </a:r>
            <a:r>
              <a:rPr lang="ko-KR" altLang="en-US" dirty="0"/>
              <a:t> 복원력 감소 </a:t>
            </a:r>
            <a:r>
              <a:rPr lang="en-US" altLang="ko-KR" dirty="0"/>
              <a:t>&gt; </a:t>
            </a:r>
            <a:r>
              <a:rPr lang="ko-KR" altLang="en-US" dirty="0"/>
              <a:t>진동수 감소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38ACD-A5BC-D449-1B38-40CC1F83F7D2}"/>
              </a:ext>
            </a:extLst>
          </p:cNvPr>
          <p:cNvSpPr txBox="1"/>
          <p:nvPr/>
        </p:nvSpPr>
        <p:spPr>
          <a:xfrm>
            <a:off x="2756541" y="5532376"/>
            <a:ext cx="5293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d (</a:t>
            </a:r>
            <a:r>
              <a:rPr lang="en-US" altLang="ko-KR" sz="1200" dirty="0">
                <a:latin typeface="Amasis MT Pro" panose="02040504050005020304" pitchFamily="18" charset="0"/>
              </a:rPr>
              <a:t>Å)</a:t>
            </a:r>
            <a:endParaRPr lang="ko-KR" altLang="en-US" sz="1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1E832E-97D0-8AC0-C2FA-72722311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18" y="1784411"/>
            <a:ext cx="1840699" cy="31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6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8451AA-DE44-4E4F-8D93-E0660B84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1BF4D9-D2FE-49AA-8550-BDFEECCB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90" y="1063280"/>
            <a:ext cx="9381020" cy="56757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Using DFT, we calculate SrTiO</a:t>
            </a:r>
            <a:r>
              <a:rPr lang="en-US" altLang="ko-KR" sz="2400" baseline="-25000" dirty="0"/>
              <a:t>3</a:t>
            </a:r>
            <a:r>
              <a:rPr lang="en-US" altLang="ko-KR" sz="2400" dirty="0"/>
              <a:t> with jellium model to describe </a:t>
            </a:r>
            <a:br>
              <a:rPr lang="en-US" altLang="ko-KR" sz="2400" dirty="0"/>
            </a:br>
            <a:r>
              <a:rPr lang="en-US" altLang="ko-KR" sz="2400" dirty="0"/>
              <a:t>Nb-doped SrTiO</a:t>
            </a:r>
            <a:r>
              <a:rPr lang="en-US" altLang="ko-KR" sz="2400" baseline="-25000" dirty="0"/>
              <a:t>3</a:t>
            </a:r>
            <a:r>
              <a:rPr lang="en-US" altLang="ko-KR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400" dirty="0"/>
              <a:t>Phonon is well described with jellium model.</a:t>
            </a:r>
          </a:p>
          <a:p>
            <a:pPr>
              <a:lnSpc>
                <a:spcPct val="200000"/>
              </a:lnSpc>
            </a:pPr>
            <a:r>
              <a:rPr lang="en-US" altLang="ko-KR" sz="2400" dirty="0"/>
              <a:t>Electronic band structure has tiny change with jellium model.</a:t>
            </a:r>
          </a:p>
          <a:p>
            <a:pPr>
              <a:lnSpc>
                <a:spcPct val="200000"/>
              </a:lnSpc>
            </a:pPr>
            <a:r>
              <a:rPr lang="en-US" altLang="ko-KR" sz="2400" dirty="0"/>
              <a:t>Dipole results show good agreement with phonon frequency.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2400" dirty="0"/>
              <a:t>To do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ko-KR" sz="2400" dirty="0" err="1"/>
              <a:t>nnn</a:t>
            </a:r>
            <a:r>
              <a:rPr lang="en-US" altLang="ko-KR" sz="2400" dirty="0"/>
              <a:t> hopping? </a:t>
            </a:r>
            <a:r>
              <a:rPr lang="en-US" altLang="ko-KR" sz="2400" dirty="0" err="1"/>
              <a:t>Ti</a:t>
            </a:r>
            <a:r>
              <a:rPr lang="en-US" altLang="ko-KR" sz="2400" dirty="0"/>
              <a:t> – O interaction?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- quantitative analysis for dipole and phonon</a:t>
            </a:r>
          </a:p>
          <a:p>
            <a:pPr>
              <a:lnSpc>
                <a:spcPct val="20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043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4BC92A-FB61-4583-8409-8858C7BB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details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870E0-4A93-4DC1-9F12-A44896D4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153885"/>
            <a:ext cx="10842770" cy="500788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/>
              <a:t>Vienna Ab-initio Simulation Package (VASP) </a:t>
            </a:r>
          </a:p>
          <a:p>
            <a:pPr>
              <a:lnSpc>
                <a:spcPct val="200000"/>
              </a:lnSpc>
            </a:pPr>
            <a:r>
              <a:rPr lang="en-US" altLang="ko-KR" sz="2000" dirty="0"/>
              <a:t>Exchange-correlation energy functional : </a:t>
            </a:r>
            <a:r>
              <a:rPr lang="en-US" altLang="ko-KR" sz="2000" dirty="0" err="1"/>
              <a:t>PBEsol</a:t>
            </a:r>
            <a:endParaRPr lang="en-US" altLang="ko-KR" sz="2000" dirty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The kinetic energy cutoff : 600 eV </a:t>
            </a:r>
          </a:p>
          <a:p>
            <a:pPr>
              <a:lnSpc>
                <a:spcPct val="200000"/>
              </a:lnSpc>
            </a:pPr>
            <a:r>
              <a:rPr lang="en-US" altLang="ko-KR" sz="2000" dirty="0"/>
              <a:t>Hellmann–Feynman force : 0.01 eV/Å. </a:t>
            </a:r>
          </a:p>
          <a:p>
            <a:pPr>
              <a:lnSpc>
                <a:spcPct val="200000"/>
              </a:lnSpc>
            </a:pPr>
            <a:r>
              <a:rPr lang="en-US" altLang="ko-KR" sz="2000" dirty="0" err="1"/>
              <a:t>Monkhorst</a:t>
            </a:r>
            <a:r>
              <a:rPr lang="en-US" altLang="ko-KR" sz="2000" dirty="0"/>
              <a:t>–Pack scheme for k-point sampling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altLang="ko-KR" sz="1600" dirty="0"/>
              <a:t>6 × 6 × 6 for band structures, 3 × 3 × 3 for phonon calculation with 4 × 4 × 4 supercell </a:t>
            </a:r>
          </a:p>
          <a:p>
            <a:pPr>
              <a:lnSpc>
                <a:spcPct val="200000"/>
              </a:lnSpc>
            </a:pPr>
            <a:r>
              <a:rPr lang="en-US" altLang="ko-KR" sz="2000" dirty="0"/>
              <a:t>Full-relativistic SOC was considered using the noncollinear formalism as implemented in VASP</a:t>
            </a:r>
          </a:p>
          <a:p>
            <a:pPr>
              <a:lnSpc>
                <a:spcPct val="20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80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C68B4-4EDD-6235-6B5A-F61329AE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DFT examples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F8B42B-17E1-6EAB-B6CB-2307AB81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61" y="1377173"/>
            <a:ext cx="5635171" cy="583665"/>
          </a:xfrm>
        </p:spPr>
        <p:txBody>
          <a:bodyPr/>
          <a:lstStyle/>
          <a:p>
            <a:r>
              <a:rPr lang="en-US" altLang="ko-KR" dirty="0"/>
              <a:t>Z</a:t>
            </a:r>
            <a:r>
              <a:rPr lang="en-US" altLang="ko-KR" baseline="-25000" dirty="0"/>
              <a:t>2</a:t>
            </a:r>
            <a:r>
              <a:rPr lang="en-US" altLang="ko-KR" dirty="0"/>
              <a:t> in new 2D carbon systems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5801DCE-CE3F-99FC-6FD1-7EE0A3D45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3" y="2370866"/>
            <a:ext cx="5520587" cy="3259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4E66F494-5CB6-6835-CF5E-508FBDF64CB0}"/>
              </a:ext>
            </a:extLst>
          </p:cNvPr>
          <p:cNvSpPr txBox="1">
            <a:spLocks/>
          </p:cNvSpPr>
          <p:nvPr/>
        </p:nvSpPr>
        <p:spPr>
          <a:xfrm>
            <a:off x="6215242" y="1377173"/>
            <a:ext cx="5635171" cy="583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Raman shift of IV-VI 2D materials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CAE8EED-3FDE-DCF1-F778-B19739132494}"/>
              </a:ext>
            </a:extLst>
          </p:cNvPr>
          <p:cNvCxnSpPr>
            <a:cxnSpLocks/>
          </p:cNvCxnSpPr>
          <p:nvPr/>
        </p:nvCxnSpPr>
        <p:spPr>
          <a:xfrm>
            <a:off x="6094287" y="1101402"/>
            <a:ext cx="0" cy="543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99DB2E14-5BD4-1B64-25ED-4703B1BEF824}"/>
              </a:ext>
            </a:extLst>
          </p:cNvPr>
          <p:cNvGrpSpPr/>
          <p:nvPr/>
        </p:nvGrpSpPr>
        <p:grpSpPr>
          <a:xfrm>
            <a:off x="6285390" y="1914075"/>
            <a:ext cx="5494873" cy="4172918"/>
            <a:chOff x="5514740" y="1194254"/>
            <a:chExt cx="6165816" cy="468244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E54AEED-1DE7-EC98-E218-90144D92A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4740" y="1194254"/>
              <a:ext cx="6165816" cy="4682446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C1335AF-4568-6F27-622E-D8B230350575}"/>
                </a:ext>
              </a:extLst>
            </p:cNvPr>
            <p:cNvSpPr/>
            <p:nvPr/>
          </p:nvSpPr>
          <p:spPr>
            <a:xfrm>
              <a:off x="5584075" y="1329513"/>
              <a:ext cx="211018" cy="4072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332D01F-5034-671F-358A-951F69220E45}"/>
                </a:ext>
              </a:extLst>
            </p:cNvPr>
            <p:cNvCxnSpPr/>
            <p:nvPr/>
          </p:nvCxnSpPr>
          <p:spPr>
            <a:xfrm flipV="1">
              <a:off x="7177891" y="5028711"/>
              <a:ext cx="0" cy="321279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58ABE2D1-516E-FDE5-C6B3-FD13F16F34BC}"/>
                </a:ext>
              </a:extLst>
            </p:cNvPr>
            <p:cNvCxnSpPr/>
            <p:nvPr/>
          </p:nvCxnSpPr>
          <p:spPr>
            <a:xfrm flipV="1">
              <a:off x="9059079" y="5028711"/>
              <a:ext cx="0" cy="321279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EB632A7-92BE-BEF1-DFB2-3067AAB95E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1092" y="4845165"/>
              <a:ext cx="0" cy="504826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62EB727-786E-3A87-EF00-4862F41AE803}"/>
                </a:ext>
              </a:extLst>
            </p:cNvPr>
            <p:cNvCxnSpPr/>
            <p:nvPr/>
          </p:nvCxnSpPr>
          <p:spPr>
            <a:xfrm flipV="1">
              <a:off x="10640229" y="5028711"/>
              <a:ext cx="0" cy="321279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69A087-309F-F66D-6C5A-44AB72E9619D}"/>
              </a:ext>
            </a:extLst>
          </p:cNvPr>
          <p:cNvSpPr txBox="1"/>
          <p:nvPr/>
        </p:nvSpPr>
        <p:spPr>
          <a:xfrm>
            <a:off x="69046" y="6108163"/>
            <a:ext cx="5904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Minwoo Park, </a:t>
            </a:r>
            <a:r>
              <a:rPr lang="en-US" altLang="ko-KR" sz="1600" i="1" dirty="0"/>
              <a:t>el al</a:t>
            </a:r>
            <a:r>
              <a:rPr lang="en-US" altLang="ko-KR" sz="1600" dirty="0"/>
              <a:t>., </a:t>
            </a:r>
            <a:r>
              <a:rPr lang="en-US" altLang="ko-KR" sz="1600" i="1" dirty="0" err="1"/>
              <a:t>npj</a:t>
            </a:r>
            <a:r>
              <a:rPr lang="en-US" altLang="ko-KR" sz="1600" i="1" dirty="0"/>
              <a:t> Computational Materials  </a:t>
            </a:r>
            <a:r>
              <a:rPr lang="en-US" altLang="ko-KR" sz="1600" dirty="0"/>
              <a:t>4, 54 (2018)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4E482-6416-7061-08B3-F2E0C655ADDB}"/>
              </a:ext>
            </a:extLst>
          </p:cNvPr>
          <p:cNvSpPr txBox="1"/>
          <p:nvPr/>
        </p:nvSpPr>
        <p:spPr>
          <a:xfrm>
            <a:off x="6417228" y="6110049"/>
            <a:ext cx="56351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Minwoo Park, </a:t>
            </a:r>
            <a:r>
              <a:rPr lang="en-US" altLang="ko-KR" sz="1600" i="1" dirty="0"/>
              <a:t>et al</a:t>
            </a:r>
            <a:r>
              <a:rPr lang="en-US" altLang="ko-KR" sz="1600" dirty="0"/>
              <a:t>. </a:t>
            </a:r>
            <a:r>
              <a:rPr lang="en-US" altLang="ko-KR" sz="1600" i="1" dirty="0"/>
              <a:t>Scientific Reports  </a:t>
            </a:r>
            <a:r>
              <a:rPr lang="en-US" altLang="ko-KR" sz="1600" dirty="0"/>
              <a:t>9, 19826 (2019)</a:t>
            </a:r>
          </a:p>
        </p:txBody>
      </p:sp>
    </p:spTree>
    <p:extLst>
      <p:ext uri="{BB962C8B-B14F-4D97-AF65-F5344CB8AC3E}">
        <p14:creationId xmlns:p14="http://schemas.microsoft.com/office/powerpoint/2010/main" val="322107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F0504F-83F9-DC04-F411-39F6E01C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Superconductivity with BCS pairing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BB3B3-01AC-65D5-BE64-3FFC52D2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2" y="1362432"/>
            <a:ext cx="8053135" cy="3562493"/>
          </a:xfrm>
        </p:spPr>
        <p:txBody>
          <a:bodyPr>
            <a:normAutofit/>
          </a:bodyPr>
          <a:lstStyle/>
          <a:p>
            <a:r>
              <a:rPr lang="en-US" altLang="ko-KR" dirty="0"/>
              <a:t>Bardeen-Cooper-Schrieffer (BCS) solution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Assumes weak electron-phonon coupling and ‘adiabatic condition’ E</a:t>
            </a:r>
            <a:r>
              <a:rPr lang="en-US" altLang="ko-KR" baseline="-25000" dirty="0"/>
              <a:t>F</a:t>
            </a:r>
            <a:r>
              <a:rPr lang="en-US" altLang="ko-KR" dirty="0"/>
              <a:t>&gt;&gt;</a:t>
            </a:r>
            <a:r>
              <a:rPr lang="en-US" altLang="ko-KR" dirty="0" err="1"/>
              <a:t>ħω</a:t>
            </a:r>
            <a:r>
              <a:rPr lang="en-US" altLang="ko-KR" baseline="-25000" dirty="0" err="1"/>
              <a:t>D</a:t>
            </a:r>
            <a:r>
              <a:rPr lang="en-US" altLang="ko-KR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800" dirty="0"/>
              <a:t>No pseudo-gap, </a:t>
            </a:r>
            <a:br>
              <a:rPr lang="en-US" altLang="ko-KR" sz="2800" dirty="0"/>
            </a:br>
            <a:r>
              <a:rPr lang="en-US" altLang="ko-KR" sz="2800" dirty="0"/>
              <a:t>i.e. nonzero ∆(T) only below T</a:t>
            </a:r>
            <a:r>
              <a:rPr lang="en-US" altLang="ko-KR" sz="2800" baseline="-25000" dirty="0"/>
              <a:t>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ko-KR" sz="2800" dirty="0"/>
              <a:t>BCS ratio 2∆(T=0)/k</a:t>
            </a:r>
            <a:r>
              <a:rPr lang="fr-FR" altLang="ko-KR" sz="2800" baseline="-25000" dirty="0"/>
              <a:t>B</a:t>
            </a:r>
            <a:r>
              <a:rPr lang="fr-FR" altLang="ko-KR" sz="2800" dirty="0"/>
              <a:t>Tc = 3.53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ko-KR" sz="2800" dirty="0"/>
              <a:t>Infinitesimal interaction sufficient, i.e. ∆(T=0)=2ħω</a:t>
            </a:r>
            <a:r>
              <a:rPr lang="fr-FR" altLang="ko-KR" sz="2800" baseline="-25000" dirty="0"/>
              <a:t>D</a:t>
            </a:r>
            <a:r>
              <a:rPr lang="fr-FR" altLang="ko-KR" sz="2800" dirty="0"/>
              <a:t>e</a:t>
            </a:r>
            <a:r>
              <a:rPr lang="fr-FR" altLang="ko-KR" sz="2800" baseline="30000" dirty="0"/>
              <a:t>-1/λ</a:t>
            </a:r>
            <a:r>
              <a:rPr lang="fr-FR" altLang="ko-KR" sz="2800" dirty="0"/>
              <a:t> (λ: interaction parameter)</a:t>
            </a:r>
            <a:endParaRPr lang="fr-FR" altLang="ko-KR" sz="3200" dirty="0"/>
          </a:p>
          <a:p>
            <a:pPr lvl="1">
              <a:buFont typeface="Wingdings" panose="05000000000000000000" pitchFamily="2" charset="2"/>
              <a:buChar char="§"/>
            </a:pP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05AB81-D89A-0A2E-639F-D0C6E97A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195" y="1791239"/>
            <a:ext cx="3739793" cy="2273085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8906827-587A-EC3B-7450-6BC8185B3036}"/>
              </a:ext>
            </a:extLst>
          </p:cNvPr>
          <p:cNvSpPr txBox="1">
            <a:spLocks/>
          </p:cNvSpPr>
          <p:nvPr/>
        </p:nvSpPr>
        <p:spPr>
          <a:xfrm>
            <a:off x="385012" y="5291642"/>
            <a:ext cx="10764251" cy="1507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/>
              <a:t>Under ‘adiabatic condition’ E</a:t>
            </a:r>
            <a:r>
              <a:rPr lang="en-US" altLang="ko-KR" sz="2800" baseline="-25000" dirty="0"/>
              <a:t>F</a:t>
            </a:r>
            <a:r>
              <a:rPr lang="en-US" altLang="ko-KR" sz="2800" dirty="0"/>
              <a:t>&gt;&gt;</a:t>
            </a:r>
            <a:r>
              <a:rPr lang="en-US" altLang="ko-KR" sz="2800" dirty="0" err="1"/>
              <a:t>ħω</a:t>
            </a:r>
            <a:r>
              <a:rPr lang="en-US" altLang="ko-KR" sz="2800" baseline="-25000" dirty="0" err="1"/>
              <a:t>D</a:t>
            </a:r>
            <a:r>
              <a:rPr lang="en-US" altLang="ko-KR" sz="2800" dirty="0"/>
              <a:t>, solution found for large λ, i.e. strong interaction (Migdal-</a:t>
            </a:r>
            <a:r>
              <a:rPr lang="en-US" altLang="ko-KR" sz="2800" dirty="0" err="1"/>
              <a:t>Eliashberg</a:t>
            </a:r>
            <a:r>
              <a:rPr lang="en-US" altLang="ko-K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372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F6D2CF-EC9E-451A-B08F-30EAA0BC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Introduction of SrTiO</a:t>
            </a:r>
            <a:r>
              <a:rPr lang="en-US" altLang="ko-KR" sz="3600" baseline="-25000" dirty="0"/>
              <a:t>3</a:t>
            </a:r>
            <a:r>
              <a:rPr lang="en-US" altLang="ko-KR" sz="3600" dirty="0"/>
              <a:t> (STO)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F62A2E-70D6-42AF-BF4E-85F2BE3B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637"/>
            <a:ext cx="12192000" cy="50078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Cubic Perovskite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Wide indirect bandgap (3.25 eV)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Superconducting dome by doping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n-type doping with T</a:t>
            </a:r>
            <a:r>
              <a:rPr lang="en-US" altLang="ko-KR" baseline="-25000" dirty="0"/>
              <a:t>c</a:t>
            </a:r>
            <a:r>
              <a:rPr lang="en-US" altLang="ko-KR" dirty="0"/>
              <a:t> ≤ 0.3 K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Unconventional superconductor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Not BCS – semiconductor, not metal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The origin of superconductivity is still open problem. </a:t>
            </a:r>
            <a:endParaRPr lang="ko-KR" altLang="en-US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2272617-4004-422D-A2C4-C443DBCB32CD}"/>
              </a:ext>
            </a:extLst>
          </p:cNvPr>
          <p:cNvGrpSpPr/>
          <p:nvPr/>
        </p:nvGrpSpPr>
        <p:grpSpPr>
          <a:xfrm>
            <a:off x="6493446" y="1439637"/>
            <a:ext cx="2416565" cy="2642716"/>
            <a:chOff x="6656732" y="1413102"/>
            <a:chExt cx="2416565" cy="264271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0B554B1-D0F9-496D-9FFD-AC695210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6732" y="1413102"/>
              <a:ext cx="2416565" cy="2334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40C0D0-A6D4-4D96-B462-24575DBAF634}"/>
                </a:ext>
              </a:extLst>
            </p:cNvPr>
            <p:cNvSpPr txBox="1"/>
            <p:nvPr/>
          </p:nvSpPr>
          <p:spPr>
            <a:xfrm>
              <a:off x="6712798" y="3748041"/>
              <a:ext cx="2360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7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Structure of SrTiO</a:t>
              </a:r>
              <a:r>
                <a:rPr lang="en-US" altLang="ko-KR" sz="700" b="0" i="0" baseline="-2500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3</a:t>
              </a:r>
              <a:r>
                <a:rPr lang="en-US" altLang="ko-KR" sz="7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. The red spheres are oxygens, blue are Ti</a:t>
              </a:r>
              <a:r>
                <a:rPr lang="en-US" altLang="ko-KR" sz="700" b="0" i="0" baseline="3000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4+</a:t>
              </a:r>
              <a:r>
                <a:rPr lang="en-US" altLang="ko-KR" sz="7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cations, and the green ones are Sr</a:t>
              </a:r>
              <a:r>
                <a:rPr lang="en-US" altLang="ko-KR" sz="700" b="0" i="0" baseline="3000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2+</a:t>
              </a:r>
              <a:r>
                <a:rPr lang="en-US" altLang="ko-KR" sz="7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ko-KR" altLang="en-US" sz="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CE4C9EA-901B-48AA-BB3C-BE50B00E3FDA}"/>
              </a:ext>
            </a:extLst>
          </p:cNvPr>
          <p:cNvGrpSpPr/>
          <p:nvPr/>
        </p:nvGrpSpPr>
        <p:grpSpPr>
          <a:xfrm>
            <a:off x="9170993" y="1386867"/>
            <a:ext cx="2533313" cy="3175075"/>
            <a:chOff x="9170993" y="1386867"/>
            <a:chExt cx="2533313" cy="317507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7CC37B4-60EC-4F80-86CB-7F316FCB2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0993" y="1386867"/>
              <a:ext cx="2533313" cy="29596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E736E9-5579-40E1-BFB1-C7BEF5019D81}"/>
                </a:ext>
              </a:extLst>
            </p:cNvPr>
            <p:cNvSpPr txBox="1"/>
            <p:nvPr/>
          </p:nvSpPr>
          <p:spPr>
            <a:xfrm>
              <a:off x="9645729" y="4346498"/>
              <a:ext cx="20585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/>
                <a:t>M.N. </a:t>
              </a:r>
              <a:r>
                <a:rPr lang="en-US" altLang="ko-KR" sz="800" err="1"/>
                <a:t>Gastiasoro</a:t>
              </a:r>
              <a:r>
                <a:rPr lang="en-US" altLang="ko-KR" sz="800"/>
                <a:t> et al., Ann. Phys. (2020)</a:t>
              </a:r>
              <a:endParaRPr lang="ko-KR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1828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895D5E-233B-6262-80F9-750A506D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Superconductivity in doped STO</a:t>
            </a: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BBDE84E-D907-11DA-3970-0CBE96C5B380}"/>
              </a:ext>
            </a:extLst>
          </p:cNvPr>
          <p:cNvSpPr>
            <a:spLocks/>
          </p:cNvSpPr>
          <p:nvPr/>
        </p:nvSpPr>
        <p:spPr bwMode="auto">
          <a:xfrm>
            <a:off x="5673819" y="1636682"/>
            <a:ext cx="5038111" cy="9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Superconducting dome over </a:t>
            </a:r>
            <a:endParaRPr lang="en-US" altLang="ko-KR" sz="2400" baseline="-25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ko-KR" sz="24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finite range of doping discovered in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1960s!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000BA8-42B4-FA38-852C-7B4070B7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50" y="3299484"/>
            <a:ext cx="4534213" cy="3558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52C21F-256A-90C1-80F9-E591C4B43C2B}"/>
              </a:ext>
            </a:extLst>
          </p:cNvPr>
          <p:cNvSpPr>
            <a:spLocks/>
          </p:cNvSpPr>
          <p:nvPr/>
        </p:nvSpPr>
        <p:spPr bwMode="auto">
          <a:xfrm>
            <a:off x="983050" y="4189491"/>
            <a:ext cx="4923851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half-a-century, the worst known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violation of E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&gt;&gt;ħ</a:t>
            </a:r>
            <a:r>
              <a:rPr lang="el-GR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ω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hape 358">
            <a:extLst>
              <a:ext uri="{FF2B5EF4-FFF2-40B4-BE49-F238E27FC236}">
                <a16:creationId xmlns:a16="http://schemas.microsoft.com/office/drawing/2014/main" id="{5C1286E2-6A2B-33B8-F57A-5AB322170B41}"/>
              </a:ext>
            </a:extLst>
          </p:cNvPr>
          <p:cNvSpPr/>
          <p:nvPr/>
        </p:nvSpPr>
        <p:spPr>
          <a:xfrm>
            <a:off x="832718" y="4995081"/>
            <a:ext cx="4384813" cy="88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</a:t>
            </a:r>
            <a:r>
              <a:rPr sz="2110" dirty="0">
                <a:latin typeface="Arial"/>
                <a:ea typeface="Arial"/>
                <a:cs typeface="Arial"/>
                <a:sym typeface="Arial"/>
              </a:rPr>
              <a:t>⇒ </a:t>
            </a:r>
            <a:r>
              <a:rPr lang="en-US" altLang="ko-KR" sz="2109" dirty="0"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┌ 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anything </a:t>
            </a:r>
            <a:r>
              <a:rPr sz="2110" dirty="0">
                <a:latin typeface="Arial"/>
                <a:ea typeface="Arial"/>
                <a:cs typeface="Arial"/>
                <a:sym typeface="Arial"/>
              </a:rPr>
              <a:t>conventional </a:t>
            </a:r>
            <a:r>
              <a:rPr lang="en-US" sz="2110" dirty="0"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sz="211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en-US" altLang="ko-KR" sz="211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ko-KR" sz="211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110" dirty="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altLang="ko-KR" sz="2109" dirty="0"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└ </a:t>
            </a:r>
            <a:r>
              <a:rPr lang="en-US" altLang="ko-KR" sz="2109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about </a:t>
            </a:r>
            <a:r>
              <a:rPr lang="en-US" altLang="ko-KR" sz="2110" dirty="0">
                <a:latin typeface="Arial" panose="020B0604020202020204" pitchFamily="34" charset="0"/>
                <a:cs typeface="Arial" panose="020B0604020202020204" pitchFamily="34" charset="0"/>
              </a:rPr>
              <a:t>∆(T=0)</a:t>
            </a:r>
            <a:r>
              <a:rPr lang="en-US" altLang="ko-KR" sz="2109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sz="211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CB1B430-0A38-C16B-20F9-4B46342DD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38" y="1402268"/>
            <a:ext cx="3975093" cy="2714245"/>
          </a:xfrm>
          <a:prstGeom prst="rect">
            <a:avLst/>
          </a:prstGeom>
        </p:spPr>
      </p:pic>
      <p:sp>
        <p:nvSpPr>
          <p:cNvPr id="11" name="Shape 202">
            <a:extLst>
              <a:ext uri="{FF2B5EF4-FFF2-40B4-BE49-F238E27FC236}">
                <a16:creationId xmlns:a16="http://schemas.microsoft.com/office/drawing/2014/main" id="{231A5B65-2020-3F26-9922-C995FE19F4E6}"/>
              </a:ext>
            </a:extLst>
          </p:cNvPr>
          <p:cNvSpPr/>
          <p:nvPr/>
        </p:nvSpPr>
        <p:spPr>
          <a:xfrm>
            <a:off x="7605826" y="2479520"/>
            <a:ext cx="255531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Schooley </a:t>
            </a:r>
            <a:r>
              <a:rPr sz="1200" i="1" dirty="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Phys Rev Lett 1964;</a:t>
            </a:r>
          </a:p>
          <a:p>
            <a:pPr marL="342900" indent="-3429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ko-KR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b-NO" altLang="ko-KR" sz="1200" dirty="0">
                <a:latin typeface="Arial"/>
                <a:ea typeface="Arial"/>
                <a:cs typeface="Arial"/>
                <a:sym typeface="Arial"/>
              </a:rPr>
              <a:t>Koonce </a:t>
            </a:r>
            <a:r>
              <a:rPr lang="nb-NO" altLang="ko-KR" sz="1200" i="1" dirty="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nb-NO" altLang="ko-KR" sz="1200" dirty="0">
                <a:latin typeface="Arial"/>
                <a:ea typeface="Arial"/>
                <a:cs typeface="Arial"/>
                <a:sym typeface="Arial"/>
              </a:rPr>
              <a:t>Phys Rev 1967</a:t>
            </a:r>
            <a:r>
              <a:rPr sz="1200" dirty="0"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878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E68F33-C70A-980C-2801-F6C78318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Varieties in n-type STO</a:t>
            </a:r>
            <a:endParaRPr lang="ko-KR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82BF7D9-10E5-1AFF-FDD7-A70155F90B84}"/>
              </a:ext>
            </a:extLst>
          </p:cNvPr>
          <p:cNvSpPr>
            <a:spLocks/>
          </p:cNvSpPr>
          <p:nvPr/>
        </p:nvSpPr>
        <p:spPr bwMode="auto">
          <a:xfrm>
            <a:off x="1081763" y="1578743"/>
            <a:ext cx="10076224" cy="12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●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arious methods, i.e. ┌ </a:t>
            </a:r>
            <a:r>
              <a:rPr lang="en-US" altLang="ko-KR" sz="2109" dirty="0" err="1">
                <a:solidFill>
                  <a:srgbClr val="C00000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Nb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substituting </a:t>
            </a:r>
            <a:r>
              <a:rPr lang="en-US" altLang="ko-KR" sz="2109" dirty="0" err="1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Ti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                            </a:t>
            </a: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      ├ O vacancy              </a:t>
            </a:r>
          </a:p>
          <a:p>
            <a:pPr eaLnBrk="1" hangingPunct="1"/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                          </a:t>
            </a:r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          └ La substituting Sr</a:t>
            </a:r>
            <a:endParaRPr lang="en-US" altLang="ko-KR" sz="2109" dirty="0">
              <a:solidFill>
                <a:srgbClr val="021EAA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020DCA-7243-D22D-CFF1-20B94CC27CF3}"/>
              </a:ext>
            </a:extLst>
          </p:cNvPr>
          <p:cNvSpPr>
            <a:spLocks/>
          </p:cNvSpPr>
          <p:nvPr/>
        </p:nvSpPr>
        <p:spPr bwMode="auto">
          <a:xfrm>
            <a:off x="1081763" y="5477796"/>
            <a:ext cx="10076224" cy="6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Experimental probe easiest for </a:t>
            </a:r>
            <a:r>
              <a:rPr lang="en-US" altLang="ko-KR" sz="2109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Nb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-doped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TO 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61524E-9ACB-5D31-0F16-36B8E9EDE8B4}"/>
              </a:ext>
            </a:extLst>
          </p:cNvPr>
          <p:cNvSpPr>
            <a:spLocks/>
          </p:cNvSpPr>
          <p:nvPr/>
        </p:nvSpPr>
        <p:spPr bwMode="auto">
          <a:xfrm>
            <a:off x="1081763" y="3173163"/>
            <a:ext cx="10076224" cy="6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Effect on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TO</a:t>
            </a:r>
            <a:r>
              <a:rPr lang="en-US" altLang="ko-KR" sz="2109" baseline="-25000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1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mode may be dependent on dopant type </a:t>
            </a:r>
            <a:endParaRPr lang="en-US" altLang="ko-KR" sz="210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20702B-4C31-FCD8-122F-ED0826D6BDB4}"/>
              </a:ext>
            </a:extLst>
          </p:cNvPr>
          <p:cNvSpPr>
            <a:spLocks/>
          </p:cNvSpPr>
          <p:nvPr/>
        </p:nvSpPr>
        <p:spPr bwMode="auto">
          <a:xfrm>
            <a:off x="1100553" y="3694434"/>
            <a:ext cx="10076223" cy="8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ko-KR" altLang="en-US" sz="22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Arial" panose="020B0604020202020204" pitchFamily="34" charset="0"/>
              </a:rPr>
              <a:t>▶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Nearly identical hardening for </a:t>
            </a:r>
            <a:r>
              <a:rPr lang="en-US" altLang="ko-KR" sz="210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Nb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-doping and O-deficiency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→ </a:t>
            </a:r>
            <a:r>
              <a:rPr lang="en-US" altLang="ko-KR" sz="2109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higher dopant concentration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means 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further from crystal quantum criticality</a:t>
            </a:r>
            <a:endParaRPr lang="en-US" altLang="ko-KR" sz="1800" dirty="0">
              <a:solidFill>
                <a:srgbClr val="C00000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8BD997E-8B06-1564-A21B-59CB3B1DEF2A}"/>
              </a:ext>
            </a:extLst>
          </p:cNvPr>
          <p:cNvSpPr>
            <a:spLocks/>
          </p:cNvSpPr>
          <p:nvPr/>
        </p:nvSpPr>
        <p:spPr bwMode="auto">
          <a:xfrm>
            <a:off x="1081764" y="4314876"/>
            <a:ext cx="10076223" cy="8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ko-KR" altLang="en-US" sz="22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Arial" panose="020B0604020202020204" pitchFamily="34" charset="0"/>
              </a:rPr>
              <a:t>▶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Lucida Grande" pitchFamily="4" charset="0"/>
                <a:sym typeface="Arial" panose="020B0604020202020204" pitchFamily="34" charset="0"/>
              </a:rPr>
              <a:t> No hardening confirmed for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La-doping</a:t>
            </a:r>
            <a:endParaRPr lang="en-US" altLang="ko-KR" sz="1800" dirty="0">
              <a:solidFill>
                <a:srgbClr val="021EAA"/>
              </a:solidFill>
              <a:latin typeface="Arial" panose="020B0604020202020204" pitchFamily="34" charset="0"/>
              <a:cs typeface="Lucida Grande" pitchFamily="4" charset="0"/>
              <a:sym typeface="Arial" panose="020B0604020202020204" pitchFamily="34" charset="0"/>
            </a:endParaRPr>
          </a:p>
        </p:txBody>
      </p:sp>
      <p:sp>
        <p:nvSpPr>
          <p:cNvPr id="9" name="Shape 211">
            <a:extLst>
              <a:ext uri="{FF2B5EF4-FFF2-40B4-BE49-F238E27FC236}">
                <a16:creationId xmlns:a16="http://schemas.microsoft.com/office/drawing/2014/main" id="{01BC698D-E25C-A528-28DD-1C10B639A1E4}"/>
              </a:ext>
            </a:extLst>
          </p:cNvPr>
          <p:cNvSpPr/>
          <p:nvPr/>
        </p:nvSpPr>
        <p:spPr>
          <a:xfrm>
            <a:off x="8611643" y="3765615"/>
            <a:ext cx="289913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17" indent="-342917" algn="l" defTabSz="457223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Bäuerle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1980</a:t>
            </a:r>
            <a:r>
              <a:rPr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Z Phys B</a:t>
            </a:r>
          </a:p>
          <a:p>
            <a:pPr marL="342917" indent="-342917" defTabSz="457223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ko-KR" sz="1200" dirty="0"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US" altLang="ko-KR" sz="1200" dirty="0" err="1">
                <a:latin typeface="Arial"/>
                <a:ea typeface="Arial"/>
                <a:cs typeface="Arial"/>
                <a:sym typeface="Arial"/>
              </a:rPr>
              <a:t>Mechelen</a:t>
            </a:r>
            <a:r>
              <a:rPr lang="en-US" altLang="ko-KR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200" i="1" dirty="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en-US" altLang="ko-KR" sz="1200" dirty="0">
                <a:latin typeface="Arial"/>
                <a:ea typeface="Arial"/>
                <a:cs typeface="Arial"/>
                <a:sym typeface="Arial"/>
              </a:rPr>
              <a:t>2008 Phys Rev Lett</a:t>
            </a:r>
            <a:r>
              <a:rPr sz="120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09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2C7D9-9221-3BEA-DB80-A7DC2863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Difference with O-reduced STO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740F7BE-E462-7AE1-5EDB-EF46F4F68CF4}"/>
              </a:ext>
            </a:extLst>
          </p:cNvPr>
          <p:cNvSpPr>
            <a:spLocks/>
          </p:cNvSpPr>
          <p:nvPr/>
        </p:nvSpPr>
        <p:spPr bwMode="auto">
          <a:xfrm>
            <a:off x="6090913" y="1715881"/>
            <a:ext cx="5389190" cy="9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Superconducting dome at lower density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observed in O-reduced STO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F1E6D83-E818-896D-7B36-BF8F53928F0A}"/>
              </a:ext>
            </a:extLst>
          </p:cNvPr>
          <p:cNvSpPr>
            <a:spLocks/>
          </p:cNvSpPr>
          <p:nvPr/>
        </p:nvSpPr>
        <p:spPr bwMode="auto">
          <a:xfrm>
            <a:off x="6090913" y="3650880"/>
            <a:ext cx="5745128" cy="9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BCS ratio 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confirmed for O-reduced STO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- resistant to tunneling spectroscopy </a:t>
            </a:r>
          </a:p>
        </p:txBody>
      </p:sp>
      <p:sp>
        <p:nvSpPr>
          <p:cNvPr id="6" name="Shape 322">
            <a:extLst>
              <a:ext uri="{FF2B5EF4-FFF2-40B4-BE49-F238E27FC236}">
                <a16:creationId xmlns:a16="http://schemas.microsoft.com/office/drawing/2014/main" id="{1B96DB3C-4E51-A2D4-C2D7-4EE0BE1BE160}"/>
              </a:ext>
            </a:extLst>
          </p:cNvPr>
          <p:cNvSpPr/>
          <p:nvPr/>
        </p:nvSpPr>
        <p:spPr>
          <a:xfrm>
            <a:off x="1652263" y="5812121"/>
            <a:ext cx="331313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X Lin,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Behnia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sz="1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. 2014 Phys Rev Lett)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03730E1-C515-167D-D8C8-86F53D75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6" y="1348724"/>
            <a:ext cx="4253501" cy="4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A3974E-9F78-4F32-98A8-A6B62A6C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Tunneling spectroscopy on SrTi</a:t>
            </a:r>
            <a:r>
              <a:rPr lang="en-US" altLang="ko-KR" sz="3600" baseline="-25000" dirty="0"/>
              <a:t>1-x</a:t>
            </a:r>
            <a:r>
              <a:rPr lang="en-US" altLang="ko-KR" sz="3600" dirty="0"/>
              <a:t>Nb</a:t>
            </a:r>
            <a:r>
              <a:rPr lang="en-US" altLang="ko-KR" sz="3600" baseline="-25000" dirty="0"/>
              <a:t>x</a:t>
            </a:r>
            <a:r>
              <a:rPr lang="en-US" altLang="ko-KR" sz="3600" dirty="0"/>
              <a:t>O</a:t>
            </a:r>
            <a:r>
              <a:rPr lang="en-US" altLang="ko-KR" sz="3600" baseline="-25000" dirty="0"/>
              <a:t>3</a:t>
            </a:r>
            <a:endParaRPr lang="ko-KR" altLang="en-US" sz="3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65F4EEB-9F41-4445-A8AD-62EC19835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15" y="1714933"/>
            <a:ext cx="2309280" cy="2580959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85821D75-B258-49FE-A458-58E37D038CC0}"/>
              </a:ext>
            </a:extLst>
          </p:cNvPr>
          <p:cNvGrpSpPr/>
          <p:nvPr/>
        </p:nvGrpSpPr>
        <p:grpSpPr>
          <a:xfrm>
            <a:off x="3510407" y="1665738"/>
            <a:ext cx="7339023" cy="2585420"/>
            <a:chOff x="4042702" y="3669843"/>
            <a:chExt cx="5763450" cy="203037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88FEA2E-2456-4196-8CC4-0F5452DF1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2702" y="3914694"/>
              <a:ext cx="5763450" cy="17855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BB4E02-AF64-478B-8DF9-689FBBDAC909}"/>
                </a:ext>
              </a:extLst>
            </p:cNvPr>
            <p:cNvSpPr txBox="1"/>
            <p:nvPr/>
          </p:nvSpPr>
          <p:spPr>
            <a:xfrm>
              <a:off x="7280199" y="3669843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X=0.005</a:t>
              </a:r>
              <a:endParaRPr lang="ko-KR" altLang="en-US" sz="1200" dirty="0"/>
            </a:p>
          </p:txBody>
        </p:sp>
      </p:grpSp>
      <p:sp>
        <p:nvSpPr>
          <p:cNvPr id="12" name="Shape 322">
            <a:extLst>
              <a:ext uri="{FF2B5EF4-FFF2-40B4-BE49-F238E27FC236}">
                <a16:creationId xmlns:a16="http://schemas.microsoft.com/office/drawing/2014/main" id="{F1D666F0-AEB4-48C8-8FC8-B2C1A0815BB9}"/>
              </a:ext>
            </a:extLst>
          </p:cNvPr>
          <p:cNvSpPr/>
          <p:nvPr/>
        </p:nvSpPr>
        <p:spPr>
          <a:xfrm>
            <a:off x="8192712" y="940447"/>
            <a:ext cx="395028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defTabSz="4572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 Yoon,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SB Chung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Hwang</a:t>
            </a:r>
            <a:r>
              <a:rPr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sz="1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i="1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altLang="ko-KR" sz="1400" dirty="0" err="1"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lang="en-US" altLang="ko-KR" sz="1400" dirty="0">
                <a:latin typeface="Arial"/>
                <a:ea typeface="Arial"/>
                <a:cs typeface="Arial"/>
                <a:sym typeface="Arial"/>
              </a:rPr>
              <a:t> 2021)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37BC710-292A-17E5-73B0-EE40ACDCCFF3}"/>
              </a:ext>
            </a:extLst>
          </p:cNvPr>
          <p:cNvSpPr>
            <a:spLocks/>
          </p:cNvSpPr>
          <p:nvPr/>
        </p:nvSpPr>
        <p:spPr bwMode="auto">
          <a:xfrm>
            <a:off x="1052802" y="4415424"/>
            <a:ext cx="10076224" cy="1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4" charset="0"/>
                <a:ea typeface="Heiti SC Light" pitchFamily="4" charset="-122"/>
                <a:sym typeface="Gill Sans" pitchFamily="4" charset="0"/>
              </a:defRPr>
            </a:lvl9pPr>
          </a:lstStyle>
          <a:p>
            <a:r>
              <a:rPr lang="en-US" altLang="ko-KR" sz="2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● </a:t>
            </a:r>
            <a:r>
              <a:rPr lang="en-US" altLang="ko-KR" sz="210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Cooper pair binding energy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ko-KR" sz="2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2∆(T)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measured by </a:t>
            </a:r>
            <a:r>
              <a:rPr lang="en-US" altLang="ko-KR" sz="2109" dirty="0">
                <a:solidFill>
                  <a:srgbClr val="021EA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planar tunneling spectroscopy</a:t>
            </a:r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</a:p>
          <a:p>
            <a:r>
              <a:rPr lang="en-US" altLang="ko-KR" sz="210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en-US" altLang="ko-K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e.g. voltage difference between two di/dv peaks for very low T</a:t>
            </a:r>
            <a:endParaRPr lang="en-US" altLang="ko-KR" sz="1800" dirty="0">
              <a:solidFill>
                <a:srgbClr val="021EA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3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1828</Words>
  <Application>Microsoft Office PowerPoint</Application>
  <PresentationFormat>와이드스크린</PresentationFormat>
  <Paragraphs>475</Paragraphs>
  <Slides>23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Amasis MT Pro</vt:lpstr>
      <vt:lpstr>Gill Sans</vt:lpstr>
      <vt:lpstr>Heiti SC Light</vt:lpstr>
      <vt:lpstr>Lucida Grande</vt:lpstr>
      <vt:lpstr>맑은 고딕</vt:lpstr>
      <vt:lpstr>Arial</vt:lpstr>
      <vt:lpstr>Cambria Math</vt:lpstr>
      <vt:lpstr>Times New Roman</vt:lpstr>
      <vt:lpstr>Verdana</vt:lpstr>
      <vt:lpstr>Wingdings</vt:lpstr>
      <vt:lpstr>Office 테마</vt:lpstr>
      <vt:lpstr>Equation</vt:lpstr>
      <vt:lpstr>Ab initio study for electron-phonon coupling of Nb-doped SrTiO3 with Jellium model</vt:lpstr>
      <vt:lpstr>Density Functional Theory</vt:lpstr>
      <vt:lpstr>DFT examples</vt:lpstr>
      <vt:lpstr>Superconductivity with BCS pairing</vt:lpstr>
      <vt:lpstr>Introduction of SrTiO3 (STO)</vt:lpstr>
      <vt:lpstr>Superconductivity in doped STO</vt:lpstr>
      <vt:lpstr>Varieties in n-type STO</vt:lpstr>
      <vt:lpstr>Difference with O-reduced STO</vt:lpstr>
      <vt:lpstr>Tunneling spectroscopy on SrTi1-xNbxO3</vt:lpstr>
      <vt:lpstr>Measured gap to Tc ratio</vt:lpstr>
      <vt:lpstr>Possible to bring back adiabaticity</vt:lpstr>
      <vt:lpstr>Different phonon mediated interaction</vt:lpstr>
      <vt:lpstr>To describe doping effect</vt:lpstr>
      <vt:lpstr>Introduction of Jellium model</vt:lpstr>
      <vt:lpstr>Phonon with Jellium for SrTi1-xNbxO3 </vt:lpstr>
      <vt:lpstr>TO1 mode with Jellium PBEsol</vt:lpstr>
      <vt:lpstr>Tight Binding model for STO</vt:lpstr>
      <vt:lpstr>Tight binding model with phonon displacement</vt:lpstr>
      <vt:lpstr>Energy splitting by symmetry breaking by TO1 displacement </vt:lpstr>
      <vt:lpstr>TB parameters with phonon displacement</vt:lpstr>
      <vt:lpstr>Dipole with doping effect</vt:lpstr>
      <vt:lpstr>Conclusions</vt:lpstr>
      <vt:lpstr>Computational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 initio study for electron-phonon coupling of Nb-doped SrTiO3 with Jellium model</dc:title>
  <dc:creator>Park Minwoo</dc:creator>
  <cp:lastModifiedBy>a</cp:lastModifiedBy>
  <cp:revision>56</cp:revision>
  <dcterms:created xsi:type="dcterms:W3CDTF">2022-04-07T08:10:57Z</dcterms:created>
  <dcterms:modified xsi:type="dcterms:W3CDTF">2022-06-24T07:17:57Z</dcterms:modified>
</cp:coreProperties>
</file>