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52"/>
  </p:notesMasterIdLst>
  <p:handoutMasterIdLst>
    <p:handoutMasterId r:id="rId53"/>
  </p:handoutMasterIdLst>
  <p:sldIdLst>
    <p:sldId id="256" r:id="rId3"/>
    <p:sldId id="257" r:id="rId4"/>
    <p:sldId id="746" r:id="rId5"/>
    <p:sldId id="836" r:id="rId6"/>
    <p:sldId id="835" r:id="rId7"/>
    <p:sldId id="704" r:id="rId8"/>
    <p:sldId id="832" r:id="rId9"/>
    <p:sldId id="566" r:id="rId10"/>
    <p:sldId id="569" r:id="rId11"/>
    <p:sldId id="571" r:id="rId12"/>
    <p:sldId id="346" r:id="rId13"/>
    <p:sldId id="332" r:id="rId14"/>
    <p:sldId id="834" r:id="rId15"/>
    <p:sldId id="847" r:id="rId16"/>
    <p:sldId id="838" r:id="rId17"/>
    <p:sldId id="349" r:id="rId18"/>
    <p:sldId id="839" r:id="rId19"/>
    <p:sldId id="696" r:id="rId20"/>
    <p:sldId id="833" r:id="rId21"/>
    <p:sldId id="841" r:id="rId22"/>
    <p:sldId id="343" r:id="rId23"/>
    <p:sldId id="837" r:id="rId24"/>
    <p:sldId id="338" r:id="rId25"/>
    <p:sldId id="840" r:id="rId26"/>
    <p:sldId id="347" r:id="rId27"/>
    <p:sldId id="843" r:id="rId28"/>
    <p:sldId id="844" r:id="rId29"/>
    <p:sldId id="845" r:id="rId30"/>
    <p:sldId id="846" r:id="rId31"/>
    <p:sldId id="842" r:id="rId32"/>
    <p:sldId id="336" r:id="rId33"/>
    <p:sldId id="831" r:id="rId34"/>
    <p:sldId id="849" r:id="rId35"/>
    <p:sldId id="292" r:id="rId36"/>
    <p:sldId id="320" r:id="rId37"/>
    <p:sldId id="321" r:id="rId38"/>
    <p:sldId id="323" r:id="rId39"/>
    <p:sldId id="312" r:id="rId40"/>
    <p:sldId id="270" r:id="rId41"/>
    <p:sldId id="710" r:id="rId42"/>
    <p:sldId id="850" r:id="rId43"/>
    <p:sldId id="702" r:id="rId44"/>
    <p:sldId id="325" r:id="rId45"/>
    <p:sldId id="703" r:id="rId46"/>
    <p:sldId id="851" r:id="rId47"/>
    <p:sldId id="705" r:id="rId48"/>
    <p:sldId id="706" r:id="rId49"/>
    <p:sldId id="326" r:id="rId50"/>
    <p:sldId id="331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8F00"/>
    <a:srgbClr val="FF40FF"/>
    <a:srgbClr val="3C5A77"/>
    <a:srgbClr val="E95125"/>
    <a:srgbClr val="F37C23"/>
    <a:srgbClr val="BC5F2B"/>
    <a:srgbClr val="32547A"/>
    <a:srgbClr val="B8561A"/>
    <a:srgbClr val="B65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6" autoAdjust="0"/>
    <p:restoredTop sz="86348"/>
  </p:normalViewPr>
  <p:slideViewPr>
    <p:cSldViewPr snapToGrid="0" snapToObjects="1">
      <p:cViewPr varScale="1">
        <p:scale>
          <a:sx n="74" d="100"/>
          <a:sy n="74" d="100"/>
        </p:scale>
        <p:origin x="176" y="544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5.xml"/><Relationship Id="rId13" Type="http://schemas.openxmlformats.org/officeDocument/2006/relationships/slide" Target="slides/slide22.xml"/><Relationship Id="rId18" Type="http://schemas.openxmlformats.org/officeDocument/2006/relationships/slide" Target="slides/slide27.xml"/><Relationship Id="rId26" Type="http://schemas.openxmlformats.org/officeDocument/2006/relationships/slide" Target="slides/slide36.xml"/><Relationship Id="rId3" Type="http://schemas.openxmlformats.org/officeDocument/2006/relationships/slide" Target="slides/slide7.xml"/><Relationship Id="rId21" Type="http://schemas.openxmlformats.org/officeDocument/2006/relationships/slide" Target="slides/slide30.xml"/><Relationship Id="rId7" Type="http://schemas.openxmlformats.org/officeDocument/2006/relationships/slide" Target="slides/slide14.xml"/><Relationship Id="rId12" Type="http://schemas.openxmlformats.org/officeDocument/2006/relationships/slide" Target="slides/slide21.xml"/><Relationship Id="rId17" Type="http://schemas.openxmlformats.org/officeDocument/2006/relationships/slide" Target="slides/slide26.xml"/><Relationship Id="rId25" Type="http://schemas.openxmlformats.org/officeDocument/2006/relationships/slide" Target="slides/slide35.xml"/><Relationship Id="rId2" Type="http://schemas.openxmlformats.org/officeDocument/2006/relationships/slide" Target="slides/slide2.xml"/><Relationship Id="rId16" Type="http://schemas.openxmlformats.org/officeDocument/2006/relationships/slide" Target="slides/slide25.xml"/><Relationship Id="rId20" Type="http://schemas.openxmlformats.org/officeDocument/2006/relationships/slide" Target="slides/slide29.xml"/><Relationship Id="rId1" Type="http://schemas.openxmlformats.org/officeDocument/2006/relationships/slide" Target="slides/slide1.xml"/><Relationship Id="rId6" Type="http://schemas.openxmlformats.org/officeDocument/2006/relationships/slide" Target="slides/slide13.xml"/><Relationship Id="rId11" Type="http://schemas.openxmlformats.org/officeDocument/2006/relationships/slide" Target="slides/slide20.xml"/><Relationship Id="rId24" Type="http://schemas.openxmlformats.org/officeDocument/2006/relationships/slide" Target="slides/slide33.xml"/><Relationship Id="rId5" Type="http://schemas.openxmlformats.org/officeDocument/2006/relationships/slide" Target="slides/slide12.xml"/><Relationship Id="rId15" Type="http://schemas.openxmlformats.org/officeDocument/2006/relationships/slide" Target="slides/slide24.xml"/><Relationship Id="rId23" Type="http://schemas.openxmlformats.org/officeDocument/2006/relationships/slide" Target="slides/slide32.xml"/><Relationship Id="rId28" Type="http://schemas.openxmlformats.org/officeDocument/2006/relationships/slide" Target="slides/slide49.xml"/><Relationship Id="rId10" Type="http://schemas.openxmlformats.org/officeDocument/2006/relationships/slide" Target="slides/slide19.xml"/><Relationship Id="rId19" Type="http://schemas.openxmlformats.org/officeDocument/2006/relationships/slide" Target="slides/slide28.xml"/><Relationship Id="rId4" Type="http://schemas.openxmlformats.org/officeDocument/2006/relationships/slide" Target="slides/slide11.xml"/><Relationship Id="rId9" Type="http://schemas.openxmlformats.org/officeDocument/2006/relationships/slide" Target="slides/slide16.xml"/><Relationship Id="rId14" Type="http://schemas.openxmlformats.org/officeDocument/2006/relationships/slide" Target="slides/slide23.xml"/><Relationship Id="rId22" Type="http://schemas.openxmlformats.org/officeDocument/2006/relationships/slide" Target="slides/slide31.xml"/><Relationship Id="rId27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16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38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65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68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6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00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39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72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04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08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48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64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07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40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716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89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717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59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1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0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86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78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4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62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0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6062597"/>
            <a:ext cx="482442" cy="4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Jan. 10,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LAr TPC; J. Yu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F568-776D-4FA3-B0C2-59EA0856A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6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Jan. 10,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LAr TPC; J.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F568-776D-4FA3-B0C2-59EA0856A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0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ctr">
              <a:defRPr sz="4000" b="1" i="0" baseline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FF40FF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008F0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Arial Narrow" charset="0"/>
                <a:ea typeface="Arial Narrow" charset="0"/>
                <a:cs typeface="Arial Narrow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r>
              <a:rPr lang="en-US"/>
              <a:t>Jan. 10, 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r>
              <a:rPr lang="de-DE"/>
              <a:t>LAr TPC; J. Yu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Jan. 10,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LAr TPC; J. Yu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Jan. 10,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LAr TPC; J. Yu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Jan. 10,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LAr TPC; J. Yu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Jan. 10,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LAr TPC; J. Yu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Jan. 10,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LAr TPC; J. Yu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Jan. 10,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LAr TPC; J. Yu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Jan. 10, 2019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LAr TPC; J. Yu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6D5B8-9374-4A32-9294-F7F6EF035B3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7400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Jan. 10,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LAr TPC; J. Yu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8" r:id="rId8"/>
    <p:sldLayoutId id="2147483689" r:id="rId9"/>
    <p:sldLayoutId id="2147483690" r:id="rId10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avid_R._Nygr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avid_R._Nygre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em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em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emf"/><Relationship Id="rId4" Type="http://schemas.openxmlformats.org/officeDocument/2006/relationships/image" Target="../media/image48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en.wikipedia.org/wiki/David_R._Nygren" TargetMode="External"/><Relationship Id="rId7" Type="http://schemas.openxmlformats.org/officeDocument/2006/relationships/hyperlink" Target="https://www.lctpc.org/e8/e57671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703.04024.pdf" TargetMode="External"/><Relationship Id="rId5" Type="http://schemas.openxmlformats.org/officeDocument/2006/relationships/hyperlink" Target="http://slac.stanford.edu/pubs/slacreports/reports04/slac-r-190.pdf" TargetMode="External"/><Relationship Id="rId4" Type="http://schemas.openxmlformats.org/officeDocument/2006/relationships/hyperlink" Target="http://lss.fnal.gov/conf/C740805/p58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3515"/>
            <a:ext cx="8218488" cy="1154559"/>
          </a:xfrm>
        </p:spPr>
        <p:txBody>
          <a:bodyPr/>
          <a:lstStyle/>
          <a:p>
            <a:pPr algn="ctr"/>
            <a:r>
              <a:rPr lang="en-GB" sz="4400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Time Projection Chambers;</a:t>
            </a:r>
            <a:br>
              <a:rPr lang="en-GB" sz="4400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GB" sz="4400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Liquid Argon TPC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72818" y="1947101"/>
            <a:ext cx="3505200" cy="1458708"/>
          </a:xfrm>
        </p:spPr>
        <p:txBody>
          <a:bodyPr/>
          <a:lstStyle/>
          <a:p>
            <a:pPr algn="ctr"/>
            <a:r>
              <a:rPr lang="en-GB" sz="2000" dirty="0" err="1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Jaehoon</a:t>
            </a:r>
            <a:r>
              <a:rPr lang="en-GB" sz="2000" dirty="0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 Yu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U. Of Texas at Arlington</a:t>
            </a:r>
          </a:p>
          <a:p>
            <a:pPr algn="ctr"/>
            <a:r>
              <a:rPr lang="en-US" sz="2000" dirty="0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Jan. 9 – 11, 2019</a:t>
            </a:r>
            <a:endParaRPr lang="en-GB" sz="2000" dirty="0">
              <a:solidFill>
                <a:srgbClr val="0432FF"/>
              </a:solidFill>
              <a:latin typeface="Lucida Calligraphy" charset="0"/>
              <a:ea typeface="Lucida Calligraphy" charset="0"/>
              <a:cs typeface="Lucida Calligraphy" charset="0"/>
            </a:endParaRPr>
          </a:p>
          <a:p>
            <a:pPr algn="ctr"/>
            <a:r>
              <a:rPr lang="en-US" sz="2000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1</a:t>
            </a:r>
            <a:r>
              <a:rPr lang="en-US" sz="2000" baseline="30000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st</a:t>
            </a:r>
            <a:r>
              <a:rPr lang="en-US" sz="2000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 PDS4HEP2019</a:t>
            </a:r>
            <a:endParaRPr lang="en-US" sz="2000" dirty="0">
              <a:solidFill>
                <a:srgbClr val="0432FF"/>
              </a:solidFill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49691"/>
            <a:ext cx="2823652" cy="310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367" r="-218" b="8963"/>
          <a:stretch/>
        </p:blipFill>
        <p:spPr bwMode="auto">
          <a:xfrm>
            <a:off x="1008862" y="3509144"/>
            <a:ext cx="4010303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EC81377-A78B-2E4A-BA09-BE38E52F7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Jan. 10, 2019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AA27699-67B6-1D47-A300-80181A90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LAr TPC; J. Yu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E18CEFA-7290-8045-84B5-6B903A3C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672F-D9E6-3844-A1E9-FF33EBF3636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70690" name="Rectangle 2">
            <a:extLst>
              <a:ext uri="{FF2B5EF4-FFF2-40B4-BE49-F238E27FC236}">
                <a16:creationId xmlns:a16="http://schemas.microsoft.com/office/drawing/2014/main" id="{A69A3FC0-CA35-5C4E-8888-9F106CE41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76200"/>
            <a:ext cx="7772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>
                <a:solidFill>
                  <a:srgbClr val="800000"/>
                </a:solidFill>
                <a:latin typeface="Arial Narrow" panose="020B0604020202020204" pitchFamily="34" charset="0"/>
              </a:rPr>
              <a:t>The NuTeV Detector</a:t>
            </a:r>
          </a:p>
        </p:txBody>
      </p:sp>
      <p:sp>
        <p:nvSpPr>
          <p:cNvPr id="370691" name="Rectangle 3">
            <a:extLst>
              <a:ext uri="{FF2B5EF4-FFF2-40B4-BE49-F238E27FC236}">
                <a16:creationId xmlns:a16="http://schemas.microsoft.com/office/drawing/2014/main" id="{3924A2A9-1584-8E45-9364-819100125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762000"/>
            <a:ext cx="66198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70692" name="Picture 4">
            <a:extLst>
              <a:ext uri="{FF2B5EF4-FFF2-40B4-BE49-F238E27FC236}">
                <a16:creationId xmlns:a16="http://schemas.microsoft.com/office/drawing/2014/main" id="{82998A1A-9E5F-6245-AF5A-7917981B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79248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3" name="Rectangle 5">
            <a:extLst>
              <a:ext uri="{FF2B5EF4-FFF2-40B4-BE49-F238E27FC236}">
                <a16:creationId xmlns:a16="http://schemas.microsoft.com/office/drawing/2014/main" id="{810E1260-6B72-F846-84B6-917E354B3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762000"/>
            <a:ext cx="66198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0694" name="Text Box 6">
            <a:extLst>
              <a:ext uri="{FF2B5EF4-FFF2-40B4-BE49-F238E27FC236}">
                <a16:creationId xmlns:a16="http://schemas.microsoft.com/office/drawing/2014/main" id="{4F741922-D14F-2F42-9A5C-0AEA47FD6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86400"/>
            <a:ext cx="6705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336600"/>
                </a:solidFill>
                <a:latin typeface="Monotype Corsiva" panose="03010101010201010101" pitchFamily="66" charset="0"/>
              </a:rPr>
              <a:t>A picture from 1998.  The detector has been dismantled to make room for other experiments, such as DØ</a:t>
            </a:r>
          </a:p>
        </p:txBody>
      </p:sp>
    </p:spTree>
    <p:extLst>
      <p:ext uri="{BB962C8B-B14F-4D97-AF65-F5344CB8AC3E}">
        <p14:creationId xmlns:p14="http://schemas.microsoft.com/office/powerpoint/2010/main" val="270448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38034"/>
            <a:ext cx="8229600" cy="647102"/>
          </a:xfrm>
        </p:spPr>
        <p:txBody>
          <a:bodyPr>
            <a:noAutofit/>
          </a:bodyPr>
          <a:lstStyle/>
          <a:p>
            <a:r>
              <a:rPr lang="en-GB" sz="4400" dirty="0"/>
              <a:t>What is a Time Projection Chamber?</a:t>
            </a:r>
            <a:endParaRPr lang="en-GB" sz="4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786920"/>
            <a:ext cx="8413929" cy="5284159"/>
          </a:xfrm>
        </p:spPr>
        <p:txBody>
          <a:bodyPr>
            <a:normAutofit/>
          </a:bodyPr>
          <a:lstStyle/>
          <a:p>
            <a:r>
              <a:rPr lang="en-GB" sz="3200" dirty="0"/>
              <a:t>A precise particle tracking detector with 3D imaging capability and an energy measurement capability</a:t>
            </a:r>
          </a:p>
          <a:p>
            <a:r>
              <a:rPr lang="en-GB" sz="3200" dirty="0"/>
              <a:t>Initially developed in mid-1970’s at SLAC for a tracking detector in a </a:t>
            </a:r>
            <a:r>
              <a:rPr lang="en-GB" sz="3200" dirty="0" err="1"/>
              <a:t>e</a:t>
            </a:r>
            <a:r>
              <a:rPr lang="en-GB" sz="3200" baseline="30000" dirty="0" err="1"/>
              <a:t>+</a:t>
            </a:r>
            <a:r>
              <a:rPr lang="en-GB" sz="3200" dirty="0" err="1"/>
              <a:t>e</a:t>
            </a:r>
            <a:r>
              <a:rPr lang="en-GB" sz="3200" baseline="30000" dirty="0"/>
              <a:t>-</a:t>
            </a:r>
            <a:r>
              <a:rPr lang="en-GB" sz="3200" dirty="0"/>
              <a:t> collider experiments with gas mixture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11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  <p:pic>
        <p:nvPicPr>
          <p:cNvPr id="9" name="Picture 8" descr="A picture containing indoor&#13;&#10;&#13;&#10;Description automatically generated">
            <a:extLst>
              <a:ext uri="{FF2B5EF4-FFF2-40B4-BE49-F238E27FC236}">
                <a16:creationId xmlns:a16="http://schemas.microsoft.com/office/drawing/2014/main" id="{D9D395BF-5902-F14A-A8A6-264F1BA61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825" y="3088257"/>
            <a:ext cx="4831230" cy="31655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C5807A0-BDD0-1E4F-A383-2110E539993D}"/>
              </a:ext>
            </a:extLst>
          </p:cNvPr>
          <p:cNvGrpSpPr/>
          <p:nvPr/>
        </p:nvGrpSpPr>
        <p:grpSpPr>
          <a:xfrm>
            <a:off x="6468055" y="3643532"/>
            <a:ext cx="1522394" cy="1015663"/>
            <a:chOff x="6468055" y="3643532"/>
            <a:chExt cx="1522394" cy="10156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43613E-01A7-E347-AAC4-F5F602A529CD}"/>
                </a:ext>
              </a:extLst>
            </p:cNvPr>
            <p:cNvSpPr txBox="1"/>
            <p:nvPr/>
          </p:nvSpPr>
          <p:spPr>
            <a:xfrm>
              <a:off x="6977575" y="3643532"/>
              <a:ext cx="1012874" cy="101566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Field Shaping Ring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91724D8-7D2E-FC4E-BD0A-B720A8298285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6468055" y="3882683"/>
              <a:ext cx="509520" cy="26868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01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91042"/>
            <a:ext cx="8229600" cy="647102"/>
          </a:xfrm>
        </p:spPr>
        <p:txBody>
          <a:bodyPr>
            <a:noAutofit/>
          </a:bodyPr>
          <a:lstStyle/>
          <a:p>
            <a:r>
              <a:rPr lang="en-GB" sz="4800" dirty="0"/>
              <a:t>Time Projection Chamber History</a:t>
            </a:r>
            <a:endParaRPr lang="en-GB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657778" y="1016336"/>
            <a:ext cx="7822095" cy="5168452"/>
          </a:xfrm>
        </p:spPr>
        <p:txBody>
          <a:bodyPr>
            <a:normAutofit/>
          </a:bodyPr>
          <a:lstStyle/>
          <a:p>
            <a:r>
              <a:rPr lang="en-GB" sz="3200" dirty="0"/>
              <a:t>Invented in 1974 by David Nygren at LBNL (now at UT Arlington) to replace wire chambers</a:t>
            </a:r>
          </a:p>
          <a:p>
            <a:pPr lvl="1"/>
            <a:r>
              <a:rPr lang="en-GB" sz="3000" dirty="0"/>
              <a:t>David Nygren: </a:t>
            </a:r>
            <a:r>
              <a:rPr lang="en-GB" sz="3000" dirty="0">
                <a:hlinkClick r:id="rId3"/>
              </a:rPr>
              <a:t>https://en.wikipedia.org/wiki/David_R._Nygren</a:t>
            </a:r>
            <a:r>
              <a:rPr lang="en-GB" sz="3000" dirty="0"/>
              <a:t> </a:t>
            </a:r>
            <a:endParaRPr lang="en-GB" sz="3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12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1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13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  <p:pic>
        <p:nvPicPr>
          <p:cNvPr id="11" name="Picture 10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819E6FD-A831-F240-8ABB-951C22618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282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0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91042"/>
            <a:ext cx="8229600" cy="647102"/>
          </a:xfrm>
        </p:spPr>
        <p:txBody>
          <a:bodyPr>
            <a:noAutofit/>
          </a:bodyPr>
          <a:lstStyle/>
          <a:p>
            <a:r>
              <a:rPr lang="en-GB" sz="4800" dirty="0"/>
              <a:t>Time Projection Chamber History</a:t>
            </a:r>
            <a:endParaRPr lang="en-GB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657778" y="1016336"/>
            <a:ext cx="7822095" cy="5168452"/>
          </a:xfrm>
        </p:spPr>
        <p:txBody>
          <a:bodyPr>
            <a:normAutofit/>
          </a:bodyPr>
          <a:lstStyle/>
          <a:p>
            <a:r>
              <a:rPr lang="en-GB" sz="3200" dirty="0"/>
              <a:t>Invented in 1974 by David Nygren at LBNL (now at UT Arlington) to replace wire chambers</a:t>
            </a:r>
          </a:p>
          <a:p>
            <a:pPr lvl="1"/>
            <a:r>
              <a:rPr lang="en-GB" sz="3000" dirty="0"/>
              <a:t>David Nygren: </a:t>
            </a:r>
            <a:r>
              <a:rPr lang="en-GB" sz="3000" dirty="0">
                <a:hlinkClick r:id="rId3"/>
              </a:rPr>
              <a:t>https://en.wikipedia.org/wiki/David_R._Nygren</a:t>
            </a:r>
            <a:r>
              <a:rPr lang="en-GB" sz="3000" dirty="0"/>
              <a:t> </a:t>
            </a:r>
            <a:endParaRPr lang="en-GB" sz="3000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GB" sz="3200" dirty="0"/>
              <a:t>Provides precise 3D image of particle interactions</a:t>
            </a:r>
          </a:p>
          <a:p>
            <a:r>
              <a:rPr lang="en-GB" sz="3200" dirty="0">
                <a:latin typeface="Arial Narrow" charset="0"/>
                <a:ea typeface="Arial Narrow" charset="0"/>
                <a:cs typeface="Arial Narrow" charset="0"/>
              </a:rPr>
              <a:t>First one built in 1981 for an experiment at SLAC with gas medium</a:t>
            </a:r>
          </a:p>
          <a:p>
            <a:r>
              <a:rPr lang="en-GB" sz="3000" dirty="0"/>
              <a:t>ALICE and T2K use gas TPC’s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14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2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91042"/>
            <a:ext cx="8229600" cy="647102"/>
          </a:xfrm>
        </p:spPr>
        <p:txBody>
          <a:bodyPr>
            <a:noAutofit/>
          </a:bodyPr>
          <a:lstStyle/>
          <a:p>
            <a:r>
              <a:rPr lang="en-GB" sz="4800" dirty="0"/>
              <a:t>Time Projection Chamber History</a:t>
            </a:r>
            <a:endParaRPr lang="en-GB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657778" y="999083"/>
            <a:ext cx="7822095" cy="5168452"/>
          </a:xfrm>
        </p:spPr>
        <p:txBody>
          <a:bodyPr>
            <a:normAutofit lnSpcReduction="10000"/>
          </a:bodyPr>
          <a:lstStyle/>
          <a:p>
            <a:r>
              <a:rPr lang="en-GB" sz="3200" dirty="0"/>
              <a:t>Large number of underground DM exp. Use high pressure gas TPC’s, such as NEXT</a:t>
            </a:r>
            <a:endParaRPr lang="en-GB" sz="3000" dirty="0"/>
          </a:p>
          <a:p>
            <a:r>
              <a:rPr lang="en-GB" sz="3200" dirty="0">
                <a:latin typeface="Arial Narrow" charset="0"/>
                <a:ea typeface="Arial Narrow" charset="0"/>
                <a:cs typeface="Arial Narrow" charset="0"/>
              </a:rPr>
              <a:t>Liquid Argon medium </a:t>
            </a:r>
            <a:r>
              <a:rPr lang="en-GB" sz="3200" dirty="0"/>
              <a:t>proposed in 1977 by C. Rubbia</a:t>
            </a:r>
            <a:r>
              <a:rPr lang="en-GB" sz="3200" dirty="0">
                <a:latin typeface="Arial Narrow" charset="0"/>
                <a:ea typeface="Arial Narrow" charset="0"/>
                <a:cs typeface="Arial Narrow" charset="0"/>
              </a:rPr>
              <a:t> for neutrino experiment (ICARUS) and built the first </a:t>
            </a:r>
            <a:r>
              <a:rPr lang="en-GB" sz="3200" dirty="0" err="1">
                <a:latin typeface="Arial Narrow" charset="0"/>
                <a:ea typeface="Arial Narrow" charset="0"/>
                <a:cs typeface="Arial Narrow" charset="0"/>
              </a:rPr>
              <a:t>LArTPC</a:t>
            </a:r>
            <a:r>
              <a:rPr lang="en-GB" sz="3200" dirty="0">
                <a:latin typeface="Arial Narrow" charset="0"/>
                <a:ea typeface="Arial Narrow" charset="0"/>
                <a:cs typeface="Arial Narrow" charset="0"/>
              </a:rPr>
              <a:t> in 2001 and took data in 2010 </a:t>
            </a:r>
          </a:p>
          <a:p>
            <a:r>
              <a:rPr lang="en-GB" sz="3200" dirty="0">
                <a:latin typeface="Arial Narrow" charset="0"/>
                <a:ea typeface="Arial Narrow" charset="0"/>
                <a:cs typeface="Arial Narrow" charset="0"/>
              </a:rPr>
              <a:t>It was followed up with several small scale </a:t>
            </a:r>
            <a:r>
              <a:rPr lang="en-GB" sz="3200" dirty="0" err="1">
                <a:latin typeface="Arial Narrow" charset="0"/>
                <a:ea typeface="Arial Narrow" charset="0"/>
                <a:cs typeface="Arial Narrow" charset="0"/>
              </a:rPr>
              <a:t>LArTPC’s</a:t>
            </a:r>
            <a:endParaRPr lang="en-GB" sz="3200" dirty="0">
              <a:latin typeface="Arial Narrow" charset="0"/>
              <a:ea typeface="Arial Narrow" charset="0"/>
              <a:cs typeface="Arial Narrow" charset="0"/>
            </a:endParaRPr>
          </a:p>
          <a:p>
            <a:pPr lvl="1"/>
            <a:r>
              <a:rPr lang="en-GB" sz="3000" dirty="0" err="1"/>
              <a:t>ArGoNEUT</a:t>
            </a:r>
            <a:endParaRPr lang="en-GB" sz="3000" dirty="0"/>
          </a:p>
          <a:p>
            <a:pPr lvl="1"/>
            <a:r>
              <a:rPr lang="en-GB" sz="3000" dirty="0" err="1">
                <a:latin typeface="Arial Narrow" charset="0"/>
                <a:ea typeface="Arial Narrow" charset="0"/>
                <a:cs typeface="Arial Narrow" charset="0"/>
              </a:rPr>
              <a:t>MicroBooNE</a:t>
            </a:r>
            <a:endParaRPr lang="en-GB" sz="3000" dirty="0">
              <a:latin typeface="Arial Narrow" charset="0"/>
              <a:ea typeface="Arial Narrow" charset="0"/>
              <a:cs typeface="Arial Narrow" charset="0"/>
            </a:endParaRPr>
          </a:p>
          <a:p>
            <a:pPr lvl="1"/>
            <a:r>
              <a:rPr lang="en-GB" sz="3000" dirty="0" err="1"/>
              <a:t>ProtoDUNE</a:t>
            </a:r>
            <a:r>
              <a:rPr lang="en-GB" sz="3000" dirty="0"/>
              <a:t> SP and DP</a:t>
            </a:r>
            <a:endParaRPr lang="en-GB" sz="3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15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6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03528"/>
            <a:ext cx="8229600" cy="647102"/>
          </a:xfrm>
        </p:spPr>
        <p:txBody>
          <a:bodyPr>
            <a:noAutofit/>
          </a:bodyPr>
          <a:lstStyle/>
          <a:p>
            <a:r>
              <a:rPr lang="en-GB" sz="5400" dirty="0"/>
              <a:t>Why the TPC?</a:t>
            </a:r>
            <a:endParaRPr lang="en-GB" sz="5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924691"/>
            <a:ext cx="8229600" cy="5284159"/>
          </a:xfrm>
        </p:spPr>
        <p:txBody>
          <a:bodyPr>
            <a:normAutofit lnSpcReduction="10000"/>
          </a:bodyPr>
          <a:lstStyle/>
          <a:p>
            <a:pPr marL="505206" indent="-514350">
              <a:buFont typeface="+mj-lt"/>
              <a:buAutoNum type="arabicPeriod"/>
            </a:pPr>
            <a:r>
              <a:rPr lang="en-GB" sz="3200" dirty="0"/>
              <a:t>High spatial resolution 50 ~ 200</a:t>
            </a:r>
            <a:r>
              <a:rPr lang="en-GB" sz="3200" dirty="0">
                <a:latin typeface="Symbol" pitchFamily="2" charset="2"/>
              </a:rPr>
              <a:t>m</a:t>
            </a:r>
            <a:r>
              <a:rPr lang="en-GB" sz="3200" dirty="0"/>
              <a:t>m in a large volume in 3D</a:t>
            </a:r>
          </a:p>
          <a:p>
            <a:pPr marL="505206" indent="-514350">
              <a:buFont typeface="+mj-lt"/>
              <a:buAutoNum type="arabicPeriod"/>
            </a:pPr>
            <a:r>
              <a:rPr lang="en-GB" sz="3200" dirty="0"/>
              <a:t>Close to 100% pattern recognition with good multiple track separation</a:t>
            </a:r>
          </a:p>
          <a:p>
            <a:pPr marL="505206" indent="-514350">
              <a:buFont typeface="+mj-lt"/>
              <a:buAutoNum type="arabicPeriod"/>
            </a:pPr>
            <a:r>
              <a:rPr lang="en-GB" sz="3200" dirty="0"/>
              <a:t>Over 99.5% reconstruction efficiency of 4</a:t>
            </a:r>
            <a:r>
              <a:rPr lang="en-GB" sz="3200" dirty="0">
                <a:latin typeface="Symbol" pitchFamily="2" charset="2"/>
              </a:rPr>
              <a:t>p</a:t>
            </a:r>
          </a:p>
          <a:p>
            <a:pPr marL="505206" indent="-514350">
              <a:buFont typeface="+mj-lt"/>
              <a:buAutoNum type="arabicPeriod"/>
            </a:pPr>
            <a:r>
              <a:rPr lang="en-GB" sz="3200" dirty="0"/>
              <a:t>Good timing resolution</a:t>
            </a:r>
          </a:p>
          <a:p>
            <a:pPr marL="505206" indent="-514350">
              <a:buFont typeface="+mj-lt"/>
              <a:buAutoNum type="arabicPeriod"/>
            </a:pPr>
            <a:r>
              <a:rPr lang="en-GB" sz="3200" dirty="0"/>
              <a:t>Fast recovery after triggering</a:t>
            </a:r>
          </a:p>
          <a:p>
            <a:pPr marL="505206" indent="-514350">
              <a:buFont typeface="+mj-lt"/>
              <a:buAutoNum type="arabicPeriod"/>
            </a:pPr>
            <a:r>
              <a:rPr lang="en-GB" sz="3200" dirty="0"/>
              <a:t>Compatibility with high magnetic field</a:t>
            </a:r>
          </a:p>
          <a:p>
            <a:pPr marL="505206" indent="-514350">
              <a:buFont typeface="+mj-lt"/>
              <a:buAutoNum type="arabicPeriod"/>
            </a:pPr>
            <a:r>
              <a:rPr lang="en-GB" sz="3200" dirty="0"/>
              <a:t>Reliability in operation</a:t>
            </a:r>
          </a:p>
          <a:p>
            <a:pPr marL="505206" indent="-514350">
              <a:buFont typeface="+mj-lt"/>
              <a:buAutoNum type="arabicPeriod"/>
            </a:pP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16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EA7C19-A383-8348-B6AE-D72F6B5A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646" y="2572461"/>
            <a:ext cx="5080550" cy="327954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7F8BE63B-5A10-AC40-8E51-E85AD918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7102"/>
          </a:xfrm>
        </p:spPr>
        <p:txBody>
          <a:bodyPr>
            <a:noAutofit/>
          </a:bodyPr>
          <a:lstStyle/>
          <a:p>
            <a:pPr algn="ctr"/>
            <a:r>
              <a:rPr lang="en-GB" sz="5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TPC Detector Schematics</a:t>
            </a:r>
            <a:endParaRPr lang="en-GB" sz="5400" dirty="0">
              <a:solidFill>
                <a:srgbClr val="C00000"/>
              </a:solidFill>
              <a:latin typeface="Arial Narrow" panose="020B0604020202020204" pitchFamily="34" charset="0"/>
              <a:ea typeface="Arial Narrow" charset="0"/>
              <a:cs typeface="Arial Narrow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25B900-E0B1-C848-B64B-63E655C4AE72}"/>
              </a:ext>
            </a:extLst>
          </p:cNvPr>
          <p:cNvSpPr txBox="1"/>
          <p:nvPr/>
        </p:nvSpPr>
        <p:spPr>
          <a:xfrm>
            <a:off x="6770813" y="4338380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646FC0-D688-F049-ACD4-373AD843F81D}"/>
              </a:ext>
            </a:extLst>
          </p:cNvPr>
          <p:cNvSpPr txBox="1"/>
          <p:nvPr/>
        </p:nvSpPr>
        <p:spPr>
          <a:xfrm>
            <a:off x="5436850" y="4630767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777A63F-AFB8-BE42-9E29-F2E59833FED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20771" y="770953"/>
            <a:ext cx="9100456" cy="1366576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Shared the cathode in the middle for active volumes</a:t>
            </a:r>
          </a:p>
          <a:p>
            <a:r>
              <a:rPr lang="en-GB" sz="32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Ionization electrons from charged particle passage drifts toward the anode planes </a:t>
            </a:r>
          </a:p>
          <a:p>
            <a:endParaRPr lang="en-GB" sz="3200" dirty="0">
              <a:solidFill>
                <a:srgbClr val="0432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C8099F4-9AEC-EF4B-A603-BA449C2F157E}"/>
              </a:ext>
            </a:extLst>
          </p:cNvPr>
          <p:cNvSpPr txBox="1">
            <a:spLocks/>
          </p:cNvSpPr>
          <p:nvPr/>
        </p:nvSpPr>
        <p:spPr>
          <a:xfrm>
            <a:off x="130657" y="2434437"/>
            <a:ext cx="3785735" cy="380788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 uniform electric field provided by the field cage surrounding the active volume</a:t>
            </a:r>
          </a:p>
          <a:p>
            <a:r>
              <a:rPr lang="en-GB" sz="30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Charge arrival time provides the position in the third dimension</a:t>
            </a:r>
          </a:p>
        </p:txBody>
      </p:sp>
    </p:spTree>
    <p:extLst>
      <p:ext uri="{BB962C8B-B14F-4D97-AF65-F5344CB8AC3E}">
        <p14:creationId xmlns:p14="http://schemas.microsoft.com/office/powerpoint/2010/main" val="86656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uiExpand="1" build="p"/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DUNE Experiment</a:t>
            </a: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r="10298" b="8116"/>
          <a:stretch>
            <a:fillRect/>
          </a:stretch>
        </p:blipFill>
        <p:spPr>
          <a:xfrm>
            <a:off x="-3854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02024" y="5688998"/>
            <a:ext cx="2060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1500m underground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7086600" y="2851585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4 caverns w/ active V~10kt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charset="0"/>
              </a:rPr>
              <a:t>LAr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 each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66m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15m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724400" y="58674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15m</a:t>
            </a: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10,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LAr TPC; J. Yu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7239000" y="350520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+mj-lt"/>
                <a:cs typeface="Arial" charset="0"/>
              </a:rPr>
              <a:t>~30xICARUS</a:t>
            </a:r>
            <a:endParaRPr lang="en-US" sz="20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3581400" y="634425"/>
            <a:ext cx="2743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Broadband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 beam from </a:t>
            </a:r>
            <a:r>
              <a:rPr lang="en-US" sz="1600" dirty="0" err="1">
                <a:solidFill>
                  <a:srgbClr val="FF0000"/>
                </a:solidFill>
                <a:latin typeface="+mj-lt"/>
                <a:cs typeface="Arial" charset="0"/>
              </a:rPr>
              <a:t>Fermilab</a:t>
            </a:r>
            <a:endParaRPr lang="en-US" sz="1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3581400" y="880646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FF0000"/>
                </a:solidFill>
                <a:latin typeface="+mj-lt"/>
                <a:cs typeface="Arial" charset="0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+mj-lt"/>
                <a:cs typeface="Arial" charset="0"/>
              </a:rPr>
              <a:t>Beam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 :1.2MW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  <a:sym typeface="Wingdings"/>
              </a:rPr>
              <a:t>2.4MW </a:t>
            </a:r>
            <a:endParaRPr lang="en-US" sz="1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1066800" y="2819400"/>
            <a:ext cx="1295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+mj-lt"/>
                <a:cs typeface="Arial" charset="0"/>
              </a:rPr>
              <a:t>Long </a:t>
            </a:r>
            <a:r>
              <a:rPr lang="en-US" sz="1600">
                <a:solidFill>
                  <a:schemeClr val="bg1"/>
                </a:solidFill>
                <a:latin typeface="+mj-lt"/>
                <a:cs typeface="Arial" charset="0"/>
              </a:rPr>
              <a:t>Baseline </a:t>
            </a:r>
            <a:endParaRPr lang="en-US" sz="16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6477000" y="652046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LBNF </a:t>
            </a:r>
            <a:r>
              <a:rPr lang="en-US" sz="1800" b="1" dirty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 Beam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307808" y="5376702"/>
            <a:ext cx="3578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LBNF Far Detector Site, SURF</a:t>
            </a:r>
          </a:p>
        </p:txBody>
      </p:sp>
    </p:spTree>
    <p:extLst>
      <p:ext uri="{BB962C8B-B14F-4D97-AF65-F5344CB8AC3E}">
        <p14:creationId xmlns:p14="http://schemas.microsoft.com/office/powerpoint/2010/main" val="13959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  <p:bldP spid="31" grpId="0"/>
      <p:bldP spid="32" grpId="0" animBg="1"/>
      <p:bldP spid="33" grpId="0" animBg="1"/>
      <p:bldP spid="34" grpId="0" animBg="1"/>
      <p:bldP spid="35" grpId="0" animBg="1"/>
      <p:bldP spid="25" grpId="0"/>
      <p:bldP spid="28" grpId="0"/>
      <p:bldP spid="29" grpId="0"/>
      <p:bldP spid="30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03528"/>
            <a:ext cx="8229600" cy="647102"/>
          </a:xfrm>
        </p:spPr>
        <p:txBody>
          <a:bodyPr>
            <a:noAutofit/>
          </a:bodyPr>
          <a:lstStyle/>
          <a:p>
            <a:r>
              <a:rPr lang="en-GB" sz="5400" dirty="0"/>
              <a:t>DUNE Single Phase </a:t>
            </a:r>
            <a:r>
              <a:rPr lang="en-GB" sz="5400" dirty="0" err="1"/>
              <a:t>LAr</a:t>
            </a:r>
            <a:r>
              <a:rPr lang="en-GB" sz="5400" dirty="0"/>
              <a:t> TPC</a:t>
            </a:r>
            <a:endParaRPr lang="en-GB" sz="5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19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A56A81-B3A1-4049-97D6-C216E5C89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6686"/>
            <a:ext cx="9144000" cy="569529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FBB21E-347A-6140-8E6D-45332F897AE2}"/>
              </a:ext>
            </a:extLst>
          </p:cNvPr>
          <p:cNvCxnSpPr/>
          <p:nvPr/>
        </p:nvCxnSpPr>
        <p:spPr>
          <a:xfrm>
            <a:off x="227971" y="6142008"/>
            <a:ext cx="3291606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4A971D-A2BE-E64A-BAE0-F4C9A2CF1031}"/>
              </a:ext>
            </a:extLst>
          </p:cNvPr>
          <p:cNvSpPr txBox="1"/>
          <p:nvPr/>
        </p:nvSpPr>
        <p:spPr>
          <a:xfrm>
            <a:off x="2018581" y="5618788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</a:t>
            </a:r>
            <a:r>
              <a:rPr lang="en-US" sz="2800" baseline="-250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</a:t>
            </a:r>
            <a:r>
              <a:rPr lang="en-US" sz="28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=3.6m</a:t>
            </a:r>
          </a:p>
        </p:txBody>
      </p:sp>
    </p:spTree>
    <p:extLst>
      <p:ext uri="{BB962C8B-B14F-4D97-AF65-F5344CB8AC3E}">
        <p14:creationId xmlns:p14="http://schemas.microsoft.com/office/powerpoint/2010/main" val="205180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35765"/>
            <a:ext cx="8229600" cy="647102"/>
          </a:xfrm>
        </p:spPr>
        <p:txBody>
          <a:bodyPr>
            <a:noAutofit/>
          </a:bodyPr>
          <a:lstStyle/>
          <a:p>
            <a:r>
              <a:rPr lang="en-GB" sz="6000" dirty="0">
                <a:latin typeface="Arial Narrow" charset="0"/>
                <a:ea typeface="Arial Narrow" charset="0"/>
                <a:cs typeface="Arial Narrow" charset="0"/>
              </a:rPr>
              <a:t>Contents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569344" y="988848"/>
            <a:ext cx="8229600" cy="5645369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432FF"/>
                </a:solidFill>
              </a:rPr>
              <a:t>Physics Goals of the DUNE experiment</a:t>
            </a:r>
          </a:p>
          <a:p>
            <a:r>
              <a:rPr lang="en-GB" sz="3200" dirty="0">
                <a:solidFill>
                  <a:srgbClr val="0432FF"/>
                </a:solidFill>
              </a:rPr>
              <a:t>Requirements for the detector</a:t>
            </a:r>
          </a:p>
          <a:p>
            <a:r>
              <a:rPr lang="en-GB" sz="32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What is a Time Projection Chamber?</a:t>
            </a:r>
          </a:p>
          <a:p>
            <a:r>
              <a:rPr lang="en-GB" sz="32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TPC Principles</a:t>
            </a:r>
          </a:p>
          <a:p>
            <a:r>
              <a:rPr lang="en-GB" sz="32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Liquid Argon TPC – Single Phase</a:t>
            </a:r>
          </a:p>
          <a:p>
            <a:r>
              <a:rPr lang="en-GB" sz="3200" dirty="0">
                <a:solidFill>
                  <a:srgbClr val="0432FF"/>
                </a:solidFill>
              </a:rPr>
              <a:t>Advancing </a:t>
            </a:r>
            <a:r>
              <a:rPr lang="en-GB" sz="3200" dirty="0" err="1">
                <a:solidFill>
                  <a:srgbClr val="0432FF"/>
                </a:solidFill>
              </a:rPr>
              <a:t>LArTPC</a:t>
            </a:r>
            <a:r>
              <a:rPr lang="en-GB" sz="3200" dirty="0">
                <a:solidFill>
                  <a:srgbClr val="0432FF"/>
                </a:solidFill>
              </a:rPr>
              <a:t> – Dual Phase TPC</a:t>
            </a:r>
          </a:p>
          <a:p>
            <a:r>
              <a:rPr lang="en-GB" sz="3200" dirty="0">
                <a:solidFill>
                  <a:srgbClr val="0432FF"/>
                </a:solidFill>
              </a:rPr>
              <a:t>Approach to</a:t>
            </a:r>
            <a:r>
              <a:rPr lang="en-GB" sz="32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 Large Scale DP </a:t>
            </a:r>
            <a:r>
              <a:rPr lang="en-GB" sz="3200" dirty="0" err="1">
                <a:solidFill>
                  <a:srgbClr val="0432FF"/>
                </a:solidFill>
              </a:rPr>
              <a:t>LArTPC</a:t>
            </a:r>
            <a:r>
              <a:rPr lang="en-GB" sz="3200" dirty="0">
                <a:solidFill>
                  <a:srgbClr val="0432FF"/>
                </a:solidFill>
              </a:rPr>
              <a:t> &amp; Prototyping</a:t>
            </a:r>
          </a:p>
          <a:p>
            <a:r>
              <a:rPr lang="en-GB" sz="32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Conclusions</a:t>
            </a:r>
          </a:p>
          <a:p>
            <a:endParaRPr lang="en-GB" sz="3200" dirty="0">
              <a:solidFill>
                <a:srgbClr val="0432FF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69022"/>
            <a:ext cx="8229600" cy="647102"/>
          </a:xfrm>
        </p:spPr>
        <p:txBody>
          <a:bodyPr>
            <a:noAutofit/>
          </a:bodyPr>
          <a:lstStyle/>
          <a:p>
            <a:r>
              <a:rPr lang="en-GB" sz="5400" dirty="0"/>
              <a:t>Detector Requirements</a:t>
            </a:r>
            <a:endParaRPr lang="en-GB" sz="5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924691"/>
            <a:ext cx="8229600" cy="528415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432FF"/>
                </a:solidFill>
              </a:rPr>
              <a:t>High density medium for large number of neutrinos to interact </a:t>
            </a:r>
            <a:r>
              <a:rPr lang="en-GB" sz="4000" dirty="0">
                <a:solidFill>
                  <a:srgbClr val="0432FF"/>
                </a:solidFill>
                <a:sym typeface="Wingdings" pitchFamily="2" charset="2"/>
              </a:rPr>
              <a:t> </a:t>
            </a:r>
            <a:r>
              <a:rPr lang="en-GB" sz="4000" dirty="0" err="1">
                <a:solidFill>
                  <a:srgbClr val="0432FF"/>
                </a:solidFill>
                <a:sym typeface="Wingdings" pitchFamily="2" charset="2"/>
              </a:rPr>
              <a:t>LAr</a:t>
            </a:r>
            <a:endParaRPr lang="en-GB" sz="4000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0432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20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8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4" y="0"/>
            <a:ext cx="8229600" cy="647102"/>
          </a:xfrm>
        </p:spPr>
        <p:txBody>
          <a:bodyPr>
            <a:noAutofit/>
          </a:bodyPr>
          <a:lstStyle/>
          <a:p>
            <a:r>
              <a:rPr lang="en-GB" sz="5400" dirty="0" err="1"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GB" sz="5400" dirty="0">
                <a:latin typeface="Arial Narrow" charset="0"/>
                <a:ea typeface="Arial Narrow" charset="0"/>
                <a:cs typeface="Arial Narrow" charset="0"/>
              </a:rPr>
              <a:t> Property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21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2" name="Picture 11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98011832-36C9-3146-9261-CBE8433D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" y="881629"/>
            <a:ext cx="8229599" cy="5505919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87D9465-6D43-1E49-87C2-D2B837C8F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LAr TPC; J.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69022"/>
            <a:ext cx="8229600" cy="647102"/>
          </a:xfrm>
        </p:spPr>
        <p:txBody>
          <a:bodyPr>
            <a:noAutofit/>
          </a:bodyPr>
          <a:lstStyle/>
          <a:p>
            <a:r>
              <a:rPr lang="en-GB" sz="5400" dirty="0"/>
              <a:t>Detector Requirements</a:t>
            </a:r>
            <a:endParaRPr lang="en-GB" sz="5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924691"/>
            <a:ext cx="8229600" cy="528415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432FF"/>
                </a:solidFill>
              </a:rPr>
              <a:t>High density medium for large number of neutrinos to interact </a:t>
            </a:r>
            <a:r>
              <a:rPr lang="en-GB" sz="4000" dirty="0">
                <a:solidFill>
                  <a:srgbClr val="0432FF"/>
                </a:solidFill>
                <a:sym typeface="Wingdings" pitchFamily="2" charset="2"/>
              </a:rPr>
              <a:t> </a:t>
            </a:r>
            <a:r>
              <a:rPr lang="en-GB" sz="4000" dirty="0" err="1">
                <a:solidFill>
                  <a:srgbClr val="0432FF"/>
                </a:solidFill>
                <a:sym typeface="Wingdings" pitchFamily="2" charset="2"/>
              </a:rPr>
              <a:t>LAr</a:t>
            </a:r>
            <a:endParaRPr lang="en-GB" sz="4000" dirty="0">
              <a:solidFill>
                <a:srgbClr val="0432FF"/>
              </a:solidFill>
            </a:endParaRPr>
          </a:p>
          <a:p>
            <a:r>
              <a:rPr lang="en-GB" sz="4000" dirty="0">
                <a:solidFill>
                  <a:srgbClr val="0432FF"/>
                </a:solidFill>
              </a:rPr>
              <a:t>Strong and uniform electric field for ionization electron drift</a:t>
            </a:r>
          </a:p>
          <a:p>
            <a:pPr marL="0" indent="0">
              <a:buNone/>
            </a:pPr>
            <a:endParaRPr lang="en-GB" sz="3600" dirty="0">
              <a:solidFill>
                <a:srgbClr val="0432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22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6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38034"/>
            <a:ext cx="8229600" cy="647102"/>
          </a:xfrm>
        </p:spPr>
        <p:txBody>
          <a:bodyPr>
            <a:noAutofit/>
          </a:bodyPr>
          <a:lstStyle/>
          <a:p>
            <a:r>
              <a:rPr lang="en-GB" dirty="0">
                <a:latin typeface="Arial Narrow" charset="0"/>
                <a:ea typeface="Arial Narrow" charset="0"/>
                <a:cs typeface="Arial Narrow" charset="0"/>
              </a:rPr>
              <a:t>Ionization Electron </a:t>
            </a:r>
            <a:r>
              <a:rPr lang="en-GB" dirty="0"/>
              <a:t>D</a:t>
            </a:r>
            <a:r>
              <a:rPr lang="en-GB" dirty="0">
                <a:latin typeface="Arial Narrow" charset="0"/>
                <a:ea typeface="Arial Narrow" charset="0"/>
                <a:cs typeface="Arial Narrow" charset="0"/>
              </a:rPr>
              <a:t>rift speed vs 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23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  <p:pic>
        <p:nvPicPr>
          <p:cNvPr id="11" name="Picture 10" descr="A close up of a map&#13;&#10;&#13;&#10;Description automatically generated">
            <a:extLst>
              <a:ext uri="{FF2B5EF4-FFF2-40B4-BE49-F238E27FC236}">
                <a16:creationId xmlns:a16="http://schemas.microsoft.com/office/drawing/2014/main" id="{20A9C9CD-964E-B04D-8409-A86BC7B3A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73" y="697454"/>
            <a:ext cx="8583189" cy="56437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BF08D3-78CB-7540-8C68-1D2865C938DC}"/>
              </a:ext>
            </a:extLst>
          </p:cNvPr>
          <p:cNvGrpSpPr/>
          <p:nvPr/>
        </p:nvGrpSpPr>
        <p:grpSpPr>
          <a:xfrm>
            <a:off x="2258365" y="3429000"/>
            <a:ext cx="2054843" cy="1015663"/>
            <a:chOff x="6468055" y="3643532"/>
            <a:chExt cx="1522394" cy="10156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E17271-5435-954D-A4ED-0F0E5A2F4E58}"/>
                </a:ext>
              </a:extLst>
            </p:cNvPr>
            <p:cNvSpPr txBox="1"/>
            <p:nvPr/>
          </p:nvSpPr>
          <p:spPr>
            <a:xfrm>
              <a:off x="6977575" y="3643532"/>
              <a:ext cx="1012874" cy="101566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DUNE operational field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7433707-7AF7-914F-9904-0209BF158E2F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6468055" y="3882685"/>
              <a:ext cx="509520" cy="26867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453F385-783A-0740-AB47-5102F47E679A}"/>
              </a:ext>
            </a:extLst>
          </p:cNvPr>
          <p:cNvSpPr txBox="1"/>
          <p:nvPr/>
        </p:nvSpPr>
        <p:spPr>
          <a:xfrm>
            <a:off x="879219" y="2760212"/>
            <a:ext cx="1712026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</a:t>
            </a:r>
            <a:r>
              <a:rPr lang="en-US" sz="2000" b="1" baseline="-250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</a:t>
            </a:r>
            <a:r>
              <a:rPr lang="en-US" sz="2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~1.5mm/</a:t>
            </a:r>
            <a:r>
              <a:rPr lang="en-US" sz="2000" b="1" dirty="0" err="1">
                <a:solidFill>
                  <a:srgbClr val="C00000"/>
                </a:solidFill>
                <a:latin typeface="Symbol" pitchFamily="2" charset="2"/>
                <a:cs typeface="Arial Narrow" panose="020B0604020202020204" pitchFamily="34" charset="0"/>
              </a:rPr>
              <a:t>m</a:t>
            </a:r>
            <a:r>
              <a:rPr lang="en-US" sz="2000" b="1" dirty="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</a:t>
            </a:r>
            <a:endParaRPr lang="en-US" sz="2000" b="1" dirty="0">
              <a:solidFill>
                <a:srgbClr val="C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69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69022"/>
            <a:ext cx="8229600" cy="647102"/>
          </a:xfrm>
        </p:spPr>
        <p:txBody>
          <a:bodyPr>
            <a:noAutofit/>
          </a:bodyPr>
          <a:lstStyle/>
          <a:p>
            <a:r>
              <a:rPr lang="en-GB" sz="5400" dirty="0"/>
              <a:t>Detector Requirements</a:t>
            </a:r>
            <a:endParaRPr lang="en-GB" sz="5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924691"/>
            <a:ext cx="8229600" cy="528415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432FF"/>
                </a:solidFill>
              </a:rPr>
              <a:t>High density medium for large number of neutrinos to interact </a:t>
            </a:r>
            <a:r>
              <a:rPr lang="en-GB" sz="4000" dirty="0">
                <a:solidFill>
                  <a:srgbClr val="0432FF"/>
                </a:solidFill>
                <a:sym typeface="Wingdings" pitchFamily="2" charset="2"/>
              </a:rPr>
              <a:t> </a:t>
            </a:r>
            <a:r>
              <a:rPr lang="en-GB" sz="4000" dirty="0" err="1">
                <a:solidFill>
                  <a:srgbClr val="0432FF"/>
                </a:solidFill>
                <a:sym typeface="Wingdings" pitchFamily="2" charset="2"/>
              </a:rPr>
              <a:t>LAr</a:t>
            </a:r>
            <a:endParaRPr lang="en-GB" sz="4000" dirty="0">
              <a:solidFill>
                <a:srgbClr val="0432FF"/>
              </a:solidFill>
            </a:endParaRPr>
          </a:p>
          <a:p>
            <a:r>
              <a:rPr lang="en-GB" sz="4000" dirty="0">
                <a:solidFill>
                  <a:srgbClr val="0432FF"/>
                </a:solidFill>
              </a:rPr>
              <a:t>Strong and uniform electric field for ionization electron drift</a:t>
            </a:r>
          </a:p>
          <a:p>
            <a:r>
              <a:rPr lang="en-GB" sz="4000" dirty="0">
                <a:solidFill>
                  <a:srgbClr val="0432FF"/>
                </a:solidFill>
              </a:rPr>
              <a:t>Low electron diffusion for x-y plane resolution</a:t>
            </a:r>
          </a:p>
          <a:p>
            <a:pPr marL="0" indent="0">
              <a:buNone/>
            </a:pPr>
            <a:endParaRPr lang="en-GB" sz="3600" dirty="0">
              <a:solidFill>
                <a:srgbClr val="0432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24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49755"/>
            <a:ext cx="8229600" cy="647102"/>
          </a:xfrm>
        </p:spPr>
        <p:txBody>
          <a:bodyPr>
            <a:noAutofit/>
          </a:bodyPr>
          <a:lstStyle/>
          <a:p>
            <a:r>
              <a:rPr lang="en-GB" sz="4800" dirty="0">
                <a:latin typeface="Arial Narrow" charset="0"/>
                <a:ea typeface="Arial Narrow" charset="0"/>
                <a:cs typeface="Arial Narrow" charset="0"/>
              </a:rPr>
              <a:t>Electron Diffusion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1004203"/>
            <a:ext cx="7861991" cy="5284159"/>
          </a:xfrm>
        </p:spPr>
        <p:txBody>
          <a:bodyPr>
            <a:normAutofit/>
          </a:bodyPr>
          <a:lstStyle/>
          <a:p>
            <a:r>
              <a:rPr lang="en-GB" sz="3200" dirty="0"/>
              <a:t>Diffusion is the spread of the ionization electrons as they drift toward the anode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25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0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49755"/>
            <a:ext cx="8229600" cy="647102"/>
          </a:xfrm>
        </p:spPr>
        <p:txBody>
          <a:bodyPr>
            <a:noAutofit/>
          </a:bodyPr>
          <a:lstStyle/>
          <a:p>
            <a:r>
              <a:rPr lang="en-GB" sz="4800" dirty="0">
                <a:latin typeface="Arial Narrow" charset="0"/>
                <a:ea typeface="Arial Narrow" charset="0"/>
                <a:cs typeface="Arial Narrow" charset="0"/>
              </a:rPr>
              <a:t>Electron Diffusion Effect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1004203"/>
            <a:ext cx="7861991" cy="5284159"/>
          </a:xfrm>
        </p:spPr>
        <p:txBody>
          <a:bodyPr>
            <a:normAutofit/>
          </a:bodyPr>
          <a:lstStyle/>
          <a:p>
            <a:r>
              <a:rPr lang="en-GB" sz="3200" dirty="0"/>
              <a:t>E=0: Thermal diffusion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000" dirty="0"/>
              <a:t>E&gt;0: Transport and diffusion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26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E37D4-C744-BD42-9052-A32E0E975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489" y="1520166"/>
            <a:ext cx="5800963" cy="1574800"/>
          </a:xfrm>
          <a:prstGeom prst="rect">
            <a:avLst/>
          </a:prstGeom>
        </p:spPr>
      </p:pic>
      <p:pic>
        <p:nvPicPr>
          <p:cNvPr id="11" name="Picture 10" descr="A screenshot of a cell phone screen with text&#13;&#10;&#13;&#10;Description automatically generated">
            <a:extLst>
              <a:ext uri="{FF2B5EF4-FFF2-40B4-BE49-F238E27FC236}">
                <a16:creationId xmlns:a16="http://schemas.microsoft.com/office/drawing/2014/main" id="{5E7C4B82-A3E0-B148-BB2C-62FC9D314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170" y="3495019"/>
            <a:ext cx="6883267" cy="33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63490"/>
            <a:ext cx="8229600" cy="647102"/>
          </a:xfrm>
        </p:spPr>
        <p:txBody>
          <a:bodyPr>
            <a:noAutofit/>
          </a:bodyPr>
          <a:lstStyle/>
          <a:p>
            <a:r>
              <a:rPr lang="en-GB" sz="4800" dirty="0">
                <a:latin typeface="Arial Narrow" charset="0"/>
                <a:ea typeface="Arial Narrow" charset="0"/>
                <a:cs typeface="Arial Narrow" charset="0"/>
              </a:rPr>
              <a:t>Electron Diffusion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758922"/>
            <a:ext cx="7879091" cy="1748847"/>
          </a:xfrm>
        </p:spPr>
        <p:txBody>
          <a:bodyPr>
            <a:normAutofit/>
          </a:bodyPr>
          <a:lstStyle/>
          <a:p>
            <a:r>
              <a:rPr lang="en-GB" sz="3200" dirty="0"/>
              <a:t>Diffusion is the spread of the ionization electrons as they drift toward the anode</a:t>
            </a:r>
          </a:p>
          <a:p>
            <a:pPr lvl="1"/>
            <a:r>
              <a:rPr lang="en-GB" sz="3000" dirty="0"/>
              <a:t>Depends strongly on the medium </a:t>
            </a:r>
          </a:p>
          <a:p>
            <a:pPr lvl="1"/>
            <a:endParaRPr lang="en-GB" sz="3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27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0F1857-5B7F-E144-8858-8BBC206DE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541" y="2421504"/>
            <a:ext cx="3912752" cy="2705100"/>
          </a:xfrm>
          <a:prstGeom prst="rect">
            <a:avLst/>
          </a:prstGeom>
        </p:spPr>
      </p:pic>
      <p:pic>
        <p:nvPicPr>
          <p:cNvPr id="11" name="Picture 10" descr="A picture containing shoji, building, crossword puzzle&#13;&#10;&#13;&#10;Description automatically generated">
            <a:extLst>
              <a:ext uri="{FF2B5EF4-FFF2-40B4-BE49-F238E27FC236}">
                <a16:creationId xmlns:a16="http://schemas.microsoft.com/office/drawing/2014/main" id="{44BC2D20-56D8-7E44-8E5A-9ECA44E77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224" y="5123175"/>
            <a:ext cx="16129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4" y="0"/>
            <a:ext cx="8229600" cy="647102"/>
          </a:xfrm>
        </p:spPr>
        <p:txBody>
          <a:bodyPr>
            <a:noAutofit/>
          </a:bodyPr>
          <a:lstStyle/>
          <a:p>
            <a:r>
              <a:rPr lang="en-GB" sz="5400" dirty="0" err="1"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GB" sz="5400" dirty="0">
                <a:latin typeface="Arial Narrow" charset="0"/>
                <a:ea typeface="Arial Narrow" charset="0"/>
                <a:cs typeface="Arial Narrow" charset="0"/>
              </a:rPr>
              <a:t> Property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28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2" name="Picture 11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98011832-36C9-3146-9261-CBE8433D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" y="881629"/>
            <a:ext cx="8229599" cy="5505919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87D9465-6D43-1E49-87C2-D2B837C8F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LAr TPC; J. Yu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8018AE-1F98-0B40-9C36-6BA69AE401BA}"/>
              </a:ext>
            </a:extLst>
          </p:cNvPr>
          <p:cNvSpPr/>
          <p:nvPr/>
        </p:nvSpPr>
        <p:spPr>
          <a:xfrm>
            <a:off x="460376" y="5434642"/>
            <a:ext cx="8010764" cy="77637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49755"/>
            <a:ext cx="8229600" cy="647102"/>
          </a:xfrm>
        </p:spPr>
        <p:txBody>
          <a:bodyPr>
            <a:noAutofit/>
          </a:bodyPr>
          <a:lstStyle/>
          <a:p>
            <a:r>
              <a:rPr lang="en-GB" sz="5400" dirty="0">
                <a:latin typeface="Arial Narrow" charset="0"/>
                <a:ea typeface="Arial Narrow" charset="0"/>
                <a:cs typeface="Arial Narrow" charset="0"/>
              </a:rPr>
              <a:t>Electron Diffusion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1004203"/>
            <a:ext cx="7861991" cy="5284159"/>
          </a:xfrm>
        </p:spPr>
        <p:txBody>
          <a:bodyPr>
            <a:normAutofit fontScale="92500"/>
          </a:bodyPr>
          <a:lstStyle/>
          <a:p>
            <a:r>
              <a:rPr lang="en-GB" sz="3200" dirty="0"/>
              <a:t>Diffusion is the spread of the ionization electrons as they drift toward the anode</a:t>
            </a:r>
          </a:p>
          <a:p>
            <a:pPr lvl="1"/>
            <a:r>
              <a:rPr lang="en-GB" sz="3000" dirty="0"/>
              <a:t>Depends strongly on the medium </a:t>
            </a:r>
          </a:p>
          <a:p>
            <a:pPr lvl="1"/>
            <a:r>
              <a:rPr lang="en-GB" sz="3000" dirty="0"/>
              <a:t>And drift length and the drift electric field</a:t>
            </a:r>
          </a:p>
          <a:p>
            <a:r>
              <a:rPr lang="en-GB" sz="3200" dirty="0"/>
              <a:t>Diffusion impacts the position resolution in all axes</a:t>
            </a:r>
          </a:p>
          <a:p>
            <a:r>
              <a:rPr lang="en-GB" sz="3200" dirty="0"/>
              <a:t>Electron transverse diffusion in </a:t>
            </a:r>
            <a:r>
              <a:rPr lang="en-GB" sz="3200" dirty="0" err="1"/>
              <a:t>LAr</a:t>
            </a:r>
            <a:r>
              <a:rPr lang="en-GB" sz="3200" dirty="0"/>
              <a:t> is small in general</a:t>
            </a:r>
          </a:p>
          <a:p>
            <a:pPr lvl="1"/>
            <a:r>
              <a:rPr lang="en-GB" sz="3000" dirty="0"/>
              <a:t>For DUNE SP’s 3.6m drift length </a:t>
            </a:r>
            <a:r>
              <a:rPr lang="en-GB" sz="3000" dirty="0">
                <a:sym typeface="Wingdings" pitchFamily="2" charset="2"/>
              </a:rPr>
              <a:t>t=2.4ms drift time </a:t>
            </a:r>
          </a:p>
          <a:p>
            <a:pPr lvl="2"/>
            <a:r>
              <a:rPr lang="en-GB" sz="2600" dirty="0">
                <a:sym typeface="Wingdings" pitchFamily="2" charset="2"/>
              </a:rPr>
              <a:t>trans diff:13*2.4x10</a:t>
            </a:r>
            <a:r>
              <a:rPr lang="en-GB" sz="2600" baseline="30000" dirty="0">
                <a:sym typeface="Wingdings" pitchFamily="2" charset="2"/>
              </a:rPr>
              <a:t>-3</a:t>
            </a:r>
            <a:r>
              <a:rPr lang="en-GB" sz="2600" dirty="0">
                <a:sym typeface="Wingdings" pitchFamily="2" charset="2"/>
              </a:rPr>
              <a:t>=31x10</a:t>
            </a:r>
            <a:r>
              <a:rPr lang="en-GB" sz="2600" baseline="30000" dirty="0">
                <a:sym typeface="Wingdings" pitchFamily="2" charset="2"/>
              </a:rPr>
              <a:t>-3</a:t>
            </a:r>
            <a:r>
              <a:rPr lang="en-GB" sz="2600" dirty="0">
                <a:sym typeface="Wingdings" pitchFamily="2" charset="2"/>
              </a:rPr>
              <a:t>cm</a:t>
            </a:r>
            <a:r>
              <a:rPr lang="en-GB" sz="2600" baseline="30000" dirty="0">
                <a:sym typeface="Wingdings" pitchFamily="2" charset="2"/>
              </a:rPr>
              <a:t>2</a:t>
            </a:r>
            <a:r>
              <a:rPr lang="en-GB" sz="2600" dirty="0">
                <a:sym typeface="Wingdings" pitchFamily="2" charset="2"/>
              </a:rPr>
              <a:t>~1.8mmx1.8mm</a:t>
            </a:r>
          </a:p>
          <a:p>
            <a:pPr lvl="2"/>
            <a:r>
              <a:rPr lang="en-GB" sz="2800" dirty="0">
                <a:sym typeface="Wingdings" pitchFamily="2" charset="2"/>
              </a:rPr>
              <a:t>long diff:5*2.4x10</a:t>
            </a:r>
            <a:r>
              <a:rPr lang="en-GB" sz="2800" baseline="30000" dirty="0">
                <a:sym typeface="Wingdings" pitchFamily="2" charset="2"/>
              </a:rPr>
              <a:t>-3</a:t>
            </a:r>
            <a:r>
              <a:rPr lang="en-GB" sz="2800" dirty="0">
                <a:sym typeface="Wingdings" pitchFamily="2" charset="2"/>
              </a:rPr>
              <a:t>=12x10</a:t>
            </a:r>
            <a:r>
              <a:rPr lang="en-GB" sz="2800" baseline="30000" dirty="0">
                <a:sym typeface="Wingdings" pitchFamily="2" charset="2"/>
              </a:rPr>
              <a:t>-3</a:t>
            </a:r>
            <a:r>
              <a:rPr lang="en-GB" sz="2800" dirty="0">
                <a:sym typeface="Wingdings" pitchFamily="2" charset="2"/>
              </a:rPr>
              <a:t>cm</a:t>
            </a:r>
            <a:r>
              <a:rPr lang="en-GB" sz="2800" baseline="30000" dirty="0">
                <a:sym typeface="Wingdings" pitchFamily="2" charset="2"/>
              </a:rPr>
              <a:t>2</a:t>
            </a:r>
            <a:r>
              <a:rPr lang="en-GB" sz="2800" dirty="0">
                <a:sym typeface="Wingdings" pitchFamily="2" charset="2"/>
              </a:rPr>
              <a:t>~1.1mmx1.1mm</a:t>
            </a:r>
            <a:endParaRPr lang="en-GB" sz="2800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29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E774-34A7-474C-AF62-5CC7DD5252D5}" type="slidenum">
              <a:rPr lang="en-US" b="0">
                <a:latin typeface="Arial Narrow" panose="020B0604020202020204" pitchFamily="34" charset="0"/>
                <a:cs typeface="Arial Narrow" panose="020B0604020202020204" pitchFamily="34" charset="0"/>
              </a:rPr>
              <a:pPr/>
              <a:t>3</a:t>
            </a:fld>
            <a:endParaRPr lang="en-US" b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7417" y="135147"/>
            <a:ext cx="8686800" cy="838200"/>
          </a:xfrm>
        </p:spPr>
        <p:txBody>
          <a:bodyPr/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How do you design a HEP experiment?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Decide on physics goals to accomplish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Lay-down the capabilities and parameters for an experiment to meet the goals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Decide on the beam and the best detector technology to meet the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Perform R&amp;D for beam and detectors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Design and build prototype detectors and perform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Design and build the full scale experiment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Jan. 10,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LAr TPC; J. Yu</a:t>
            </a:r>
          </a:p>
        </p:txBody>
      </p:sp>
    </p:spTree>
    <p:extLst>
      <p:ext uri="{BB962C8B-B14F-4D97-AF65-F5344CB8AC3E}">
        <p14:creationId xmlns:p14="http://schemas.microsoft.com/office/powerpoint/2010/main" val="8726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69022"/>
            <a:ext cx="8229600" cy="647102"/>
          </a:xfrm>
        </p:spPr>
        <p:txBody>
          <a:bodyPr>
            <a:noAutofit/>
          </a:bodyPr>
          <a:lstStyle/>
          <a:p>
            <a:r>
              <a:rPr lang="en-GB" sz="5400" dirty="0"/>
              <a:t>Detector Requirements</a:t>
            </a:r>
            <a:endParaRPr lang="en-GB" sz="5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924691"/>
            <a:ext cx="8229600" cy="5284159"/>
          </a:xfrm>
        </p:spPr>
        <p:txBody>
          <a:bodyPr>
            <a:normAutofit fontScale="85000" lnSpcReduction="20000"/>
          </a:bodyPr>
          <a:lstStyle/>
          <a:p>
            <a:r>
              <a:rPr lang="en-GB" sz="40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density medium for large number of neutrinos to interact </a:t>
            </a:r>
            <a:r>
              <a:rPr lang="en-GB" sz="40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 </a:t>
            </a:r>
            <a:r>
              <a:rPr lang="en-GB" sz="4000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LAr</a:t>
            </a:r>
            <a:endParaRPr lang="en-GB" sz="4000" dirty="0">
              <a:solidFill>
                <a:srgbClr val="0432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sz="40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Strong electric field (and parallel B field) for ionization electron drift </a:t>
            </a:r>
            <a:r>
              <a:rPr lang="en-GB" sz="40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 provided by field cage</a:t>
            </a:r>
            <a:endParaRPr lang="en-GB" sz="4000" dirty="0">
              <a:solidFill>
                <a:srgbClr val="0432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sz="40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Low electron diffusion for x-y plane resolution</a:t>
            </a:r>
          </a:p>
          <a:p>
            <a:r>
              <a:rPr lang="en-GB" sz="36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Strong and uniform electric field for uniform electron drift speed </a:t>
            </a:r>
          </a:p>
          <a:p>
            <a:pPr lvl="1"/>
            <a:r>
              <a:rPr lang="en-GB" sz="36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z position resolution for ionization electron arrival time measurement</a:t>
            </a:r>
          </a:p>
          <a:p>
            <a:pPr lvl="1"/>
            <a:r>
              <a:rPr lang="en-GB" sz="36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Good timing resolution</a:t>
            </a:r>
          </a:p>
          <a:p>
            <a:endParaRPr lang="en-GB" sz="3600" dirty="0">
              <a:solidFill>
                <a:srgbClr val="0432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30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5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138034"/>
            <a:ext cx="8229600" cy="647102"/>
          </a:xfrm>
        </p:spPr>
        <p:txBody>
          <a:bodyPr>
            <a:noAutofit/>
          </a:bodyPr>
          <a:lstStyle/>
          <a:p>
            <a:r>
              <a:rPr lang="en-GB" sz="6000" dirty="0">
                <a:latin typeface="Arial Narrow" charset="0"/>
                <a:ea typeface="Arial Narrow" charset="0"/>
                <a:cs typeface="Arial Narrow" charset="0"/>
              </a:rPr>
              <a:t>Single Phase </a:t>
            </a:r>
            <a:r>
              <a:rPr lang="en-GB" sz="6000" dirty="0" err="1"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GB" sz="6000" dirty="0">
                <a:latin typeface="Arial Narrow" charset="0"/>
                <a:ea typeface="Arial Narrow" charset="0"/>
                <a:cs typeface="Arial Narrow" charset="0"/>
              </a:rPr>
              <a:t> TPC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1139483"/>
            <a:ext cx="7861991" cy="5148879"/>
          </a:xfrm>
        </p:spPr>
        <p:txBody>
          <a:bodyPr>
            <a:normAutofit/>
          </a:bodyPr>
          <a:lstStyle/>
          <a:p>
            <a:r>
              <a:rPr lang="en-GB" sz="3200" dirty="0"/>
              <a:t>Both </a:t>
            </a:r>
            <a:r>
              <a:rPr lang="en-GB" sz="3200" dirty="0">
                <a:latin typeface="Symbol" pitchFamily="2" charset="2"/>
              </a:rPr>
              <a:t>n</a:t>
            </a:r>
            <a:r>
              <a:rPr lang="en-GB" sz="3200" dirty="0"/>
              <a:t> interaction &amp; secondary detection in </a:t>
            </a:r>
            <a:r>
              <a:rPr lang="en-GB" sz="3200" dirty="0" err="1"/>
              <a:t>LAr</a:t>
            </a:r>
            <a:endParaRPr lang="en-GB" sz="3200" dirty="0"/>
          </a:p>
          <a:p>
            <a:r>
              <a:rPr lang="en-GB" sz="3200" dirty="0"/>
              <a:t>Use wire planes with multiple layers for 3D info</a:t>
            </a:r>
          </a:p>
          <a:p>
            <a:r>
              <a:rPr lang="en-GB" sz="3200" dirty="0"/>
              <a:t>Cryogenic Electronics for fast amplifications</a:t>
            </a:r>
          </a:p>
          <a:p>
            <a:r>
              <a:rPr lang="en-GB" sz="3200" dirty="0"/>
              <a:t>Shorter drift distance ~3.6m and lower e-lifetime requirements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31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2B05B0-A80B-DB40-AE09-6861458839A9}"/>
              </a:ext>
            </a:extLst>
          </p:cNvPr>
          <p:cNvGrpSpPr/>
          <p:nvPr/>
        </p:nvGrpSpPr>
        <p:grpSpPr>
          <a:xfrm>
            <a:off x="2951173" y="3912173"/>
            <a:ext cx="4757045" cy="2380342"/>
            <a:chOff x="5225755" y="981696"/>
            <a:chExt cx="3831856" cy="2171700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6ACD293-F0AE-9542-AA95-3726E438001E}"/>
                </a:ext>
              </a:extLst>
            </p:cNvPr>
            <p:cNvSpPr/>
            <p:nvPr/>
          </p:nvSpPr>
          <p:spPr>
            <a:xfrm>
              <a:off x="5225755" y="981696"/>
              <a:ext cx="3197485" cy="21717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35018A6-E1F6-634D-B169-50FE60D27517}"/>
                </a:ext>
              </a:extLst>
            </p:cNvPr>
            <p:cNvSpPr/>
            <p:nvPr/>
          </p:nvSpPr>
          <p:spPr>
            <a:xfrm rot="18985213">
              <a:off x="7331800" y="1512828"/>
              <a:ext cx="1725811" cy="1190245"/>
            </a:xfrm>
            <a:prstGeom prst="parallelogram">
              <a:avLst>
                <a:gd name="adj" fmla="val 95477"/>
              </a:avLst>
            </a:prstGeom>
            <a:gradFill flip="none" rotWithShape="1">
              <a:gsLst>
                <a:gs pos="0">
                  <a:schemeClr val="accent1">
                    <a:shade val="70000"/>
                    <a:satMod val="150000"/>
                  </a:schemeClr>
                </a:gs>
                <a:gs pos="34000">
                  <a:schemeClr val="accent1">
                    <a:shade val="70000"/>
                    <a:satMod val="140000"/>
                  </a:schemeClr>
                </a:gs>
                <a:gs pos="70000">
                  <a:schemeClr val="accent1">
                    <a:tint val="100000"/>
                    <a:shade val="90000"/>
                    <a:satMod val="140000"/>
                  </a:schemeClr>
                </a:gs>
                <a:gs pos="100000">
                  <a:schemeClr val="accent1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F37F0F-69CE-414F-8B11-B957BBF9F626}"/>
                </a:ext>
              </a:extLst>
            </p:cNvPr>
            <p:cNvSpPr txBox="1"/>
            <p:nvPr/>
          </p:nvSpPr>
          <p:spPr>
            <a:xfrm>
              <a:off x="7874000" y="2201565"/>
              <a:ext cx="977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Anode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9DD76-D0DC-094F-B57B-CDEA1104BAE2}"/>
                </a:ext>
              </a:extLst>
            </p:cNvPr>
            <p:cNvCxnSpPr/>
            <p:nvPr/>
          </p:nvCxnSpPr>
          <p:spPr>
            <a:xfrm flipH="1" flipV="1">
              <a:off x="6604002" y="2451101"/>
              <a:ext cx="80702" cy="43087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99A15B8-604B-DE4B-9B91-512E246A46E1}"/>
                </a:ext>
              </a:extLst>
            </p:cNvPr>
            <p:cNvCxnSpPr/>
            <p:nvPr/>
          </p:nvCxnSpPr>
          <p:spPr>
            <a:xfrm flipH="1" flipV="1">
              <a:off x="6286500" y="1803400"/>
              <a:ext cx="317502" cy="6477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E11A26-C6AD-284C-85DE-E9C401D8C18E}"/>
                </a:ext>
              </a:extLst>
            </p:cNvPr>
            <p:cNvCxnSpPr/>
            <p:nvPr/>
          </p:nvCxnSpPr>
          <p:spPr>
            <a:xfrm flipV="1">
              <a:off x="6604001" y="1332245"/>
              <a:ext cx="990599" cy="111885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36926E-7E94-704B-B872-61A648643E09}"/>
                </a:ext>
              </a:extLst>
            </p:cNvPr>
            <p:cNvCxnSpPr/>
            <p:nvPr/>
          </p:nvCxnSpPr>
          <p:spPr>
            <a:xfrm flipH="1">
              <a:off x="5676899" y="3035300"/>
              <a:ext cx="201295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C4A6FE-2D63-6A4A-915C-D4CF299EC3EA}"/>
                </a:ext>
              </a:extLst>
            </p:cNvPr>
            <p:cNvSpPr txBox="1"/>
            <p:nvPr/>
          </p:nvSpPr>
          <p:spPr>
            <a:xfrm>
              <a:off x="5648026" y="2623384"/>
              <a:ext cx="1486348" cy="345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E ~ 500 V/cm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49197E4-636C-664C-8C70-7DCE1C9532E1}"/>
                </a:ext>
              </a:extLst>
            </p:cNvPr>
            <p:cNvCxnSpPr/>
            <p:nvPr/>
          </p:nvCxnSpPr>
          <p:spPr>
            <a:xfrm flipV="1">
              <a:off x="7391400" y="1651000"/>
              <a:ext cx="39370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56351B5-8717-834F-AC7E-F7A94061369C}"/>
                </a:ext>
              </a:extLst>
            </p:cNvPr>
            <p:cNvCxnSpPr/>
            <p:nvPr/>
          </p:nvCxnSpPr>
          <p:spPr>
            <a:xfrm flipV="1">
              <a:off x="7296150" y="1811020"/>
              <a:ext cx="39370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83D8073-B819-734F-AD2F-9B8D5D098A10}"/>
                </a:ext>
              </a:extLst>
            </p:cNvPr>
            <p:cNvCxnSpPr/>
            <p:nvPr/>
          </p:nvCxnSpPr>
          <p:spPr>
            <a:xfrm flipV="1">
              <a:off x="7137400" y="1971040"/>
              <a:ext cx="39370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BD5723A-A95B-D248-B4E6-9B2FE6C3EB2C}"/>
                </a:ext>
              </a:extLst>
            </p:cNvPr>
            <p:cNvCxnSpPr/>
            <p:nvPr/>
          </p:nvCxnSpPr>
          <p:spPr>
            <a:xfrm flipV="1">
              <a:off x="7040752" y="2131060"/>
              <a:ext cx="39370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6DB05CE-2476-0D4D-87C7-902575A78764}"/>
                </a:ext>
              </a:extLst>
            </p:cNvPr>
            <p:cNvCxnSpPr/>
            <p:nvPr/>
          </p:nvCxnSpPr>
          <p:spPr>
            <a:xfrm flipV="1">
              <a:off x="6843902" y="2291080"/>
              <a:ext cx="39370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7072C3F-5315-6B43-8F56-8E3F865AC939}"/>
                </a:ext>
              </a:extLst>
            </p:cNvPr>
            <p:cNvCxnSpPr/>
            <p:nvPr/>
          </p:nvCxnSpPr>
          <p:spPr>
            <a:xfrm flipV="1">
              <a:off x="6743700" y="2451100"/>
              <a:ext cx="39370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2726A0A-DF95-F94E-A126-E564E4944036}"/>
                </a:ext>
              </a:extLst>
            </p:cNvPr>
            <p:cNvCxnSpPr/>
            <p:nvPr/>
          </p:nvCxnSpPr>
          <p:spPr>
            <a:xfrm flipV="1">
              <a:off x="6413500" y="1793240"/>
              <a:ext cx="39370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059B588-290B-8C4E-B99D-9A571668CF7E}"/>
                </a:ext>
              </a:extLst>
            </p:cNvPr>
            <p:cNvCxnSpPr/>
            <p:nvPr/>
          </p:nvCxnSpPr>
          <p:spPr>
            <a:xfrm flipV="1">
              <a:off x="6494652" y="2004060"/>
              <a:ext cx="39370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9A64AF-9F7B-FA4F-832F-5D7DA26BBE92}"/>
                </a:ext>
              </a:extLst>
            </p:cNvPr>
            <p:cNvSpPr txBox="1"/>
            <p:nvPr/>
          </p:nvSpPr>
          <p:spPr>
            <a:xfrm>
              <a:off x="6197247" y="1203661"/>
              <a:ext cx="627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D16207"/>
                  </a:solidFill>
                </a:rPr>
                <a:t>e</a:t>
              </a:r>
              <a:r>
                <a:rPr lang="en-US" baseline="30000" dirty="0">
                  <a:solidFill>
                    <a:srgbClr val="D16207"/>
                  </a:solidFill>
                </a:rPr>
                <a:t>-</a:t>
              </a:r>
              <a:endParaRPr lang="en-US" sz="1600" baseline="30000" dirty="0">
                <a:solidFill>
                  <a:srgbClr val="D16207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84D041E-B0A9-5C44-BD86-BF2849BB83E3}"/>
                </a:ext>
              </a:extLst>
            </p:cNvPr>
            <p:cNvSpPr txBox="1"/>
            <p:nvPr/>
          </p:nvSpPr>
          <p:spPr>
            <a:xfrm>
              <a:off x="5703291" y="992921"/>
              <a:ext cx="1634888" cy="553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2"/>
                  </a:solidFill>
                </a:rPr>
                <a:t>LAr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62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69022"/>
            <a:ext cx="8229600" cy="647102"/>
          </a:xfrm>
        </p:spPr>
        <p:txBody>
          <a:bodyPr>
            <a:noAutofit/>
          </a:bodyPr>
          <a:lstStyle/>
          <a:p>
            <a:r>
              <a:rPr lang="en-GB" dirty="0">
                <a:latin typeface="Arial Narrow" charset="0"/>
                <a:ea typeface="Arial Narrow" charset="0"/>
                <a:cs typeface="Arial Narrow" charset="0"/>
              </a:rPr>
              <a:t>DUNE Single Phase Anode Plane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32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45E8C7-569D-6443-91A2-A972D82FE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5835"/>
            <a:ext cx="9144000" cy="2761861"/>
          </a:xfrm>
          <a:prstGeom prst="rect">
            <a:avLst/>
          </a:prstGeom>
        </p:spPr>
      </p:pic>
      <p:pic>
        <p:nvPicPr>
          <p:cNvPr id="13" name="Picture 1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EFF36F38-A78A-1F4E-A2EB-A5431B523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40" y="3553190"/>
            <a:ext cx="3600389" cy="3270303"/>
          </a:xfrm>
          <a:prstGeom prst="rect">
            <a:avLst/>
          </a:prstGeom>
        </p:spPr>
      </p:pic>
      <p:pic>
        <p:nvPicPr>
          <p:cNvPr id="15" name="Picture 1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A0F79774-C0D6-5745-93CD-28EA4F16A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042" y="3614468"/>
            <a:ext cx="3445118" cy="315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445801" y="6479645"/>
            <a:ext cx="1905000" cy="228600"/>
          </a:xfrm>
        </p:spPr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467780" y="3996804"/>
            <a:ext cx="1127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LEM (1mm)</a:t>
            </a:r>
          </a:p>
          <a:p>
            <a:r>
              <a:rPr lang="fr-FR" sz="16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25-35 kV/cm</a:t>
            </a:r>
            <a:endParaRPr lang="en-US" sz="16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717" y="3300917"/>
            <a:ext cx="4483699" cy="2664296"/>
            <a:chOff x="-404068" y="1412776"/>
            <a:chExt cx="4483699" cy="2664296"/>
          </a:xfrm>
        </p:grpSpPr>
        <p:sp>
          <p:nvSpPr>
            <p:cNvPr id="10" name="Rectangle 9"/>
            <p:cNvSpPr/>
            <p:nvPr/>
          </p:nvSpPr>
          <p:spPr bwMode="auto">
            <a:xfrm>
              <a:off x="107504" y="1412776"/>
              <a:ext cx="3888432" cy="266429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21572" y="2924944"/>
              <a:ext cx="3888432" cy="1152128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 bwMode="auto">
            <a:xfrm>
              <a:off x="107504" y="1844824"/>
              <a:ext cx="3888432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107504" y="2276872"/>
              <a:ext cx="3888432" cy="14401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795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319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843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367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891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9415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10939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12463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3987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5511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17035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18559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20083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1607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23131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4655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26179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27703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29227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0751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2275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33799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5323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6847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837112" y="2276872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48" name="Connecteur droit 47"/>
            <p:cNvCxnSpPr/>
            <p:nvPr/>
          </p:nvCxnSpPr>
          <p:spPr bwMode="auto">
            <a:xfrm>
              <a:off x="107504" y="3273833"/>
              <a:ext cx="3888432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avec flèche 16"/>
            <p:cNvCxnSpPr/>
            <p:nvPr/>
          </p:nvCxnSpPr>
          <p:spPr bwMode="auto">
            <a:xfrm>
              <a:off x="3851920" y="3284984"/>
              <a:ext cx="0" cy="7920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47" name="ZoneTexte 46"/>
            <p:cNvSpPr txBox="1"/>
            <p:nvPr/>
          </p:nvSpPr>
          <p:spPr>
            <a:xfrm>
              <a:off x="1389514" y="3501008"/>
              <a:ext cx="1996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Drift </a:t>
              </a:r>
              <a:r>
                <a:rPr lang="fr-FR" dirty="0" err="1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field</a:t>
              </a:r>
              <a:r>
                <a:rPr lang="fr-FR" dirty="0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 0.5-1 kV/cm</a:t>
              </a:r>
              <a:endParaRPr lang="en-US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1256338" y="2492896"/>
              <a:ext cx="2165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Extraction </a:t>
              </a:r>
              <a:r>
                <a:rPr lang="fr-FR" dirty="0" err="1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field</a:t>
              </a:r>
              <a:r>
                <a:rPr lang="fr-FR" dirty="0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 2 kV/cm</a:t>
              </a:r>
              <a:endParaRPr lang="en-US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53" name="Connecteur droit avec flèche 52"/>
            <p:cNvCxnSpPr/>
            <p:nvPr/>
          </p:nvCxnSpPr>
          <p:spPr bwMode="auto">
            <a:xfrm>
              <a:off x="3839108" y="2420888"/>
              <a:ext cx="12812" cy="8640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54" name="Connecteur droit avec flèche 53"/>
            <p:cNvCxnSpPr/>
            <p:nvPr/>
          </p:nvCxnSpPr>
          <p:spPr bwMode="auto">
            <a:xfrm>
              <a:off x="3847492" y="1844824"/>
              <a:ext cx="4428" cy="4320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57" name="ZoneTexte 56"/>
            <p:cNvSpPr txBox="1"/>
            <p:nvPr/>
          </p:nvSpPr>
          <p:spPr>
            <a:xfrm>
              <a:off x="1259632" y="1916832"/>
              <a:ext cx="2154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Collection </a:t>
              </a:r>
              <a:r>
                <a:rPr lang="fr-FR" dirty="0" err="1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field</a:t>
              </a:r>
              <a:r>
                <a:rPr lang="fr-FR" dirty="0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 5 kV/cm</a:t>
              </a:r>
              <a:endParaRPr lang="en-US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2219029" y="1506270"/>
              <a:ext cx="958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Anode 0V</a:t>
              </a:r>
              <a:endParaRPr lang="en-US" sz="16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1598087" y="3010204"/>
              <a:ext cx="20088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Extraction </a:t>
              </a:r>
              <a:r>
                <a:rPr lang="fr-FR" sz="2400" b="1" dirty="0" err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Grid</a:t>
              </a:r>
              <a:endParaRPr lang="en-US" sz="2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62" name="Connecteur droit avec flèche 61"/>
            <p:cNvCxnSpPr/>
            <p:nvPr/>
          </p:nvCxnSpPr>
          <p:spPr bwMode="auto">
            <a:xfrm>
              <a:off x="179512" y="1844824"/>
              <a:ext cx="4428" cy="43204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63" name="Connecteur droit avec flèche 62"/>
            <p:cNvCxnSpPr/>
            <p:nvPr/>
          </p:nvCxnSpPr>
          <p:spPr bwMode="auto">
            <a:xfrm>
              <a:off x="179512" y="2492896"/>
              <a:ext cx="4428" cy="7920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56" name="ZoneTexte 55"/>
            <p:cNvSpPr txBox="1"/>
            <p:nvPr/>
          </p:nvSpPr>
          <p:spPr>
            <a:xfrm>
              <a:off x="179512" y="1907540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2 mm</a:t>
              </a:r>
              <a:endParaRPr lang="en-US" sz="16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-404068" y="2679693"/>
              <a:ext cx="5661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Arial Narrow" charset="0"/>
                  <a:ea typeface="Arial Narrow" charset="0"/>
                  <a:cs typeface="Arial Narrow" charset="0"/>
                </a:rPr>
                <a:t>1 cm</a:t>
              </a:r>
              <a:endParaRPr lang="en-US" sz="16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233025" y="2812168"/>
              <a:ext cx="619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LAr</a:t>
              </a:r>
              <a:endParaRPr lang="en-US" sz="24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225016" y="2479644"/>
              <a:ext cx="6623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GAr</a:t>
              </a:r>
              <a:endParaRPr lang="en-US" sz="2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70" name="Connecteur droit avec flèche 69"/>
            <p:cNvCxnSpPr/>
            <p:nvPr/>
          </p:nvCxnSpPr>
          <p:spPr bwMode="auto">
            <a:xfrm flipH="1">
              <a:off x="4072372" y="2180493"/>
              <a:ext cx="7259" cy="26284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9" name="Connecteur droit avec flèche 8"/>
            <p:cNvCxnSpPr/>
            <p:nvPr/>
          </p:nvCxnSpPr>
          <p:spPr bwMode="auto">
            <a:xfrm flipV="1">
              <a:off x="1093912" y="1844824"/>
              <a:ext cx="0" cy="2160241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11" y="2968615"/>
            <a:ext cx="3278356" cy="138531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399" y="4540302"/>
            <a:ext cx="2112785" cy="181283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615092" y="4604975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500 </a:t>
            </a:r>
            <a:r>
              <a:rPr lang="fr-FR" sz="1200" b="1" dirty="0" err="1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um</a:t>
            </a:r>
            <a:r>
              <a:rPr lang="fr-FR" sz="1200" b="1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sz="1200" b="1" dirty="0" err="1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holes</a:t>
            </a:r>
            <a:endParaRPr lang="fr-FR" sz="1200" b="1" dirty="0">
              <a:solidFill>
                <a:srgbClr val="FFFF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sz="1200" b="1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800 </a:t>
            </a:r>
            <a:r>
              <a:rPr lang="fr-FR" sz="1200" b="1" dirty="0" err="1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um</a:t>
            </a:r>
            <a:r>
              <a:rPr lang="fr-FR" sz="1200" b="1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 pitch</a:t>
            </a:r>
            <a:endParaRPr lang="en-US" sz="1200" b="1" dirty="0">
              <a:solidFill>
                <a:srgbClr val="FFFF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1" name="Title 3"/>
          <p:cNvSpPr txBox="1">
            <a:spLocks/>
          </p:cNvSpPr>
          <p:nvPr/>
        </p:nvSpPr>
        <p:spPr>
          <a:xfrm>
            <a:off x="486216" y="75281"/>
            <a:ext cx="8229600" cy="6471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DUNE Dual Phase </a:t>
            </a:r>
            <a:r>
              <a:rPr lang="en-GB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GB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TPC</a:t>
            </a:r>
          </a:p>
        </p:txBody>
      </p:sp>
      <p:cxnSp>
        <p:nvCxnSpPr>
          <p:cNvPr id="19" name="Straight Arrow Connector 18"/>
          <p:cNvCxnSpPr>
            <a:stCxn id="55" idx="1"/>
          </p:cNvCxnSpPr>
          <p:nvPr/>
        </p:nvCxnSpPr>
        <p:spPr>
          <a:xfrm flipH="1">
            <a:off x="4430789" y="3661273"/>
            <a:ext cx="1310522" cy="5256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5122" idx="1"/>
            <a:endCxn id="14" idx="3"/>
          </p:cNvCxnSpPr>
          <p:nvPr/>
        </p:nvCxnSpPr>
        <p:spPr>
          <a:xfrm flipH="1" flipV="1">
            <a:off x="4416721" y="4237021"/>
            <a:ext cx="1821678" cy="12097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31" y="5153187"/>
            <a:ext cx="1186993" cy="142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" name="Groupe 1"/>
          <p:cNvGrpSpPr/>
          <p:nvPr/>
        </p:nvGrpSpPr>
        <p:grpSpPr>
          <a:xfrm>
            <a:off x="6299036" y="1977686"/>
            <a:ext cx="2767326" cy="836710"/>
            <a:chOff x="4211960" y="5221288"/>
            <a:chExt cx="4749478" cy="1592262"/>
          </a:xfrm>
        </p:grpSpPr>
        <p:pic>
          <p:nvPicPr>
            <p:cNvPr id="65" name="Picture 4" descr="C:\Users\autiero\Desktop\Talk SPSC\SPSC Report March 2015\V4.8\Final\fig\SFT_bottom_pic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5221288"/>
              <a:ext cx="3937000" cy="1592262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738344" y="4587576"/>
              <a:ext cx="1581469" cy="2864718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74" name="Content Placeholder 4"/>
          <p:cNvSpPr txBox="1">
            <a:spLocks/>
          </p:cNvSpPr>
          <p:nvPr/>
        </p:nvSpPr>
        <p:spPr>
          <a:xfrm>
            <a:off x="164920" y="692449"/>
            <a:ext cx="8232771" cy="239721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Interaction occurs in </a:t>
            </a:r>
            <a:r>
              <a:rPr lang="en-US" sz="2000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and charge readout in </a:t>
            </a:r>
            <a:r>
              <a:rPr lang="en-US" sz="2000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GAr</a:t>
            </a: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Anode with 2 collection (X, Y) views (no induction views), no ambiguities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Strip pitch 3.125 mm, covers 3 m length per unit charge readout plane (CRP)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Tunable gain in gas phase (20-100) w/ high S/N ratio for MIP &gt; 100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Long drift projective geometry </a:t>
            </a: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</a:t>
            </a: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reduced number of readout channels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No materials in the active volume </a:t>
            </a:r>
            <a:r>
              <a:rPr lang="en-US" sz="2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 Better full containment</a:t>
            </a:r>
            <a:endParaRPr lang="en-US" sz="20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Accessible and replaceable cryogenic FE electronics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506D6E4-AC27-F741-9E24-3994B99BC3C5}"/>
              </a:ext>
            </a:extLst>
          </p:cNvPr>
          <p:cNvGrpSpPr/>
          <p:nvPr/>
        </p:nvGrpSpPr>
        <p:grpSpPr>
          <a:xfrm>
            <a:off x="6269341" y="659850"/>
            <a:ext cx="2666999" cy="1689493"/>
            <a:chOff x="5222578" y="952501"/>
            <a:chExt cx="3197486" cy="2171700"/>
          </a:xfrm>
          <a:solidFill>
            <a:srgbClr val="FFFF00"/>
          </a:solidFill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4DC9927-218A-664A-AC9E-E47590CF79A3}"/>
                </a:ext>
              </a:extLst>
            </p:cNvPr>
            <p:cNvCxnSpPr/>
            <p:nvPr/>
          </p:nvCxnSpPr>
          <p:spPr>
            <a:xfrm flipV="1">
              <a:off x="6413500" y="1793240"/>
              <a:ext cx="393700" cy="0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BD77E615-5CDE-8745-A526-99CC615A9B08}"/>
                </a:ext>
              </a:extLst>
            </p:cNvPr>
            <p:cNvSpPr/>
            <p:nvPr/>
          </p:nvSpPr>
          <p:spPr>
            <a:xfrm>
              <a:off x="5222578" y="952501"/>
              <a:ext cx="3197486" cy="21717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BA9BF07-C0DA-524B-85E2-CEB2DCCA9523}"/>
                </a:ext>
              </a:extLst>
            </p:cNvPr>
            <p:cNvCxnSpPr/>
            <p:nvPr/>
          </p:nvCxnSpPr>
          <p:spPr>
            <a:xfrm flipH="1" flipV="1">
              <a:off x="6286500" y="1803400"/>
              <a:ext cx="317502" cy="64770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922C677-5A9E-9249-B858-4EBC9D89597F}"/>
                </a:ext>
              </a:extLst>
            </p:cNvPr>
            <p:cNvCxnSpPr/>
            <p:nvPr/>
          </p:nvCxnSpPr>
          <p:spPr>
            <a:xfrm flipV="1">
              <a:off x="6604001" y="1673634"/>
              <a:ext cx="692664" cy="77746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B6E05EB-B96E-824B-BA1D-7BB90DF50759}"/>
                </a:ext>
              </a:extLst>
            </p:cNvPr>
            <p:cNvCxnSpPr/>
            <p:nvPr/>
          </p:nvCxnSpPr>
          <p:spPr>
            <a:xfrm rot="16200000" flipV="1">
              <a:off x="6475887" y="2094230"/>
              <a:ext cx="393700" cy="0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E2BE08FD-B1B0-D147-9CAE-D1CABA4160CA}"/>
                </a:ext>
              </a:extLst>
            </p:cNvPr>
            <p:cNvCxnSpPr/>
            <p:nvPr/>
          </p:nvCxnSpPr>
          <p:spPr>
            <a:xfrm rot="16200000" flipV="1">
              <a:off x="6216650" y="1774190"/>
              <a:ext cx="393700" cy="0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2B214D6-6AAF-594B-BE04-F9E63DC5B779}"/>
                </a:ext>
              </a:extLst>
            </p:cNvPr>
            <p:cNvSpPr txBox="1"/>
            <p:nvPr/>
          </p:nvSpPr>
          <p:spPr>
            <a:xfrm>
              <a:off x="5874321" y="1638142"/>
              <a:ext cx="627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D16207"/>
                  </a:solidFill>
                </a:rPr>
                <a:t>e</a:t>
              </a:r>
              <a:r>
                <a:rPr lang="en-US" baseline="30000" dirty="0">
                  <a:solidFill>
                    <a:srgbClr val="D16207"/>
                  </a:solidFill>
                </a:rPr>
                <a:t>-</a:t>
              </a:r>
              <a:endParaRPr lang="en-US" sz="1600" baseline="30000" dirty="0">
                <a:solidFill>
                  <a:srgbClr val="D16207"/>
                </a:solidFill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04099BB-C99E-6D4C-BF7F-BC1CB04E55F9}"/>
                </a:ext>
              </a:extLst>
            </p:cNvPr>
            <p:cNvSpPr txBox="1"/>
            <p:nvPr/>
          </p:nvSpPr>
          <p:spPr>
            <a:xfrm>
              <a:off x="5222579" y="1926248"/>
              <a:ext cx="833432" cy="593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2"/>
                  </a:solidFill>
                </a:rPr>
                <a:t>LAr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418C5B5-3F62-FF48-B401-E1DD26C059D7}"/>
                </a:ext>
              </a:extLst>
            </p:cNvPr>
            <p:cNvCxnSpPr/>
            <p:nvPr/>
          </p:nvCxnSpPr>
          <p:spPr>
            <a:xfrm flipV="1">
              <a:off x="6413500" y="2431713"/>
              <a:ext cx="190501" cy="430878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6499937F-B772-FA42-9CEE-1103DE27592A}"/>
                </a:ext>
              </a:extLst>
            </p:cNvPr>
            <p:cNvCxnSpPr/>
            <p:nvPr/>
          </p:nvCxnSpPr>
          <p:spPr>
            <a:xfrm rot="16200000" flipV="1">
              <a:off x="6628287" y="1945468"/>
              <a:ext cx="393700" cy="0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966A2BA-44DA-3F4E-848A-80E5E29D2423}"/>
                </a:ext>
              </a:extLst>
            </p:cNvPr>
            <p:cNvCxnSpPr/>
            <p:nvPr/>
          </p:nvCxnSpPr>
          <p:spPr>
            <a:xfrm rot="16200000" flipV="1">
              <a:off x="6780687" y="1744330"/>
              <a:ext cx="393700" cy="0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7B6F5BC1-9930-484A-8D6C-8477F4038A25}"/>
                </a:ext>
              </a:extLst>
            </p:cNvPr>
            <p:cNvCxnSpPr/>
            <p:nvPr/>
          </p:nvCxnSpPr>
          <p:spPr>
            <a:xfrm rot="16200000" flipV="1">
              <a:off x="7006240" y="1616344"/>
              <a:ext cx="247395" cy="0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75D1DCB-779F-0C4B-A9F5-067DA781A803}"/>
                </a:ext>
              </a:extLst>
            </p:cNvPr>
            <p:cNvCxnSpPr/>
            <p:nvPr/>
          </p:nvCxnSpPr>
          <p:spPr>
            <a:xfrm rot="16200000" flipV="1">
              <a:off x="6339008" y="1963080"/>
              <a:ext cx="393700" cy="0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1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8" grpId="0"/>
      <p:bldP spid="7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34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518712"/>
              </p:ext>
            </p:extLst>
          </p:nvPr>
        </p:nvGraphicFramePr>
        <p:xfrm>
          <a:off x="1523998" y="1398179"/>
          <a:ext cx="7152453" cy="164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8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7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1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782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LEM gain 25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LEM gain 50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LEM gain 100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76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Distance</a:t>
                      </a:r>
                      <a:r>
                        <a:rPr lang="fr-FR" sz="1200" b="1" baseline="0" dirty="0">
                          <a:solidFill>
                            <a:schemeClr val="tx1"/>
                          </a:solidFill>
                        </a:rPr>
                        <a:t> (m)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S/N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Thresh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. (</a:t>
                      </a: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keV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S/N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Thresh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. (</a:t>
                      </a: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keV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S/N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Thresh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. (</a:t>
                      </a: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keV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232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6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51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38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103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19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207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9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12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15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133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30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66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59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33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409700" y="653338"/>
            <a:ext cx="8533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Effect of tunable LEM gain (20-100) on S/N at 6m and 12m distance and for different purity levels</a:t>
            </a:r>
          </a:p>
          <a:p>
            <a:r>
              <a:rPr lang="en-US" dirty="0">
                <a:solidFill>
                  <a:srgbClr val="00206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Drift field 0.5 kV/cm, 1300 e- ENC, minimal purity requirement 3 </a:t>
            </a:r>
            <a:r>
              <a:rPr lang="en-US" dirty="0" err="1">
                <a:solidFill>
                  <a:srgbClr val="00206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ms</a:t>
            </a:r>
            <a:r>
              <a:rPr lang="en-US" dirty="0">
                <a:solidFill>
                  <a:srgbClr val="00206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 (same as for Ref. Design)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63404"/>
              </p:ext>
            </p:extLst>
          </p:nvPr>
        </p:nvGraphicFramePr>
        <p:xfrm>
          <a:off x="1523999" y="3176167"/>
          <a:ext cx="7152453" cy="164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8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7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1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782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LEM gain 25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LEM gain 50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LEM gain 100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76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Distance</a:t>
                      </a:r>
                      <a:r>
                        <a:rPr lang="fr-FR" sz="1200" b="1" baseline="0" dirty="0">
                          <a:solidFill>
                            <a:schemeClr val="tx1"/>
                          </a:solidFill>
                        </a:rPr>
                        <a:t> (m)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S/N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Thresh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. (</a:t>
                      </a: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keV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S/N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Thresh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. (</a:t>
                      </a: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keV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S/N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Thresh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. (</a:t>
                      </a: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keV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232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6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85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23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170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12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340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6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12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40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49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80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24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161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12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528647"/>
              </p:ext>
            </p:extLst>
          </p:nvPr>
        </p:nvGraphicFramePr>
        <p:xfrm>
          <a:off x="1524003" y="4941168"/>
          <a:ext cx="7152453" cy="164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8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7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1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782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LEM gain 25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LEM gain 50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LEM gain 100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76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Distance</a:t>
                      </a:r>
                      <a:r>
                        <a:rPr lang="fr-FR" sz="1200" b="1" baseline="0" dirty="0">
                          <a:solidFill>
                            <a:schemeClr val="tx1"/>
                          </a:solidFill>
                        </a:rPr>
                        <a:t> (m)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S/N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Thresh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. (</a:t>
                      </a: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keV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S/N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Thresh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. (</a:t>
                      </a: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keV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S/N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Thresh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. (</a:t>
                      </a:r>
                      <a:r>
                        <a:rPr kumimoji="0" lang="fr-F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keV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232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6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132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15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264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7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528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4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12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96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20</a:t>
                      </a:r>
                      <a:endParaRPr lang="en-US" sz="14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193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10</a:t>
                      </a:r>
                      <a:endParaRPr lang="en-US" sz="1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386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5</a:t>
                      </a:r>
                      <a:endParaRPr lang="en-US" sz="1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74754" y="1943946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3 </a:t>
            </a:r>
            <a:r>
              <a:rPr lang="en-US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ms</a:t>
            </a:r>
            <a:r>
              <a:rPr lang="en-US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3577756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5 </a:t>
            </a:r>
            <a:r>
              <a:rPr lang="en-US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ms</a:t>
            </a:r>
            <a:r>
              <a:rPr lang="en-US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856" y="5396232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12 </a:t>
            </a:r>
            <a:r>
              <a:rPr lang="en-US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ms</a:t>
            </a:r>
            <a:r>
              <a:rPr lang="en-US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LAr TPC; J. Yu</a:t>
            </a:r>
          </a:p>
        </p:txBody>
      </p:sp>
      <p:sp>
        <p:nvSpPr>
          <p:cNvPr id="12" name="ZoneTexte 4"/>
          <p:cNvSpPr txBox="1"/>
          <p:nvPr/>
        </p:nvSpPr>
        <p:spPr>
          <a:xfrm>
            <a:off x="251520" y="1534"/>
            <a:ext cx="8048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Effect of Tunable </a:t>
            </a:r>
            <a:r>
              <a:rPr lang="en-US" sz="4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LEM Gain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79CEA-BC02-824A-BE34-AB61CC1C62AD}"/>
              </a:ext>
            </a:extLst>
          </p:cNvPr>
          <p:cNvSpPr/>
          <p:nvPr/>
        </p:nvSpPr>
        <p:spPr>
          <a:xfrm>
            <a:off x="2881223" y="1398179"/>
            <a:ext cx="1690777" cy="531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445801" y="6479645"/>
            <a:ext cx="1905000" cy="228600"/>
          </a:xfrm>
        </p:spPr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1" name="Title 3"/>
          <p:cNvSpPr txBox="1">
            <a:spLocks/>
          </p:cNvSpPr>
          <p:nvPr/>
        </p:nvSpPr>
        <p:spPr>
          <a:xfrm>
            <a:off x="486216" y="35525"/>
            <a:ext cx="8229600" cy="6471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Dual Phase Pilot Effective Gain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762" y="3536968"/>
            <a:ext cx="4182609" cy="2755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8" y="3470708"/>
            <a:ext cx="4358057" cy="2755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761" y="1038018"/>
            <a:ext cx="4141905" cy="25917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73" y="1290703"/>
            <a:ext cx="4262705" cy="18676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19" y="613270"/>
            <a:ext cx="4037050" cy="4977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2528" y="653027"/>
            <a:ext cx="2535521" cy="370357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7585378" y="2102827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Preliminary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480288" y="3886678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Preliminary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479816" y="3846139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1154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7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445801" y="6479645"/>
            <a:ext cx="1905000" cy="228600"/>
          </a:xfrm>
        </p:spPr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9659" y="671427"/>
            <a:ext cx="8473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Charge deposit in </a:t>
            </a:r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View 0 (red, 3m strip) </a:t>
            </a: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and </a:t>
            </a:r>
            <a:r>
              <a:rPr lang="en-US" sz="2000" dirty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View 1 (blue, 1m strip) </a:t>
            </a:r>
            <a:r>
              <a:rPr lang="en-US" sz="200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~share 50% each</a:t>
            </a:r>
            <a:endParaRPr lang="en-US" sz="2000" dirty="0">
              <a:solidFill>
                <a:srgbClr val="0070C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1" name="Title 3"/>
          <p:cNvSpPr txBox="1">
            <a:spLocks/>
          </p:cNvSpPr>
          <p:nvPr/>
        </p:nvSpPr>
        <p:spPr>
          <a:xfrm>
            <a:off x="486216" y="88533"/>
            <a:ext cx="8229600" cy="6471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Dual Phase </a:t>
            </a:r>
            <a:r>
              <a:rPr lang="en-GB" b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Pilot Charge Sharing </a:t>
            </a:r>
            <a:endParaRPr lang="en-GB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01" y="1191235"/>
            <a:ext cx="4565891" cy="4208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07" y="1339542"/>
            <a:ext cx="3756489" cy="1445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537" y="3000862"/>
            <a:ext cx="4049463" cy="1423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75" y="5288351"/>
            <a:ext cx="8043201" cy="981543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>
          <a:xfrm>
            <a:off x="4981712" y="1588957"/>
            <a:ext cx="3916404" cy="25832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4981712" y="2072233"/>
            <a:ext cx="3916404" cy="25832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 rot="5400000">
            <a:off x="5577573" y="1633675"/>
            <a:ext cx="1146103" cy="234627"/>
          </a:xfrm>
          <a:prstGeom prst="lef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5400000">
            <a:off x="6189543" y="1633675"/>
            <a:ext cx="1146103" cy="234627"/>
          </a:xfrm>
          <a:prstGeom prst="lef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6801513" y="1633675"/>
            <a:ext cx="1146103" cy="234627"/>
          </a:xfrm>
          <a:prstGeom prst="lef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 rot="5400000">
            <a:off x="4965603" y="1633675"/>
            <a:ext cx="1146103" cy="234627"/>
          </a:xfrm>
          <a:prstGeom prst="lef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5400000">
            <a:off x="7413483" y="1633675"/>
            <a:ext cx="1146103" cy="234627"/>
          </a:xfrm>
          <a:prstGeom prst="lef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 rot="5400000">
            <a:off x="8025451" y="1633675"/>
            <a:ext cx="1146103" cy="234627"/>
          </a:xfrm>
          <a:prstGeom prst="lef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51611" y="220139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08858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445801" y="6479645"/>
            <a:ext cx="1905000" cy="228600"/>
          </a:xfrm>
        </p:spPr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97000" y="5616313"/>
            <a:ext cx="732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Obtained using cosmic tracks that cross the full active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Two views show a factor 3 difference </a:t>
            </a:r>
            <a:r>
              <a:rPr lang="en-US" sz="2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 Investigating the cause</a:t>
            </a:r>
            <a:endParaRPr lang="en-US" sz="2000" dirty="0">
              <a:solidFill>
                <a:srgbClr val="0070C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1" name="Title 3"/>
          <p:cNvSpPr txBox="1">
            <a:spLocks/>
          </p:cNvSpPr>
          <p:nvPr/>
        </p:nvSpPr>
        <p:spPr>
          <a:xfrm>
            <a:off x="486216" y="88533"/>
            <a:ext cx="8229600" cy="6471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Dual Phase Pilot Purity Measurement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67" y="792820"/>
            <a:ext cx="6341196" cy="4830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9078" y="2120348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6640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423153" y="6479645"/>
            <a:ext cx="1905000" cy="228600"/>
          </a:xfrm>
        </p:spPr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LAr TPC; J. Yu</a:t>
            </a:r>
          </a:p>
        </p:txBody>
      </p:sp>
      <p:sp>
        <p:nvSpPr>
          <p:cNvPr id="71" name="Title 3"/>
          <p:cNvSpPr txBox="1">
            <a:spLocks/>
          </p:cNvSpPr>
          <p:nvPr/>
        </p:nvSpPr>
        <p:spPr>
          <a:xfrm>
            <a:off x="1" y="72795"/>
            <a:ext cx="9282022" cy="84127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sz="4000" b="1" dirty="0">
                <a:solidFill>
                  <a:srgbClr val="C0000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Strategy for Scale Up</a:t>
            </a:r>
          </a:p>
        </p:txBody>
      </p:sp>
      <p:pic>
        <p:nvPicPr>
          <p:cNvPr id="6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556" y="3236729"/>
            <a:ext cx="2005891" cy="1402177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163"/>
          <p:cNvSpPr/>
          <p:nvPr/>
        </p:nvSpPr>
        <p:spPr>
          <a:xfrm>
            <a:off x="695722" y="2336877"/>
            <a:ext cx="1296363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18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3x1x</a:t>
            </a:r>
            <a:r>
              <a:rPr lang="en-US" sz="18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1m</a:t>
            </a:r>
            <a:r>
              <a:rPr lang="en-US" sz="1800" baseline="300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3 </a:t>
            </a:r>
            <a:r>
              <a:rPr lang="en-US" sz="18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Pilot</a:t>
            </a:r>
            <a:r>
              <a:rPr lang="en-US" sz="1800" baseline="300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endParaRPr lang="en-US" sz="1800" dirty="0">
              <a:solidFill>
                <a:srgbClr val="A5002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65" name="Picture 6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86256" y="3772130"/>
            <a:ext cx="435364" cy="287618"/>
          </a:xfrm>
          <a:prstGeom prst="rect">
            <a:avLst/>
          </a:prstGeom>
        </p:spPr>
      </p:pic>
      <p:pic>
        <p:nvPicPr>
          <p:cNvPr id="7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26429" y="2991050"/>
            <a:ext cx="2025729" cy="1734157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162"/>
          <p:cNvSpPr/>
          <p:nvPr/>
        </p:nvSpPr>
        <p:spPr>
          <a:xfrm>
            <a:off x="2888973" y="2336877"/>
            <a:ext cx="2517914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8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protoDUNE </a:t>
            </a:r>
            <a:r>
              <a:rPr lang="en-US" sz="18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DP 6x6x6m</a:t>
            </a:r>
            <a:r>
              <a:rPr lang="en-US" sz="1800" baseline="300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3</a:t>
            </a:r>
            <a:endParaRPr sz="1800" baseline="30000" dirty="0">
              <a:solidFill>
                <a:srgbClr val="A5002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78" name="Picture 7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6967" y="3628321"/>
            <a:ext cx="435364" cy="287618"/>
          </a:xfrm>
          <a:prstGeom prst="rect">
            <a:avLst/>
          </a:prstGeom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40" y="2761991"/>
            <a:ext cx="3324060" cy="21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ZoneTexte 3"/>
          <p:cNvSpPr txBox="1">
            <a:spLocks noChangeArrowheads="1"/>
          </p:cNvSpPr>
          <p:nvPr/>
        </p:nvSpPr>
        <p:spPr bwMode="auto">
          <a:xfrm>
            <a:off x="5953617" y="4809397"/>
            <a:ext cx="317923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80 3mx3m CRP units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200 field shaping rings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240 signal FT chimneys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240 suspension chimneys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180 PMTs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fr-FR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153600 </a:t>
            </a:r>
            <a:r>
              <a:rPr lang="fr-FR" altLang="en-US" sz="1600" b="1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readout</a:t>
            </a:r>
            <a:r>
              <a:rPr lang="fr-FR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altLang="en-US" sz="1600" b="1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channels</a:t>
            </a:r>
            <a:endParaRPr lang="en-US" altLang="en-US" sz="1600" b="1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1" name="Shape 162"/>
          <p:cNvSpPr/>
          <p:nvPr/>
        </p:nvSpPr>
        <p:spPr>
          <a:xfrm>
            <a:off x="6059633" y="2336877"/>
            <a:ext cx="2585239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lang="en-US" sz="18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10kt DUNE Dual Phase</a:t>
            </a:r>
            <a:endParaRPr sz="1800" baseline="30000" dirty="0">
              <a:solidFill>
                <a:srgbClr val="A5002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2" name="ZoneTexte 3"/>
          <p:cNvSpPr txBox="1">
            <a:spLocks noChangeArrowheads="1"/>
          </p:cNvSpPr>
          <p:nvPr/>
        </p:nvSpPr>
        <p:spPr bwMode="auto">
          <a:xfrm>
            <a:off x="2990903" y="4725207"/>
            <a:ext cx="28510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4 3mx3m CRP units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98 field shaping rings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12 signal FT chimneys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12 suspension chimneys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36 PMTs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fr-FR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7680 </a:t>
            </a:r>
            <a:r>
              <a:rPr lang="fr-FR" altLang="en-US" sz="1600" b="1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readout</a:t>
            </a:r>
            <a:r>
              <a:rPr lang="fr-FR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altLang="en-US" sz="1600" b="1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channels</a:t>
            </a:r>
            <a:endParaRPr lang="en-US" altLang="en-US" sz="1600" b="1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3" name="ZoneTexte 3"/>
          <p:cNvSpPr txBox="1">
            <a:spLocks noChangeArrowheads="1"/>
          </p:cNvSpPr>
          <p:nvPr/>
        </p:nvSpPr>
        <p:spPr bwMode="auto">
          <a:xfrm>
            <a:off x="288170" y="4713184"/>
            <a:ext cx="27382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3mx1m CRP units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50 field shaping rings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4 signal FT chimneys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4 suspension chimneys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12 PMTs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fr-FR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1280 </a:t>
            </a:r>
            <a:r>
              <a:rPr lang="fr-FR" altLang="en-US" sz="1600" b="1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readout</a:t>
            </a:r>
            <a:r>
              <a:rPr lang="fr-FR" altLang="en-US" sz="1600" b="1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altLang="en-US" sz="1600" b="1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channels</a:t>
            </a:r>
            <a:endParaRPr lang="en-US" altLang="en-US" sz="1600" b="1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655858" y="760738"/>
            <a:ext cx="8030817" cy="1343942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3x1x1m</a:t>
            </a:r>
            <a:r>
              <a:rPr lang="en-US" sz="2800" baseline="30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42t active volume Pilot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6x6x6m</a:t>
            </a:r>
            <a:r>
              <a:rPr lang="en-US" sz="2800" baseline="300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600t </a:t>
            </a:r>
            <a:r>
              <a:rPr lang="en-US" sz="2800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en-US" sz="28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 Dual Phase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10kt DUNE Dual Phase </a:t>
            </a:r>
            <a:r>
              <a:rPr lang="en-US" sz="2800" dirty="0" err="1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LArTPC</a:t>
            </a:r>
            <a:endParaRPr lang="en-US" sz="2800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6" grpId="0" animBg="1"/>
      <p:bldP spid="80" grpId="0"/>
      <p:bldP spid="81" grpId="0" animBg="1"/>
      <p:bldP spid="82" grpId="0"/>
      <p:bldP spid="83" grpId="0"/>
      <p:bldP spid="18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2126"/>
            <a:ext cx="5876925" cy="6191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704" y="0"/>
            <a:ext cx="8292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en-US" sz="3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DP Detector–Cryostat Integration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156176" y="234888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Charge Readout Planes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73594" y="3419708"/>
            <a:ext cx="2826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Field Cage (common structural elements with SP)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156176" y="4809926"/>
            <a:ext cx="282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Cathode</a:t>
            </a:r>
          </a:p>
        </p:txBody>
      </p:sp>
      <p:cxnSp>
        <p:nvCxnSpPr>
          <p:cNvPr id="10" name="Connecteur droit avec flèche 9"/>
          <p:cNvCxnSpPr>
            <a:stCxn id="6" idx="1"/>
          </p:cNvCxnSpPr>
          <p:nvPr/>
        </p:nvCxnSpPr>
        <p:spPr bwMode="auto">
          <a:xfrm flipH="1" flipV="1">
            <a:off x="4644008" y="2420888"/>
            <a:ext cx="1512168" cy="1126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 flipH="1" flipV="1">
            <a:off x="4572000" y="3532366"/>
            <a:ext cx="1512168" cy="1126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H="1" flipV="1">
            <a:off x="3197110" y="4725144"/>
            <a:ext cx="2959066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/>
          <p:cNvCxnSpPr/>
          <p:nvPr/>
        </p:nvCxnSpPr>
        <p:spPr>
          <a:xfrm>
            <a:off x="1122510" y="2475669"/>
            <a:ext cx="72008" cy="2334257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298369" y="3354505"/>
            <a:ext cx="50045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6 m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1403648" y="4971169"/>
            <a:ext cx="1642318" cy="474055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842373" y="5229200"/>
            <a:ext cx="50045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Narrow" charset="0"/>
                <a:ea typeface="Arial Narrow" charset="0"/>
                <a:cs typeface="Arial Narrow" charset="0"/>
              </a:rPr>
              <a:t>6 m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LAr TPC; J. Yu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39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5617" y="6639264"/>
            <a:ext cx="1162169" cy="68981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57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98150" y="137732"/>
            <a:ext cx="864105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b="1" kern="0" dirty="0">
                <a:latin typeface="Arial Narrow" charset="0"/>
              </a:rPr>
              <a:t>Neutrino Oscillation Probability</a:t>
            </a:r>
          </a:p>
        </p:txBody>
      </p:sp>
      <p:pic>
        <p:nvPicPr>
          <p:cNvPr id="11" name="Picture 10" descr="NewEnergyDe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8" y="1014872"/>
            <a:ext cx="8480023" cy="51365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67400" y="6553200"/>
            <a:ext cx="1905000" cy="457200"/>
          </a:xfrm>
        </p:spPr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19100" y="6349995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Jan. 10, 2019</a:t>
            </a:r>
          </a:p>
        </p:txBody>
      </p:sp>
      <p:sp>
        <p:nvSpPr>
          <p:cNvPr id="13" name="Shape 127"/>
          <p:cNvSpPr/>
          <p:nvPr/>
        </p:nvSpPr>
        <p:spPr>
          <a:xfrm flipH="1" flipV="1">
            <a:off x="1903664" y="2202059"/>
            <a:ext cx="0" cy="68473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4" name="Shape 127"/>
          <p:cNvSpPr/>
          <p:nvPr/>
        </p:nvSpPr>
        <p:spPr>
          <a:xfrm flipH="1" flipV="1">
            <a:off x="5316747" y="2544424"/>
            <a:ext cx="0" cy="68473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64C90-F0BF-6843-A41E-E913EC23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LAr TPC; J. Yu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7C7C1B-4729-474A-B874-EE8EAA98D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900" y="3961322"/>
            <a:ext cx="15875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Nov. 27,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/>
              <a:t>My 1000 Year Dreams!  DM@DUNE                         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A3BDF-9EB3-EE45-8809-A32CF1506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Jan. 10,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74368-6948-C546-A399-4BFB390FA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LAr TPC; J. Yu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05D2C-5C17-A047-A124-CB8A18EE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6D5B8-9374-4A32-9294-F7F6EF035B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079BE-0A29-4A4A-B382-2CE63086D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0" y="766453"/>
            <a:ext cx="8264780" cy="5771072"/>
          </a:xfrm>
          <a:prstGeom prst="rect">
            <a:avLst/>
          </a:prstGeom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73A91C14-4E18-B84F-B573-81F8C3958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Image of </a:t>
            </a: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Dual Phase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D59A35-C86A-084F-A3FF-FC8F8D5CAED4}"/>
              </a:ext>
            </a:extLst>
          </p:cNvPr>
          <p:cNvGrpSpPr/>
          <p:nvPr/>
        </p:nvGrpSpPr>
        <p:grpSpPr>
          <a:xfrm>
            <a:off x="2097413" y="4829720"/>
            <a:ext cx="1522394" cy="1015663"/>
            <a:chOff x="6468055" y="3643532"/>
            <a:chExt cx="1522394" cy="1015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E634EC-639F-0343-B8B2-E73614752CE1}"/>
                </a:ext>
              </a:extLst>
            </p:cNvPr>
            <p:cNvSpPr txBox="1"/>
            <p:nvPr/>
          </p:nvSpPr>
          <p:spPr>
            <a:xfrm>
              <a:off x="6977575" y="3643532"/>
              <a:ext cx="1012874" cy="101566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Field Shaping Ring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81F4F5C-16DD-D044-86B7-08128DBCB097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468055" y="3882683"/>
              <a:ext cx="509520" cy="26868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FC52E4-BFFC-C84C-B2FE-DCC3B6217795}"/>
              </a:ext>
            </a:extLst>
          </p:cNvPr>
          <p:cNvGrpSpPr/>
          <p:nvPr/>
        </p:nvGrpSpPr>
        <p:grpSpPr>
          <a:xfrm>
            <a:off x="2097413" y="3882683"/>
            <a:ext cx="1522394" cy="707886"/>
            <a:chOff x="6399043" y="3643532"/>
            <a:chExt cx="1522394" cy="7078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7FF381-C4A9-FE4C-A07C-1002B2723366}"/>
                </a:ext>
              </a:extLst>
            </p:cNvPr>
            <p:cNvSpPr txBox="1"/>
            <p:nvPr/>
          </p:nvSpPr>
          <p:spPr>
            <a:xfrm>
              <a:off x="6908563" y="3643532"/>
              <a:ext cx="1012874" cy="70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HV divider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D904919-97FF-2747-96D6-E3C711F41CDD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6399043" y="3882684"/>
              <a:ext cx="509520" cy="11479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DCBE8C-38A1-5B49-BB9D-BA466CE1BC14}"/>
              </a:ext>
            </a:extLst>
          </p:cNvPr>
          <p:cNvGrpSpPr/>
          <p:nvPr/>
        </p:nvGrpSpPr>
        <p:grpSpPr>
          <a:xfrm>
            <a:off x="2097413" y="2536166"/>
            <a:ext cx="2474587" cy="1107366"/>
            <a:chOff x="2097413" y="2536166"/>
            <a:chExt cx="2474587" cy="110736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A61EA5C-22B7-414D-8050-6A639E0D861E}"/>
                </a:ext>
              </a:extLst>
            </p:cNvPr>
            <p:cNvCxnSpPr/>
            <p:nvPr/>
          </p:nvCxnSpPr>
          <p:spPr>
            <a:xfrm>
              <a:off x="2097413" y="2536166"/>
              <a:ext cx="2474587" cy="1107366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DDF7AD-4D34-F54C-AD2E-83D3E6245B23}"/>
                </a:ext>
              </a:extLst>
            </p:cNvPr>
            <p:cNvSpPr txBox="1"/>
            <p:nvPr/>
          </p:nvSpPr>
          <p:spPr>
            <a:xfrm rot="1531785">
              <a:off x="3135304" y="2622583"/>
              <a:ext cx="549856" cy="396997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9994DA-CBEE-3A48-AF27-BDA819C07B37}"/>
              </a:ext>
            </a:extLst>
          </p:cNvPr>
          <p:cNvGrpSpPr/>
          <p:nvPr/>
        </p:nvGrpSpPr>
        <p:grpSpPr>
          <a:xfrm rot="3290486">
            <a:off x="4372713" y="3482689"/>
            <a:ext cx="2474587" cy="1107366"/>
            <a:chOff x="2097413" y="2536166"/>
            <a:chExt cx="2474587" cy="110736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E428741-823A-4B49-A879-372F747B7654}"/>
                </a:ext>
              </a:extLst>
            </p:cNvPr>
            <p:cNvCxnSpPr/>
            <p:nvPr/>
          </p:nvCxnSpPr>
          <p:spPr>
            <a:xfrm>
              <a:off x="2097413" y="2536166"/>
              <a:ext cx="2474587" cy="1107366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31C9BC-2389-9946-87C6-0CE9FEFF1799}"/>
                </a:ext>
              </a:extLst>
            </p:cNvPr>
            <p:cNvSpPr txBox="1"/>
            <p:nvPr/>
          </p:nvSpPr>
          <p:spPr>
            <a:xfrm rot="1531785">
              <a:off x="3135304" y="2622583"/>
              <a:ext cx="549856" cy="396997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170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Nov. 27,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42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63578" y="-76269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Status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of </a:t>
            </a: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Dual Phase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dirty="0" err="1"/>
              <a:t>My</a:t>
            </a:r>
            <a:r>
              <a:rPr lang="mr-IN" dirty="0"/>
              <a:t> 1000 </a:t>
            </a:r>
            <a:r>
              <a:rPr lang="mr-IN" dirty="0" err="1"/>
              <a:t>Year</a:t>
            </a:r>
            <a:r>
              <a:rPr lang="mr-IN" dirty="0"/>
              <a:t> </a:t>
            </a:r>
            <a:r>
              <a:rPr lang="mr-IN" dirty="0" err="1"/>
              <a:t>Dreams</a:t>
            </a:r>
            <a:r>
              <a:rPr lang="mr-IN" dirty="0"/>
              <a:t>!  DM@DUNE                                               </a:t>
            </a:r>
            <a:r>
              <a:rPr lang="mr-IN" dirty="0" err="1"/>
              <a:t>Dr</a:t>
            </a:r>
            <a:r>
              <a:rPr lang="mr-IN" dirty="0"/>
              <a:t>. Jaehoon Yu</a:t>
            </a:r>
            <a:endParaRPr lang="en-US" dirty="0"/>
          </a:p>
        </p:txBody>
      </p:sp>
      <p:pic>
        <p:nvPicPr>
          <p:cNvPr id="16" name="Picture 15" descr="A picture containing indoor, wall, floor, table&#13;&#10;&#13;&#10;Description automatically generated">
            <a:extLst>
              <a:ext uri="{FF2B5EF4-FFF2-40B4-BE49-F238E27FC236}">
                <a16:creationId xmlns:a16="http://schemas.microsoft.com/office/drawing/2014/main" id="{FEF84008-E8E3-4B44-8C90-1FD6B7DC5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24" y="3057298"/>
            <a:ext cx="4892514" cy="3492250"/>
          </a:xfrm>
          <a:prstGeom prst="rect">
            <a:avLst/>
          </a:prstGeom>
        </p:spPr>
      </p:pic>
      <p:sp>
        <p:nvSpPr>
          <p:cNvPr id="24" name="Rectangle 4">
            <a:extLst>
              <a:ext uri="{FF2B5EF4-FFF2-40B4-BE49-F238E27FC236}">
                <a16:creationId xmlns:a16="http://schemas.microsoft.com/office/drawing/2014/main" id="{AE9A6F07-7603-1D4E-8471-BD8A2464FA8F}"/>
              </a:ext>
            </a:extLst>
          </p:cNvPr>
          <p:cNvSpPr txBox="1">
            <a:spLocks noChangeArrowheads="1"/>
          </p:cNvSpPr>
          <p:nvPr/>
        </p:nvSpPr>
        <p:spPr>
          <a:xfrm>
            <a:off x="284008" y="679116"/>
            <a:ext cx="8575983" cy="2167601"/>
          </a:xfrm>
          <a:prstGeom prst="rect">
            <a:avLst/>
          </a:prstGeom>
          <a:noFill/>
          <a:ln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Field cage completed and tested at 150kV in air &amp; the charge readout plane (CRP) assembly and installation in progress (3 ready, 2 installed) 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panose="020B0604020202020204" pitchFamily="34" charset="0"/>
                <a:cs typeface="Arial Narrow" panose="020B0604020202020204" pitchFamily="34" charset="0"/>
              </a:rPr>
              <a:t>Complete the installation of the 3mx3m CRP’s, cathode and PDS  and close the cryostat Spring 2019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kern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19B812CD-A583-A74B-9AFA-291757E4A9D2}"/>
              </a:ext>
            </a:extLst>
          </p:cNvPr>
          <p:cNvSpPr txBox="1">
            <a:spLocks noChangeArrowheads="1"/>
          </p:cNvSpPr>
          <p:nvPr/>
        </p:nvSpPr>
        <p:spPr>
          <a:xfrm>
            <a:off x="-125169" y="3153966"/>
            <a:ext cx="4111608" cy="1714636"/>
          </a:xfrm>
          <a:prstGeom prst="rect">
            <a:avLst/>
          </a:prstGeom>
          <a:noFill/>
          <a:ln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US" kern="0" dirty="0">
                <a:latin typeface="Arial Narrow" panose="020B0604020202020204" pitchFamily="34" charset="0"/>
                <a:cs typeface="Arial Narrow" panose="020B0604020202020204" pitchFamily="34" charset="0"/>
              </a:rPr>
              <a:t>Complete purge and fill by July 2019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panose="020B0604020202020204" pitchFamily="34" charset="0"/>
                <a:cs typeface="Arial Narrow" panose="020B0604020202020204" pitchFamily="34" charset="0"/>
              </a:rPr>
              <a:t>Ready for cosmic data summer 2019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45B07-6DD1-D54A-9685-316F4683745A}"/>
              </a:ext>
            </a:extLst>
          </p:cNvPr>
          <p:cNvGrpSpPr/>
          <p:nvPr/>
        </p:nvGrpSpPr>
        <p:grpSpPr>
          <a:xfrm>
            <a:off x="6921746" y="5141100"/>
            <a:ext cx="1169831" cy="610691"/>
            <a:chOff x="6468055" y="3916030"/>
            <a:chExt cx="1169831" cy="61069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BC9956E-B5C4-6048-BFB4-0F2F307EEE8E}"/>
                </a:ext>
              </a:extLst>
            </p:cNvPr>
            <p:cNvSpPr txBox="1"/>
            <p:nvPr/>
          </p:nvSpPr>
          <p:spPr>
            <a:xfrm>
              <a:off x="6977575" y="4126611"/>
              <a:ext cx="660311" cy="40011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CRP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9484B32-A81F-304C-96B6-B9071051C0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68055" y="3916030"/>
              <a:ext cx="509520" cy="410636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F431EF-9861-8843-B5D0-750C2A014F99}"/>
              </a:ext>
            </a:extLst>
          </p:cNvPr>
          <p:cNvCxnSpPr>
            <a:cxnSpLocks/>
          </p:cNvCxnSpPr>
          <p:nvPr/>
        </p:nvCxnSpPr>
        <p:spPr>
          <a:xfrm flipH="1" flipV="1">
            <a:off x="5507286" y="4553924"/>
            <a:ext cx="1817595" cy="99781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8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 uiExpand="1" build="p" autoUpdateAnimBg="0"/>
      <p:bldP spid="25" grpId="0" uiExpand="1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Friday, Oct. 13, 2017</a:t>
            </a:r>
            <a:endParaRPr lang="en-US" sz="1400" dirty="0">
              <a:solidFill>
                <a:srgbClr val="FF0066"/>
              </a:solidFill>
              <a:latin typeface="Arial Narrow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43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7063"/>
            <a:ext cx="8885584" cy="755703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Dual Phase</a:t>
            </a:r>
            <a:r>
              <a:rPr lang="en-GB" sz="4400" dirty="0"/>
              <a:t> Challenges</a:t>
            </a:r>
            <a:endParaRPr lang="en-GB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8662" y="720135"/>
            <a:ext cx="8666922" cy="521712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Long Drift (12m for DUNE)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Requires high purity </a:t>
            </a:r>
            <a:r>
              <a:rPr lang="en-US" dirty="0" err="1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LAr</a:t>
            </a:r>
            <a:r>
              <a:rPr lang="en-US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 for good ionization electron survival 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Control ionization electron diffusion (~3.3mm at 0.5kV/cm)</a:t>
            </a:r>
          </a:p>
          <a:p>
            <a:r>
              <a:rPr lang="en-US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Extremely high voltage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  <a:sym typeface="Wingdings"/>
              </a:rPr>
              <a:t>For 0.5kV/cm operational field, an HVPS w/ &gt; 600kV with very little ripple needed </a:t>
            </a:r>
            <a:r>
              <a:rPr lang="en-US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  <a:sym typeface="Wingdings" pitchFamily="2" charset="2"/>
              </a:rPr>
              <a:t> no such HVPS exists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  <a:sym typeface="Wingdings" pitchFamily="2" charset="2"/>
              </a:rPr>
              <a:t>HVFT and the degraders to handle VHV</a:t>
            </a:r>
          </a:p>
          <a:p>
            <a:r>
              <a:rPr lang="en-US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  <a:sym typeface="Wingdings" pitchFamily="2" charset="2"/>
              </a:rPr>
              <a:t>Stable operation with low LEM spark probability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  <a:sym typeface="Wingdings" pitchFamily="2" charset="2"/>
              </a:rPr>
              <a:t>LEM’s spark at the edges at the rate of 1/few hours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Jaehoon Yu | Dual Phase LAr TPC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9"/>
          <p:cNvPicPr/>
          <p:nvPr/>
        </p:nvPicPr>
        <p:blipFill>
          <a:blip r:embed="rId2"/>
          <a:srcRect r="18647" b="29177"/>
          <a:stretch/>
        </p:blipFill>
        <p:spPr>
          <a:xfrm>
            <a:off x="1060100" y="3021206"/>
            <a:ext cx="3137620" cy="3189230"/>
          </a:xfrm>
          <a:prstGeom prst="rect">
            <a:avLst/>
          </a:prstGeom>
          <a:ln w="3240">
            <a:solidFill>
              <a:srgbClr val="000000"/>
            </a:solidFill>
            <a:round/>
          </a:ln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0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Status</a:t>
            </a:r>
            <a:r>
              <a:rPr lang="fr-FR" altLang="en-US" sz="4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of </a:t>
            </a:r>
            <a:r>
              <a:rPr lang="fr-FR" altLang="en-US" sz="40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Single Phase</a:t>
            </a:r>
            <a:endParaRPr lang="en-US" altLang="en-US" sz="40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-4646" y="651329"/>
            <a:ext cx="9148646" cy="2168249"/>
          </a:xfrm>
          <a:prstGeom prst="rect">
            <a:avLst/>
          </a:prstGeom>
          <a:noFill/>
          <a:ln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>
                <a:solidFill>
                  <a:srgbClr val="0432FF"/>
                </a:solidFill>
                <a:latin typeface="Arial Narrow"/>
                <a:cs typeface="Arial Narrow"/>
              </a:rPr>
              <a:t>Detector completed and the cryostat shut end of June</a:t>
            </a:r>
          </a:p>
          <a:p>
            <a:pPr lvl="1">
              <a:lnSpc>
                <a:spcPct val="90000"/>
              </a:lnSpc>
            </a:pPr>
            <a:r>
              <a:rPr lang="en-US" sz="2400" kern="0" dirty="0">
                <a:latin typeface="Arial Narrow"/>
                <a:cs typeface="Arial Narrow"/>
              </a:rPr>
              <a:t>Observed cosmic tracks as soon as the TPC turned on close to the operational HV</a:t>
            </a:r>
          </a:p>
          <a:p>
            <a:pPr lvl="1">
              <a:lnSpc>
                <a:spcPct val="90000"/>
              </a:lnSpc>
            </a:pPr>
            <a:r>
              <a:rPr lang="en-US" sz="2400" kern="0" dirty="0" err="1">
                <a:latin typeface="Arial Narrow"/>
                <a:cs typeface="Arial Narrow"/>
              </a:rPr>
              <a:t>LAr</a:t>
            </a:r>
            <a:r>
              <a:rPr lang="en-US" sz="2400" kern="0" dirty="0">
                <a:latin typeface="Arial Narrow"/>
                <a:cs typeface="Arial Narrow"/>
              </a:rPr>
              <a:t> purity is </a:t>
            </a:r>
            <a:r>
              <a:rPr lang="en-US" sz="24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~6ms</a:t>
            </a:r>
            <a:r>
              <a:rPr lang="en-US" sz="2400" kern="0" dirty="0">
                <a:latin typeface="Arial Narrow"/>
                <a:cs typeface="Arial Narrow"/>
              </a:rPr>
              <a:t>, </a:t>
            </a:r>
            <a:r>
              <a:rPr lang="en-US" sz="24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99.7%</a:t>
            </a:r>
            <a:r>
              <a:rPr lang="en-US" sz="2400" kern="0" dirty="0">
                <a:latin typeface="Arial Narrow"/>
                <a:cs typeface="Arial Narrow"/>
              </a:rPr>
              <a:t> of the channels alive!, gain </a:t>
            </a:r>
            <a:r>
              <a:rPr lang="en-US" sz="24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uniform within 5%</a:t>
            </a:r>
            <a:endParaRPr lang="en-US" sz="2400" kern="0" dirty="0">
              <a:latin typeface="Arial Narrow"/>
              <a:cs typeface="Arial Narrow"/>
            </a:endParaRPr>
          </a:p>
          <a:p>
            <a:pPr lvl="1">
              <a:lnSpc>
                <a:spcPct val="90000"/>
              </a:lnSpc>
            </a:pPr>
            <a:r>
              <a:rPr lang="en-US" sz="2400" kern="0" dirty="0">
                <a:latin typeface="Arial Narrow"/>
                <a:cs typeface="Arial Narrow"/>
              </a:rPr>
              <a:t>Cosmic data taking continues throughout the 2 year CERN beam shutdown</a:t>
            </a:r>
          </a:p>
          <a:p>
            <a:pPr lvl="1">
              <a:lnSpc>
                <a:spcPct val="90000"/>
              </a:lnSpc>
            </a:pPr>
            <a:endParaRPr lang="en-US" sz="1800" kern="0" dirty="0">
              <a:latin typeface="Arial Narrow"/>
              <a:cs typeface="Arial Narrow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89363">
            <a:off x="1532697" y="3299238"/>
            <a:ext cx="1288200" cy="2968345"/>
            <a:chOff x="1676400" y="2895600"/>
            <a:chExt cx="599457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pic>
        <p:nvPicPr>
          <p:cNvPr id="22" name="Picture 27"/>
          <p:cNvPicPr/>
          <p:nvPr/>
        </p:nvPicPr>
        <p:blipFill>
          <a:blip r:embed="rId3"/>
          <a:srcRect t="3145" r="13075"/>
          <a:stretch/>
        </p:blipFill>
        <p:spPr>
          <a:xfrm>
            <a:off x="4225899" y="3021206"/>
            <a:ext cx="3597307" cy="3189229"/>
          </a:xfrm>
          <a:prstGeom prst="rect">
            <a:avLst/>
          </a:prstGeom>
          <a:ln w="3240">
            <a:solidFill>
              <a:srgbClr val="000000"/>
            </a:solidFill>
            <a:round/>
          </a:ln>
        </p:spPr>
      </p:pic>
      <p:grpSp>
        <p:nvGrpSpPr>
          <p:cNvPr id="27" name="Group 26"/>
          <p:cNvGrpSpPr/>
          <p:nvPr/>
        </p:nvGrpSpPr>
        <p:grpSpPr>
          <a:xfrm rot="16395553">
            <a:off x="6433472" y="4694483"/>
            <a:ext cx="375958" cy="2100605"/>
            <a:chOff x="1676400" y="2895600"/>
            <a:chExt cx="501856" cy="3505200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 rot="5204447">
              <a:off x="1061088" y="4385093"/>
              <a:ext cx="1772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3.6m Drift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 rot="16395553">
            <a:off x="2428150" y="4990688"/>
            <a:ext cx="372468" cy="2100605"/>
            <a:chOff x="1676400" y="2895600"/>
            <a:chExt cx="497196" cy="3505200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 rot="5204447">
              <a:off x="1056428" y="4284484"/>
              <a:ext cx="1772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3.6m Drift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670437" y="3398860"/>
            <a:ext cx="211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Shared Cathode Plane</a:t>
            </a:r>
            <a:endParaRPr lang="en-US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828631" y="6184580"/>
            <a:ext cx="3604286" cy="127893"/>
          </a:xfrm>
        </p:spPr>
        <p:txBody>
          <a:bodyPr/>
          <a:lstStyle/>
          <a:p>
            <a:pPr>
              <a:defRPr/>
            </a:pPr>
            <a:r>
              <a:rPr lang="mr-IN"/>
              <a:t>My 1000 Year Dreams!  DM@DUNE                                               Dr. Jaehoon Yu</a:t>
            </a:r>
            <a:endParaRPr lang="en-US" dirty="0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>
          <a:xfrm>
            <a:off x="804766" y="6181565"/>
            <a:ext cx="735638" cy="118886"/>
          </a:xfrm>
        </p:spPr>
        <p:txBody>
          <a:bodyPr/>
          <a:lstStyle/>
          <a:p>
            <a:pPr>
              <a:defRPr/>
            </a:pPr>
            <a:r>
              <a:rPr lang="en-US"/>
              <a:t>Nov. 27, 2018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228600" y="6181565"/>
            <a:ext cx="313238" cy="118886"/>
          </a:xfrm>
        </p:spPr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2FC4DB-6BF1-4C45-9750-5A232F5FDAE1}"/>
              </a:ext>
            </a:extLst>
          </p:cNvPr>
          <p:cNvGrpSpPr/>
          <p:nvPr/>
        </p:nvGrpSpPr>
        <p:grpSpPr>
          <a:xfrm>
            <a:off x="2930660" y="4318547"/>
            <a:ext cx="1522394" cy="1015663"/>
            <a:chOff x="6468055" y="3643532"/>
            <a:chExt cx="1522394" cy="10156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BF5D11-E12D-B146-B9F3-8D4CCFBDA71C}"/>
                </a:ext>
              </a:extLst>
            </p:cNvPr>
            <p:cNvSpPr txBox="1"/>
            <p:nvPr/>
          </p:nvSpPr>
          <p:spPr>
            <a:xfrm>
              <a:off x="6977575" y="3643532"/>
              <a:ext cx="1012874" cy="101566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Field Shaping Ring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EC8AF4B-A4A6-0646-AA9C-03DD636EC26B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 flipV="1">
              <a:off x="6468055" y="3882683"/>
              <a:ext cx="509520" cy="26868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A54D4E3-F75A-F74C-9E4B-BDB3E3E2935D}"/>
              </a:ext>
            </a:extLst>
          </p:cNvPr>
          <p:cNvGrpSpPr/>
          <p:nvPr/>
        </p:nvGrpSpPr>
        <p:grpSpPr>
          <a:xfrm>
            <a:off x="5964075" y="4428225"/>
            <a:ext cx="1536483" cy="707886"/>
            <a:chOff x="6510306" y="3643532"/>
            <a:chExt cx="1536483" cy="70788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AB170C-62CF-284C-BC77-4AF3B29992A1}"/>
                </a:ext>
              </a:extLst>
            </p:cNvPr>
            <p:cNvSpPr txBox="1"/>
            <p:nvPr/>
          </p:nvSpPr>
          <p:spPr>
            <a:xfrm>
              <a:off x="7033915" y="3643532"/>
              <a:ext cx="1012874" cy="70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HV divider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9EB4324-64AF-FF42-B4F1-E59C5EF826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10306" y="3834789"/>
              <a:ext cx="509520" cy="11479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76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utoUpdateAnimBg="0"/>
      <p:bldP spid="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3200"/>
            <a:ext cx="4572000" cy="2783399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83641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SP First Events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/>
          <a:stretch/>
        </p:blipFill>
        <p:spPr>
          <a:xfrm>
            <a:off x="4724401" y="3693600"/>
            <a:ext cx="4419600" cy="3164400"/>
          </a:xfrm>
          <a:prstGeom prst="rect">
            <a:avLst/>
          </a:prstGeom>
          <a:ln>
            <a:noFill/>
          </a:ln>
        </p:spPr>
      </p:pic>
      <p:sp>
        <p:nvSpPr>
          <p:cNvPr id="26" name="TextShape 2"/>
          <p:cNvSpPr txBox="1"/>
          <p:nvPr/>
        </p:nvSpPr>
        <p:spPr>
          <a:xfrm>
            <a:off x="7710589" y="3774671"/>
            <a:ext cx="133740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10/2/18 1</a:t>
            </a:r>
            <a:r>
              <a:rPr lang="en-US" sz="1200" b="1" strike="noStrike" spc="-1" baseline="30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st</a:t>
            </a: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 e</a:t>
            </a: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3D “near”-line Event Display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4"/>
          <a:stretch/>
        </p:blipFill>
        <p:spPr>
          <a:xfrm>
            <a:off x="0" y="609600"/>
            <a:ext cx="4572000" cy="2971800"/>
          </a:xfrm>
          <a:prstGeom prst="rect">
            <a:avLst/>
          </a:prstGeom>
          <a:ln>
            <a:noFill/>
          </a:ln>
        </p:spPr>
      </p:pic>
      <p:sp>
        <p:nvSpPr>
          <p:cNvPr id="35" name="TextShape 3"/>
          <p:cNvSpPr txBox="1"/>
          <p:nvPr/>
        </p:nvSpPr>
        <p:spPr>
          <a:xfrm>
            <a:off x="415440" y="835560"/>
            <a:ext cx="4536360" cy="392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9/</a:t>
            </a: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21/2018: First track seen at nominal E Field!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TextShape 4"/>
          <p:cNvSpPr txBox="1"/>
          <p:nvPr/>
        </p:nvSpPr>
        <p:spPr>
          <a:xfrm>
            <a:off x="2266294" y="2668320"/>
            <a:ext cx="2149920" cy="366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On-line Event Display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TextShape 5"/>
          <p:cNvSpPr txBox="1"/>
          <p:nvPr/>
        </p:nvSpPr>
        <p:spPr>
          <a:xfrm>
            <a:off x="4883573" y="3276600"/>
            <a:ext cx="385344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</a:t>
            </a: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/2/2018: First event seen from beam!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(1 GeV electron)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TextShape 6"/>
          <p:cNvSpPr txBox="1"/>
          <p:nvPr/>
        </p:nvSpPr>
        <p:spPr>
          <a:xfrm>
            <a:off x="6019800" y="1957571"/>
            <a:ext cx="2228220" cy="33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i="1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Off-line Event Display</a:t>
            </a:r>
            <a:endParaRPr lang="en-US" sz="18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Picture 39"/>
          <p:cNvPicPr/>
          <p:nvPr/>
        </p:nvPicPr>
        <p:blipFill>
          <a:blip r:embed="rId5"/>
          <a:stretch/>
        </p:blipFill>
        <p:spPr>
          <a:xfrm>
            <a:off x="24240" y="3657600"/>
            <a:ext cx="4700160" cy="3200400"/>
          </a:xfrm>
          <a:prstGeom prst="rect">
            <a:avLst/>
          </a:prstGeom>
          <a:ln>
            <a:noFill/>
          </a:ln>
        </p:spPr>
      </p:pic>
      <p:sp>
        <p:nvSpPr>
          <p:cNvPr id="41" name="TextShape 7"/>
          <p:cNvSpPr txBox="1"/>
          <p:nvPr/>
        </p:nvSpPr>
        <p:spPr>
          <a:xfrm>
            <a:off x="682560" y="4351320"/>
            <a:ext cx="385344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10/2/2018: First pion interaction from beam!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(1 GeV pion)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8,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"/>
              <a:t>DM@DUNE                                  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5484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2"/>
          <p:cNvSpPr txBox="1"/>
          <p:nvPr/>
        </p:nvSpPr>
        <p:spPr>
          <a:xfrm>
            <a:off x="5641295" y="4171684"/>
            <a:ext cx="2985044" cy="1093928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Run 4696, Ev 103: 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2 EM showers and a pion interaction with 4 outcoming particles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3" name="Picture 382"/>
          <p:cNvPicPr/>
          <p:nvPr/>
        </p:nvPicPr>
        <p:blipFill>
          <a:blip r:embed="rId2"/>
          <a:stretch/>
        </p:blipFill>
        <p:spPr>
          <a:xfrm>
            <a:off x="326390" y="746261"/>
            <a:ext cx="4983234" cy="5389662"/>
          </a:xfrm>
          <a:prstGeom prst="rect">
            <a:avLst/>
          </a:prstGeom>
          <a:ln>
            <a:noFill/>
          </a:ln>
        </p:spPr>
      </p:pic>
      <p:pic>
        <p:nvPicPr>
          <p:cNvPr id="384" name="np04_raw_run004696_0001_dl7_decode_collectionplane_zoom.png"/>
          <p:cNvPicPr/>
          <p:nvPr/>
        </p:nvPicPr>
        <p:blipFill>
          <a:blip r:embed="rId3"/>
          <a:srcRect b="13440"/>
          <a:stretch/>
        </p:blipFill>
        <p:spPr>
          <a:xfrm>
            <a:off x="4012971" y="892510"/>
            <a:ext cx="4915007" cy="2884171"/>
          </a:xfrm>
          <a:prstGeom prst="rect">
            <a:avLst/>
          </a:prstGeom>
          <a:ln>
            <a:noFill/>
          </a:ln>
        </p:spPr>
      </p:pic>
      <p:pic>
        <p:nvPicPr>
          <p:cNvPr id="385" name="np04_raw_run004696_0001_dl7_decode_collectionplane_zoom.png"/>
          <p:cNvPicPr/>
          <p:nvPr/>
        </p:nvPicPr>
        <p:blipFill>
          <a:blip r:embed="rId4"/>
          <a:stretch/>
        </p:blipFill>
        <p:spPr>
          <a:xfrm>
            <a:off x="3982938" y="862477"/>
            <a:ext cx="4975073" cy="2951746"/>
          </a:xfrm>
          <a:prstGeom prst="rect">
            <a:avLst/>
          </a:prstGeom>
          <a:ln>
            <a:noFill/>
          </a:ln>
        </p:spPr>
      </p:pic>
      <p:sp>
        <p:nvSpPr>
          <p:cNvPr id="386" name="TextShape 3"/>
          <p:cNvSpPr txBox="1"/>
          <p:nvPr/>
        </p:nvSpPr>
        <p:spPr>
          <a:xfrm>
            <a:off x="3982937" y="892510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TextShape 4"/>
          <p:cNvSpPr txBox="1"/>
          <p:nvPr/>
        </p:nvSpPr>
        <p:spPr>
          <a:xfrm>
            <a:off x="384824" y="5638416"/>
            <a:ext cx="1110577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3D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132588" y="-83641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SP </a:t>
            </a: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Beam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Pile-up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8,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"/>
              <a:t>DM@DUNE                                  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16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23033" y="48208"/>
            <a:ext cx="9120967" cy="6781800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32588" y="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SP First Event</a:t>
            </a:r>
            <a:endParaRPr lang="en-US" altLang="en-US" sz="4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8,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"/>
              <a:t>DM@DUNE                                  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51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Jan. 10, 2019</a:t>
            </a:r>
            <a:endParaRPr lang="en-US" sz="1400" dirty="0">
              <a:solidFill>
                <a:srgbClr val="FF0066"/>
              </a:solidFill>
              <a:latin typeface="Arial Narrow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48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584" y="60054"/>
            <a:ext cx="8382000" cy="755703"/>
          </a:xfrm>
        </p:spPr>
        <p:txBody>
          <a:bodyPr>
            <a:noAutofit/>
          </a:bodyPr>
          <a:lstStyle/>
          <a:p>
            <a:r>
              <a:rPr lang="en-GB" sz="4800" dirty="0"/>
              <a:t>Summary</a:t>
            </a:r>
            <a:endParaRPr lang="en-GB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9331" y="818403"/>
            <a:ext cx="8925338" cy="5704223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Time Projection Chambers provide precise 3D imaging &amp; energy measurements</a:t>
            </a:r>
          </a:p>
          <a:p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Developed initially for use in a collider</a:t>
            </a:r>
          </a:p>
          <a:p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Now many neutrino detectors use </a:t>
            </a:r>
            <a:r>
              <a:rPr lang="en-US" sz="2800" dirty="0" err="1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 medium</a:t>
            </a:r>
          </a:p>
          <a:p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Several single Phase </a:t>
            </a:r>
            <a:r>
              <a:rPr lang="en-US" sz="2800" dirty="0" err="1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LArTPC’s</a:t>
            </a:r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 built and operate</a:t>
            </a:r>
          </a:p>
          <a:p>
            <a:pPr lvl="1"/>
            <a:r>
              <a:rPr lang="en-US" sz="2400" dirty="0" err="1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MicroBooNE</a:t>
            </a:r>
            <a:r>
              <a:rPr lang="en-US" sz="2400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 took data and ICARUS T600 at </a:t>
            </a:r>
            <a:r>
              <a:rPr lang="en-US" sz="2400" dirty="0" err="1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Fermilab</a:t>
            </a:r>
            <a:r>
              <a:rPr lang="en-US" sz="2400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 to take data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Arial Narrow" charset="0"/>
                <a:ea typeface="Arial Narrow" charset="0"/>
                <a:cs typeface="Arial Narrow" charset="0"/>
              </a:rPr>
              <a:t>SBND to be built in the next two years</a:t>
            </a:r>
          </a:p>
          <a:p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DUNE large scale prototype SP is running</a:t>
            </a:r>
          </a:p>
          <a:p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Next generation </a:t>
            </a:r>
            <a:r>
              <a:rPr lang="en-US" sz="2800" dirty="0" err="1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LArTPC</a:t>
            </a:r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 w/ amplification using </a:t>
            </a:r>
            <a:r>
              <a:rPr lang="en-US" sz="2800" dirty="0" err="1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GAr</a:t>
            </a:r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 to be turned on shortly</a:t>
            </a:r>
          </a:p>
          <a:p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2x10kt DUNE </a:t>
            </a:r>
            <a:r>
              <a:rPr lang="en-US" sz="2800" dirty="0" err="1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LArTPC</a:t>
            </a:r>
            <a:r>
              <a:rPr lang="en-US" sz="28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rPr>
              <a:t> to take data in 2026</a:t>
            </a:r>
            <a:endParaRPr lang="en-US" sz="2800" dirty="0">
              <a:solidFill>
                <a:srgbClr val="3C5A77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LAr TPC; J.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2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28985"/>
            <a:ext cx="8229600" cy="883583"/>
          </a:xfrm>
        </p:spPr>
        <p:txBody>
          <a:bodyPr>
            <a:noAutofit/>
          </a:bodyPr>
          <a:lstStyle/>
          <a:p>
            <a:r>
              <a:rPr lang="en-GB" sz="6000" dirty="0"/>
              <a:t>Some Reference Links</a:t>
            </a:r>
            <a:endParaRPr lang="en-GB" sz="6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580093" y="1062056"/>
            <a:ext cx="8229600" cy="5439928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/>
              <a:t>David Nygren: </a:t>
            </a:r>
            <a:r>
              <a:rPr lang="en-GB" sz="3200" dirty="0">
                <a:hlinkClick r:id="rId3"/>
              </a:rPr>
              <a:t>https://en.wikipedia.org/wiki/David_R._Nygren</a:t>
            </a:r>
            <a:r>
              <a:rPr lang="en-GB" sz="3200" dirty="0"/>
              <a:t>, UTA Physics faculty </a:t>
            </a:r>
            <a:endParaRPr lang="en-GB" sz="3200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GB" sz="3200" dirty="0"/>
              <a:t>Nygren </a:t>
            </a:r>
            <a:r>
              <a:rPr lang="en-GB" sz="3200" dirty="0">
                <a:latin typeface="Arial Narrow" charset="0"/>
                <a:ea typeface="Arial Narrow" charset="0"/>
                <a:cs typeface="Arial Narrow" charset="0"/>
              </a:rPr>
              <a:t>original </a:t>
            </a:r>
            <a:r>
              <a:rPr lang="en-GB" sz="3200" dirty="0"/>
              <a:t>TPC proposal: </a:t>
            </a:r>
            <a:r>
              <a:rPr lang="en-GB" sz="3200" dirty="0">
                <a:hlinkClick r:id="rId4"/>
              </a:rPr>
              <a:t>http://lss.fnal.gov/conf/C740805/p58.pdf</a:t>
            </a:r>
            <a:r>
              <a:rPr lang="en-GB" sz="3200" dirty="0"/>
              <a:t> </a:t>
            </a:r>
          </a:p>
          <a:p>
            <a:pPr lvl="1"/>
            <a:r>
              <a:rPr lang="en-GB" sz="3000" dirty="0">
                <a:latin typeface="Arial Narrow" charset="0"/>
                <a:ea typeface="Arial Narrow" charset="0"/>
                <a:cs typeface="Arial Narrow" charset="0"/>
              </a:rPr>
              <a:t>Follow </a:t>
            </a:r>
            <a:r>
              <a:rPr lang="en-GB" sz="3000" dirty="0"/>
              <a:t>up studies: </a:t>
            </a:r>
            <a:r>
              <a:rPr lang="en-GB" sz="3000" dirty="0">
                <a:hlinkClick r:id="rId5"/>
              </a:rPr>
              <a:t>http://slac.stanford.edu/pubs/slacreports/reports04/slac-r-190.pdf</a:t>
            </a:r>
            <a:r>
              <a:rPr lang="en-GB" sz="3000" dirty="0"/>
              <a:t> </a:t>
            </a:r>
          </a:p>
          <a:p>
            <a:r>
              <a:rPr lang="en-GB" sz="3200" dirty="0" err="1"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GB" sz="3200" dirty="0"/>
              <a:t> TPC: </a:t>
            </a:r>
            <a:r>
              <a:rPr lang="en-GB" sz="3200" dirty="0">
                <a:hlinkClick r:id="rId6"/>
              </a:rPr>
              <a:t>https://arxiv.org/pdf/1703.04024.pdf</a:t>
            </a:r>
            <a:r>
              <a:rPr lang="en-GB" sz="3200" dirty="0"/>
              <a:t> </a:t>
            </a:r>
            <a:endParaRPr lang="en-GB" sz="3200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GB" sz="3200" dirty="0"/>
              <a:t>Working Principles of TPC: </a:t>
            </a:r>
            <a:r>
              <a:rPr lang="en-GB" sz="3200" dirty="0">
                <a:hlinkClick r:id="rId7"/>
              </a:rPr>
              <a:t>https://www.lctpc.org/e8/e57671</a:t>
            </a:r>
            <a:r>
              <a:rPr lang="en-GB" sz="3200" dirty="0"/>
              <a:t> </a:t>
            </a:r>
            <a:endParaRPr lang="en-GB" sz="3200" dirty="0">
              <a:latin typeface="Arial Narrow" charset="0"/>
              <a:ea typeface="Arial Narrow" charset="0"/>
              <a:cs typeface="Arial Narrow" charset="0"/>
            </a:endParaRPr>
          </a:p>
          <a:p>
            <a:endParaRPr lang="en-GB" sz="3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49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E774-34A7-474C-AF62-5CC7DD5252D5}" type="slidenum">
              <a:rPr lang="en-US" b="0">
                <a:latin typeface="Arial Narrow" panose="020B0604020202020204" pitchFamily="34" charset="0"/>
                <a:cs typeface="Arial Narrow" panose="020B0604020202020204" pitchFamily="34" charset="0"/>
              </a:rPr>
              <a:pPr/>
              <a:t>5</a:t>
            </a:fld>
            <a:endParaRPr lang="en-US" b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7417" y="14376"/>
            <a:ext cx="8686800" cy="838200"/>
          </a:xfrm>
        </p:spPr>
        <p:txBody>
          <a:bodyPr/>
          <a:lstStyle/>
          <a:p>
            <a:r>
              <a:rPr lang="en-US" sz="4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What do we need to measure?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54" y="862642"/>
            <a:ext cx="9143999" cy="5897362"/>
          </a:xfrm>
        </p:spPr>
        <p:txBody>
          <a:bodyPr/>
          <a:lstStyle/>
          <a:p>
            <a:r>
              <a:rPr lang="en-US" sz="36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Need to measure the flux of each neutrino flavor before and after the oscillations and compare them</a:t>
            </a:r>
          </a:p>
          <a:p>
            <a:pPr lvl="1"/>
            <a:r>
              <a:rPr lang="en-US" sz="32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Need to be able to see e or </a:t>
            </a:r>
            <a:r>
              <a:rPr lang="en-US" sz="3200" dirty="0">
                <a:solidFill>
                  <a:srgbClr val="7030A0"/>
                </a:solidFill>
                <a:latin typeface="Symbol" pitchFamily="2" charset="2"/>
                <a:cs typeface="Arial Narrow" panose="020B0604020202020204" pitchFamily="34" charset="0"/>
              </a:rPr>
              <a:t>m</a:t>
            </a:r>
            <a:r>
              <a:rPr lang="en-US" sz="32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resulting from </a:t>
            </a:r>
            <a:r>
              <a:rPr lang="en-US" sz="3200" dirty="0">
                <a:solidFill>
                  <a:srgbClr val="7030A0"/>
                </a:solidFill>
                <a:latin typeface="Symbol" pitchFamily="2" charset="2"/>
                <a:cs typeface="Arial Narrow" panose="020B0604020202020204" pitchFamily="34" charset="0"/>
              </a:rPr>
              <a:t>n</a:t>
            </a:r>
            <a:r>
              <a:rPr lang="en-US" sz="3200" baseline="-25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sz="32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en-US" sz="3200" dirty="0">
                <a:solidFill>
                  <a:srgbClr val="7030A0"/>
                </a:solidFill>
                <a:latin typeface="Symbol" pitchFamily="2" charset="2"/>
                <a:cs typeface="Arial Narrow" panose="020B0604020202020204" pitchFamily="34" charset="0"/>
              </a:rPr>
              <a:t>n</a:t>
            </a:r>
            <a:r>
              <a:rPr lang="en-US" sz="3200" baseline="-25000" dirty="0">
                <a:solidFill>
                  <a:srgbClr val="7030A0"/>
                </a:solidFill>
                <a:latin typeface="Symbol" pitchFamily="2" charset="2"/>
                <a:cs typeface="Arial Narrow" panose="020B0604020202020204" pitchFamily="34" charset="0"/>
              </a:rPr>
              <a:t>m</a:t>
            </a:r>
            <a:r>
              <a:rPr lang="en-US" sz="32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charged current interactions</a:t>
            </a:r>
          </a:p>
          <a:p>
            <a:pPr marL="1314450" lvl="2" indent="-514350"/>
            <a:r>
              <a:rPr lang="en-US" sz="2800" dirty="0">
                <a:solidFill>
                  <a:srgbClr val="008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Need to be able to identify particles w/ high confidence</a:t>
            </a:r>
          </a:p>
          <a:p>
            <a:pPr marL="1314450" lvl="2" indent="-514350"/>
            <a:r>
              <a:rPr lang="en-US" sz="2800" dirty="0">
                <a:solidFill>
                  <a:srgbClr val="008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Need to have a precision 3D tracking </a:t>
            </a:r>
          </a:p>
          <a:p>
            <a:pPr marL="1314450" lvl="2" indent="-514350"/>
            <a:r>
              <a:rPr lang="en-US" sz="2800" dirty="0">
                <a:solidFill>
                  <a:srgbClr val="008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Need to be able to measure energy and momentum</a:t>
            </a:r>
          </a:p>
          <a:p>
            <a:pPr marL="514350" indent="-514350"/>
            <a:r>
              <a:rPr lang="en-US" sz="36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Need to measure </a:t>
            </a:r>
            <a:r>
              <a:rPr lang="en-US" sz="3600" dirty="0">
                <a:solidFill>
                  <a:srgbClr val="0432FF"/>
                </a:solidFill>
                <a:latin typeface="Symbol" pitchFamily="2" charset="2"/>
                <a:cs typeface="Arial Narrow" panose="020B0604020202020204" pitchFamily="34" charset="0"/>
              </a:rPr>
              <a:t>n</a:t>
            </a:r>
            <a:r>
              <a:rPr lang="en-US" sz="3600" baseline="-250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sz="36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flux from Super-Nova burst</a:t>
            </a:r>
          </a:p>
          <a:p>
            <a:pPr marL="914400" lvl="1" indent="-514350"/>
            <a:r>
              <a:rPr lang="en-US" sz="32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Need to be able to measure flux as a function of time with superb timing resolution and low E threshold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Jan. 10,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LAr TPC; J. Yu</a:t>
            </a:r>
          </a:p>
        </p:txBody>
      </p:sp>
    </p:spTree>
    <p:extLst>
      <p:ext uri="{BB962C8B-B14F-4D97-AF65-F5344CB8AC3E}">
        <p14:creationId xmlns:p14="http://schemas.microsoft.com/office/powerpoint/2010/main" val="87781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419600" y="2971800"/>
            <a:ext cx="4292432" cy="3886200"/>
            <a:chOff x="2672327" y="3673079"/>
            <a:chExt cx="2661093" cy="3108960"/>
          </a:xfrm>
        </p:grpSpPr>
        <p:pic>
          <p:nvPicPr>
            <p:cNvPr id="14" name="Content Placeholder 9" descr="NuMuBarDis_no_201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278" b="-10278"/>
            <a:stretch>
              <a:fillRect/>
            </a:stretch>
          </p:blipFill>
          <p:spPr>
            <a:xfrm>
              <a:off x="2672327" y="3673079"/>
              <a:ext cx="2661093" cy="31089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695880" y="4838299"/>
              <a:ext cx="594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Symbol" charset="2"/>
                  <a:cs typeface="Symbol" charset="2"/>
                </a:rPr>
                <a:t>n</a:t>
              </a:r>
              <a:r>
                <a:rPr lang="en-US" sz="2000" baseline="-25000" dirty="0">
                  <a:latin typeface="Symbol" charset="2"/>
                  <a:cs typeface="Symbol" charset="2"/>
                </a:rPr>
                <a:t>m</a:t>
              </a:r>
              <a:endParaRPr lang="en-US" sz="20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750409" y="4953239"/>
              <a:ext cx="102923" cy="5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12166" y="2971800"/>
            <a:ext cx="4165603" cy="3733799"/>
            <a:chOff x="220942" y="3673079"/>
            <a:chExt cx="2661093" cy="3108960"/>
          </a:xfrm>
        </p:grpSpPr>
        <p:pic>
          <p:nvPicPr>
            <p:cNvPr id="11" name="Content Placeholder 8" descr="NuMuDis_no_201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278" b="-10278"/>
            <a:stretch>
              <a:fillRect/>
            </a:stretch>
          </p:blipFill>
          <p:spPr>
            <a:xfrm>
              <a:off x="220942" y="3673079"/>
              <a:ext cx="2661093" cy="310896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73648" y="4819757"/>
              <a:ext cx="594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Symbol" charset="2"/>
                  <a:cs typeface="Symbol" charset="2"/>
                </a:rPr>
                <a:t>n</a:t>
              </a:r>
              <a:r>
                <a:rPr lang="en-US" sz="2000" baseline="-25000" dirty="0">
                  <a:latin typeface="Symbol" charset="2"/>
                  <a:cs typeface="Symbol" charset="2"/>
                </a:rPr>
                <a:t>m</a:t>
              </a:r>
              <a:endParaRPr lang="en-US" sz="20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2166" y="210579"/>
            <a:ext cx="4119132" cy="3507674"/>
            <a:chOff x="220942" y="1125768"/>
            <a:chExt cx="2661093" cy="3108960"/>
          </a:xfrm>
        </p:grpSpPr>
        <p:pic>
          <p:nvPicPr>
            <p:cNvPr id="24" name="Content Placeholder 6" descr="NueApp_no_201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278" b="-10278"/>
            <a:stretch>
              <a:fillRect/>
            </a:stretch>
          </p:blipFill>
          <p:spPr>
            <a:xfrm>
              <a:off x="220942" y="1125768"/>
              <a:ext cx="2661093" cy="31089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48566" y="2742362"/>
              <a:ext cx="4501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Symbol" charset="2"/>
                  <a:cs typeface="Symbol" charset="2"/>
                </a:rPr>
                <a:t>n</a:t>
              </a:r>
              <a:r>
                <a:rPr lang="en-US" sz="2000" baseline="-25000" dirty="0"/>
                <a:t>e</a:t>
              </a:r>
              <a:endParaRPr lang="en-US" sz="20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98739" y="245438"/>
            <a:ext cx="4103301" cy="3523222"/>
            <a:chOff x="2672327" y="1125768"/>
            <a:chExt cx="2661093" cy="3108960"/>
          </a:xfrm>
        </p:grpSpPr>
        <p:pic>
          <p:nvPicPr>
            <p:cNvPr id="20" name="Content Placeholder 7" descr="NueBarApp_no_201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278" b="-10278"/>
            <a:stretch>
              <a:fillRect/>
            </a:stretch>
          </p:blipFill>
          <p:spPr>
            <a:xfrm>
              <a:off x="2672327" y="1125768"/>
              <a:ext cx="2661093" cy="31089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496493" y="2742362"/>
              <a:ext cx="4501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Symbol" charset="2"/>
                  <a:cs typeface="Symbol" charset="2"/>
                </a:rPr>
                <a:t>n</a:t>
              </a:r>
              <a:r>
                <a:rPr lang="en-US" sz="2000" baseline="-25000" dirty="0"/>
                <a:t>e</a:t>
              </a:r>
              <a:endParaRPr lang="en-US" sz="2000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3555850" y="2859159"/>
              <a:ext cx="102923" cy="5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b="1" dirty="0"/>
              <a:t>Neutrino Flux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600" y="632459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DUNE Conceptual Design Report (CDR) arXiv:1512.06148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324600"/>
            <a:ext cx="2209800" cy="457200"/>
          </a:xfrm>
        </p:spPr>
        <p:txBody>
          <a:bodyPr/>
          <a:lstStyle/>
          <a:p>
            <a:pPr>
              <a:defRPr/>
            </a:pPr>
            <a:r>
              <a:rPr lang="en-US"/>
              <a:t>DUNE Status and Plans</a:t>
            </a:r>
          </a:p>
          <a:p>
            <a:pPr>
              <a:defRPr/>
            </a:pPr>
            <a:r>
              <a:rPr lang="en-US" dirty="0"/>
              <a:t>Jae Yu</a:t>
            </a:r>
          </a:p>
        </p:txBody>
      </p:sp>
    </p:spTree>
    <p:extLst>
      <p:ext uri="{BB962C8B-B14F-4D97-AF65-F5344CB8AC3E}">
        <p14:creationId xmlns:p14="http://schemas.microsoft.com/office/powerpoint/2010/main" val="143890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6" y="53018"/>
            <a:ext cx="8229600" cy="647102"/>
          </a:xfrm>
        </p:spPr>
        <p:txBody>
          <a:bodyPr>
            <a:noAutofit/>
          </a:bodyPr>
          <a:lstStyle/>
          <a:p>
            <a:r>
              <a:rPr lang="en-GB" sz="4800" dirty="0"/>
              <a:t>DUNE Physics Requirements</a:t>
            </a:r>
            <a:endParaRPr lang="en-GB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t>Jan. 10, 2019</a:t>
            </a:r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 Narrow" charset="0"/>
                <a:ea typeface="Arial Narrow" charset="0"/>
                <a:cs typeface="Arial Narrow" charset="0"/>
              </a:rPr>
              <a:t>LAr TPC; J. Yu</a:t>
            </a: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2060"/>
                </a:solidFill>
                <a:latin typeface="Arial Narrow" charset="0"/>
                <a:ea typeface="Arial Narrow" charset="0"/>
                <a:cs typeface="Arial Narrow" charset="0"/>
              </a:rPr>
              <a:pPr>
                <a:defRPr/>
              </a:pPr>
              <a:t>7</a:t>
            </a:fld>
            <a:endParaRPr lang="en-US" dirty="0">
              <a:solidFill>
                <a:srgbClr val="00206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6" y="6501984"/>
            <a:ext cx="227971" cy="201246"/>
          </a:xfrm>
          <a:prstGeom prst="rect">
            <a:avLst/>
          </a:prstGeom>
        </p:spPr>
      </p:pic>
      <p:pic>
        <p:nvPicPr>
          <p:cNvPr id="11" name="Picture 10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E95F3DC0-5E7D-4940-9E81-40CC2499A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6" y="838144"/>
            <a:ext cx="8280400" cy="54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2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DF13B-FE72-8B4E-9703-180B6048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Jan. 10,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67FD9-258E-3844-AC29-3DB5575C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LAr TPC; J. Yu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834B0-37A6-BE40-90FE-535B2CE0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B6C2-4B42-284F-976B-B9C03A5992F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365570" name="Rectangle 2">
            <a:extLst>
              <a:ext uri="{FF2B5EF4-FFF2-40B4-BE49-F238E27FC236}">
                <a16:creationId xmlns:a16="http://schemas.microsoft.com/office/drawing/2014/main" id="{59575959-2091-D44E-BDE8-E2966DED0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735"/>
            <a:ext cx="7772400" cy="609600"/>
          </a:xfrm>
        </p:spPr>
        <p:txBody>
          <a:bodyPr/>
          <a:lstStyle/>
          <a:p>
            <a:r>
              <a:rPr lang="en-US" altLang="en-US" sz="5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Neutrino Experiments</a:t>
            </a:r>
          </a:p>
        </p:txBody>
      </p:sp>
      <p:sp>
        <p:nvSpPr>
          <p:cNvPr id="365571" name="Rectangle 3">
            <a:extLst>
              <a:ext uri="{FF2B5EF4-FFF2-40B4-BE49-F238E27FC236}">
                <a16:creationId xmlns:a16="http://schemas.microsoft.com/office/drawing/2014/main" id="{C0D39796-B130-9D4E-810E-20C9D51C3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7005" y="914399"/>
            <a:ext cx="8458200" cy="541739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Neutrino cross sections are small ~10</a:t>
            </a:r>
            <a:r>
              <a:rPr lang="en-US" altLang="en-US" baseline="300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-38</a:t>
            </a:r>
            <a:r>
              <a:rPr lang="en-US" altLang="en-US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altLang="en-US" baseline="-25000" dirty="0" err="1">
                <a:solidFill>
                  <a:srgbClr val="0432FF"/>
                </a:solidFill>
                <a:latin typeface="Symbol" pitchFamily="2" charset="2"/>
                <a:cs typeface="Arial Narrow" panose="020B0604020202020204" pitchFamily="34" charset="0"/>
              </a:rPr>
              <a:t>n</a:t>
            </a:r>
            <a:endParaRPr lang="en-US" altLang="en-US" baseline="-25000" dirty="0">
              <a:solidFill>
                <a:srgbClr val="0432FF"/>
              </a:solidFill>
              <a:latin typeface="Symbol" pitchFamily="2" charset="2"/>
              <a:cs typeface="Arial Narrow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 increase statistics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Increase number of neutrinos 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008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Natural or reactor sources will not give you control of beam intensity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008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Need man-made neutrino beams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Increase neutrino energy </a:t>
            </a:r>
            <a:r>
              <a:rPr lang="en-US" alt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 </a:t>
            </a:r>
            <a:r>
              <a:rPr lang="en-US" alt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Ain’t</a:t>
            </a:r>
            <a:r>
              <a:rPr lang="en-US" alt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gonna</a:t>
            </a:r>
            <a:r>
              <a:rPr lang="en-US" alt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work</a:t>
            </a:r>
            <a:endParaRPr lang="en-US" altLang="en-US" dirty="0">
              <a:solidFill>
                <a:srgbClr val="7030A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Increase thickness of material to interact with neutrinos </a:t>
            </a:r>
            <a:r>
              <a:rPr lang="en-US" alt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 Detectors with dense material  </a:t>
            </a:r>
            <a:r>
              <a:rPr lang="en-US" alt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Ain’t</a:t>
            </a:r>
            <a:r>
              <a:rPr lang="en-US" alt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gonna</a:t>
            </a:r>
            <a:r>
              <a:rPr lang="en-US" alt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work!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 can be made so that it is enriched with a specific flavors of neutrinos in optimal energy range</a:t>
            </a:r>
          </a:p>
        </p:txBody>
      </p:sp>
    </p:spTree>
    <p:extLst>
      <p:ext uri="{BB962C8B-B14F-4D97-AF65-F5344CB8AC3E}">
        <p14:creationId xmlns:p14="http://schemas.microsoft.com/office/powerpoint/2010/main" val="33965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5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45" name="Group 5">
            <a:extLst>
              <a:ext uri="{FF2B5EF4-FFF2-40B4-BE49-F238E27FC236}">
                <a16:creationId xmlns:a16="http://schemas.microsoft.com/office/drawing/2014/main" id="{DB15BEB1-FB9A-8D42-896C-9D20636C04FD}"/>
              </a:ext>
            </a:extLst>
          </p:cNvPr>
          <p:cNvGrpSpPr>
            <a:grpSpLocks/>
          </p:cNvGrpSpPr>
          <p:nvPr/>
        </p:nvGrpSpPr>
        <p:grpSpPr bwMode="auto">
          <a:xfrm>
            <a:off x="454026" y="838200"/>
            <a:ext cx="8156574" cy="3767138"/>
            <a:chOff x="864" y="576"/>
            <a:chExt cx="4176" cy="2373"/>
          </a:xfrm>
        </p:grpSpPr>
        <p:sp>
          <p:nvSpPr>
            <p:cNvPr id="368646" name="Rectangle 6">
              <a:extLst>
                <a:ext uri="{FF2B5EF4-FFF2-40B4-BE49-F238E27FC236}">
                  <a16:creationId xmlns:a16="http://schemas.microsoft.com/office/drawing/2014/main" id="{05D17E88-7BF6-404A-A247-0D0624D6F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576"/>
              <a:ext cx="4176" cy="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68647" name="Picture 7">
              <a:extLst>
                <a:ext uri="{FF2B5EF4-FFF2-40B4-BE49-F238E27FC236}">
                  <a16:creationId xmlns:a16="http://schemas.microsoft.com/office/drawing/2014/main" id="{2153D38C-5BD9-9245-B46C-2A601C85A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576"/>
              <a:ext cx="4176" cy="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648" name="Rectangle 8">
              <a:extLst>
                <a:ext uri="{FF2B5EF4-FFF2-40B4-BE49-F238E27FC236}">
                  <a16:creationId xmlns:a16="http://schemas.microsoft.com/office/drawing/2014/main" id="{81EB0E91-74BD-9545-8DEF-E51F5985C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576"/>
              <a:ext cx="4176" cy="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649" name="Rectangle 9">
              <a:extLst>
                <a:ext uri="{FF2B5EF4-FFF2-40B4-BE49-F238E27FC236}">
                  <a16:creationId xmlns:a16="http://schemas.microsoft.com/office/drawing/2014/main" id="{5339AECE-5B06-674A-AA5F-993FF7114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736"/>
              <a:ext cx="115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871D5B-22A1-2548-A001-86C3A43DE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Jan. 10, 2019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6AD369A-1FEB-834A-80F7-2F0962BFE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LAr TPC; J. Yu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DECB755-711D-FF41-A0C2-6934D7DB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2B09-DF64-9748-9593-3C8BF52F4B41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68642" name="Rectangle 2">
            <a:extLst>
              <a:ext uri="{FF2B5EF4-FFF2-40B4-BE49-F238E27FC236}">
                <a16:creationId xmlns:a16="http://schemas.microsoft.com/office/drawing/2014/main" id="{7ECCDD15-AA6B-F247-AF73-556E210F8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4040" y="4569122"/>
            <a:ext cx="7423031" cy="160738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Purposed to probe the structure of nucleons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Large amount of material in the path of neutrinos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Insufficient capabilities for precision n oscillation measurements </a:t>
            </a:r>
            <a:r>
              <a:rPr lang="en-US" altLang="en-US" sz="28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 Some other technology needed</a:t>
            </a:r>
            <a:endParaRPr lang="en-US" altLang="en-US" sz="2800" dirty="0">
              <a:solidFill>
                <a:srgbClr val="0432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68643" name="Rectangle 3">
            <a:extLst>
              <a:ext uri="{FF2B5EF4-FFF2-40B4-BE49-F238E27FC236}">
                <a16:creationId xmlns:a16="http://schemas.microsoft.com/office/drawing/2014/main" id="{12E617FA-4424-3A4A-A101-05C0241BD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2270"/>
            <a:ext cx="7772400" cy="533400"/>
          </a:xfrm>
          <a:noFill/>
          <a:ln/>
        </p:spPr>
        <p:txBody>
          <a:bodyPr/>
          <a:lstStyle/>
          <a:p>
            <a:r>
              <a:rPr lang="en-US" altLang="en-US" sz="4000" dirty="0">
                <a:solidFill>
                  <a:srgbClr val="800000"/>
                </a:solidFill>
              </a:rPr>
              <a:t>A Typical Past Neutrino Detector</a:t>
            </a:r>
          </a:p>
        </p:txBody>
      </p:sp>
    </p:spTree>
    <p:extLst>
      <p:ext uri="{BB962C8B-B14F-4D97-AF65-F5344CB8AC3E}">
        <p14:creationId xmlns:p14="http://schemas.microsoft.com/office/powerpoint/2010/main" val="42817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8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8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8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2" grpId="0" build="p"/>
    </p:bldLst>
  </p:timing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13539</TotalTime>
  <Words>2705</Words>
  <Application>Microsoft Macintosh PowerPoint</Application>
  <PresentationFormat>On-screen Show (4:3)</PresentationFormat>
  <Paragraphs>529</Paragraphs>
  <Slides>49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Century Schoolbook L</vt:lpstr>
      <vt:lpstr>Arial</vt:lpstr>
      <vt:lpstr>Arial Narrow</vt:lpstr>
      <vt:lpstr>Calibri</vt:lpstr>
      <vt:lpstr>Helvetica</vt:lpstr>
      <vt:lpstr>Lucida Calligraphy</vt:lpstr>
      <vt:lpstr>Lucida Grande</vt:lpstr>
      <vt:lpstr>Monotype Corsiva</vt:lpstr>
      <vt:lpstr>Symbol</vt:lpstr>
      <vt:lpstr>Times New Roman</vt:lpstr>
      <vt:lpstr>Wingdings</vt:lpstr>
      <vt:lpstr>Dune Template_051215</vt:lpstr>
      <vt:lpstr>LBNF Content-Footer Theme</vt:lpstr>
      <vt:lpstr>Time Projection Chambers; Liquid Argon TPC</vt:lpstr>
      <vt:lpstr>Contents</vt:lpstr>
      <vt:lpstr>How do you design a HEP experiment?</vt:lpstr>
      <vt:lpstr>PowerPoint Presentation</vt:lpstr>
      <vt:lpstr>What do we need to measure?</vt:lpstr>
      <vt:lpstr>Neutrino Flux</vt:lpstr>
      <vt:lpstr>DUNE Physics Requirements</vt:lpstr>
      <vt:lpstr>Neutrino Experiments</vt:lpstr>
      <vt:lpstr>A Typical Past Neutrino Detector</vt:lpstr>
      <vt:lpstr>PowerPoint Presentation</vt:lpstr>
      <vt:lpstr>What is a Time Projection Chamber?</vt:lpstr>
      <vt:lpstr>Time Projection Chamber History</vt:lpstr>
      <vt:lpstr>PowerPoint Presentation</vt:lpstr>
      <vt:lpstr>Time Projection Chamber History</vt:lpstr>
      <vt:lpstr>Time Projection Chamber History</vt:lpstr>
      <vt:lpstr>Why the TPC?</vt:lpstr>
      <vt:lpstr>TPC Detector Schematics</vt:lpstr>
      <vt:lpstr>PowerPoint Presentation</vt:lpstr>
      <vt:lpstr>DUNE Single Phase LAr TPC</vt:lpstr>
      <vt:lpstr>Detector Requirements</vt:lpstr>
      <vt:lpstr>LAr Property</vt:lpstr>
      <vt:lpstr>Detector Requirements</vt:lpstr>
      <vt:lpstr>Ionization Electron Drift speed vs E</vt:lpstr>
      <vt:lpstr>Detector Requirements</vt:lpstr>
      <vt:lpstr>Electron Diffusion</vt:lpstr>
      <vt:lpstr>Electron Diffusion Effect</vt:lpstr>
      <vt:lpstr>Electron Diffusion</vt:lpstr>
      <vt:lpstr>LAr Property</vt:lpstr>
      <vt:lpstr>Electron Diffusion</vt:lpstr>
      <vt:lpstr>Detector Requirements</vt:lpstr>
      <vt:lpstr>Single Phase LAr TPC</vt:lpstr>
      <vt:lpstr>DUNE Single Phase Anode Plane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Dual Phase Challenges</vt:lpstr>
      <vt:lpstr>PowerPoint Presentation</vt:lpstr>
      <vt:lpstr>PowerPoint Presentation</vt:lpstr>
      <vt:lpstr>PowerPoint Presentation</vt:lpstr>
      <vt:lpstr>PowerPoint Presentation</vt:lpstr>
      <vt:lpstr>Summary</vt:lpstr>
      <vt:lpstr>Some Reference Links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subject/>
  <dc:creator>Sandbox Studio</dc:creator>
  <cp:keywords/>
  <dc:description>Modified by A. Weber</dc:description>
  <cp:lastModifiedBy>Yu, Jaehoon</cp:lastModifiedBy>
  <cp:revision>1208</cp:revision>
  <cp:lastPrinted>2017-10-13T18:12:54Z</cp:lastPrinted>
  <dcterms:created xsi:type="dcterms:W3CDTF">2015-04-30T14:29:22Z</dcterms:created>
  <dcterms:modified xsi:type="dcterms:W3CDTF">2019-01-10T00:17:32Z</dcterms:modified>
  <cp:category/>
</cp:coreProperties>
</file>