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77" r:id="rId7"/>
    <p:sldId id="264" r:id="rId8"/>
    <p:sldId id="265" r:id="rId9"/>
    <p:sldId id="278" r:id="rId10"/>
    <p:sldId id="269" r:id="rId11"/>
    <p:sldId id="268" r:id="rId12"/>
    <p:sldId id="279" r:id="rId13"/>
    <p:sldId id="260" r:id="rId14"/>
    <p:sldId id="261" r:id="rId15"/>
    <p:sldId id="270" r:id="rId16"/>
    <p:sldId id="271" r:id="rId17"/>
    <p:sldId id="272" r:id="rId18"/>
    <p:sldId id="273" r:id="rId19"/>
    <p:sldId id="274" r:id="rId20"/>
    <p:sldId id="262" r:id="rId21"/>
    <p:sldId id="275" r:id="rId22"/>
    <p:sldId id="276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0000"/>
    <a:srgbClr val="00FF00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7" autoAdjust="0"/>
    <p:restoredTop sz="95214" autoAdjust="0"/>
  </p:normalViewPr>
  <p:slideViewPr>
    <p:cSldViewPr snapToGrid="0">
      <p:cViewPr varScale="1">
        <p:scale>
          <a:sx n="85" d="100"/>
          <a:sy n="85" d="100"/>
        </p:scale>
        <p:origin x="71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053F3A-8C89-4137-BA1E-1E86A8E462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259358E-DBA5-42A4-A8F4-E627D29F2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7148F0B-2E55-496E-B4F1-F5FA8A3C7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38CD-8B53-42FD-8CBB-6931C4F638ED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6CC25DF-3036-4DD9-A512-0B12BFD8C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2430E73-5EA2-4681-985A-0BB3BF7E5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719E-C233-4CAB-BFA8-DFD208B2EC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6675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9B1F4F-214F-4CD3-9F0F-66A41644E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F40FB41-52DC-4D2B-A10A-66159F7AF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B4FC9D0-ADBE-4C84-94C7-9D07984D6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38CD-8B53-42FD-8CBB-6931C4F638ED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5E47E6A-6C56-4728-B93E-2AEF55FFC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825FF4B-64F3-4E93-9D0F-C19C2EE1F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719E-C233-4CAB-BFA8-DFD208B2EC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6431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C40DBA0B-3FD0-49D2-82A3-3B4A9A599F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722F8C4-BF68-49C0-AB38-C399F870F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9CE7BF1-82AF-45D1-BD6B-62361CF29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38CD-8B53-42FD-8CBB-6931C4F638ED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B8A41C3-9AAD-40F1-8C33-77F9AECC0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1D8FF61-163B-4DB3-BB83-C7E993A1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719E-C233-4CAB-BFA8-DFD208B2EC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206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8B6FCD-D324-48E6-9BA9-63952E133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28B7526-75BF-40EB-AC36-0D40EBAEE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F9EE2A6-5823-4428-ACB4-6AFDA3865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38CD-8B53-42FD-8CBB-6931C4F638ED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73E74D7-2EF7-45CB-8E80-DD1274CF6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687FE33-C974-47A0-BD56-0EA4C3AC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719E-C233-4CAB-BFA8-DFD208B2EC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300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09B0FE-41D2-4CC6-BC2D-9F9ADF813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E654112-759B-4618-8B2E-07106DB99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7A63C79-D056-4CD4-BB10-E37093723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38CD-8B53-42FD-8CBB-6931C4F638ED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CC1D79F-8AFA-4955-93EA-B0A70D941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1D94538-1958-4A6E-BEEA-6D98A6629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719E-C233-4CAB-BFA8-DFD208B2EC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345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7C06DC-6B89-4291-B5AA-4CF1DF0A0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AB31F89-54EB-4001-AF0B-0EB8879480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960A611-9878-4021-98BE-51CD4B66A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FA02291-8CE3-4EE9-85B6-2E0BA139E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38CD-8B53-42FD-8CBB-6931C4F638ED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073AACB-DDED-4130-8B39-39231E3BF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34B1597-A259-4855-8F90-A56C5099C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719E-C233-4CAB-BFA8-DFD208B2EC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549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20E1376-AA4B-4A22-AB4C-E353D3D33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FB8E2E1-581C-44A2-BA7F-6FCB34CA4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98AC960-5D10-4504-9EDE-65CD5023D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6C2C772-C640-41EF-B8AA-CFEEB511D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324CC49-D252-4592-867C-47B3A8F82A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D382733-BF71-4607-9088-81108CF7F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38CD-8B53-42FD-8CBB-6931C4F638ED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246290C-7B82-44E2-BA9C-D2FF0A9A2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A71583D-B2E5-4484-BF41-C31AA2F89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719E-C233-4CAB-BFA8-DFD208B2EC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616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778D2FD-E6B0-4C98-B99A-D6175B1B8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109ACB3-133E-4E65-A288-ABDE70A24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38CD-8B53-42FD-8CBB-6931C4F638ED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362525A-6893-4F3D-980E-D9C54AEF6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5496420-7325-42F1-8190-359C19629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719E-C233-4CAB-BFA8-DFD208B2EC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933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86F23C2-718A-4773-ACEF-BF427838C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38CD-8B53-42FD-8CBB-6931C4F638ED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FF641F5-B22F-4706-A894-EE0C259A2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B6ABB61-C013-4932-896D-B95E9F32B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719E-C233-4CAB-BFA8-DFD208B2EC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665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FDDC6A-FE7F-4DEA-99C4-F80BF4802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1E1976B-6C26-4B62-8269-2CCE65560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69CB366-EE2C-4C63-8D6C-CF3F32F29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6A448DE-3BF1-44A8-937A-522C0EED0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38CD-8B53-42FD-8CBB-6931C4F638ED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BD972A8-C16B-466F-9FE9-79058EE05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00A31CA-9D39-4AA3-942F-0F29EB579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719E-C233-4CAB-BFA8-DFD208B2EC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8559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7BEC8C-972B-467E-BD4D-591E0B15A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CD13C2B-C1D8-44F9-88E5-FD30B5E9F1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132ED78-57F2-48E8-958F-D1248403F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C785A86-00C8-44CD-9D42-8D9848BEE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38CD-8B53-42FD-8CBB-6931C4F638ED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8897D5C-D540-41A9-9A82-F7BBF6F66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E477CF0-3515-4702-9C9E-7A9C87368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719E-C233-4CAB-BFA8-DFD208B2EC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0734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5FD5C111-5077-4650-AB42-89DAD2DA0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D33BD5F-4363-4C7B-B1F2-A89D04971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BAEDF3B-19BF-4DD4-B01A-F51879D822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838CD-8B53-42FD-8CBB-6931C4F638ED}" type="datetimeFigureOut">
              <a:rPr lang="ko-KR" altLang="en-US" smtClean="0"/>
              <a:t>2021-03-25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09A2047-1B2F-4A2F-BC0A-6207CFA259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51B4276-EE1C-4C02-A7CF-D92C15E1C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9719E-C233-4CAB-BFA8-DFD208B2EC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661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51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7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8.png"/><Relationship Id="rId4" Type="http://schemas.openxmlformats.org/officeDocument/2006/relationships/image" Target="../media/image2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7" Type="http://schemas.openxmlformats.org/officeDocument/2006/relationships/image" Target="../media/image4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7.jpg"/><Relationship Id="rId7" Type="http://schemas.openxmlformats.org/officeDocument/2006/relationships/image" Target="../media/image4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7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0.png"/><Relationship Id="rId7" Type="http://schemas.openxmlformats.org/officeDocument/2006/relationships/image" Target="../media/image11.pn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.png"/><Relationship Id="rId15" Type="http://schemas.openxmlformats.org/officeDocument/2006/relationships/image" Target="../media/image2.jpg"/><Relationship Id="rId10" Type="http://schemas.openxmlformats.org/officeDocument/2006/relationships/image" Target="../media/image7.png"/><Relationship Id="rId9" Type="http://schemas.openxmlformats.org/officeDocument/2006/relationships/image" Target="../media/image6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D5E837-872E-4B05-BC2A-11577D63F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1143281"/>
          </a:xfrm>
        </p:spPr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  <a:latin typeface="Arial Rounded MT Bold" panose="020F0704030504030204" pitchFamily="34" charset="0"/>
                <a:cs typeface="Aharoni" panose="020B0604020202020204" pitchFamily="2" charset="-79"/>
              </a:rPr>
              <a:t>9. The Early Universe</a:t>
            </a:r>
            <a:endParaRPr lang="ko-KR" altLang="en-US" dirty="0">
              <a:solidFill>
                <a:schemeClr val="bg1"/>
              </a:solidFill>
              <a:latin typeface="Arial Rounded MT Bold" panose="020F0704030504030204" pitchFamily="34" charset="0"/>
              <a:cs typeface="Aharoni" panose="020B0604020202020204" pitchFamily="2" charset="-79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00FAC14-E371-4085-8140-AA47E22B9B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65426"/>
            <a:ext cx="9144000" cy="665162"/>
          </a:xfrm>
        </p:spPr>
        <p:txBody>
          <a:bodyPr/>
          <a:lstStyle/>
          <a:p>
            <a:r>
              <a:rPr lang="en-US" altLang="ko-KR" dirty="0" err="1">
                <a:solidFill>
                  <a:schemeClr val="bg1"/>
                </a:solidFill>
                <a:latin typeface="Abadi" panose="020B0604020104020204" pitchFamily="34" charset="0"/>
              </a:rPr>
              <a:t>Hyeonmo</a:t>
            </a:r>
            <a:r>
              <a:rPr lang="en-US" altLang="ko-KR" dirty="0">
                <a:solidFill>
                  <a:schemeClr val="bg1"/>
                </a:solidFill>
                <a:latin typeface="Abadi" panose="020B0604020104020204" pitchFamily="34" charset="0"/>
              </a:rPr>
              <a:t> Koo</a:t>
            </a:r>
            <a:endParaRPr lang="ko-KR" altLang="en-US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188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타원 16">
            <a:extLst>
              <a:ext uri="{FF2B5EF4-FFF2-40B4-BE49-F238E27FC236}">
                <a16:creationId xmlns:a16="http://schemas.microsoft.com/office/drawing/2014/main" id="{C2F6CFE9-339D-41B8-BBAA-9ADFD015507D}"/>
              </a:ext>
            </a:extLst>
          </p:cNvPr>
          <p:cNvSpPr/>
          <p:nvPr/>
        </p:nvSpPr>
        <p:spPr>
          <a:xfrm>
            <a:off x="1007887" y="3127245"/>
            <a:ext cx="557096" cy="557096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D671CD-21B4-4B8A-827D-D6F43EE0FA77}"/>
              </a:ext>
            </a:extLst>
          </p:cNvPr>
          <p:cNvSpPr txBox="1"/>
          <p:nvPr/>
        </p:nvSpPr>
        <p:spPr>
          <a:xfrm>
            <a:off x="280526" y="0"/>
            <a:ext cx="338586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9.1. The Planck Scale</a:t>
            </a:r>
          </a:p>
          <a:p>
            <a:pPr marL="0" indent="0" algn="ctr">
              <a:buNone/>
            </a:pPr>
            <a:r>
              <a:rPr lang="en-US" altLang="ko-KR" sz="1400" b="1" dirty="0">
                <a:solidFill>
                  <a:schemeClr val="bg1"/>
                </a:solidFill>
                <a:latin typeface="Abadi" panose="020B0604020104020204" pitchFamily="34" charset="0"/>
              </a:rPr>
              <a:t>9.2. Thermodynamics of the Early Universe</a:t>
            </a:r>
          </a:p>
          <a:p>
            <a:pPr marL="0" indent="0" algn="ctr">
              <a:buNone/>
            </a:pP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9.3. Solving the Friedmann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내용 개체 틀 2">
                <a:extLst>
                  <a:ext uri="{FF2B5EF4-FFF2-40B4-BE49-F238E27FC236}">
                    <a16:creationId xmlns:a16="http://schemas.microsoft.com/office/drawing/2014/main" id="{C91411F2-D588-42D8-BFB9-A754B8450C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76751" y="145314"/>
                <a:ext cx="8010944" cy="918711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altLang="ko-KR" sz="2400" b="1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In </a:t>
                </a:r>
                <a:r>
                  <a:rPr lang="en-US" altLang="ko-KR" sz="2400" b="1" dirty="0">
                    <a:solidFill>
                      <a:srgbClr val="FFFF00"/>
                    </a:solidFill>
                    <a:latin typeface="Abadi" panose="020B0604020104020204" pitchFamily="34" charset="0"/>
                  </a:rPr>
                  <a:t>[Matter Era]</a:t>
                </a:r>
                <a:r>
                  <a:rPr lang="en-US" altLang="ko-KR" sz="2400" b="1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… (</a:t>
                </a:r>
                <a14:m>
                  <m:oMath xmlns:m="http://schemas.openxmlformats.org/officeDocument/2006/math">
                    <m:r>
                      <a:rPr lang="en-US" altLang="ko-K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ko-K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altLang="ko-K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ko-K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altLang="ko-K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ko-KR" sz="2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𝐲𝐫</m:t>
                    </m:r>
                    <m:r>
                      <a:rPr lang="en-US" altLang="ko-K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ko-KR" sz="2400" b="1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)</a:t>
                </a:r>
              </a:p>
              <a:p>
                <a:pPr marL="0" indent="0" algn="ctr">
                  <a:buNone/>
                </a:pPr>
                <a:r>
                  <a:rPr lang="en-US" altLang="ko-KR" sz="2400" b="1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Some particles cannot interact with photon anymore.</a:t>
                </a:r>
              </a:p>
            </p:txBody>
          </p:sp>
        </mc:Choice>
        <mc:Fallback xmlns="">
          <p:sp>
            <p:nvSpPr>
              <p:cNvPr id="6" name="내용 개체 틀 2">
                <a:extLst>
                  <a:ext uri="{FF2B5EF4-FFF2-40B4-BE49-F238E27FC236}">
                    <a16:creationId xmlns:a16="http://schemas.microsoft.com/office/drawing/2014/main" id="{C91411F2-D588-42D8-BFB9-A754B8450C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76751" y="145314"/>
                <a:ext cx="8010944" cy="918711"/>
              </a:xfrm>
              <a:blipFill>
                <a:blip r:embed="rId2"/>
                <a:stretch>
                  <a:fillRect t="-7947" b="-1192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D78BBDF8-9A8F-4CC1-99BD-507909E04160}"/>
                  </a:ext>
                </a:extLst>
              </p:cNvPr>
              <p:cNvSpPr/>
              <p:nvPr/>
            </p:nvSpPr>
            <p:spPr>
              <a:xfrm>
                <a:off x="6322147" y="1289260"/>
                <a:ext cx="5468471" cy="5203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24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For photon,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ko-K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𝑝𝑐</m:t>
                    </m:r>
                    <m:r>
                      <a:rPr lang="en-US" altLang="ko-K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h𝑐</m:t>
                        </m:r>
                      </m:num>
                      <m:den>
                        <m:r>
                          <a:rPr lang="el-GR" altLang="ko-KR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US" altLang="ko-KR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altLang="ko-K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ko-K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ko-K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ko-KR" sz="2400" b="0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  <a:p>
                <a:r>
                  <a:rPr lang="en-US" altLang="ko-KR" sz="24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And Hubble expansion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ko-KR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altLang="ko-KR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l-GR" altLang="ko-KR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f>
                      <m:fPr>
                        <m:ctrlPr>
                          <a:rPr lang="en-US" altLang="ko-K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l-GR" altLang="ko-KR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altLang="ko-K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US" altLang="ko-KR" sz="2400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  <a:p>
                <a:endParaRPr lang="en-US" altLang="ko-KR" sz="2400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  <a:p>
                <a:endParaRPr lang="en-US" altLang="ko-KR" sz="2400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  <a:p>
                <a:endParaRPr lang="en-US" altLang="ko-KR" sz="2400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  <a:p>
                <a:endParaRPr lang="en-US" altLang="ko-KR" sz="2400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ko-K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altLang="ko-KR" sz="2400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f>
                        <m:fPr>
                          <m:ctrlP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ko-K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altLang="ko-KR" sz="2400" b="0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  <a:p>
                <a:endParaRPr lang="en-US" altLang="ko-KR" sz="2400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  <a:p>
                <a:r>
                  <a:rPr lang="en-US" altLang="ko-KR" sz="24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The reaction rate </a:t>
                </a:r>
                <a14:m>
                  <m:oMath xmlns:m="http://schemas.openxmlformats.org/officeDocument/2006/math">
                    <m:r>
                      <a:rPr lang="el-GR" altLang="ko-KR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𝛤</m:t>
                    </m:r>
                    <m:r>
                      <a:rPr lang="en-US" altLang="ko-KR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begChr m:val="⟨"/>
                        <m:endChr m:val="⟩"/>
                        <m:ctrlPr>
                          <a:rPr lang="en-US" altLang="ko-KR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o-KR" alt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altLang="ko-KR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ko-KR" sz="24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 need to maintain equilibrium when </a:t>
                </a:r>
                <a14:m>
                  <m:oMath xmlns:m="http://schemas.openxmlformats.org/officeDocument/2006/math">
                    <m:r>
                      <a:rPr lang="el-GR" altLang="ko-KR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𝛤</m:t>
                    </m:r>
                    <m:r>
                      <a:rPr lang="en-US" altLang="ko-KR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≫|</m:t>
                    </m:r>
                    <m:acc>
                      <m:accPr>
                        <m:chr m:val="̇"/>
                        <m:ctrlPr>
                          <a:rPr lang="en-US" altLang="ko-KR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  <m:r>
                      <a:rPr lang="en-US" altLang="ko-KR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ko-KR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ko-KR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ko-KR" sz="24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, and this is equivalent with </a:t>
                </a:r>
                <a14:m>
                  <m:oMath xmlns:m="http://schemas.openxmlformats.org/officeDocument/2006/math">
                    <m:r>
                      <a:rPr lang="el-GR" altLang="ko-KR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𝛤</m:t>
                    </m:r>
                    <m:r>
                      <a:rPr lang="en-US" altLang="ko-KR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altLang="ko-KR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ko-KR" sz="24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D78BBDF8-9A8F-4CC1-99BD-507909E041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147" y="1289260"/>
                <a:ext cx="5468471" cy="5203732"/>
              </a:xfrm>
              <a:prstGeom prst="rect">
                <a:avLst/>
              </a:prstGeom>
              <a:blipFill>
                <a:blip r:embed="rId3"/>
                <a:stretch>
                  <a:fillRect l="-1672" b="-16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타원 7">
            <a:extLst>
              <a:ext uri="{FF2B5EF4-FFF2-40B4-BE49-F238E27FC236}">
                <a16:creationId xmlns:a16="http://schemas.microsoft.com/office/drawing/2014/main" id="{7E1CC2E1-EFF2-488E-BE6D-22CBCCB1D217}"/>
              </a:ext>
            </a:extLst>
          </p:cNvPr>
          <p:cNvSpPr/>
          <p:nvPr/>
        </p:nvSpPr>
        <p:spPr>
          <a:xfrm>
            <a:off x="477749" y="1156521"/>
            <a:ext cx="5223803" cy="5223803"/>
          </a:xfrm>
          <a:prstGeom prst="ellipse">
            <a:avLst/>
          </a:prstGeom>
          <a:noFill/>
          <a:ln w="762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19ACC091-D17B-4936-A0D7-2B55A395750A}"/>
              </a:ext>
            </a:extLst>
          </p:cNvPr>
          <p:cNvSpPr/>
          <p:nvPr/>
        </p:nvSpPr>
        <p:spPr>
          <a:xfrm>
            <a:off x="3263153" y="2401571"/>
            <a:ext cx="313765" cy="3137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CD977F0D-FD06-49CB-8BA8-FCB0558AC43E}"/>
              </a:ext>
            </a:extLst>
          </p:cNvPr>
          <p:cNvSpPr/>
          <p:nvPr/>
        </p:nvSpPr>
        <p:spPr>
          <a:xfrm>
            <a:off x="1129553" y="3248911"/>
            <a:ext cx="313765" cy="31376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16A7CD38-FF78-45A1-8307-B7E2F48186A4}"/>
              </a:ext>
            </a:extLst>
          </p:cNvPr>
          <p:cNvSpPr/>
          <p:nvPr/>
        </p:nvSpPr>
        <p:spPr>
          <a:xfrm>
            <a:off x="2004833" y="5390959"/>
            <a:ext cx="313765" cy="3137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DDB45793-6434-4EE1-B138-D9B0C74DA651}"/>
              </a:ext>
            </a:extLst>
          </p:cNvPr>
          <p:cNvSpPr/>
          <p:nvPr/>
        </p:nvSpPr>
        <p:spPr>
          <a:xfrm>
            <a:off x="3212298" y="5066917"/>
            <a:ext cx="313765" cy="31376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C08BFD31-5EB4-4493-A398-A4F0C305F9B5}"/>
              </a:ext>
            </a:extLst>
          </p:cNvPr>
          <p:cNvSpPr/>
          <p:nvPr/>
        </p:nvSpPr>
        <p:spPr>
          <a:xfrm>
            <a:off x="3376595" y="3577361"/>
            <a:ext cx="313765" cy="3137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E339D689-E457-47D4-8BC2-1335B356879D}"/>
              </a:ext>
            </a:extLst>
          </p:cNvPr>
          <p:cNvSpPr/>
          <p:nvPr/>
        </p:nvSpPr>
        <p:spPr>
          <a:xfrm>
            <a:off x="2067749" y="3891126"/>
            <a:ext cx="313765" cy="3137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A75E8432-56D0-4223-858C-EA0EDDC96BE0}"/>
              </a:ext>
            </a:extLst>
          </p:cNvPr>
          <p:cNvSpPr/>
          <p:nvPr/>
        </p:nvSpPr>
        <p:spPr>
          <a:xfrm>
            <a:off x="4120666" y="4299546"/>
            <a:ext cx="313765" cy="31376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F3FF71E3-692E-446A-A21D-24B1BB6C29DD}"/>
              </a:ext>
            </a:extLst>
          </p:cNvPr>
          <p:cNvSpPr/>
          <p:nvPr/>
        </p:nvSpPr>
        <p:spPr>
          <a:xfrm>
            <a:off x="4426850" y="3115235"/>
            <a:ext cx="313765" cy="31376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5874CBAE-14C8-47C8-88C0-AFACC1C09DAD}"/>
              </a:ext>
            </a:extLst>
          </p:cNvPr>
          <p:cNvSpPr/>
          <p:nvPr/>
        </p:nvSpPr>
        <p:spPr>
          <a:xfrm>
            <a:off x="4305184" y="2993569"/>
            <a:ext cx="557096" cy="557096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6DA1EEA5-87D1-4467-9D57-2BEC8FC33B70}"/>
              </a:ext>
            </a:extLst>
          </p:cNvPr>
          <p:cNvSpPr/>
          <p:nvPr/>
        </p:nvSpPr>
        <p:spPr>
          <a:xfrm>
            <a:off x="3999000" y="4177880"/>
            <a:ext cx="557096" cy="557096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21297F83-063E-4B63-8E0C-857FF5B6B59D}"/>
              </a:ext>
            </a:extLst>
          </p:cNvPr>
          <p:cNvSpPr/>
          <p:nvPr/>
        </p:nvSpPr>
        <p:spPr>
          <a:xfrm>
            <a:off x="3098047" y="4945251"/>
            <a:ext cx="557096" cy="557096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306FAD5-AF07-4363-82B7-59194B2D726D}"/>
                  </a:ext>
                </a:extLst>
              </p:cNvPr>
              <p:cNvSpPr txBox="1"/>
              <p:nvPr/>
            </p:nvSpPr>
            <p:spPr>
              <a:xfrm>
                <a:off x="2950996" y="1860603"/>
                <a:ext cx="9380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b="1" dirty="0">
                    <a:solidFill>
                      <a:srgbClr val="FF0000"/>
                    </a:solidFill>
                  </a:rPr>
                  <a:t>High </a:t>
                </a:r>
                <a14:m>
                  <m:oMath xmlns:m="http://schemas.openxmlformats.org/officeDocument/2006/math">
                    <m:r>
                      <a:rPr lang="el-GR" altLang="ko-KR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𝜞</m:t>
                    </m:r>
                  </m:oMath>
                </a14:m>
                <a:endParaRPr lang="ko-KR" altLang="en-US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306FAD5-AF07-4363-82B7-59194B2D7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996" y="1860603"/>
                <a:ext cx="938077" cy="369332"/>
              </a:xfrm>
              <a:prstGeom prst="rect">
                <a:avLst/>
              </a:prstGeom>
              <a:blipFill>
                <a:blip r:embed="rId4"/>
                <a:stretch>
                  <a:fillRect l="-5195" t="-8197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7BA2996-30EB-4FB5-B35D-16998CC13328}"/>
                  </a:ext>
                </a:extLst>
              </p:cNvPr>
              <p:cNvSpPr txBox="1"/>
              <p:nvPr/>
            </p:nvSpPr>
            <p:spPr>
              <a:xfrm>
                <a:off x="1129553" y="2688792"/>
                <a:ext cx="8579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b="1" dirty="0">
                    <a:solidFill>
                      <a:srgbClr val="0000FF"/>
                    </a:solidFill>
                  </a:rPr>
                  <a:t>Low </a:t>
                </a:r>
                <a14:m>
                  <m:oMath xmlns:m="http://schemas.openxmlformats.org/officeDocument/2006/math">
                    <m:r>
                      <a:rPr lang="el-GR" altLang="ko-KR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𝜞</m:t>
                    </m:r>
                  </m:oMath>
                </a14:m>
                <a:endParaRPr lang="ko-KR" altLang="en-US" b="1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7BA2996-30EB-4FB5-B35D-16998CC13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553" y="2688792"/>
                <a:ext cx="857927" cy="369332"/>
              </a:xfrm>
              <a:prstGeom prst="rect">
                <a:avLst/>
              </a:prstGeom>
              <a:blipFill>
                <a:blip r:embed="rId5"/>
                <a:stretch>
                  <a:fillRect l="-5674" t="-8197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6447BBDB-9DDC-456E-BEF2-05DC10DA4492}"/>
              </a:ext>
            </a:extLst>
          </p:cNvPr>
          <p:cNvCxnSpPr>
            <a:cxnSpLocks/>
            <a:endCxn id="8" idx="7"/>
          </p:cNvCxnSpPr>
          <p:nvPr/>
        </p:nvCxnSpPr>
        <p:spPr>
          <a:xfrm flipV="1">
            <a:off x="3098047" y="1921529"/>
            <a:ext cx="1838497" cy="1843647"/>
          </a:xfrm>
          <a:prstGeom prst="straightConnector1">
            <a:avLst/>
          </a:prstGeom>
          <a:ln w="762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BAC04BE-A6DC-4255-AFF6-171FDEFF0CCA}"/>
                  </a:ext>
                </a:extLst>
              </p:cNvPr>
              <p:cNvSpPr txBox="1"/>
              <p:nvPr/>
            </p:nvSpPr>
            <p:spPr>
              <a:xfrm>
                <a:off x="3664617" y="2459915"/>
                <a:ext cx="32859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BAC04BE-A6DC-4255-AFF6-171FDEFF0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4617" y="2459915"/>
                <a:ext cx="328595" cy="461665"/>
              </a:xfrm>
              <a:prstGeom prst="rect">
                <a:avLst/>
              </a:prstGeom>
              <a:blipFill>
                <a:blip r:embed="rId6"/>
                <a:stretch>
                  <a:fillRect l="-3704" r="-2037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화살표: 아래쪽 28">
            <a:extLst>
              <a:ext uri="{FF2B5EF4-FFF2-40B4-BE49-F238E27FC236}">
                <a16:creationId xmlns:a16="http://schemas.microsoft.com/office/drawing/2014/main" id="{19C02368-2DC4-4440-881F-59561092B284}"/>
              </a:ext>
            </a:extLst>
          </p:cNvPr>
          <p:cNvSpPr/>
          <p:nvPr/>
        </p:nvSpPr>
        <p:spPr>
          <a:xfrm>
            <a:off x="8778476" y="2497068"/>
            <a:ext cx="555812" cy="1122111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3990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텍스트이(가) 표시된 사진&#10;&#10;자동 생성된 설명">
            <a:extLst>
              <a:ext uri="{FF2B5EF4-FFF2-40B4-BE49-F238E27FC236}">
                <a16:creationId xmlns:a16="http://schemas.microsoft.com/office/drawing/2014/main" id="{CB4F17EE-F5A7-4A46-9CDB-0DA7222C5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28" y="1515035"/>
            <a:ext cx="4345426" cy="42699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D671CD-21B4-4B8A-827D-D6F43EE0FA77}"/>
              </a:ext>
            </a:extLst>
          </p:cNvPr>
          <p:cNvSpPr txBox="1"/>
          <p:nvPr/>
        </p:nvSpPr>
        <p:spPr>
          <a:xfrm>
            <a:off x="280526" y="0"/>
            <a:ext cx="338586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9.1. The Planck Scale</a:t>
            </a:r>
          </a:p>
          <a:p>
            <a:pPr marL="0" indent="0" algn="ctr">
              <a:buNone/>
            </a:pPr>
            <a:r>
              <a:rPr lang="en-US" altLang="ko-KR" sz="1400" b="1" dirty="0">
                <a:solidFill>
                  <a:schemeClr val="bg1"/>
                </a:solidFill>
                <a:latin typeface="Abadi" panose="020B0604020104020204" pitchFamily="34" charset="0"/>
              </a:rPr>
              <a:t>9.2. Thermodynamics of the Early Universe</a:t>
            </a:r>
          </a:p>
          <a:p>
            <a:pPr marL="0" indent="0" algn="ctr">
              <a:buNone/>
            </a:pP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9.3. Solving the Friedmann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D7BEE0-F102-4EC2-8D08-938C29AF3336}"/>
                  </a:ext>
                </a:extLst>
              </p:cNvPr>
              <p:cNvSpPr txBox="1"/>
              <p:nvPr/>
            </p:nvSpPr>
            <p:spPr>
              <a:xfrm>
                <a:off x="9269506" y="1693077"/>
                <a:ext cx="2399550" cy="6426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ko-KR" sz="1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ko-KR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ko-KR" sz="1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ko-KR" sz="1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𝑜𝑠𝑜𝑛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ko-K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ko-KR" sz="1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nary>
                      <m:r>
                        <a:rPr lang="en-US" altLang="ko-KR" sz="1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altLang="ko-KR" sz="1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ko-KR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𝑓𝑒𝑟𝑚𝑖𝑜𝑛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ko-KR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ko-KR" sz="1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D7BEE0-F102-4EC2-8D08-938C29AF3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9506" y="1693077"/>
                <a:ext cx="2399550" cy="642612"/>
              </a:xfrm>
              <a:prstGeom prst="rect">
                <a:avLst/>
              </a:prstGeom>
              <a:blipFill>
                <a:blip r:embed="rId4"/>
                <a:stretch>
                  <a:fillRect l="-2290" t="-111429" r="-33079" b="-1561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1EC7696A-0AB3-45F7-9ED2-9FCF9277BF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54" y="1308659"/>
            <a:ext cx="7558534" cy="467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22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D671CD-21B4-4B8A-827D-D6F43EE0FA77}"/>
              </a:ext>
            </a:extLst>
          </p:cNvPr>
          <p:cNvSpPr txBox="1"/>
          <p:nvPr/>
        </p:nvSpPr>
        <p:spPr>
          <a:xfrm>
            <a:off x="280526" y="0"/>
            <a:ext cx="338586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9.1. The Planck Scale</a:t>
            </a:r>
          </a:p>
          <a:p>
            <a:pPr marL="0" indent="0" algn="ctr">
              <a:buNone/>
            </a:pPr>
            <a:r>
              <a:rPr lang="en-US" altLang="ko-KR" sz="1400" b="1" dirty="0">
                <a:solidFill>
                  <a:schemeClr val="bg1"/>
                </a:solidFill>
                <a:latin typeface="Abadi" panose="020B0604020104020204" pitchFamily="34" charset="0"/>
              </a:rPr>
              <a:t>9.2. Thermodynamics of the Early Universe</a:t>
            </a:r>
          </a:p>
          <a:p>
            <a:pPr marL="0" indent="0" algn="ctr">
              <a:buNone/>
            </a:pP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9.3. Solving the Friedmann Equation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내용 개체 틀 2">
                <a:extLst>
                  <a:ext uri="{FF2B5EF4-FFF2-40B4-BE49-F238E27FC236}">
                    <a16:creationId xmlns:a16="http://schemas.microsoft.com/office/drawing/2014/main" id="{80E6FFE9-C824-409C-AAF9-0EA3D42656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76751" y="145314"/>
                <a:ext cx="8010944" cy="918711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altLang="ko-KR" sz="2400" b="1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Entropy Density </a:t>
                </a:r>
                <a14:m>
                  <m:oMath xmlns:m="http://schemas.openxmlformats.org/officeDocument/2006/math">
                    <m:r>
                      <a:rPr lang="en-US" altLang="ko-K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ko-K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2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o-KR" alt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  <m:r>
                          <a:rPr lang="en-US" altLang="ko-K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num>
                      <m:den>
                        <m:sSub>
                          <m:sSubPr>
                            <m:ctrlPr>
                              <a:rPr lang="en-US" altLang="ko-KR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altLang="ko-KR" sz="24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𝐁</m:t>
                            </m:r>
                          </m:sub>
                        </m:sSub>
                        <m:r>
                          <a:rPr lang="en-US" altLang="ko-K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den>
                    </m:f>
                    <m:r>
                      <a:rPr lang="en-US" altLang="ko-K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altLang="ko-KR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o-KR" alt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ko-KR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  <m:sSup>
                          <m:sSupPr>
                            <m:ctrlPr>
                              <a:rPr lang="en-US" altLang="ko-KR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ℏ</m:t>
                                </m:r>
                                <m:r>
                                  <a:rPr lang="en-US" altLang="ko-KR" sz="2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n-US" altLang="ko-KR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altLang="ko-KR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sSup>
                      <m:sSupPr>
                        <m:ctrlPr>
                          <a:rPr lang="en-US" altLang="ko-KR" sz="2400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sz="2400" i="1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ko-KR" sz="2400" i="1">
                                    <a:solidFill>
                                      <a:srgbClr val="00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i="1">
                                    <a:solidFill>
                                      <a:srgbClr val="00FFFF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ko-KR" sz="2400">
                                    <a:solidFill>
                                      <a:srgbClr val="00FFFF"/>
                                    </a:solidFill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sub>
                            </m:sSub>
                            <m:r>
                              <a:rPr lang="en-US" altLang="ko-KR" sz="2400" i="1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  <m:sup>
                        <m:r>
                          <a:rPr lang="en-US" altLang="ko-KR" sz="2400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altLang="ko-KR" sz="2400" b="1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</p:txBody>
          </p:sp>
        </mc:Choice>
        <mc:Fallback>
          <p:sp>
            <p:nvSpPr>
              <p:cNvPr id="8" name="내용 개체 틀 2">
                <a:extLst>
                  <a:ext uri="{FF2B5EF4-FFF2-40B4-BE49-F238E27FC236}">
                    <a16:creationId xmlns:a16="http://schemas.microsoft.com/office/drawing/2014/main" id="{80E6FFE9-C824-409C-AAF9-0EA3D42656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76751" y="145314"/>
                <a:ext cx="8010944" cy="91871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5865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DD671CD-21B4-4B8A-827D-D6F43EE0FA77}"/>
                  </a:ext>
                </a:extLst>
              </p:cNvPr>
              <p:cNvSpPr txBox="1"/>
              <p:nvPr/>
            </p:nvSpPr>
            <p:spPr>
              <a:xfrm>
                <a:off x="507350" y="0"/>
                <a:ext cx="2932213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ctr">
                  <a:buNone/>
                </a:pPr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badi" panose="020B0604020104020204" pitchFamily="34" charset="0"/>
                  </a:rPr>
                  <a:t>9.2. Thermodynamics of the Early Universe</a:t>
                </a:r>
              </a:p>
              <a:p>
                <a:pPr marL="0" indent="0" algn="ctr">
                  <a:buNone/>
                </a:pPr>
                <a:r>
                  <a:rPr lang="en-US" altLang="ko-KR" sz="1400" b="1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9.3. Solving the Friedmann Equation</a:t>
                </a:r>
              </a:p>
              <a:p>
                <a:pPr algn="ctr"/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badi" panose="020B0604020104020204" pitchFamily="34" charset="0"/>
                  </a:rPr>
                  <a:t>9.4. Thermal History of the First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000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000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1000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en-US" altLang="ko-KR" sz="1000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DD671CD-21B4-4B8A-827D-D6F43EE0F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50" y="0"/>
                <a:ext cx="2932213" cy="615553"/>
              </a:xfrm>
              <a:prstGeom prst="rect">
                <a:avLst/>
              </a:prstGeom>
              <a:blipFill>
                <a:blip r:embed="rId2"/>
                <a:stretch>
                  <a:fillRect l="-416" r="-416" b="-396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내용 개체 틀 3"/>
              <p:cNvSpPr>
                <a:spLocks noGrp="1"/>
              </p:cNvSpPr>
              <p:nvPr>
                <p:ph idx="1"/>
              </p:nvPr>
            </p:nvSpPr>
            <p:spPr>
              <a:xfrm>
                <a:off x="5210959" y="897670"/>
                <a:ext cx="6496945" cy="287527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ko-KR" sz="24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Putting into fluid eq.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ko-KR" altLang="en-US" sz="240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ko-KR" altLang="en-US" sz="2400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acc>
                    <m:r>
                      <a:rPr lang="en-US" altLang="ko-KR" sz="2400" b="0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altLang="ko-KR" sz="2400" b="0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ko-KR" sz="2400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o-KR" altLang="en-US" sz="2400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altLang="ko-KR" sz="2400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sz="2400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altLang="ko-KR" sz="2400" b="0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ko-KR" sz="24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, we can get: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𝝆</m:t>
                      </m:r>
                      <m:d>
                        <m:dPr>
                          <m:ctrlPr>
                            <a:rPr lang="en-US" altLang="ko-KR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</m:d>
                      <m:r>
                        <a:rPr lang="en-US" altLang="ko-KR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altLang="ko-KR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altLang="ko-KR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d>
                            <m:dPr>
                              <m:ctrlPr>
                                <a:rPr lang="en-US" altLang="ko-KR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ko-KR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ko-KR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altLang="ko-KR" sz="2400" b="1" dirty="0">
                  <a:solidFill>
                    <a:srgbClr val="FFFF00"/>
                  </a:solidFill>
                  <a:latin typeface="Abadi" panose="020B060402010402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ko-KR" sz="2400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  <a:p>
                <a:r>
                  <a:rPr lang="en-US" altLang="ko-KR" sz="24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Putting into Friedmann eq.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400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ko-KR" sz="2400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2400" b="0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2400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400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altLang="ko-KR" sz="2400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ko-KR" altLang="en-US" sz="2400" b="0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ko-KR" sz="2400" b="0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ko-KR" altLang="en-US" sz="2400" i="1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ko-KR" sz="2400" b="0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ko-KR" sz="240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400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𝛬</m:t>
                        </m:r>
                      </m:num>
                      <m:den>
                        <m:r>
                          <a:rPr lang="en-US" altLang="ko-KR" sz="2400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ko-KR" sz="24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, we can get: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altLang="ko-KR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altLang="ko-KR" sz="2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)∝</m:t>
                      </m:r>
                      <m:sSup>
                        <m:sSupPr>
                          <m:ctrlPr>
                            <a:rPr lang="en-US" altLang="ko-KR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f>
                            <m:fPr>
                              <m:ctrlPr>
                                <a:rPr lang="en-US" altLang="ko-KR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altLang="ko-KR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altLang="ko-KR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ko-KR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ko-KR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ko-KR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altLang="ko-KR" sz="24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ko-KR" altLang="en-US" sz="2400" b="1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4" name="내용 개체 틀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10959" y="897670"/>
                <a:ext cx="6496945" cy="2875273"/>
              </a:xfrm>
              <a:blipFill>
                <a:blip r:embed="rId3"/>
                <a:stretch>
                  <a:fillRect l="-1313" t="-402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내용 개체 틀 2">
                <a:extLst>
                  <a:ext uri="{FF2B5EF4-FFF2-40B4-BE49-F238E27FC236}">
                    <a16:creationId xmlns:a16="http://schemas.microsoft.com/office/drawing/2014/main" id="{39994CE4-22B6-4B64-8A8D-3435AE268D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9181" y="145314"/>
                <a:ext cx="8626084" cy="47023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altLang="ko-KR" sz="24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Cosmological Perfect Fluid satisfies: 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ko-K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ko-KR" alt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altLang="ko-KR" sz="2400" dirty="0">
                  <a:solidFill>
                    <a:srgbClr val="FFFF00"/>
                  </a:solidFill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10" name="내용 개체 틀 2">
                <a:extLst>
                  <a:ext uri="{FF2B5EF4-FFF2-40B4-BE49-F238E27FC236}">
                    <a16:creationId xmlns:a16="http://schemas.microsoft.com/office/drawing/2014/main" id="{39994CE4-22B6-4B64-8A8D-3435AE268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181" y="145314"/>
                <a:ext cx="8626084" cy="470239"/>
              </a:xfrm>
              <a:prstGeom prst="rect">
                <a:avLst/>
              </a:prstGeom>
              <a:blipFill>
                <a:blip r:embed="rId5"/>
                <a:stretch>
                  <a:fillRect t="-18182" b="-194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그림 11">
            <a:extLst>
              <a:ext uri="{FF2B5EF4-FFF2-40B4-BE49-F238E27FC236}">
                <a16:creationId xmlns:a16="http://schemas.microsoft.com/office/drawing/2014/main" id="{0FE19929-D17B-431D-AF87-6B4A79EF4C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618" y="691483"/>
            <a:ext cx="4853547" cy="30814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표 6">
                <a:extLst>
                  <a:ext uri="{FF2B5EF4-FFF2-40B4-BE49-F238E27FC236}">
                    <a16:creationId xmlns:a16="http://schemas.microsoft.com/office/drawing/2014/main" id="{B99FCE95-3FF2-423A-8EBC-E63DD8C154C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88401" y="3823506"/>
              <a:ext cx="8415197" cy="26920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0747">
                      <a:extLst>
                        <a:ext uri="{9D8B030D-6E8A-4147-A177-3AD203B41FA5}">
                          <a16:colId xmlns:a16="http://schemas.microsoft.com/office/drawing/2014/main" val="111811431"/>
                        </a:ext>
                      </a:extLst>
                    </a:gridCol>
                    <a:gridCol w="2196353">
                      <a:extLst>
                        <a:ext uri="{9D8B030D-6E8A-4147-A177-3AD203B41FA5}">
                          <a16:colId xmlns:a16="http://schemas.microsoft.com/office/drawing/2014/main" val="3474008906"/>
                        </a:ext>
                      </a:extLst>
                    </a:gridCol>
                    <a:gridCol w="2557602">
                      <a:extLst>
                        <a:ext uri="{9D8B030D-6E8A-4147-A177-3AD203B41FA5}">
                          <a16:colId xmlns:a16="http://schemas.microsoft.com/office/drawing/2014/main" val="1649368256"/>
                        </a:ext>
                      </a:extLst>
                    </a:gridCol>
                    <a:gridCol w="2160495">
                      <a:extLst>
                        <a:ext uri="{9D8B030D-6E8A-4147-A177-3AD203B41FA5}">
                          <a16:colId xmlns:a16="http://schemas.microsoft.com/office/drawing/2014/main" val="2006767795"/>
                        </a:ext>
                      </a:extLst>
                    </a:gridCol>
                  </a:tblGrid>
                  <a:tr h="34707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solidFill>
                                <a:schemeClr val="bg1"/>
                              </a:solidFill>
                              <a:latin typeface="Abadi" panose="020B0604020104020204" pitchFamily="34" charset="0"/>
                            </a:rPr>
                            <a:t>Component</a:t>
                          </a:r>
                          <a:endParaRPr lang="ko-KR" altLang="en-US" dirty="0">
                            <a:solidFill>
                              <a:schemeClr val="bg1"/>
                            </a:solidFill>
                            <a:latin typeface="Abadi" panose="020B06040201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solidFill>
                                <a:schemeClr val="bg1"/>
                              </a:solidFill>
                              <a:latin typeface="Abadi" panose="020B0604020104020204" pitchFamily="34" charset="0"/>
                            </a:rPr>
                            <a:t>Energy Density</a:t>
                          </a:r>
                          <a:r>
                            <a:rPr lang="en-US" altLang="ko-KR" baseline="0" dirty="0">
                              <a:solidFill>
                                <a:schemeClr val="bg1"/>
                              </a:solidFill>
                              <a:latin typeface="Abadi" panose="020B0604020104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ko-KR" altLang="en-US" i="1" baseline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𝝆</m:t>
                              </m:r>
                              <m:r>
                                <a:rPr lang="en-US" altLang="ko-KR" b="1" i="1" baseline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ko-KR" b="1" i="1" baseline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  <m:r>
                                <a:rPr lang="en-US" altLang="ko-KR" b="1" i="1" baseline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ko-KR" altLang="en-US" dirty="0">
                            <a:solidFill>
                              <a:schemeClr val="bg1"/>
                            </a:solidFill>
                            <a:latin typeface="Abadi" panose="020B06040201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>
                              <a:solidFill>
                                <a:schemeClr val="bg1"/>
                              </a:solidFill>
                              <a:latin typeface="Abadi" panose="020B0604020104020204" pitchFamily="34" charset="0"/>
                            </a:rPr>
                            <a:t>Scale Factor</a:t>
                          </a:r>
                          <a:r>
                            <a:rPr lang="en-US" altLang="ko-KR" baseline="0" dirty="0">
                              <a:solidFill>
                                <a:schemeClr val="bg1"/>
                              </a:solidFill>
                              <a:latin typeface="Abadi" panose="020B0604020104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b="1" i="1" baseline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  <m:r>
                                <a:rPr lang="en-US" altLang="ko-KR" b="1" i="1" baseline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ko-KR" b="1" i="1" baseline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altLang="ko-KR" b="1" i="1" baseline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ko-KR" alt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∝</m:t>
                              </m:r>
                              <m:sSup>
                                <m:sSupPr>
                                  <m:ctrlPr>
                                    <a:rPr lang="en-US" altLang="ko-KR" sz="1800" b="1" i="1" baseline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p>
                                  <m:r>
                                    <a:rPr lang="en-US" altLang="ko-KR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ko-KR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endParaRPr lang="ko-KR" altLang="en-US" dirty="0">
                            <a:solidFill>
                              <a:schemeClr val="bg1"/>
                            </a:solidFill>
                            <a:latin typeface="Abadi" panose="020B06040201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>
                              <a:solidFill>
                                <a:schemeClr val="bg1"/>
                              </a:solidFill>
                              <a:latin typeface="Abadi" panose="020B0604020104020204" pitchFamily="34" charset="0"/>
                            </a:rPr>
                            <a:t>Hubble Const. 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b="1" i="1" baseline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  <m:r>
                                <a:rPr lang="en-US" altLang="ko-KR" b="1" i="1" baseline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ko-KR" b="1" i="1" baseline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altLang="ko-KR" b="1" i="1" baseline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ko-KR" dirty="0">
                              <a:solidFill>
                                <a:schemeClr val="bg1"/>
                              </a:solidFill>
                              <a:latin typeface="Abadi" panose="020B0604020104020204" pitchFamily="34" charset="0"/>
                            </a:rPr>
                            <a:t> </a:t>
                          </a:r>
                          <a:endParaRPr lang="ko-KR" altLang="en-US" dirty="0">
                            <a:solidFill>
                              <a:schemeClr val="bg1"/>
                            </a:solidFill>
                            <a:latin typeface="Abadi" panose="020B06040201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007500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solidFill>
                                <a:schemeClr val="bg1"/>
                              </a:solidFill>
                              <a:latin typeface="Abadi" panose="020B0604020104020204" pitchFamily="34" charset="0"/>
                            </a:rPr>
                            <a:t>Radiation</a:t>
                          </a:r>
                        </a:p>
                        <a:p>
                          <a:pPr algn="ctr" latinLnBrk="1"/>
                          <a:r>
                            <a:rPr lang="en-US" altLang="ko-KR" dirty="0">
                              <a:solidFill>
                                <a:schemeClr val="bg1"/>
                              </a:solidFill>
                              <a:latin typeface="Abadi" panose="020B0604020104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ko-KR" alt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/3</m:t>
                              </m:r>
                            </m:oMath>
                          </a14:m>
                          <a:r>
                            <a:rPr lang="en-US" altLang="ko-KR" dirty="0">
                              <a:solidFill>
                                <a:schemeClr val="bg1"/>
                              </a:solidFill>
                              <a:latin typeface="Abadi" panose="020B0604020104020204" pitchFamily="34" charset="0"/>
                            </a:rPr>
                            <a:t>)</a:t>
                          </a:r>
                          <a:endParaRPr lang="ko-KR" altLang="en-US" dirty="0">
                            <a:solidFill>
                              <a:schemeClr val="bg1"/>
                            </a:solidFill>
                            <a:latin typeface="Abadi" panose="020B06040201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o-KR" altLang="en-US" sz="20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∝</m:t>
                                </m:r>
                                <m:sSup>
                                  <m:sSupPr>
                                    <m:ctrlPr>
                                      <a:rPr lang="en-US" altLang="ko-KR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en-US" altLang="ko-KR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altLang="en-US" sz="2000" dirty="0">
                            <a:solidFill>
                              <a:schemeClr val="bg1"/>
                            </a:solidFill>
                            <a:latin typeface="Abadi" panose="020B06040201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o-KR" altLang="en-US" sz="20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∝</m:t>
                                </m:r>
                                <m:sSup>
                                  <m:sSupPr>
                                    <m:ctrlPr>
                                      <a:rPr lang="en-US" altLang="ko-KR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altLang="ko-KR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1/2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altLang="en-US" sz="2000" dirty="0">
                            <a:solidFill>
                              <a:schemeClr val="bg1"/>
                            </a:solidFill>
                            <a:latin typeface="Abadi" panose="020B06040201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ko-KR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ko-KR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ko-KR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ko-KR" altLang="en-US" sz="2000" dirty="0">
                            <a:solidFill>
                              <a:schemeClr val="bg1"/>
                            </a:solidFill>
                            <a:latin typeface="Abadi" panose="020B06040201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593237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solidFill>
                                <a:schemeClr val="bg1"/>
                              </a:solidFill>
                              <a:latin typeface="Abadi" panose="020B0604020104020204" pitchFamily="34" charset="0"/>
                            </a:rPr>
                            <a:t>Matter</a:t>
                          </a:r>
                        </a:p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>
                              <a:solidFill>
                                <a:schemeClr val="bg1"/>
                              </a:solidFill>
                              <a:latin typeface="Abadi" panose="020B0604020104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r>
                            <a:rPr lang="en-US" altLang="ko-KR" dirty="0">
                              <a:solidFill>
                                <a:schemeClr val="bg1"/>
                              </a:solidFill>
                              <a:latin typeface="Abadi" panose="020B0604020104020204" pitchFamily="34" charset="0"/>
                            </a:rPr>
                            <a:t>)</a:t>
                          </a:r>
                          <a:endParaRPr lang="ko-KR" altLang="en-US" dirty="0">
                            <a:solidFill>
                              <a:schemeClr val="bg1"/>
                            </a:solidFill>
                            <a:latin typeface="Abadi" panose="020B06040201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o-KR" altLang="en-US" sz="20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∝</m:t>
                                </m:r>
                                <m:sSup>
                                  <m:sSupPr>
                                    <m:ctrlPr>
                                      <a:rPr lang="en-US" altLang="ko-KR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en-US" altLang="ko-KR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altLang="en-US" sz="2000" dirty="0">
                            <a:solidFill>
                              <a:schemeClr val="bg1"/>
                            </a:solidFill>
                            <a:latin typeface="Abadi" panose="020B06040201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o-KR" altLang="en-US" sz="20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∝</m:t>
                                </m:r>
                                <m:sSup>
                                  <m:sSupPr>
                                    <m:ctrlPr>
                                      <a:rPr lang="en-US" altLang="ko-KR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altLang="ko-KR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2/3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altLang="en-US" sz="2000" dirty="0">
                            <a:solidFill>
                              <a:schemeClr val="bg1"/>
                            </a:solidFill>
                            <a:latin typeface="Abadi" panose="020B06040201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ko-KR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altLang="ko-KR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altLang="ko-KR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ko-KR" altLang="en-US" sz="2000" dirty="0">
                            <a:solidFill>
                              <a:schemeClr val="bg1"/>
                            </a:solidFill>
                            <a:latin typeface="Abadi" panose="020B06040201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913367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solidFill>
                                <a:schemeClr val="bg1"/>
                              </a:solidFill>
                              <a:latin typeface="Abadi" panose="020B0604020104020204" pitchFamily="34" charset="0"/>
                            </a:rPr>
                            <a:t>Cosmological Constant</a:t>
                          </a:r>
                        </a:p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>
                              <a:solidFill>
                                <a:schemeClr val="bg1"/>
                              </a:solidFill>
                              <a:latin typeface="Abadi" panose="020B0604020104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ko-KR" alt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oMath>
                          </a14:m>
                          <a:r>
                            <a:rPr lang="en-US" altLang="ko-KR" dirty="0">
                              <a:solidFill>
                                <a:schemeClr val="bg1"/>
                              </a:solidFill>
                              <a:latin typeface="Abadi" panose="020B0604020104020204" pitchFamily="34" charset="0"/>
                            </a:rPr>
                            <a:t>)</a:t>
                          </a:r>
                          <a:endParaRPr lang="ko-KR" altLang="en-US" dirty="0">
                            <a:solidFill>
                              <a:schemeClr val="bg1"/>
                            </a:solidFill>
                            <a:latin typeface="Abadi" panose="020B06040201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solidFill>
                                <a:schemeClr val="bg1"/>
                              </a:solidFill>
                              <a:latin typeface="Abadi" panose="020B0604020104020204" pitchFamily="34" charset="0"/>
                            </a:rPr>
                            <a:t>Const.</a:t>
                          </a:r>
                          <a:endParaRPr lang="ko-KR" altLang="en-US" sz="2000" dirty="0">
                            <a:solidFill>
                              <a:schemeClr val="bg1"/>
                            </a:solidFill>
                            <a:latin typeface="Abadi" panose="020B06040201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o-KR" altLang="en-US" sz="20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∝</m:t>
                                </m:r>
                                <m:sSup>
                                  <m:sSupPr>
                                    <m:ctrlPr>
                                      <a:rPr lang="en-US" altLang="ko-KR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ko-KR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ko-KR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𝛬</m:t>
                                        </m:r>
                                        <m:r>
                                          <a:rPr lang="en-US" altLang="ko-KR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/3</m:t>
                                        </m:r>
                                      </m:e>
                                    </m:rad>
                                    <m:r>
                                      <a:rPr lang="en-US" altLang="ko-KR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altLang="en-US" sz="2000" dirty="0">
                            <a:solidFill>
                              <a:schemeClr val="bg1"/>
                            </a:solidFill>
                            <a:latin typeface="Abadi" panose="020B06040201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altLang="ko-KR" sz="20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US" altLang="ko-KR" sz="200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ko-KR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𝛬</m:t>
                                        </m:r>
                                      </m:num>
                                      <m:den>
                                        <m:r>
                                          <a:rPr lang="en-US" altLang="ko-KR" sz="20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rad>
                              </m:oMath>
                            </m:oMathPara>
                          </a14:m>
                          <a:endParaRPr lang="en-US" altLang="ko-KR" sz="2000" dirty="0">
                            <a:solidFill>
                              <a:schemeClr val="bg1"/>
                            </a:solidFill>
                            <a:latin typeface="Abadi" panose="020B06040201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95846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표 6">
                <a:extLst>
                  <a:ext uri="{FF2B5EF4-FFF2-40B4-BE49-F238E27FC236}">
                    <a16:creationId xmlns:a16="http://schemas.microsoft.com/office/drawing/2014/main" id="{B99FCE95-3FF2-423A-8EBC-E63DD8C154C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88401" y="3823506"/>
              <a:ext cx="8415197" cy="26920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0747">
                      <a:extLst>
                        <a:ext uri="{9D8B030D-6E8A-4147-A177-3AD203B41FA5}">
                          <a16:colId xmlns:a16="http://schemas.microsoft.com/office/drawing/2014/main" val="111811431"/>
                        </a:ext>
                      </a:extLst>
                    </a:gridCol>
                    <a:gridCol w="2196353">
                      <a:extLst>
                        <a:ext uri="{9D8B030D-6E8A-4147-A177-3AD203B41FA5}">
                          <a16:colId xmlns:a16="http://schemas.microsoft.com/office/drawing/2014/main" val="3474008906"/>
                        </a:ext>
                      </a:extLst>
                    </a:gridCol>
                    <a:gridCol w="2557602">
                      <a:extLst>
                        <a:ext uri="{9D8B030D-6E8A-4147-A177-3AD203B41FA5}">
                          <a16:colId xmlns:a16="http://schemas.microsoft.com/office/drawing/2014/main" val="1649368256"/>
                        </a:ext>
                      </a:extLst>
                    </a:gridCol>
                    <a:gridCol w="2160495">
                      <a:extLst>
                        <a:ext uri="{9D8B030D-6E8A-4147-A177-3AD203B41FA5}">
                          <a16:colId xmlns:a16="http://schemas.microsoft.com/office/drawing/2014/main" val="2006767795"/>
                        </a:ext>
                      </a:extLst>
                    </a:gridCol>
                  </a:tblGrid>
                  <a:tr h="37192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solidFill>
                                <a:schemeClr val="bg1"/>
                              </a:solidFill>
                              <a:latin typeface="Abadi" panose="020B0604020104020204" pitchFamily="34" charset="0"/>
                            </a:rPr>
                            <a:t>Component</a:t>
                          </a:r>
                          <a:endParaRPr lang="ko-KR" altLang="en-US" dirty="0">
                            <a:solidFill>
                              <a:schemeClr val="bg1"/>
                            </a:solidFill>
                            <a:latin typeface="Abadi" panose="020B06040201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68421" t="-8197" r="-215789" b="-6393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44762" t="-8197" r="-85476" b="-6393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89577" t="-8197" r="-1127" b="-6393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0075003"/>
                      </a:ext>
                    </a:extLst>
                  </a:tr>
                  <a:tr h="66402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07" t="-60550" r="-463415" b="-2577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68421" t="-60550" r="-215789" b="-2577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44762" t="-60550" r="-85476" b="-2577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89577" t="-60550" r="-1127" b="-2577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5932377"/>
                      </a:ext>
                    </a:extLst>
                  </a:tr>
                  <a:tr h="664083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07" t="-160550" r="-463415" b="-1577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68421" t="-160550" r="-215789" b="-1577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44762" t="-160550" r="-85476" b="-1577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89577" t="-160550" r="-1127" b="-1577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9133678"/>
                      </a:ext>
                    </a:extLst>
                  </a:tr>
                  <a:tr h="991997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407" t="-174233" r="-463415" b="-55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solidFill>
                                <a:schemeClr val="bg1"/>
                              </a:solidFill>
                              <a:latin typeface="Abadi" panose="020B0604020104020204" pitchFamily="34" charset="0"/>
                            </a:rPr>
                            <a:t>Const.</a:t>
                          </a:r>
                          <a:endParaRPr lang="ko-KR" altLang="en-US" sz="2000" dirty="0">
                            <a:solidFill>
                              <a:schemeClr val="bg1"/>
                            </a:solidFill>
                            <a:latin typeface="Abadi" panose="020B0604020104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44762" t="-174233" r="-85476" b="-55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89577" t="-174233" r="-1127" b="-55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958466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7372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DD671CD-21B4-4B8A-827D-D6F43EE0FA77}"/>
                  </a:ext>
                </a:extLst>
              </p:cNvPr>
              <p:cNvSpPr txBox="1"/>
              <p:nvPr/>
            </p:nvSpPr>
            <p:spPr>
              <a:xfrm>
                <a:off x="412260" y="0"/>
                <a:ext cx="3122393" cy="620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ctr">
                  <a:buNone/>
                </a:pPr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badi" panose="020B0604020104020204" pitchFamily="34" charset="0"/>
                  </a:rPr>
                  <a:t>9.3. Solving the Friedmann Equation</a:t>
                </a:r>
              </a:p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9.4. Thermal History of the First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ko-KR" sz="1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1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en-US" altLang="ko-KR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US" altLang="ko-KR" sz="1400" b="1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  <a:p>
                <a:pPr algn="ctr"/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badi" panose="020B0604020104020204" pitchFamily="34" charset="0"/>
                  </a:rPr>
                  <a:t>9.5. The Baryon Asymmetry of the Universe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DD671CD-21B4-4B8A-827D-D6F43EE0F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60" y="0"/>
                <a:ext cx="3122393" cy="620363"/>
              </a:xfrm>
              <a:prstGeom prst="rect">
                <a:avLst/>
              </a:prstGeom>
              <a:blipFill>
                <a:blip r:embed="rId2"/>
                <a:stretch>
                  <a:fillRect l="-195" b="-29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직사각형 2"/>
              <p:cNvSpPr/>
              <p:nvPr/>
            </p:nvSpPr>
            <p:spPr>
              <a:xfrm>
                <a:off x="1471086" y="1085690"/>
                <a:ext cx="4257360" cy="20744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solidFill>
                            <a:srgbClr val="00FFFF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ko-KR" b="0" i="1" smtClean="0">
                          <a:solidFill>
                            <a:srgbClr val="00FF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b="0" i="1" smtClean="0">
                          <a:solidFill>
                            <a:srgbClr val="00FFFF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ko-KR" b="0" i="1" smtClean="0">
                          <a:solidFill>
                            <a:srgbClr val="00FFFF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altLang="ko-KR" b="0" i="1" smtClean="0">
                              <a:solidFill>
                                <a:srgbClr val="00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solidFill>
                                <a:srgbClr val="00FF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ko-KR" b="0" i="1" smtClean="0">
                              <a:solidFill>
                                <a:srgbClr val="00FFFF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  <m:r>
                            <a:rPr lang="ko-KR" altLang="en-US" i="1">
                              <a:solidFill>
                                <a:srgbClr val="00FFFF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ko-KR" i="1">
                              <a:solidFill>
                                <a:srgbClr val="00FFFF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sSup>
                            <m:sSupPr>
                              <m:ctrlPr>
                                <a:rPr lang="en-US" altLang="ko-KR" b="0" i="1" smtClean="0">
                                  <a:solidFill>
                                    <a:srgbClr val="00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solidFill>
                                    <a:srgbClr val="00FFF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solidFill>
                                    <a:srgbClr val="00FF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solidFill>
                            <a:srgbClr val="00FFFF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ko-KR" i="1">
                              <a:solidFill>
                                <a:srgbClr val="00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b="0" i="1" smtClean="0">
                                  <a:solidFill>
                                    <a:srgbClr val="00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solidFill>
                                    <a:srgbClr val="00FFF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rgbClr val="00FFFF"/>
                                  </a:solidFill>
                                  <a:latin typeface="Cambria Math" panose="02040503050406030204" pitchFamily="18" charset="0"/>
                                </a:rPr>
                                <m:t>𝑃𝑙</m:t>
                              </m:r>
                            </m:sub>
                          </m:sSub>
                        </m:e>
                      </m:d>
                      <m:r>
                        <a:rPr lang="en-US" altLang="ko-KR" i="1">
                          <a:solidFill>
                            <a:srgbClr val="00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i="1">
                              <a:solidFill>
                                <a:srgbClr val="00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i="1">
                              <a:solidFill>
                                <a:srgbClr val="00FF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altLang="ko-KR" i="1">
                                  <a:solidFill>
                                    <a:srgbClr val="00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i="1">
                                  <a:solidFill>
                                    <a:srgbClr val="00FFF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ko-KR" i="1">
                                  <a:solidFill>
                                    <a:srgbClr val="00FFFF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en-US" altLang="ko-KR" i="1">
                              <a:solidFill>
                                <a:srgbClr val="00FFFF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  <m:r>
                            <a:rPr lang="ko-KR" altLang="en-US" i="1">
                              <a:solidFill>
                                <a:srgbClr val="00FFFF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ko-KR" i="1">
                              <a:solidFill>
                                <a:srgbClr val="00FFFF"/>
                              </a:solidFill>
                              <a:latin typeface="Cambria Math" panose="02040503050406030204" pitchFamily="18" charset="0"/>
                            </a:rPr>
                            <m:t>ℏ</m:t>
                          </m:r>
                          <m:sSup>
                            <m:sSupPr>
                              <m:ctrlPr>
                                <a:rPr lang="en-US" altLang="ko-KR" b="0" i="1" smtClean="0">
                                  <a:solidFill>
                                    <a:srgbClr val="00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i="1">
                                  <a:solidFill>
                                    <a:srgbClr val="00FFFF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solidFill>
                                    <a:srgbClr val="00FF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ko-KR" b="0" i="1" smtClean="0">
                          <a:solidFill>
                            <a:srgbClr val="00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i="1">
                              <a:solidFill>
                                <a:srgbClr val="00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i="1">
                              <a:solidFill>
                                <a:srgbClr val="00FF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altLang="ko-KR" b="0" i="1" smtClean="0">
                                  <a:solidFill>
                                    <a:srgbClr val="00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b="0" i="1" smtClean="0">
                                      <a:solidFill>
                                        <a:srgbClr val="00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solidFill>
                                            <a:srgbClr val="00FF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solidFill>
                                            <a:srgbClr val="00FF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b="0" i="0" smtClean="0">
                                          <a:solidFill>
                                            <a:srgbClr val="00FF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Pl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altLang="ko-KR" b="0" i="1" smtClean="0">
                                          <a:solidFill>
                                            <a:srgbClr val="00FF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b="0" i="1" smtClean="0">
                                          <a:solidFill>
                                            <a:srgbClr val="00FF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altLang="ko-KR" b="0" i="1" smtClean="0">
                                          <a:solidFill>
                                            <a:srgbClr val="00FF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altLang="ko-KR" b="0" i="1" smtClean="0">
                                  <a:solidFill>
                                    <a:srgbClr val="00FF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altLang="ko-KR" i="1">
                              <a:solidFill>
                                <a:srgbClr val="00FFFF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  <m:r>
                            <a:rPr lang="ko-KR" altLang="en-US" i="1">
                              <a:solidFill>
                                <a:srgbClr val="00FFFF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altLang="ko-KR" b="0" i="1" smtClean="0">
                                  <a:solidFill>
                                    <a:srgbClr val="00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i="1">
                                  <a:solidFill>
                                    <a:srgbClr val="00FFFF"/>
                                  </a:solidFill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solidFill>
                                    <a:srgbClr val="00FF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ko-KR" b="0" i="1" smtClean="0">
                                  <a:solidFill>
                                    <a:srgbClr val="00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solidFill>
                                    <a:srgbClr val="00FFFF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solidFill>
                                    <a:srgbClr val="00FFFF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ko-KR" b="0" i="1" dirty="0">
                  <a:solidFill>
                    <a:srgbClr val="00FFFF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altLang="ko-KR" dirty="0">
                    <a:solidFill>
                      <a:srgbClr val="00FF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ℏ</m:t>
                    </m:r>
                    <m:r>
                      <a:rPr lang="en-US" altLang="ko-KR" b="0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ko-KR" b="0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ko-KR" dirty="0">
                    <a:solidFill>
                      <a:srgbClr val="00FF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ko-KR" altLang="en-US" i="1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altLang="ko-KR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</a:rPr>
                              <m:t>𝑃𝑙</m:t>
                            </m:r>
                          </m:sub>
                        </m:sSub>
                      </m:e>
                    </m:d>
                    <m:r>
                      <a:rPr lang="en-US" altLang="ko-KR" b="0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=6.63</m:t>
                    </m:r>
                    <m:r>
                      <a:rPr lang="en-US" altLang="ko-KR" b="0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ko-KR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74</m:t>
                        </m:r>
                      </m:sup>
                    </m:sSup>
                    <m:r>
                      <a:rPr lang="en-US" altLang="ko-KR" b="0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altLang="ko-KR" b="0" i="0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Ge</m:t>
                    </m:r>
                    <m:sSup>
                      <m:sSupPr>
                        <m:ctrlPr>
                          <a:rPr lang="en-US" altLang="ko-KR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</m:t>
                        </m:r>
                      </m:e>
                      <m:sup>
                        <m:r>
                          <a:rPr lang="en-US" altLang="ko-KR" b="0" i="0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ko-KR" b="0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ko-KR" altLang="en-US" dirty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3" name="직사각형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086" y="1085690"/>
                <a:ext cx="4257360" cy="2074479"/>
              </a:xfrm>
              <a:prstGeom prst="rect">
                <a:avLst/>
              </a:prstGeom>
              <a:blipFill>
                <a:blip r:embed="rId3"/>
                <a:stretch>
                  <a:fillRect l="-1144" b="-29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직사각형 4"/>
              <p:cNvSpPr/>
              <p:nvPr/>
            </p:nvSpPr>
            <p:spPr>
              <a:xfrm>
                <a:off x="7431741" y="505785"/>
                <a:ext cx="3708086" cy="31158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Pl</m:t>
                          </m:r>
                        </m:sub>
                      </m:sSub>
                      <m:r>
                        <a:rPr lang="en-US" altLang="ko-K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den>
                          </m:f>
                        </m:e>
                      </m:rad>
                      <m:r>
                        <a:rPr lang="en-US" altLang="ko-K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≅2.2</m:t>
                      </m:r>
                      <m:r>
                        <a:rPr lang="en-US" altLang="ko-K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</m:e>
                      </m:d>
                    </m:oMath>
                  </m:oMathPara>
                </a14:m>
                <a:endParaRPr lang="en-US" altLang="ko-KR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  <a:p>
                <a:endParaRPr lang="en-US" altLang="ko-KR" i="1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Pl</m:t>
                          </m:r>
                        </m:sub>
                      </m:sSub>
                      <m:r>
                        <a:rPr lang="en-US" altLang="ko-K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Pl</m:t>
                          </m:r>
                        </m:sub>
                      </m:sSub>
                      <m:sSup>
                        <m:sSupPr>
                          <m:ctrlP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≅1.22</m:t>
                      </m:r>
                      <m:r>
                        <a:rPr lang="en-US" altLang="ko-K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19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GeV</m:t>
                          </m:r>
                        </m:e>
                      </m:d>
                    </m:oMath>
                  </m:oMathPara>
                </a14:m>
                <a:endParaRPr lang="en-US" altLang="ko-KR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  <a:p>
                <a:endParaRPr lang="en-US" altLang="ko-KR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Pl</m:t>
                          </m:r>
                        </m:sub>
                      </m:sSub>
                      <m:r>
                        <a:rPr lang="en-US" altLang="ko-K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Pl</m:t>
                              </m:r>
                            </m:sub>
                          </m:sSub>
                          <m: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altLang="ko-K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≅1.6</m:t>
                      </m:r>
                      <m:r>
                        <a:rPr lang="en-US" altLang="ko-K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−35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e>
                      </m:d>
                    </m:oMath>
                  </m:oMathPara>
                </a14:m>
                <a:endParaRPr lang="en-US" altLang="ko-KR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  <a:p>
                <a:endParaRPr lang="en-US" altLang="ko-KR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Pl</m:t>
                          </m:r>
                        </m:sub>
                      </m:sSub>
                      <m:r>
                        <a:rPr lang="en-US" altLang="ko-K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Pl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den>
                      </m:f>
                      <m:r>
                        <a:rPr lang="en-US" altLang="ko-KR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≅5.4</m:t>
                      </m:r>
                      <m:r>
                        <a:rPr lang="en-US" altLang="ko-K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−44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</m:d>
                    </m:oMath>
                  </m:oMathPara>
                </a14:m>
                <a:endParaRPr lang="en-US" altLang="ko-KR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5" name="직사각형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1741" y="505785"/>
                <a:ext cx="3708086" cy="31158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5" descr="테이블이(가) 표시된 사진&#10;&#10;자동 생성된 설명">
            <a:extLst>
              <a:ext uri="{FF2B5EF4-FFF2-40B4-BE49-F238E27FC236}">
                <a16:creationId xmlns:a16="http://schemas.microsoft.com/office/drawing/2014/main" id="{9A4AAB7D-C8B1-44F0-812B-713BD97452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67" y="3878001"/>
            <a:ext cx="8368146" cy="247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5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그림 31" descr="테이블이(가) 표시된 사진&#10;&#10;자동 생성된 설명">
            <a:extLst>
              <a:ext uri="{FF2B5EF4-FFF2-40B4-BE49-F238E27FC236}">
                <a16:creationId xmlns:a16="http://schemas.microsoft.com/office/drawing/2014/main" id="{DC5A0174-3A17-418F-9628-6C168A2D44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687" y="661953"/>
            <a:ext cx="8368146" cy="24742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DD671CD-21B4-4B8A-827D-D6F43EE0FA77}"/>
                  </a:ext>
                </a:extLst>
              </p:cNvPr>
              <p:cNvSpPr txBox="1"/>
              <p:nvPr/>
            </p:nvSpPr>
            <p:spPr>
              <a:xfrm>
                <a:off x="412260" y="0"/>
                <a:ext cx="3122393" cy="620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ctr">
                  <a:buNone/>
                </a:pPr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badi" panose="020B0604020104020204" pitchFamily="34" charset="0"/>
                  </a:rPr>
                  <a:t>9.3. Solving the Friedmann Equation</a:t>
                </a:r>
              </a:p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9.4. Thermal History of the First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ko-KR" sz="1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1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en-US" altLang="ko-KR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US" altLang="ko-KR" sz="1400" b="1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  <a:p>
                <a:pPr algn="ctr"/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badi" panose="020B0604020104020204" pitchFamily="34" charset="0"/>
                  </a:rPr>
                  <a:t>9.5. The Baryon Asymmetry of the Universe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DD671CD-21B4-4B8A-827D-D6F43EE0F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60" y="0"/>
                <a:ext cx="3122393" cy="620363"/>
              </a:xfrm>
              <a:prstGeom prst="rect">
                <a:avLst/>
              </a:prstGeom>
              <a:blipFill>
                <a:blip r:embed="rId4"/>
                <a:stretch>
                  <a:fillRect l="-195" b="-29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직선 연결선 12"/>
          <p:cNvCxnSpPr/>
          <p:nvPr/>
        </p:nvCxnSpPr>
        <p:spPr>
          <a:xfrm>
            <a:off x="894398" y="839585"/>
            <a:ext cx="0" cy="59851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 flipH="1">
            <a:off x="412260" y="1438102"/>
            <a:ext cx="482138" cy="46551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H="1" flipV="1">
            <a:off x="894398" y="1438102"/>
            <a:ext cx="482138" cy="46551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1664" y="2028305"/>
            <a:ext cx="461665" cy="7768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Abadi" panose="020B0604020104020204" pitchFamily="34" charset="0"/>
              </a:rPr>
              <a:t>Gravity</a:t>
            </a:r>
            <a:endParaRPr lang="ko-KR" altLang="en-US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1376536" y="1903614"/>
            <a:ext cx="0" cy="59851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flipH="1">
            <a:off x="894398" y="2502131"/>
            <a:ext cx="482138" cy="46551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 flipH="1" flipV="1">
            <a:off x="1376536" y="2502131"/>
            <a:ext cx="482138" cy="46551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646609" y="2990330"/>
            <a:ext cx="461665" cy="74796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Abadi" panose="020B0604020104020204" pitchFamily="34" charset="0"/>
              </a:rPr>
              <a:t>Strong</a:t>
            </a:r>
            <a:endParaRPr lang="ko-KR" altLang="en-US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cxnSp>
        <p:nvCxnSpPr>
          <p:cNvPr id="21" name="직선 연결선 20"/>
          <p:cNvCxnSpPr/>
          <p:nvPr/>
        </p:nvCxnSpPr>
        <p:spPr>
          <a:xfrm>
            <a:off x="894398" y="2967643"/>
            <a:ext cx="0" cy="59851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 flipH="1">
            <a:off x="412260" y="3566160"/>
            <a:ext cx="482138" cy="46551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 flipH="1" flipV="1">
            <a:off x="894398" y="3566160"/>
            <a:ext cx="482138" cy="46551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1664" y="4067689"/>
            <a:ext cx="461665" cy="166167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Abadi" panose="020B0604020104020204" pitchFamily="34" charset="0"/>
              </a:rPr>
              <a:t>Electromagnetic</a:t>
            </a:r>
            <a:endParaRPr lang="ko-KR" altLang="en-US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45703" y="4067689"/>
            <a:ext cx="461665" cy="62292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Abadi" panose="020B0604020104020204" pitchFamily="34" charset="0"/>
              </a:rPr>
              <a:t>Weak</a:t>
            </a:r>
            <a:endParaRPr lang="ko-KR" altLang="en-US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1119311" y="1799467"/>
            <a:ext cx="492374" cy="921886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badi" panose="020B0604020104020204" pitchFamily="34" charset="0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2856670" y="1692051"/>
            <a:ext cx="7692181" cy="460944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66DCFC70-DA9E-497C-845D-44C0F6B4618E}"/>
              </a:ext>
            </a:extLst>
          </p:cNvPr>
          <p:cNvGrpSpPr/>
          <p:nvPr/>
        </p:nvGrpSpPr>
        <p:grpSpPr>
          <a:xfrm>
            <a:off x="2392627" y="3297717"/>
            <a:ext cx="9187667" cy="881149"/>
            <a:chOff x="2392627" y="3297717"/>
            <a:chExt cx="9187667" cy="881149"/>
          </a:xfrm>
        </p:grpSpPr>
        <p:sp>
          <p:nvSpPr>
            <p:cNvPr id="7" name="오른쪽 화살표 6"/>
            <p:cNvSpPr/>
            <p:nvPr/>
          </p:nvSpPr>
          <p:spPr>
            <a:xfrm>
              <a:off x="5417448" y="3297717"/>
              <a:ext cx="2838028" cy="881149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rgbClr val="0000FF"/>
                  </a:solidFill>
                  <a:latin typeface="Abadi" panose="020B0604020104020204" pitchFamily="34" charset="0"/>
                </a:rPr>
                <a:t>Spontaneous Symmetry Breaking</a:t>
              </a:r>
              <a:endParaRPr lang="ko-KR" altLang="en-US" sz="1200" dirty="0">
                <a:solidFill>
                  <a:srgbClr val="0000FF"/>
                </a:solidFill>
                <a:latin typeface="Abadi" panose="020B0604020104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F86ED324-71FB-4E70-8939-481428AEBAC6}"/>
                    </a:ext>
                  </a:extLst>
                </p:cNvPr>
                <p:cNvSpPr txBox="1"/>
                <p:nvPr/>
              </p:nvSpPr>
              <p:spPr>
                <a:xfrm>
                  <a:off x="2392627" y="3535695"/>
                  <a:ext cx="306391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en-US" altLang="ko-KR" sz="20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𝐆𝐔𝐓</m:t>
                            </m:r>
                          </m:sub>
                        </m:sSub>
                        <m:r>
                          <a:rPr lang="en-US" altLang="ko-KR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ko-KR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𝑺𝑼</m:t>
                        </m:r>
                        <m:d>
                          <m:dPr>
                            <m:ctrlPr>
                              <a:rPr lang="en-US" altLang="ko-KR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  <m:r>
                          <a:rPr lang="en-US" altLang="ko-KR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?   </m:t>
                        </m:r>
                        <m:r>
                          <a:rPr lang="en-US" altLang="ko-KR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𝑺𝑶</m:t>
                        </m:r>
                        <m:d>
                          <m:dPr>
                            <m:ctrlPr>
                              <a:rPr lang="en-US" altLang="ko-KR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</m:d>
                        <m:r>
                          <a:rPr lang="en-US" altLang="ko-KR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en-US" altLang="ko-KR" sz="2000" b="1" dirty="0">
                    <a:solidFill>
                      <a:srgbClr val="FFFF00"/>
                    </a:solidFill>
                    <a:latin typeface="Abadi" panose="020B0604020104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F86ED324-71FB-4E70-8939-481428AEBA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2627" y="3535695"/>
                  <a:ext cx="3063916" cy="400110"/>
                </a:xfrm>
                <a:prstGeom prst="rect">
                  <a:avLst/>
                </a:prstGeom>
                <a:blipFill>
                  <a:blip r:embed="rId5"/>
                  <a:stretch>
                    <a:fillRect l="-398" b="-151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9CCDFF7-432C-4BB5-9964-3132CFA76456}"/>
                    </a:ext>
                  </a:extLst>
                </p:cNvPr>
                <p:cNvSpPr txBox="1"/>
                <p:nvPr/>
              </p:nvSpPr>
              <p:spPr>
                <a:xfrm>
                  <a:off x="8242906" y="3535695"/>
                  <a:ext cx="333738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r>
                              <a:rPr lang="en-US" altLang="ko-KR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sub>
                        </m:sSub>
                        <m:r>
                          <a:rPr lang="en-US" altLang="ko-KR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ko-KR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𝑺𝑼</m:t>
                        </m:r>
                        <m:d>
                          <m:dPr>
                            <m:ctrlPr>
                              <a:rPr lang="en-US" altLang="ko-KR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altLang="ko-KR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ko-KR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𝑺𝑼</m:t>
                        </m:r>
                        <m:d>
                          <m:dPr>
                            <m:ctrlPr>
                              <a:rPr lang="en-US" altLang="ko-KR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altLang="ko-KR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ko-KR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𝑼</m:t>
                        </m:r>
                        <m:r>
                          <a:rPr lang="en-US" altLang="ko-KR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altLang="ko-KR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altLang="ko-KR" sz="2000" b="1" dirty="0">
                    <a:solidFill>
                      <a:srgbClr val="FFFF00"/>
                    </a:solidFill>
                    <a:latin typeface="Abadi" panose="020B0604020104020204" pitchFamily="34" charset="0"/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9CCDFF7-432C-4BB5-9964-3132CFA764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2906" y="3535695"/>
                  <a:ext cx="3337388" cy="400110"/>
                </a:xfrm>
                <a:prstGeom prst="rect">
                  <a:avLst/>
                </a:prstGeom>
                <a:blipFill>
                  <a:blip r:embed="rId6"/>
                  <a:stretch>
                    <a:fillRect l="-547" b="-1515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387B7E28-6120-46DA-AD63-4BD57BFA6CF0}"/>
              </a:ext>
            </a:extLst>
          </p:cNvPr>
          <p:cNvGrpSpPr/>
          <p:nvPr/>
        </p:nvGrpSpPr>
        <p:grpSpPr>
          <a:xfrm>
            <a:off x="2261890" y="3935805"/>
            <a:ext cx="3703792" cy="2760095"/>
            <a:chOff x="2261890" y="3935805"/>
            <a:chExt cx="3703792" cy="2760095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3307B599-AF9A-488D-B2FC-540C6EA65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1890" y="4315739"/>
              <a:ext cx="3703792" cy="2380161"/>
            </a:xfrm>
            <a:prstGeom prst="rect">
              <a:avLst/>
            </a:prstGeom>
          </p:spPr>
        </p:pic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2D7B0534-B2EF-489F-A1ED-A23AA5D8A673}"/>
                </a:ext>
              </a:extLst>
            </p:cNvPr>
            <p:cNvSpPr/>
            <p:nvPr/>
          </p:nvSpPr>
          <p:spPr>
            <a:xfrm>
              <a:off x="4625788" y="4598894"/>
              <a:ext cx="1156447" cy="995082"/>
            </a:xfrm>
            <a:prstGeom prst="rect">
              <a:avLst/>
            </a:prstGeom>
            <a:noFill/>
            <a:ln w="38100">
              <a:solidFill>
                <a:srgbClr val="00FFF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0FFFF"/>
                </a:solidFill>
              </a:endParaRPr>
            </a:p>
          </p:txBody>
        </p:sp>
        <p:cxnSp>
          <p:nvCxnSpPr>
            <p:cNvPr id="28" name="직선 화살표 연결선 27">
              <a:extLst>
                <a:ext uri="{FF2B5EF4-FFF2-40B4-BE49-F238E27FC236}">
                  <a16:creationId xmlns:a16="http://schemas.microsoft.com/office/drawing/2014/main" id="{1736AE43-67E5-4949-91AF-4EFDA2B24018}"/>
                </a:ext>
              </a:extLst>
            </p:cNvPr>
            <p:cNvCxnSpPr/>
            <p:nvPr/>
          </p:nvCxnSpPr>
          <p:spPr>
            <a:xfrm>
              <a:off x="4205813" y="3935805"/>
              <a:ext cx="814422" cy="663089"/>
            </a:xfrm>
            <a:prstGeom prst="straightConnector1">
              <a:avLst/>
            </a:prstGeom>
            <a:ln w="38100">
              <a:solidFill>
                <a:srgbClr val="00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DD8234F-C295-43FF-8EFE-CA34414E889D}"/>
                </a:ext>
              </a:extLst>
            </p:cNvPr>
            <p:cNvSpPr txBox="1"/>
            <p:nvPr/>
          </p:nvSpPr>
          <p:spPr>
            <a:xfrm>
              <a:off x="4534064" y="5576962"/>
              <a:ext cx="1339894" cy="461665"/>
            </a:xfrm>
            <a:prstGeom prst="rect">
              <a:avLst/>
            </a:prstGeom>
            <a:noFill/>
            <a:ln>
              <a:solidFill>
                <a:srgbClr val="00FF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00FFFF"/>
                  </a:solidFill>
                  <a:latin typeface="Abadi" panose="020B0604020104020204" pitchFamily="34" charset="0"/>
                </a:rPr>
                <a:t>Couplings were gathered!</a:t>
              </a:r>
              <a:endParaRPr lang="ko-KR" altLang="en-US" sz="1200" dirty="0">
                <a:solidFill>
                  <a:srgbClr val="00FFFF"/>
                </a:solidFill>
                <a:latin typeface="Abadi" panose="020B0604020104020204" pitchFamily="34" charset="0"/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01C8782C-68C6-4C58-B18D-2C4280DB4E4B}"/>
              </a:ext>
            </a:extLst>
          </p:cNvPr>
          <p:cNvGrpSpPr/>
          <p:nvPr/>
        </p:nvGrpSpPr>
        <p:grpSpPr>
          <a:xfrm>
            <a:off x="7070404" y="4315739"/>
            <a:ext cx="4413384" cy="2483116"/>
            <a:chOff x="7070404" y="4315739"/>
            <a:chExt cx="4413384" cy="248311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07CBA9D-01E0-441B-9BB7-14ADB11E0F83}"/>
                </a:ext>
              </a:extLst>
            </p:cNvPr>
            <p:cNvSpPr txBox="1"/>
            <p:nvPr/>
          </p:nvSpPr>
          <p:spPr>
            <a:xfrm>
              <a:off x="7070404" y="5906303"/>
              <a:ext cx="441338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Abadi" panose="020B0604020104020204" pitchFamily="34" charset="0"/>
                </a:rPr>
                <a:t>Proton decay(mediated by massive GUT X boson : Baryon Number is not conserved)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latin typeface="Abadi" panose="020B0604020104020204" pitchFamily="34" charset="0"/>
              </a:endParaRPr>
            </a:p>
            <a:p>
              <a:pPr algn="ctr"/>
              <a:r>
                <a:rPr lang="en-US" altLang="ko-KR" sz="1600" dirty="0">
                  <a:solidFill>
                    <a:schemeClr val="bg1"/>
                  </a:solidFill>
                  <a:latin typeface="Abadi" panose="020B0604020104020204" pitchFamily="34" charset="0"/>
                </a:rPr>
                <a:t>X boson-interaction would be highly suppressed.</a:t>
              </a:r>
              <a:endParaRPr lang="ko-KR" altLang="en-US" sz="1600" dirty="0">
                <a:solidFill>
                  <a:schemeClr val="bg1"/>
                </a:solidFill>
                <a:latin typeface="Abadi" panose="020B0604020104020204" pitchFamily="34" charset="0"/>
              </a:endParaRPr>
            </a:p>
          </p:txBody>
        </p:sp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0B387203-0DB6-4506-8BFA-571162934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2409" y="4315739"/>
              <a:ext cx="3969325" cy="1556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245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 descr="테이블이(가) 표시된 사진&#10;&#10;자동 생성된 설명">
            <a:extLst>
              <a:ext uri="{FF2B5EF4-FFF2-40B4-BE49-F238E27FC236}">
                <a16:creationId xmlns:a16="http://schemas.microsoft.com/office/drawing/2014/main" id="{7D1F1008-A2DB-4FE8-91CA-33AC1ED4E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687" y="661953"/>
            <a:ext cx="8368146" cy="24742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DD671CD-21B4-4B8A-827D-D6F43EE0FA77}"/>
                  </a:ext>
                </a:extLst>
              </p:cNvPr>
              <p:cNvSpPr txBox="1"/>
              <p:nvPr/>
            </p:nvSpPr>
            <p:spPr>
              <a:xfrm>
                <a:off x="412260" y="0"/>
                <a:ext cx="3122393" cy="620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ctr">
                  <a:buNone/>
                </a:pPr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badi" panose="020B0604020104020204" pitchFamily="34" charset="0"/>
                  </a:rPr>
                  <a:t>9.3. Solving the Friedmann Equation</a:t>
                </a:r>
              </a:p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9.4. Thermal History of the First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ko-KR" sz="1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1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en-US" altLang="ko-KR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US" altLang="ko-KR" sz="1400" b="1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  <a:p>
                <a:pPr algn="ctr"/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badi" panose="020B0604020104020204" pitchFamily="34" charset="0"/>
                  </a:rPr>
                  <a:t>9.5. The Baryon Asymmetry of the Universe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DD671CD-21B4-4B8A-827D-D6F43EE0F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60" y="0"/>
                <a:ext cx="3122393" cy="620363"/>
              </a:xfrm>
              <a:prstGeom prst="rect">
                <a:avLst/>
              </a:prstGeom>
              <a:blipFill>
                <a:blip r:embed="rId3"/>
                <a:stretch>
                  <a:fillRect l="-195" b="-29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직사각형 26"/>
          <p:cNvSpPr/>
          <p:nvPr/>
        </p:nvSpPr>
        <p:spPr>
          <a:xfrm>
            <a:off x="653329" y="2846799"/>
            <a:ext cx="492374" cy="921886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/>
          <p:cNvSpPr/>
          <p:nvPr/>
        </p:nvSpPr>
        <p:spPr>
          <a:xfrm>
            <a:off x="2856670" y="2140939"/>
            <a:ext cx="7692181" cy="460944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617B2B37-F181-4923-A9C9-8727871FDB8D}"/>
              </a:ext>
            </a:extLst>
          </p:cNvPr>
          <p:cNvCxnSpPr/>
          <p:nvPr/>
        </p:nvCxnSpPr>
        <p:spPr>
          <a:xfrm>
            <a:off x="894398" y="839585"/>
            <a:ext cx="0" cy="59851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5E458439-6AD4-4277-BEC7-58CD2BB7C643}"/>
              </a:ext>
            </a:extLst>
          </p:cNvPr>
          <p:cNvCxnSpPr/>
          <p:nvPr/>
        </p:nvCxnSpPr>
        <p:spPr>
          <a:xfrm flipH="1">
            <a:off x="412260" y="1438102"/>
            <a:ext cx="482138" cy="46551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143790B0-1F47-4B41-84CB-13E33D41A7F1}"/>
              </a:ext>
            </a:extLst>
          </p:cNvPr>
          <p:cNvCxnSpPr/>
          <p:nvPr/>
        </p:nvCxnSpPr>
        <p:spPr>
          <a:xfrm flipH="1" flipV="1">
            <a:off x="894398" y="1438102"/>
            <a:ext cx="482138" cy="46551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4B257120-F1B5-4FB7-AE56-B031424E594F}"/>
              </a:ext>
            </a:extLst>
          </p:cNvPr>
          <p:cNvSpPr txBox="1"/>
          <p:nvPr/>
        </p:nvSpPr>
        <p:spPr>
          <a:xfrm>
            <a:off x="191664" y="2028305"/>
            <a:ext cx="461665" cy="7768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Abadi" panose="020B0604020104020204" pitchFamily="34" charset="0"/>
              </a:rPr>
              <a:t>Gravity</a:t>
            </a:r>
            <a:endParaRPr lang="ko-KR" altLang="en-US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18DBD3ED-22EB-448F-BC88-D4A61365FD61}"/>
              </a:ext>
            </a:extLst>
          </p:cNvPr>
          <p:cNvCxnSpPr/>
          <p:nvPr/>
        </p:nvCxnSpPr>
        <p:spPr>
          <a:xfrm>
            <a:off x="1376536" y="1903614"/>
            <a:ext cx="0" cy="59851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 45">
            <a:extLst>
              <a:ext uri="{FF2B5EF4-FFF2-40B4-BE49-F238E27FC236}">
                <a16:creationId xmlns:a16="http://schemas.microsoft.com/office/drawing/2014/main" id="{6182D5F8-512E-4BED-B250-8142F842FD5C}"/>
              </a:ext>
            </a:extLst>
          </p:cNvPr>
          <p:cNvCxnSpPr/>
          <p:nvPr/>
        </p:nvCxnSpPr>
        <p:spPr>
          <a:xfrm flipH="1">
            <a:off x="894398" y="2502131"/>
            <a:ext cx="482138" cy="46551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4D6EAE66-6F62-46D2-ABEB-71BB0C9B7D9B}"/>
              </a:ext>
            </a:extLst>
          </p:cNvPr>
          <p:cNvCxnSpPr/>
          <p:nvPr/>
        </p:nvCxnSpPr>
        <p:spPr>
          <a:xfrm flipH="1" flipV="1">
            <a:off x="1376536" y="2502131"/>
            <a:ext cx="482138" cy="46551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4FF65B0-C45D-4258-99CE-3EA67F12BB4C}"/>
              </a:ext>
            </a:extLst>
          </p:cNvPr>
          <p:cNvSpPr txBox="1"/>
          <p:nvPr/>
        </p:nvSpPr>
        <p:spPr>
          <a:xfrm>
            <a:off x="1646609" y="2990330"/>
            <a:ext cx="461665" cy="74796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Abadi" panose="020B0604020104020204" pitchFamily="34" charset="0"/>
              </a:rPr>
              <a:t>Strong</a:t>
            </a:r>
            <a:endParaRPr lang="ko-KR" altLang="en-US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6080B7A1-4ECD-497C-8EE8-8BBE00A24720}"/>
              </a:ext>
            </a:extLst>
          </p:cNvPr>
          <p:cNvCxnSpPr/>
          <p:nvPr/>
        </p:nvCxnSpPr>
        <p:spPr>
          <a:xfrm>
            <a:off x="894398" y="2967643"/>
            <a:ext cx="0" cy="59851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49">
            <a:extLst>
              <a:ext uri="{FF2B5EF4-FFF2-40B4-BE49-F238E27FC236}">
                <a16:creationId xmlns:a16="http://schemas.microsoft.com/office/drawing/2014/main" id="{691DBF27-FB3A-4FAE-9279-DA56A8B7F9D3}"/>
              </a:ext>
            </a:extLst>
          </p:cNvPr>
          <p:cNvCxnSpPr/>
          <p:nvPr/>
        </p:nvCxnSpPr>
        <p:spPr>
          <a:xfrm flipH="1">
            <a:off x="412260" y="3566160"/>
            <a:ext cx="482138" cy="46551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4FBC80A2-D71A-48D2-A95A-84B87F895C52}"/>
              </a:ext>
            </a:extLst>
          </p:cNvPr>
          <p:cNvCxnSpPr/>
          <p:nvPr/>
        </p:nvCxnSpPr>
        <p:spPr>
          <a:xfrm flipH="1" flipV="1">
            <a:off x="894398" y="3566160"/>
            <a:ext cx="482138" cy="46551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5EF80056-FD43-4D63-B8FA-488220FE372F}"/>
              </a:ext>
            </a:extLst>
          </p:cNvPr>
          <p:cNvSpPr txBox="1"/>
          <p:nvPr/>
        </p:nvSpPr>
        <p:spPr>
          <a:xfrm>
            <a:off x="191664" y="4067689"/>
            <a:ext cx="461665" cy="166167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Abadi" panose="020B0604020104020204" pitchFamily="34" charset="0"/>
              </a:rPr>
              <a:t>Electromagnetic</a:t>
            </a:r>
            <a:endParaRPr lang="ko-KR" altLang="en-US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6F049E5-23E5-4F59-AF4D-510CEF62F441}"/>
              </a:ext>
            </a:extLst>
          </p:cNvPr>
          <p:cNvSpPr txBox="1"/>
          <p:nvPr/>
        </p:nvSpPr>
        <p:spPr>
          <a:xfrm>
            <a:off x="1145703" y="4067689"/>
            <a:ext cx="461665" cy="62292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Abadi" panose="020B0604020104020204" pitchFamily="34" charset="0"/>
              </a:rPr>
              <a:t>Weak</a:t>
            </a:r>
            <a:endParaRPr lang="ko-KR" altLang="en-US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F09219F-849B-4350-A977-0FCF81783B3A}"/>
                  </a:ext>
                </a:extLst>
              </p:cNvPr>
              <p:cNvSpPr txBox="1"/>
              <p:nvPr/>
            </p:nvSpPr>
            <p:spPr>
              <a:xfrm>
                <a:off x="2594714" y="4782948"/>
                <a:ext cx="253306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Massless Gauge Bosons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altLang="ko-KR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F09219F-849B-4350-A977-0FCF81783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714" y="4782948"/>
                <a:ext cx="2533066" cy="646331"/>
              </a:xfrm>
              <a:prstGeom prst="rect">
                <a:avLst/>
              </a:prstGeom>
              <a:blipFill>
                <a:blip r:embed="rId4"/>
                <a:stretch>
                  <a:fillRect l="-2169" t="-5660" r="-16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그룹 2">
            <a:extLst>
              <a:ext uri="{FF2B5EF4-FFF2-40B4-BE49-F238E27FC236}">
                <a16:creationId xmlns:a16="http://schemas.microsoft.com/office/drawing/2014/main" id="{A9D2AC6F-D790-409A-96B2-1AA3E51C057E}"/>
              </a:ext>
            </a:extLst>
          </p:cNvPr>
          <p:cNvGrpSpPr/>
          <p:nvPr/>
        </p:nvGrpSpPr>
        <p:grpSpPr>
          <a:xfrm>
            <a:off x="2221984" y="3274180"/>
            <a:ext cx="8337772" cy="923330"/>
            <a:chOff x="2221984" y="3274180"/>
            <a:chExt cx="8337772" cy="923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F485B1F-06AC-42DA-BF73-872B41552092}"/>
                    </a:ext>
                  </a:extLst>
                </p:cNvPr>
                <p:cNvSpPr txBox="1"/>
                <p:nvPr/>
              </p:nvSpPr>
              <p:spPr>
                <a:xfrm>
                  <a:off x="2221984" y="3547132"/>
                  <a:ext cx="32785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𝑺𝑼</m:t>
                        </m:r>
                        <m:d>
                          <m:dPr>
                            <m:ctrlPr>
                              <a:rPr lang="en-US" altLang="ko-K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altLang="ko-KR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ko-KR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𝑼</m:t>
                        </m:r>
                        <m:d>
                          <m:dPr>
                            <m:ctrlPr>
                              <a:rPr lang="en-US" altLang="ko-K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altLang="ko-KR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altLang="ko-KR" b="1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𝐄𝐥𝐞𝐜𝐭𝐫𝐨𝐖𝐞𝐚𝐤</m:t>
                        </m:r>
                        <m:r>
                          <a:rPr lang="en-US" altLang="ko-KR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ko-KR" b="1" dirty="0">
                    <a:solidFill>
                      <a:srgbClr val="FFFF00"/>
                    </a:solidFill>
                    <a:latin typeface="Abadi" panose="020B0604020104020204" pitchFamily="34" charset="0"/>
                  </a:endParaRP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F485B1F-06AC-42DA-BF73-872B415520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1984" y="3547132"/>
                  <a:ext cx="3278526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0A049EDC-44F3-424D-AA8F-3C85073399D6}"/>
                    </a:ext>
                  </a:extLst>
                </p:cNvPr>
                <p:cNvSpPr txBox="1"/>
                <p:nvPr/>
              </p:nvSpPr>
              <p:spPr>
                <a:xfrm>
                  <a:off x="8354088" y="3274180"/>
                  <a:ext cx="2205668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  <m:d>
                          <m:dPr>
                            <m:ctrlPr>
                              <a:rPr lang="en-US" altLang="ko-KR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altLang="ko-KR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ko-KR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𝐐𝐄𝐃</m:t>
                        </m:r>
                        <m:r>
                          <a:rPr lang="en-US" altLang="ko-KR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ko-KR" b="1" i="1" dirty="0">
                    <a:solidFill>
                      <a:srgbClr val="FFFF00"/>
                    </a:solidFill>
                    <a:latin typeface="Cambria Math" panose="02040503050406030204" pitchFamily="18" charset="0"/>
                  </a:endParaRPr>
                </a:p>
                <a:p>
                  <a:endParaRPr lang="en-US" altLang="ko-KR" b="1" i="1" dirty="0">
                    <a:solidFill>
                      <a:srgbClr val="FFFF00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𝑺𝑼</m:t>
                        </m:r>
                        <m:d>
                          <m:dPr>
                            <m:ctrlPr>
                              <a:rPr lang="en-US" altLang="ko-KR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altLang="ko-KR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[</m:t>
                        </m:r>
                        <m:r>
                          <a:rPr lang="en-US" altLang="ko-KR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𝐖𝐞𝐚𝐤</m:t>
                        </m:r>
                        <m:r>
                          <a:rPr lang="en-US" altLang="ko-KR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altLang="ko-KR" b="1" dirty="0">
                    <a:solidFill>
                      <a:srgbClr val="FFFF00"/>
                    </a:solidFill>
                    <a:latin typeface="Abadi" panose="020B0604020104020204" pitchFamily="34" charset="0"/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0A049EDC-44F3-424D-AA8F-3C85073399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4088" y="3274180"/>
                  <a:ext cx="2205668" cy="923330"/>
                </a:xfrm>
                <a:prstGeom prst="rect">
                  <a:avLst/>
                </a:prstGeom>
                <a:blipFill>
                  <a:blip r:embed="rId6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오른쪽 화살표 6">
              <a:extLst>
                <a:ext uri="{FF2B5EF4-FFF2-40B4-BE49-F238E27FC236}">
                  <a16:creationId xmlns:a16="http://schemas.microsoft.com/office/drawing/2014/main" id="{8B957970-DADE-4344-9885-5A42A94A3957}"/>
                </a:ext>
              </a:extLst>
            </p:cNvPr>
            <p:cNvSpPr/>
            <p:nvPr/>
          </p:nvSpPr>
          <p:spPr>
            <a:xfrm>
              <a:off x="5417448" y="3297717"/>
              <a:ext cx="2838028" cy="881149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rgbClr val="0000FF"/>
                  </a:solidFill>
                  <a:latin typeface="Abadi" panose="020B0604020104020204" pitchFamily="34" charset="0"/>
                </a:rPr>
                <a:t>Spontaneous Symmetry Breaking</a:t>
              </a:r>
              <a:endParaRPr lang="ko-KR" altLang="en-US" sz="1200" dirty="0">
                <a:solidFill>
                  <a:srgbClr val="0000FF"/>
                </a:solidFill>
                <a:latin typeface="Abadi" panose="020B0604020104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A7E4493-C4F1-4994-9BAC-B8E4B3F15798}"/>
                  </a:ext>
                </a:extLst>
              </p:cNvPr>
              <p:cNvSpPr txBox="1"/>
              <p:nvPr/>
            </p:nvSpPr>
            <p:spPr>
              <a:xfrm>
                <a:off x="7357959" y="4367450"/>
                <a:ext cx="4197945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Massive Gauge Bosons</a:t>
                </a:r>
              </a:p>
              <a:p>
                <a:pPr algn="ctr"/>
                <a:endParaRPr lang="en-US" altLang="ko-KR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1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1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p>
                        <m:r>
                          <a:rPr lang="en-US" altLang="ko-KR" b="1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ko-KR" b="1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ko-KR" b="1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1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p>
                        <m:r>
                          <a:rPr lang="en-US" altLang="ko-KR" b="1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ko-KR" b="1" dirty="0">
                    <a:solidFill>
                      <a:srgbClr val="00FFFF"/>
                    </a:solidFill>
                    <a:latin typeface="Abadi" panose="020B0604020104020204" pitchFamily="34" charset="0"/>
                  </a:rPr>
                  <a:t> </a:t>
                </a:r>
                <a:r>
                  <a:rPr lang="en-US" altLang="ko-KR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[Charged W-Boson]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1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1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US" altLang="ko-KR" b="1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func>
                      <m:func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e>
                    </m:func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func>
                      <m:func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altLang="ko-KR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 [Z-Boson]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ko-KR" altLang="en-US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𝜸</m:t>
                    </m:r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func>
                      <m:func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e>
                    </m:func>
                    <m:r>
                      <a:rPr lang="en-US" altLang="ko-KR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func>
                      <m:funcPr>
                        <m:ctrlPr>
                          <a:rPr lang="en-US" altLang="ko-K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altLang="ko-K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altLang="ko-KR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 [Photon]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A7E4493-C4F1-4994-9BAC-B8E4B3F15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959" y="4367450"/>
                <a:ext cx="4197945" cy="1477328"/>
              </a:xfrm>
              <a:prstGeom prst="rect">
                <a:avLst/>
              </a:prstGeom>
              <a:blipFill>
                <a:blip r:embed="rId7"/>
                <a:stretch>
                  <a:fillRect t="-2058" r="-1016" b="-617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369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 descr="테이블이(가) 표시된 사진&#10;&#10;자동 생성된 설명">
            <a:extLst>
              <a:ext uri="{FF2B5EF4-FFF2-40B4-BE49-F238E27FC236}">
                <a16:creationId xmlns:a16="http://schemas.microsoft.com/office/drawing/2014/main" id="{00EF9613-E2F3-4E21-BF03-6A7FD9705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687" y="661953"/>
            <a:ext cx="8368146" cy="24742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DD671CD-21B4-4B8A-827D-D6F43EE0FA77}"/>
                  </a:ext>
                </a:extLst>
              </p:cNvPr>
              <p:cNvSpPr txBox="1"/>
              <p:nvPr/>
            </p:nvSpPr>
            <p:spPr>
              <a:xfrm>
                <a:off x="412260" y="0"/>
                <a:ext cx="3122393" cy="620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ctr">
                  <a:buNone/>
                </a:pPr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badi" panose="020B0604020104020204" pitchFamily="34" charset="0"/>
                  </a:rPr>
                  <a:t>9.3. Solving the Friedmann Equation</a:t>
                </a:r>
              </a:p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9.4. Thermal History of the First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ko-KR" sz="1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1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en-US" altLang="ko-KR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US" altLang="ko-KR" sz="1400" b="1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  <a:p>
                <a:pPr algn="ctr"/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badi" panose="020B0604020104020204" pitchFamily="34" charset="0"/>
                  </a:rPr>
                  <a:t>9.5. The Baryon Asymmetry of the Universe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DD671CD-21B4-4B8A-827D-D6F43EE0F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60" y="0"/>
                <a:ext cx="3122393" cy="620363"/>
              </a:xfrm>
              <a:prstGeom prst="rect">
                <a:avLst/>
              </a:prstGeom>
              <a:blipFill>
                <a:blip r:embed="rId3"/>
                <a:stretch>
                  <a:fillRect l="-195" b="-29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직사각형 40"/>
          <p:cNvSpPr/>
          <p:nvPr/>
        </p:nvSpPr>
        <p:spPr>
          <a:xfrm>
            <a:off x="2856670" y="2593526"/>
            <a:ext cx="7692181" cy="460944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0" name="직선 연결선 59">
            <a:extLst>
              <a:ext uri="{FF2B5EF4-FFF2-40B4-BE49-F238E27FC236}">
                <a16:creationId xmlns:a16="http://schemas.microsoft.com/office/drawing/2014/main" id="{5C376E2E-3E2B-4863-A249-1804A6F265CF}"/>
              </a:ext>
            </a:extLst>
          </p:cNvPr>
          <p:cNvCxnSpPr/>
          <p:nvPr/>
        </p:nvCxnSpPr>
        <p:spPr>
          <a:xfrm>
            <a:off x="894398" y="839585"/>
            <a:ext cx="0" cy="59851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>
            <a:extLst>
              <a:ext uri="{FF2B5EF4-FFF2-40B4-BE49-F238E27FC236}">
                <a16:creationId xmlns:a16="http://schemas.microsoft.com/office/drawing/2014/main" id="{4D9CADC9-DD4F-47F5-A833-FABF7BDE89D7}"/>
              </a:ext>
            </a:extLst>
          </p:cNvPr>
          <p:cNvCxnSpPr/>
          <p:nvPr/>
        </p:nvCxnSpPr>
        <p:spPr>
          <a:xfrm flipH="1">
            <a:off x="412260" y="1438102"/>
            <a:ext cx="482138" cy="46551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>
            <a:extLst>
              <a:ext uri="{FF2B5EF4-FFF2-40B4-BE49-F238E27FC236}">
                <a16:creationId xmlns:a16="http://schemas.microsoft.com/office/drawing/2014/main" id="{A0FB27C3-3696-45E5-AEE0-4545A0E0D4B7}"/>
              </a:ext>
            </a:extLst>
          </p:cNvPr>
          <p:cNvCxnSpPr/>
          <p:nvPr/>
        </p:nvCxnSpPr>
        <p:spPr>
          <a:xfrm flipH="1" flipV="1">
            <a:off x="894398" y="1438102"/>
            <a:ext cx="482138" cy="46551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D3223F6F-C9FB-49A4-942B-2E3E4D551A8B}"/>
              </a:ext>
            </a:extLst>
          </p:cNvPr>
          <p:cNvSpPr txBox="1"/>
          <p:nvPr/>
        </p:nvSpPr>
        <p:spPr>
          <a:xfrm>
            <a:off x="191664" y="2028305"/>
            <a:ext cx="461665" cy="7768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Abadi" panose="020B0604020104020204" pitchFamily="34" charset="0"/>
              </a:rPr>
              <a:t>Gravity</a:t>
            </a:r>
            <a:endParaRPr lang="ko-KR" altLang="en-US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cxnSp>
        <p:nvCxnSpPr>
          <p:cNvPr id="64" name="직선 연결선 63">
            <a:extLst>
              <a:ext uri="{FF2B5EF4-FFF2-40B4-BE49-F238E27FC236}">
                <a16:creationId xmlns:a16="http://schemas.microsoft.com/office/drawing/2014/main" id="{8E38CD80-A0BF-413D-A42A-5E41AB9E4E90}"/>
              </a:ext>
            </a:extLst>
          </p:cNvPr>
          <p:cNvCxnSpPr/>
          <p:nvPr/>
        </p:nvCxnSpPr>
        <p:spPr>
          <a:xfrm>
            <a:off x="1376536" y="1903614"/>
            <a:ext cx="0" cy="59851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연결선 64">
            <a:extLst>
              <a:ext uri="{FF2B5EF4-FFF2-40B4-BE49-F238E27FC236}">
                <a16:creationId xmlns:a16="http://schemas.microsoft.com/office/drawing/2014/main" id="{0B725441-3C94-46D9-8FEA-00BDD142EB22}"/>
              </a:ext>
            </a:extLst>
          </p:cNvPr>
          <p:cNvCxnSpPr/>
          <p:nvPr/>
        </p:nvCxnSpPr>
        <p:spPr>
          <a:xfrm flipH="1">
            <a:off x="894398" y="2502131"/>
            <a:ext cx="482138" cy="46551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연결선 65">
            <a:extLst>
              <a:ext uri="{FF2B5EF4-FFF2-40B4-BE49-F238E27FC236}">
                <a16:creationId xmlns:a16="http://schemas.microsoft.com/office/drawing/2014/main" id="{675959D9-DF1F-4C8F-B7F5-20860A33A79F}"/>
              </a:ext>
            </a:extLst>
          </p:cNvPr>
          <p:cNvCxnSpPr/>
          <p:nvPr/>
        </p:nvCxnSpPr>
        <p:spPr>
          <a:xfrm flipH="1" flipV="1">
            <a:off x="1376536" y="2502131"/>
            <a:ext cx="482138" cy="46551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23EEF74E-EF41-4297-A17B-2461CE25D492}"/>
              </a:ext>
            </a:extLst>
          </p:cNvPr>
          <p:cNvSpPr txBox="1"/>
          <p:nvPr/>
        </p:nvSpPr>
        <p:spPr>
          <a:xfrm>
            <a:off x="1646609" y="2990330"/>
            <a:ext cx="461665" cy="74796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Abadi" panose="020B0604020104020204" pitchFamily="34" charset="0"/>
              </a:rPr>
              <a:t>Strong</a:t>
            </a:r>
            <a:endParaRPr lang="ko-KR" altLang="en-US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cxnSp>
        <p:nvCxnSpPr>
          <p:cNvPr id="68" name="직선 연결선 67">
            <a:extLst>
              <a:ext uri="{FF2B5EF4-FFF2-40B4-BE49-F238E27FC236}">
                <a16:creationId xmlns:a16="http://schemas.microsoft.com/office/drawing/2014/main" id="{93C71969-3A35-43F2-B971-CA23A977FB2D}"/>
              </a:ext>
            </a:extLst>
          </p:cNvPr>
          <p:cNvCxnSpPr/>
          <p:nvPr/>
        </p:nvCxnSpPr>
        <p:spPr>
          <a:xfrm>
            <a:off x="894398" y="2967643"/>
            <a:ext cx="0" cy="59851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 68">
            <a:extLst>
              <a:ext uri="{FF2B5EF4-FFF2-40B4-BE49-F238E27FC236}">
                <a16:creationId xmlns:a16="http://schemas.microsoft.com/office/drawing/2014/main" id="{DED63CD7-F239-4A8C-8913-7D1E58132F3F}"/>
              </a:ext>
            </a:extLst>
          </p:cNvPr>
          <p:cNvCxnSpPr/>
          <p:nvPr/>
        </p:nvCxnSpPr>
        <p:spPr>
          <a:xfrm flipH="1">
            <a:off x="412260" y="3566160"/>
            <a:ext cx="482138" cy="46551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연결선 69">
            <a:extLst>
              <a:ext uri="{FF2B5EF4-FFF2-40B4-BE49-F238E27FC236}">
                <a16:creationId xmlns:a16="http://schemas.microsoft.com/office/drawing/2014/main" id="{252F4152-159F-42E9-8095-087539FAD8CB}"/>
              </a:ext>
            </a:extLst>
          </p:cNvPr>
          <p:cNvCxnSpPr/>
          <p:nvPr/>
        </p:nvCxnSpPr>
        <p:spPr>
          <a:xfrm flipH="1" flipV="1">
            <a:off x="894398" y="3566160"/>
            <a:ext cx="482138" cy="46551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A6675C19-30B0-4C77-976C-4D5D9FE98648}"/>
              </a:ext>
            </a:extLst>
          </p:cNvPr>
          <p:cNvSpPr txBox="1"/>
          <p:nvPr/>
        </p:nvSpPr>
        <p:spPr>
          <a:xfrm>
            <a:off x="191664" y="4067689"/>
            <a:ext cx="461665" cy="166167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Abadi" panose="020B0604020104020204" pitchFamily="34" charset="0"/>
              </a:rPr>
              <a:t>Electromagnetic</a:t>
            </a:r>
            <a:endParaRPr lang="ko-KR" altLang="en-US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0E8D819-206C-4E2D-BC88-597B2BC0853A}"/>
              </a:ext>
            </a:extLst>
          </p:cNvPr>
          <p:cNvSpPr txBox="1"/>
          <p:nvPr/>
        </p:nvSpPr>
        <p:spPr>
          <a:xfrm>
            <a:off x="1145703" y="4067689"/>
            <a:ext cx="461665" cy="62292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Abadi" panose="020B0604020104020204" pitchFamily="34" charset="0"/>
              </a:rPr>
              <a:t>Weak</a:t>
            </a:r>
            <a:endParaRPr lang="ko-KR" altLang="en-US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F4D1E0C-5807-4D40-8E26-73B483AB6C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02" y="3153770"/>
            <a:ext cx="6854716" cy="356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DD671CD-21B4-4B8A-827D-D6F43EE0FA77}"/>
                  </a:ext>
                </a:extLst>
              </p:cNvPr>
              <p:cNvSpPr txBox="1"/>
              <p:nvPr/>
            </p:nvSpPr>
            <p:spPr>
              <a:xfrm>
                <a:off x="412260" y="0"/>
                <a:ext cx="3122393" cy="620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ctr">
                  <a:buNone/>
                </a:pPr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badi" panose="020B0604020104020204" pitchFamily="34" charset="0"/>
                  </a:rPr>
                  <a:t>9.3. Solving the Friedmann Equation</a:t>
                </a:r>
              </a:p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9.4. Thermal History of the First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ko-KR" sz="1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1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en-US" altLang="ko-KR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US" altLang="ko-KR" sz="1400" b="1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  <a:p>
                <a:pPr algn="ctr"/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badi" panose="020B0604020104020204" pitchFamily="34" charset="0"/>
                  </a:rPr>
                  <a:t>9.5. The Baryon Asymmetry of the Universe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DD671CD-21B4-4B8A-827D-D6F43EE0F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60" y="0"/>
                <a:ext cx="3122393" cy="620363"/>
              </a:xfrm>
              <a:prstGeom prst="rect">
                <a:avLst/>
              </a:prstGeom>
              <a:blipFill>
                <a:blip r:embed="rId2"/>
                <a:stretch>
                  <a:fillRect l="-195" b="-29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https://science.osti.gov/-/media/np/images/facilities/user-facilities/rhic-aerial-thumb.jpg?h=400&amp;w=1000&amp;la=en&amp;hash=2972755102DEF7233FBB6A713CDA4E004FE000B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81200"/>
            <a:ext cx="12192001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4E26830B-7DD9-4A90-A893-3248B9509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2580" y="1"/>
            <a:ext cx="4339419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59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그림 31" descr="옅은이(가) 표시된 사진&#10;&#10;자동 생성된 설명">
            <a:extLst>
              <a:ext uri="{FF2B5EF4-FFF2-40B4-BE49-F238E27FC236}">
                <a16:creationId xmlns:a16="http://schemas.microsoft.com/office/drawing/2014/main" id="{5CF9F84F-8E12-4D49-84EA-7A865131C9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7"/>
          <a:stretch/>
        </p:blipFill>
        <p:spPr>
          <a:xfrm>
            <a:off x="0" y="1285478"/>
            <a:ext cx="7053368" cy="44161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DD671CD-21B4-4B8A-827D-D6F43EE0FA77}"/>
                  </a:ext>
                </a:extLst>
              </p:cNvPr>
              <p:cNvSpPr txBox="1"/>
              <p:nvPr/>
            </p:nvSpPr>
            <p:spPr>
              <a:xfrm>
                <a:off x="412260" y="0"/>
                <a:ext cx="3122393" cy="620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ctr">
                  <a:buNone/>
                </a:pPr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badi" panose="020B0604020104020204" pitchFamily="34" charset="0"/>
                  </a:rPr>
                  <a:t>9.3. Solving the Friedmann Equation</a:t>
                </a:r>
              </a:p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9.4. Thermal History of the First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ko-KR" sz="1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1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en-US" altLang="ko-KR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US" altLang="ko-KR" sz="1400" b="1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  <a:p>
                <a:pPr algn="ctr"/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badi" panose="020B0604020104020204" pitchFamily="34" charset="0"/>
                  </a:rPr>
                  <a:t>9.5. The Baryon Asymmetry of the Universe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DD671CD-21B4-4B8A-827D-D6F43EE0F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60" y="0"/>
                <a:ext cx="3122393" cy="620363"/>
              </a:xfrm>
              <a:prstGeom prst="rect">
                <a:avLst/>
              </a:prstGeom>
              <a:blipFill>
                <a:blip r:embed="rId3"/>
                <a:stretch>
                  <a:fillRect l="-195" b="-29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내용 개체 틀 2">
            <a:extLst>
              <a:ext uri="{FF2B5EF4-FFF2-40B4-BE49-F238E27FC236}">
                <a16:creationId xmlns:a16="http://schemas.microsoft.com/office/drawing/2014/main" id="{20AC6590-4E0E-4222-AB98-B756A0E48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2512" y="252045"/>
            <a:ext cx="7894564" cy="5284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ko-KR" sz="2400" b="1" dirty="0">
                <a:solidFill>
                  <a:schemeClr val="bg1"/>
                </a:solidFill>
                <a:latin typeface="Abadi" panose="020B0604020104020204" pitchFamily="34" charset="0"/>
              </a:rPr>
              <a:t>How can we intuitively understand the Symmetry Breaking?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4123089-1509-4F7D-9591-FF958FEBC2A0}"/>
                  </a:ext>
                </a:extLst>
              </p:cNvPr>
              <p:cNvSpPr txBox="1"/>
              <p:nvPr/>
            </p:nvSpPr>
            <p:spPr>
              <a:xfrm>
                <a:off x="3003403" y="742734"/>
                <a:ext cx="2886408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4!</m:t>
                          </m:r>
                        </m:den>
                      </m:f>
                      <m:r>
                        <a:rPr lang="el-GR" altLang="ko-K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US" altLang="ko-K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4123089-1509-4F7D-9591-FF958FEBC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403" y="742734"/>
                <a:ext cx="2886408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BA44C716-BB0E-4591-9C3A-1543475D03E4}"/>
              </a:ext>
            </a:extLst>
          </p:cNvPr>
          <p:cNvCxnSpPr/>
          <p:nvPr/>
        </p:nvCxnSpPr>
        <p:spPr>
          <a:xfrm>
            <a:off x="4614268" y="5504329"/>
            <a:ext cx="916956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B9286127-0544-4281-A0F3-F7A9BCE0937F}"/>
              </a:ext>
            </a:extLst>
          </p:cNvPr>
          <p:cNvCxnSpPr/>
          <p:nvPr/>
        </p:nvCxnSpPr>
        <p:spPr>
          <a:xfrm flipV="1">
            <a:off x="1649506" y="4769224"/>
            <a:ext cx="0" cy="681317"/>
          </a:xfrm>
          <a:prstGeom prst="line">
            <a:avLst/>
          </a:prstGeom>
          <a:ln w="571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>
            <a:extLst>
              <a:ext uri="{FF2B5EF4-FFF2-40B4-BE49-F238E27FC236}">
                <a16:creationId xmlns:a16="http://schemas.microsoft.com/office/drawing/2014/main" id="{E2A8876E-0E6C-4915-83D1-3C5A42F4A5F2}"/>
              </a:ext>
            </a:extLst>
          </p:cNvPr>
          <p:cNvCxnSpPr/>
          <p:nvPr/>
        </p:nvCxnSpPr>
        <p:spPr>
          <a:xfrm flipV="1">
            <a:off x="5072746" y="4706470"/>
            <a:ext cx="0" cy="681317"/>
          </a:xfrm>
          <a:prstGeom prst="line">
            <a:avLst/>
          </a:prstGeom>
          <a:ln w="571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타원 32">
            <a:extLst>
              <a:ext uri="{FF2B5EF4-FFF2-40B4-BE49-F238E27FC236}">
                <a16:creationId xmlns:a16="http://schemas.microsoft.com/office/drawing/2014/main" id="{4422B077-42B0-460A-A86D-1EFF222456FA}"/>
              </a:ext>
            </a:extLst>
          </p:cNvPr>
          <p:cNvSpPr/>
          <p:nvPr/>
        </p:nvSpPr>
        <p:spPr>
          <a:xfrm>
            <a:off x="4885765" y="5047129"/>
            <a:ext cx="376517" cy="3765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F925447-8D78-4712-8B25-C8D3E6D76549}"/>
                  </a:ext>
                </a:extLst>
              </p:cNvPr>
              <p:cNvSpPr txBox="1"/>
              <p:nvPr/>
            </p:nvSpPr>
            <p:spPr>
              <a:xfrm>
                <a:off x="834360" y="3808436"/>
                <a:ext cx="1630292" cy="910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𝝋</m:t>
                          </m:r>
                        </m:e>
                        <m:sub>
                          <m:r>
                            <a:rPr lang="en-US" altLang="ko-K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altLang="ko-KR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altLang="ko-K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ko-KR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num>
                            <m:den>
                              <m:r>
                                <a:rPr lang="el-GR" altLang="ko-K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den>
                          </m:f>
                        </m:e>
                      </m:rad>
                      <m:r>
                        <a:rPr lang="ko-KR" altLang="en-US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𝝁</m:t>
                      </m:r>
                    </m:oMath>
                  </m:oMathPara>
                </a14:m>
                <a:endParaRPr lang="ko-KR" altLang="en-US" b="1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F925447-8D78-4712-8B25-C8D3E6D76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60" y="3808436"/>
                <a:ext cx="1630292" cy="9106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5F07682-C53F-4B13-B0CD-BA464FAD9E49}"/>
                  </a:ext>
                </a:extLst>
              </p:cNvPr>
              <p:cNvSpPr txBox="1"/>
              <p:nvPr/>
            </p:nvSpPr>
            <p:spPr>
              <a:xfrm>
                <a:off x="4251775" y="3808436"/>
                <a:ext cx="1630292" cy="910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𝝋</m:t>
                          </m:r>
                        </m:e>
                        <m:sub>
                          <m:r>
                            <a:rPr lang="en-US" altLang="ko-K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altLang="ko-KR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ko-KR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num>
                            <m:den>
                              <m:r>
                                <a:rPr lang="el-GR" altLang="ko-KR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den>
                          </m:f>
                        </m:e>
                      </m:rad>
                      <m:r>
                        <a:rPr lang="ko-KR" altLang="en-US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𝝁</m:t>
                      </m:r>
                    </m:oMath>
                  </m:oMathPara>
                </a14:m>
                <a:endParaRPr lang="ko-KR" altLang="en-US" b="1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5F07682-C53F-4B13-B0CD-BA464FAD9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775" y="3808436"/>
                <a:ext cx="1630292" cy="9106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3F974BE-41B4-434F-9461-A4A7B4444BD3}"/>
                  </a:ext>
                </a:extLst>
              </p:cNvPr>
              <p:cNvSpPr txBox="1"/>
              <p:nvPr/>
            </p:nvSpPr>
            <p:spPr>
              <a:xfrm>
                <a:off x="4691046" y="5534903"/>
                <a:ext cx="8401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altLang="ko-K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ko-K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b="1" dirty="0">
                  <a:solidFill>
                    <a:srgbClr val="FF0000"/>
                  </a:solidFill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3F974BE-41B4-434F-9461-A4A7B4444B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046" y="5534903"/>
                <a:ext cx="840178" cy="369332"/>
              </a:xfrm>
              <a:prstGeom prst="rect">
                <a:avLst/>
              </a:prstGeom>
              <a:blipFill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화살표: 오른쪽 42">
            <a:extLst>
              <a:ext uri="{FF2B5EF4-FFF2-40B4-BE49-F238E27FC236}">
                <a16:creationId xmlns:a16="http://schemas.microsoft.com/office/drawing/2014/main" id="{440C31EF-18EB-48A3-B667-EF23CC3BF8DD}"/>
              </a:ext>
            </a:extLst>
          </p:cNvPr>
          <p:cNvSpPr/>
          <p:nvPr/>
        </p:nvSpPr>
        <p:spPr>
          <a:xfrm rot="2254995">
            <a:off x="5531416" y="1642210"/>
            <a:ext cx="1793619" cy="610936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1621EE9-20D9-476D-B60A-33CEA9157515}"/>
                  </a:ext>
                </a:extLst>
              </p:cNvPr>
              <p:cNvSpPr txBox="1"/>
              <p:nvPr/>
            </p:nvSpPr>
            <p:spPr>
              <a:xfrm>
                <a:off x="7162800" y="2477055"/>
                <a:ext cx="4561972" cy="14293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4!</m:t>
                          </m:r>
                        </m:den>
                      </m:f>
                      <m:r>
                        <a:rPr lang="el-GR" altLang="ko-K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US" altLang="ko-K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rad>
                      <m:r>
                        <a:rPr lang="ko-KR" alt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sSup>
                        <m:sSupPr>
                          <m:ctrlP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4!</m:t>
                          </m:r>
                        </m:den>
                      </m:f>
                      <m:r>
                        <a:rPr lang="el-GR" altLang="ko-K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ko-KR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Const</m:t>
                      </m:r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ko-KR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1621EE9-20D9-476D-B60A-33CEA9157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2477055"/>
                <a:ext cx="4561972" cy="142930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27451AD5-8308-4A71-AE23-123C04C6D71C}"/>
              </a:ext>
            </a:extLst>
          </p:cNvPr>
          <p:cNvSpPr/>
          <p:nvPr/>
        </p:nvSpPr>
        <p:spPr>
          <a:xfrm>
            <a:off x="8910918" y="2958353"/>
            <a:ext cx="788894" cy="1021976"/>
          </a:xfrm>
          <a:prstGeom prst="round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2C9CD2A-DB79-49E8-ADC4-E5026CEB0F3D}"/>
                  </a:ext>
                </a:extLst>
              </p:cNvPr>
              <p:cNvSpPr txBox="1"/>
              <p:nvPr/>
            </p:nvSpPr>
            <p:spPr>
              <a:xfrm>
                <a:off x="7488227" y="4060139"/>
                <a:ext cx="4336220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>
                    <a:solidFill>
                      <a:srgbClr val="00FF00"/>
                    </a:solidFill>
                    <a:latin typeface="Abadi" panose="020B0604020104020204" pitchFamily="34" charset="0"/>
                  </a:rPr>
                  <a:t>Symmetry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solidFill>
                          <a:srgbClr val="00FF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ko-KR" i="1">
                        <a:solidFill>
                          <a:srgbClr val="00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altLang="ko-KR" b="0" i="1" smtClean="0">
                        <a:solidFill>
                          <a:srgbClr val="00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ko-KR" altLang="en-US" i="1">
                        <a:solidFill>
                          <a:srgbClr val="00FF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ko-KR" altLang="en-US" dirty="0">
                    <a:solidFill>
                      <a:srgbClr val="00FF00"/>
                    </a:solidFill>
                    <a:latin typeface="Abadi" panose="020B0604020104020204" pitchFamily="34" charset="0"/>
                  </a:rPr>
                  <a:t> </a:t>
                </a:r>
                <a:r>
                  <a:rPr lang="en-US" altLang="ko-KR" dirty="0">
                    <a:solidFill>
                      <a:srgbClr val="00FF00"/>
                    </a:solidFill>
                    <a:latin typeface="Abadi" panose="020B0604020104020204" pitchFamily="34" charset="0"/>
                  </a:rPr>
                  <a:t>is no longer apparent!</a:t>
                </a:r>
              </a:p>
              <a:p>
                <a:pPr algn="ctr"/>
                <a:r>
                  <a:rPr lang="en-US" altLang="ko-KR" sz="2000" dirty="0">
                    <a:solidFill>
                      <a:srgbClr val="00FF00"/>
                    </a:solidFill>
                    <a:latin typeface="Abadi" panose="020B0604020104020204" pitchFamily="34" charset="0"/>
                  </a:rPr>
                  <a:t>[Spontaneous Symmetry Broken]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2C9CD2A-DB79-49E8-ADC4-E5026CEB0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227" y="4060139"/>
                <a:ext cx="4336220" cy="677108"/>
              </a:xfrm>
              <a:prstGeom prst="rect">
                <a:avLst/>
              </a:prstGeom>
              <a:blipFill>
                <a:blip r:embed="rId9"/>
                <a:stretch>
                  <a:fillRect t="-4505" b="-153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942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60" grpId="0"/>
      <p:bldP spid="43" grpId="0" animBg="1"/>
      <p:bldP spid="61" grpId="0"/>
      <p:bldP spid="44" grpId="0" animBg="1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7442A8-9FFE-45A6-858F-DE99230E0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Arial Rounded MT Bold" panose="020F0704030504030204" pitchFamily="34" charset="0"/>
              </a:rPr>
              <a:t>Contents</a:t>
            </a:r>
            <a:endParaRPr lang="ko-KR" altLang="en-US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766E26B3-9B42-4BA9-BCE8-9DAE5B4CB9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160120"/>
                <a:ext cx="10515600" cy="332011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ko-KR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9.1. The Planck Scale</a:t>
                </a:r>
              </a:p>
              <a:p>
                <a:pPr marL="0" indent="0">
                  <a:buNone/>
                </a:pPr>
                <a:r>
                  <a:rPr lang="en-US" altLang="ko-KR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9.2. Thermodynamics of the Early Universe</a:t>
                </a:r>
              </a:p>
              <a:p>
                <a:pPr marL="0" indent="0">
                  <a:buNone/>
                </a:pPr>
                <a:r>
                  <a:rPr lang="en-US" altLang="ko-KR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9.3. Solving the Friedmann Equation</a:t>
                </a:r>
              </a:p>
              <a:p>
                <a:pPr marL="0" indent="0">
                  <a:buNone/>
                </a:pPr>
                <a:r>
                  <a:rPr lang="en-US" altLang="ko-KR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9.4. Thermal History of the First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en-US" altLang="ko-KR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ko-KR" dirty="0">
                  <a:solidFill>
                    <a:schemeClr val="bg1"/>
                  </a:solidFill>
                  <a:latin typeface="Arial Rounded MT Bold" panose="020F0704030504030204" pitchFamily="34" charset="0"/>
                </a:endParaRPr>
              </a:p>
              <a:p>
                <a:pPr marL="0" indent="0">
                  <a:buNone/>
                </a:pPr>
                <a:r>
                  <a:rPr lang="en-US" altLang="ko-KR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9.5. The Baryon Asymmetry of the Universe</a:t>
                </a:r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766E26B3-9B42-4BA9-BCE8-9DAE5B4CB9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160120"/>
                <a:ext cx="10515600" cy="3320116"/>
              </a:xfrm>
              <a:blipFill>
                <a:blip r:embed="rId2"/>
                <a:stretch>
                  <a:fillRect l="-1217" t="-311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4286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DD671CD-21B4-4B8A-827D-D6F43EE0FA77}"/>
                  </a:ext>
                </a:extLst>
              </p:cNvPr>
              <p:cNvSpPr txBox="1"/>
              <p:nvPr/>
            </p:nvSpPr>
            <p:spPr>
              <a:xfrm>
                <a:off x="0" y="0"/>
                <a:ext cx="3946914" cy="650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 algn="ctr">
                  <a:buNone/>
                </a:pPr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badi" panose="020B0604020104020204" pitchFamily="34" charset="0"/>
                  </a:rPr>
                  <a:t>9.3. Solving the Friedmann Equation</a:t>
                </a:r>
              </a:p>
              <a:p>
                <a:pPr algn="ctr"/>
                <a:r>
                  <a:rPr lang="en-US" altLang="ko-KR" sz="1200" dirty="0">
                    <a:solidFill>
                      <a:schemeClr val="bg2">
                        <a:lumMod val="90000"/>
                      </a:schemeClr>
                    </a:solidFill>
                    <a:latin typeface="Abadi" panose="020B0604020104020204" pitchFamily="34" charset="0"/>
                  </a:rPr>
                  <a:t>9.4. Thermal History of the First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i="1" dirty="0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200" b="0" i="1" dirty="0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1200" b="0" i="1" dirty="0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en-US" altLang="ko-KR" sz="1200" b="0" i="1" dirty="0" smtClean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ko-KR" sz="1200" dirty="0">
                  <a:solidFill>
                    <a:schemeClr val="bg2">
                      <a:lumMod val="90000"/>
                    </a:schemeClr>
                  </a:solidFill>
                  <a:latin typeface="Abadi" panose="020B0604020104020204" pitchFamily="34" charset="0"/>
                </a:endParaRPr>
              </a:p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9.5. The Baryon Asymmetry of the Universe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DD671CD-21B4-4B8A-827D-D6F43EE0F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3946914" cy="650499"/>
              </a:xfrm>
              <a:prstGeom prst="rect">
                <a:avLst/>
              </a:prstGeom>
              <a:blipFill>
                <a:blip r:embed="rId2"/>
                <a:stretch>
                  <a:fillRect b="-65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>
            <a:extLst>
              <a:ext uri="{FF2B5EF4-FFF2-40B4-BE49-F238E27FC236}">
                <a16:creationId xmlns:a16="http://schemas.microsoft.com/office/drawing/2014/main" id="{C9A2268A-AB5C-4DC9-9531-02A9E1F49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785158"/>
            <a:ext cx="11836400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30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DD671CD-21B4-4B8A-827D-D6F43EE0FA77}"/>
                  </a:ext>
                </a:extLst>
              </p:cNvPr>
              <p:cNvSpPr txBox="1"/>
              <p:nvPr/>
            </p:nvSpPr>
            <p:spPr>
              <a:xfrm>
                <a:off x="0" y="0"/>
                <a:ext cx="3946914" cy="650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 algn="ctr">
                  <a:buNone/>
                </a:pPr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badi" panose="020B0604020104020204" pitchFamily="34" charset="0"/>
                  </a:rPr>
                  <a:t>9.3. Solving the Friedmann Equation</a:t>
                </a:r>
              </a:p>
              <a:p>
                <a:pPr algn="ctr"/>
                <a:r>
                  <a:rPr lang="en-US" altLang="ko-KR" sz="1200" dirty="0">
                    <a:solidFill>
                      <a:schemeClr val="bg2">
                        <a:lumMod val="90000"/>
                      </a:schemeClr>
                    </a:solidFill>
                    <a:latin typeface="Abadi" panose="020B0604020104020204" pitchFamily="34" charset="0"/>
                  </a:rPr>
                  <a:t>9.4. Thermal History of the First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i="1" dirty="0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200" b="0" i="1" dirty="0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1200" b="0" i="1" dirty="0" smtClean="0">
                            <a:solidFill>
                              <a:schemeClr val="bg2">
                                <a:lumMod val="9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en-US" altLang="ko-KR" sz="1200" b="0" i="1" dirty="0" smtClean="0">
                        <a:solidFill>
                          <a:schemeClr val="bg2">
                            <a:lumMod val="90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ko-KR" sz="1200" dirty="0">
                  <a:solidFill>
                    <a:schemeClr val="bg2">
                      <a:lumMod val="90000"/>
                    </a:schemeClr>
                  </a:solidFill>
                  <a:latin typeface="Abadi" panose="020B0604020104020204" pitchFamily="34" charset="0"/>
                </a:endParaRPr>
              </a:p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9.5. The Baryon Asymmetry of the Universe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DD671CD-21B4-4B8A-827D-D6F43EE0F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3946914" cy="650499"/>
              </a:xfrm>
              <a:prstGeom prst="rect">
                <a:avLst/>
              </a:prstGeom>
              <a:blipFill>
                <a:blip r:embed="rId2"/>
                <a:stretch>
                  <a:fillRect b="-65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9F3CEBD8-D31E-4947-AC29-37D69FA01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2512" y="252045"/>
            <a:ext cx="7894564" cy="101572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ko-KR" sz="2400" b="1" dirty="0">
                <a:solidFill>
                  <a:schemeClr val="bg1"/>
                </a:solidFill>
                <a:latin typeface="Abadi" panose="020B0604020104020204" pitchFamily="34" charset="0"/>
              </a:rPr>
              <a:t>Why baryon asymmetry occurs?</a:t>
            </a:r>
          </a:p>
          <a:p>
            <a:pPr marL="0" indent="0" algn="ctr">
              <a:buNone/>
            </a:pPr>
            <a:r>
              <a:rPr lang="en-US" altLang="ko-KR" sz="2400" b="1" dirty="0">
                <a:solidFill>
                  <a:schemeClr val="bg1"/>
                </a:solidFill>
                <a:latin typeface="Abadi" panose="020B0604020104020204" pitchFamily="34" charset="0"/>
              </a:rPr>
              <a:t>[Sakharov Condition]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660F8899-C606-4B85-B129-2794859749D3}"/>
              </a:ext>
            </a:extLst>
          </p:cNvPr>
          <p:cNvCxnSpPr>
            <a:cxnSpLocks/>
          </p:cNvCxnSpPr>
          <p:nvPr/>
        </p:nvCxnSpPr>
        <p:spPr>
          <a:xfrm>
            <a:off x="4042512" y="2003367"/>
            <a:ext cx="0" cy="4781347"/>
          </a:xfrm>
          <a:prstGeom prst="line">
            <a:avLst/>
          </a:prstGeom>
          <a:ln w="3810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B8C21A5-AF18-4F6F-840A-3974E1179E5E}"/>
              </a:ext>
            </a:extLst>
          </p:cNvPr>
          <p:cNvCxnSpPr>
            <a:cxnSpLocks/>
          </p:cNvCxnSpPr>
          <p:nvPr/>
        </p:nvCxnSpPr>
        <p:spPr>
          <a:xfrm>
            <a:off x="8157312" y="2003367"/>
            <a:ext cx="0" cy="4781347"/>
          </a:xfrm>
          <a:prstGeom prst="line">
            <a:avLst/>
          </a:prstGeom>
          <a:ln w="38100"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00CB6C58-818C-4A05-BF60-182D4A94ECE6}"/>
              </a:ext>
            </a:extLst>
          </p:cNvPr>
          <p:cNvSpPr txBox="1">
            <a:spLocks/>
          </p:cNvSpPr>
          <p:nvPr/>
        </p:nvSpPr>
        <p:spPr>
          <a:xfrm>
            <a:off x="0" y="2003367"/>
            <a:ext cx="4042507" cy="5284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2400" b="1" dirty="0">
                <a:solidFill>
                  <a:schemeClr val="bg1"/>
                </a:solidFill>
                <a:latin typeface="Abadi" panose="020B0604020104020204" pitchFamily="34" charset="0"/>
              </a:rPr>
              <a:t>Baryon-Number Violating</a:t>
            </a:r>
          </a:p>
        </p:txBody>
      </p:sp>
      <p:sp>
        <p:nvSpPr>
          <p:cNvPr id="13" name="내용 개체 틀 2">
            <a:extLst>
              <a:ext uri="{FF2B5EF4-FFF2-40B4-BE49-F238E27FC236}">
                <a16:creationId xmlns:a16="http://schemas.microsoft.com/office/drawing/2014/main" id="{032707EB-729C-451E-8C71-86C4DBAA889D}"/>
              </a:ext>
            </a:extLst>
          </p:cNvPr>
          <p:cNvSpPr txBox="1">
            <a:spLocks/>
          </p:cNvSpPr>
          <p:nvPr/>
        </p:nvSpPr>
        <p:spPr>
          <a:xfrm>
            <a:off x="4042507" y="2003367"/>
            <a:ext cx="4114799" cy="5284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2400" b="1" dirty="0">
                <a:solidFill>
                  <a:schemeClr val="bg1"/>
                </a:solidFill>
                <a:latin typeface="Abadi" panose="020B0604020104020204" pitchFamily="34" charset="0"/>
              </a:rPr>
              <a:t>CP Violation</a:t>
            </a:r>
          </a:p>
        </p:txBody>
      </p:sp>
      <p:sp>
        <p:nvSpPr>
          <p:cNvPr id="14" name="내용 개체 틀 2">
            <a:extLst>
              <a:ext uri="{FF2B5EF4-FFF2-40B4-BE49-F238E27FC236}">
                <a16:creationId xmlns:a16="http://schemas.microsoft.com/office/drawing/2014/main" id="{FBF8ECE9-5FD2-4393-9F68-1BB40267324E}"/>
              </a:ext>
            </a:extLst>
          </p:cNvPr>
          <p:cNvSpPr txBox="1">
            <a:spLocks/>
          </p:cNvSpPr>
          <p:nvPr/>
        </p:nvSpPr>
        <p:spPr>
          <a:xfrm>
            <a:off x="8157304" y="2003367"/>
            <a:ext cx="4034696" cy="5284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2400" b="1" dirty="0">
                <a:solidFill>
                  <a:schemeClr val="bg1"/>
                </a:solidFill>
                <a:latin typeface="Abadi" panose="020B0604020104020204" pitchFamily="34" charset="0"/>
              </a:rPr>
              <a:t>Departure from Equilibrium</a:t>
            </a: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B2382862-94DE-4369-A428-AD6989098F32}"/>
              </a:ext>
            </a:extLst>
          </p:cNvPr>
          <p:cNvGrpSpPr/>
          <p:nvPr/>
        </p:nvGrpSpPr>
        <p:grpSpPr>
          <a:xfrm>
            <a:off x="4371472" y="2331190"/>
            <a:ext cx="3452958" cy="2792623"/>
            <a:chOff x="4371472" y="1511164"/>
            <a:chExt cx="3452958" cy="2792623"/>
          </a:xfrm>
        </p:grpSpPr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7CAC1E64-D572-490E-ABAC-07D7593C5F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2491"/>
            <a:stretch/>
          </p:blipFill>
          <p:spPr>
            <a:xfrm>
              <a:off x="4375375" y="1511164"/>
              <a:ext cx="3449055" cy="936201"/>
            </a:xfrm>
            <a:prstGeom prst="rect">
              <a:avLst/>
            </a:prstGeom>
          </p:spPr>
        </p:pic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FC34B7A0-8834-4FCE-B9FC-8340F86AF8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261" b="52379"/>
            <a:stretch/>
          </p:blipFill>
          <p:spPr>
            <a:xfrm>
              <a:off x="4371472" y="2447365"/>
              <a:ext cx="3449055" cy="928211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1DA8D1EA-9767-4493-BE17-939F981464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131" b="17509"/>
            <a:stretch/>
          </p:blipFill>
          <p:spPr>
            <a:xfrm>
              <a:off x="4375375" y="3375576"/>
              <a:ext cx="3449055" cy="92821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2D78993-9CE7-4DDB-9FF4-1A5D4A8F8491}"/>
                  </a:ext>
                </a:extLst>
              </p:cNvPr>
              <p:cNvSpPr txBox="1"/>
              <p:nvPr/>
            </p:nvSpPr>
            <p:spPr>
              <a:xfrm>
                <a:off x="1015625" y="3045520"/>
                <a:ext cx="2011256" cy="8391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ko-K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ko-K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ko-K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altLang="ko-KR" sz="2400" b="0" dirty="0">
                  <a:solidFill>
                    <a:schemeClr val="bg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ko-K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ko-K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</m:oMath>
                  </m:oMathPara>
                </a14:m>
                <a:endParaRPr lang="ko-KR" alt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2D78993-9CE7-4DDB-9FF4-1A5D4A8F8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625" y="3045520"/>
                <a:ext cx="2011256" cy="8391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D8F585D-D19B-4F04-A29A-B4D88F642FA7}"/>
                  </a:ext>
                </a:extLst>
              </p:cNvPr>
              <p:cNvSpPr txBox="1"/>
              <p:nvPr/>
            </p:nvSpPr>
            <p:spPr>
              <a:xfrm>
                <a:off x="1024794" y="4245224"/>
                <a:ext cx="1992918" cy="12084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ko-K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ko-K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n-US" altLang="ko-KR" sz="2400" b="0" dirty="0">
                  <a:solidFill>
                    <a:schemeClr val="bg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ko-K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ko-K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ko-K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altLang="ko-KR" sz="2400" b="0" dirty="0">
                  <a:solidFill>
                    <a:schemeClr val="bg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ko-K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acc>
                        <m:accPr>
                          <m:chr m:val="̅"/>
                          <m:ctrlP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altLang="ko-KR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altLang="ko-KR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ko-K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altLang="ko-KR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altLang="ko-KR" sz="24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D8F585D-D19B-4F04-A29A-B4D88F642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94" y="4245224"/>
                <a:ext cx="1992918" cy="1208472"/>
              </a:xfrm>
              <a:prstGeom prst="rect">
                <a:avLst/>
              </a:prstGeom>
              <a:blipFill>
                <a:blip r:embed="rId5"/>
                <a:stretch>
                  <a:fillRect l="-306" r="-1100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내용 개체 틀 2">
                <a:extLst>
                  <a:ext uri="{FF2B5EF4-FFF2-40B4-BE49-F238E27FC236}">
                    <a16:creationId xmlns:a16="http://schemas.microsoft.com/office/drawing/2014/main" id="{032707EB-729C-451E-8C71-86C4DBAA88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78031" y="5330987"/>
                <a:ext cx="3843752" cy="12360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8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If CP symmetric, </a:t>
                </a:r>
                <a14:m>
                  <m:oMath xmlns:m="http://schemas.openxmlformats.org/officeDocument/2006/math">
                    <m:r>
                      <a:rPr lang="en-US" altLang="ko-KR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ko-KR" sz="18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ko-KR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altLang="ko-KR" sz="18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 bosons are instantaneously created when annihilated. But it’s not..!</a:t>
                </a:r>
              </a:p>
            </p:txBody>
          </p:sp>
        </mc:Choice>
        <mc:Fallback xmlns="">
          <p:sp>
            <p:nvSpPr>
              <p:cNvPr id="23" name="내용 개체 틀 2">
                <a:extLst>
                  <a:ext uri="{FF2B5EF4-FFF2-40B4-BE49-F238E27FC236}">
                    <a16:creationId xmlns:a16="http://schemas.microsoft.com/office/drawing/2014/main" id="{032707EB-729C-451E-8C71-86C4DBAA8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031" y="5330987"/>
                <a:ext cx="3843752" cy="1236068"/>
              </a:xfrm>
              <a:prstGeom prst="rect">
                <a:avLst/>
              </a:prstGeom>
              <a:blipFill>
                <a:blip r:embed="rId6"/>
                <a:stretch>
                  <a:fillRect l="-951" t="-4950" r="-23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내용 개체 틀 2">
                <a:extLst>
                  <a:ext uri="{FF2B5EF4-FFF2-40B4-BE49-F238E27FC236}">
                    <a16:creationId xmlns:a16="http://schemas.microsoft.com/office/drawing/2014/main" id="{032707EB-729C-451E-8C71-86C4DBAA88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52773" y="3415572"/>
                <a:ext cx="2487271" cy="18048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altLang="ko-KR" sz="1800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𝐆𝐔𝐓</m:t>
                          </m:r>
                        </m:sub>
                      </m:sSub>
                    </m:oMath>
                  </m:oMathPara>
                </a14:m>
                <a:endParaRPr lang="en-US" altLang="ko-KR" sz="1800" b="1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ko-KR" sz="1800" b="1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ko-KR" sz="1800" b="1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ko-KR" sz="1800" b="1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𝑺𝑼</m:t>
                      </m:r>
                      <m:d>
                        <m:dPr>
                          <m:ctrlPr>
                            <a:rPr lang="en-US" altLang="ko-KR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altLang="ko-KR" sz="18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ko-KR" sz="18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𝑺𝑼</m:t>
                      </m:r>
                      <m:r>
                        <a:rPr lang="en-US" altLang="ko-KR" sz="18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ko-KR" sz="18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altLang="ko-KR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altLang="ko-KR" sz="18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ko-KR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𝑼</m:t>
                      </m:r>
                      <m:d>
                        <m:dPr>
                          <m:ctrlPr>
                            <a:rPr lang="en-US" altLang="ko-KR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altLang="ko-KR" sz="1800" b="1" dirty="0">
                  <a:solidFill>
                    <a:srgbClr val="FFFF00"/>
                  </a:solidFill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4" name="내용 개체 틀 2">
                <a:extLst>
                  <a:ext uri="{FF2B5EF4-FFF2-40B4-BE49-F238E27FC236}">
                    <a16:creationId xmlns:a16="http://schemas.microsoft.com/office/drawing/2014/main" id="{032707EB-729C-451E-8C71-86C4DBAA8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2773" y="3415572"/>
                <a:ext cx="2487271" cy="18048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오른쪽 화살표 6">
            <a:extLst>
              <a:ext uri="{FF2B5EF4-FFF2-40B4-BE49-F238E27FC236}">
                <a16:creationId xmlns:a16="http://schemas.microsoft.com/office/drawing/2014/main" id="{8B957970-DADE-4344-9885-5A42A94A3957}"/>
              </a:ext>
            </a:extLst>
          </p:cNvPr>
          <p:cNvSpPr/>
          <p:nvPr/>
        </p:nvSpPr>
        <p:spPr>
          <a:xfrm rot="5400000">
            <a:off x="9040368" y="3873671"/>
            <a:ext cx="912080" cy="743106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0000FF"/>
                </a:solidFill>
                <a:latin typeface="Abadi" panose="020B0604020104020204" pitchFamily="34" charset="0"/>
              </a:rPr>
              <a:t>SSB</a:t>
            </a:r>
            <a:endParaRPr lang="ko-KR" altLang="en-US" sz="1200" dirty="0">
              <a:solidFill>
                <a:srgbClr val="0000FF"/>
              </a:solidFill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내용 개체 틀 2">
                <a:extLst>
                  <a:ext uri="{FF2B5EF4-FFF2-40B4-BE49-F238E27FC236}">
                    <a16:creationId xmlns:a16="http://schemas.microsoft.com/office/drawing/2014/main" id="{032707EB-729C-451E-8C71-86C4DBAA88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83338" y="3853494"/>
                <a:ext cx="1995054" cy="9289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1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ko-KR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ko-KR" sz="18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ko-KR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altLang="ko-KR" sz="18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 bosons become very massive!</a:t>
                </a:r>
              </a:p>
            </p:txBody>
          </p:sp>
        </mc:Choice>
        <mc:Fallback xmlns="">
          <p:sp>
            <p:nvSpPr>
              <p:cNvPr id="27" name="내용 개체 틀 2">
                <a:extLst>
                  <a:ext uri="{FF2B5EF4-FFF2-40B4-BE49-F238E27FC236}">
                    <a16:creationId xmlns:a16="http://schemas.microsoft.com/office/drawing/2014/main" id="{032707EB-729C-451E-8C71-86C4DBAA8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3338" y="3853494"/>
                <a:ext cx="1995054" cy="928976"/>
              </a:xfrm>
              <a:prstGeom prst="rect">
                <a:avLst/>
              </a:prstGeom>
              <a:blipFill>
                <a:blip r:embed="rId8"/>
                <a:stretch>
                  <a:fillRect l="-2446" t="-58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920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0" grpId="0"/>
      <p:bldP spid="22" grpId="0"/>
      <p:bldP spid="23" grpId="0"/>
      <p:bldP spid="24" grpId="0"/>
      <p:bldP spid="26" grpId="0" animBg="1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943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옅은이(가) 표시된 사진&#10;&#10;자동 생성된 설명">
            <a:extLst>
              <a:ext uri="{FF2B5EF4-FFF2-40B4-BE49-F238E27FC236}">
                <a16:creationId xmlns:a16="http://schemas.microsoft.com/office/drawing/2014/main" id="{238D9F01-2B40-49BB-A155-4FCADC1798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6" r="6514" b="3484"/>
          <a:stretch/>
        </p:blipFill>
        <p:spPr>
          <a:xfrm>
            <a:off x="0" y="1228509"/>
            <a:ext cx="7440706" cy="38720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4A1824-7B4C-483B-94A3-912C90279BC0}"/>
              </a:ext>
            </a:extLst>
          </p:cNvPr>
          <p:cNvSpPr txBox="1"/>
          <p:nvPr/>
        </p:nvSpPr>
        <p:spPr>
          <a:xfrm>
            <a:off x="594714" y="0"/>
            <a:ext cx="275748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badi" panose="020B0604020104020204" pitchFamily="34" charset="0"/>
              </a:rPr>
              <a:t>9.1. The Planck Scale</a:t>
            </a:r>
          </a:p>
          <a:p>
            <a:pPr marL="0" indent="0" algn="ctr">
              <a:buNone/>
            </a:pPr>
            <a:r>
              <a:rPr lang="en-US" altLang="ko-KR" sz="1100" dirty="0">
                <a:solidFill>
                  <a:schemeClr val="bg2">
                    <a:lumMod val="90000"/>
                  </a:schemeClr>
                </a:solidFill>
                <a:latin typeface="Abadi" panose="020B0604020104020204" pitchFamily="34" charset="0"/>
              </a:rPr>
              <a:t>9.2. Thermodynamics of the Early Universe</a:t>
            </a:r>
          </a:p>
          <a:p>
            <a:pPr marL="0" indent="0" algn="ctr">
              <a:buNone/>
            </a:pP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9.3. Solving the Friedmann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사각형: 둥근 모서리 6">
                <a:extLst>
                  <a:ext uri="{FF2B5EF4-FFF2-40B4-BE49-F238E27FC236}">
                    <a16:creationId xmlns:a16="http://schemas.microsoft.com/office/drawing/2014/main" id="{CEF52723-BC6D-46C8-BB33-4860920B71EB}"/>
                  </a:ext>
                </a:extLst>
              </p:cNvPr>
              <p:cNvSpPr/>
              <p:nvPr/>
            </p:nvSpPr>
            <p:spPr>
              <a:xfrm>
                <a:off x="279129" y="681665"/>
                <a:ext cx="3252966" cy="1456764"/>
              </a:xfrm>
              <a:prstGeom prst="roundRect">
                <a:avLst/>
              </a:prstGeom>
              <a:solidFill>
                <a:srgbClr val="FFFFFF">
                  <a:alpha val="80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>
                  <a:buNone/>
                </a:pPr>
                <a:r>
                  <a:rPr lang="en-US" altLang="ko-KR" b="1" dirty="0">
                    <a:solidFill>
                      <a:srgbClr val="FF0000"/>
                    </a:solidFill>
                    <a:latin typeface="Abadi" panose="020B0604020104020204" pitchFamily="34" charset="0"/>
                  </a:rPr>
                  <a:t>Planck Era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100" dirty="0">
                  <a:solidFill>
                    <a:schemeClr val="tx1"/>
                  </a:solidFill>
                  <a:latin typeface="Abadi" panose="020B0604020104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/>
                    </a:solidFill>
                    <a:latin typeface="Abadi" panose="020B0604020104020204" pitchFamily="34" charset="0"/>
                  </a:rPr>
                  <a:t>The age of the Universe around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−43</m:t>
                        </m:r>
                      </m:sup>
                    </m:sSup>
                    <m:r>
                      <a:rPr lang="en-US" altLang="ko-K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ko-KR" sz="1400" dirty="0">
                    <a:solidFill>
                      <a:schemeClr val="tx1"/>
                    </a:solidFill>
                    <a:latin typeface="Abadi" panose="020B0604020104020204" pitchFamily="34" charset="0"/>
                  </a:rPr>
                  <a:t> after Big Bang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b="1" dirty="0">
                    <a:solidFill>
                      <a:schemeClr val="tx1"/>
                    </a:solidFill>
                    <a:latin typeface="Abadi" panose="020B0604020104020204" pitchFamily="34" charset="0"/>
                  </a:rPr>
                  <a:t>Quantum Mechanical aspects of gravity</a:t>
                </a:r>
                <a:r>
                  <a:rPr lang="en-US" altLang="ko-KR" sz="1400" dirty="0">
                    <a:solidFill>
                      <a:schemeClr val="tx1"/>
                    </a:solidFill>
                    <a:latin typeface="Abadi" panose="020B0604020104020204" pitchFamily="34" charset="0"/>
                  </a:rPr>
                  <a:t> are important.</a:t>
                </a:r>
              </a:p>
            </p:txBody>
          </p:sp>
        </mc:Choice>
        <mc:Fallback xmlns="">
          <p:sp>
            <p:nvSpPr>
              <p:cNvPr id="7" name="사각형: 둥근 모서리 6">
                <a:extLst>
                  <a:ext uri="{FF2B5EF4-FFF2-40B4-BE49-F238E27FC236}">
                    <a16:creationId xmlns:a16="http://schemas.microsoft.com/office/drawing/2014/main" id="{CEF52723-BC6D-46C8-BB33-4860920B71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29" y="681665"/>
                <a:ext cx="3252966" cy="1456764"/>
              </a:xfrm>
              <a:prstGeom prst="roundRect">
                <a:avLst/>
              </a:prstGeom>
              <a:blipFill>
                <a:blip r:embed="rId3"/>
                <a:stretch>
                  <a:fillRect b="-124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타원 9">
            <a:extLst>
              <a:ext uri="{FF2B5EF4-FFF2-40B4-BE49-F238E27FC236}">
                <a16:creationId xmlns:a16="http://schemas.microsoft.com/office/drawing/2014/main" id="{AF87FC2E-92C9-4BAF-B908-AA25C6168336}"/>
              </a:ext>
            </a:extLst>
          </p:cNvPr>
          <p:cNvSpPr/>
          <p:nvPr/>
        </p:nvSpPr>
        <p:spPr>
          <a:xfrm>
            <a:off x="1057835" y="2528048"/>
            <a:ext cx="717177" cy="726141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badi" panose="020B06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내용 개체 틀 2">
                <a:extLst>
                  <a:ext uri="{FF2B5EF4-FFF2-40B4-BE49-F238E27FC236}">
                    <a16:creationId xmlns:a16="http://schemas.microsoft.com/office/drawing/2014/main" id="{C91411F2-D588-42D8-BFB9-A754B8450C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30353" y="735109"/>
                <a:ext cx="4576482" cy="433278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ko-KR" sz="18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Match the </a:t>
                </a:r>
                <a:r>
                  <a:rPr lang="en-US" altLang="ko-KR" sz="1800" dirty="0" err="1">
                    <a:solidFill>
                      <a:schemeClr val="bg1"/>
                    </a:solidFill>
                    <a:latin typeface="Abadi" panose="020B0604020104020204" pitchFamily="34" charset="0"/>
                  </a:rPr>
                  <a:t>Schwartzschild</a:t>
                </a:r>
                <a:r>
                  <a:rPr lang="en-US" altLang="ko-KR" sz="18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 radius(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ko-KR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ko-KR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𝐺𝑀</m:t>
                        </m:r>
                      </m:num>
                      <m:den>
                        <m:sSup>
                          <m:sSupPr>
                            <m:ctrlPr>
                              <a:rPr lang="en-US" altLang="ko-KR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ko-KR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ko-KR" sz="18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) and the Compton Wavelength(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ko-KR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ko-KR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ko-KR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altLang="ko-KR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𝑀𝑐</m:t>
                        </m:r>
                      </m:den>
                    </m:f>
                  </m:oMath>
                </a14:m>
                <a:r>
                  <a:rPr lang="en-US" altLang="ko-KR" sz="18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)!</a:t>
                </a:r>
              </a:p>
              <a:p>
                <a:pPr marL="0" indent="0">
                  <a:buNone/>
                </a:pPr>
                <a:endParaRPr lang="en-US" altLang="ko-KR" sz="1800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Pl</m:t>
                          </m:r>
                        </m:sub>
                      </m:sSub>
                      <m:r>
                        <a:rPr lang="en-US" altLang="ko-KR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ko-KR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  <m:r>
                                <a:rPr lang="en-US" altLang="ko-KR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altLang="ko-KR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den>
                          </m:f>
                        </m:e>
                      </m:rad>
                      <m:r>
                        <a:rPr lang="en-US" altLang="ko-KR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≅2.2</m:t>
                      </m:r>
                      <m:r>
                        <a:rPr lang="en-US" altLang="ko-KR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ko-K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ko-K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ko-K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sz="1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</m:t>
                          </m:r>
                        </m:e>
                      </m:d>
                    </m:oMath>
                  </m:oMathPara>
                </a14:m>
                <a:endParaRPr lang="en-US" altLang="ko-KR" sz="1800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  <a:p>
                <a:pPr marL="0" indent="0">
                  <a:buNone/>
                </a:pPr>
                <a:endParaRPr lang="en-US" altLang="ko-KR" sz="1800" b="0" i="1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Pl</m:t>
                          </m:r>
                        </m:sub>
                      </m:sSub>
                      <m:r>
                        <a:rPr lang="en-US" altLang="ko-KR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Pl</m:t>
                          </m:r>
                        </m:sub>
                      </m:sSub>
                      <m:sSup>
                        <m:sSupPr>
                          <m:ctrlPr>
                            <a:rPr lang="en-US" altLang="ko-K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ko-K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≅1.22</m:t>
                      </m:r>
                      <m:r>
                        <a:rPr lang="en-US" altLang="ko-KR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ko-K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ko-K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19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ko-K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sz="1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GeV</m:t>
                          </m:r>
                        </m:e>
                      </m:d>
                    </m:oMath>
                  </m:oMathPara>
                </a14:m>
                <a:endParaRPr lang="en-US" altLang="ko-KR" sz="1800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  <a:p>
                <a:pPr marL="0" indent="0">
                  <a:buNone/>
                </a:pPr>
                <a:endParaRPr lang="en-US" altLang="ko-KR" sz="1800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Pl</m:t>
                          </m:r>
                        </m:sub>
                      </m:sSub>
                      <m:r>
                        <a:rPr lang="en-US" altLang="ko-KR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Pl</m:t>
                              </m:r>
                            </m:sub>
                          </m:sSub>
                          <m:r>
                            <a:rPr lang="en-US" altLang="ko-K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altLang="ko-KR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≅1.6</m:t>
                      </m:r>
                      <m:r>
                        <a:rPr lang="en-US" altLang="ko-KR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ko-K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ko-K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−35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ko-K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sz="1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e>
                      </m:d>
                    </m:oMath>
                  </m:oMathPara>
                </a14:m>
                <a:endParaRPr lang="en-US" altLang="ko-KR" sz="1800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  <a:p>
                <a:pPr marL="0" indent="0">
                  <a:buNone/>
                </a:pPr>
                <a:endParaRPr lang="en-US" altLang="ko-KR" sz="1800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Pl</m:t>
                          </m:r>
                        </m:sub>
                      </m:sSub>
                      <m:r>
                        <a:rPr lang="en-US" altLang="ko-KR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1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Pl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altLang="ko-KR" sz="1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den>
                      </m:f>
                      <m:r>
                        <a:rPr lang="en-US" altLang="ko-KR" sz="1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≅5.4</m:t>
                      </m:r>
                      <m:r>
                        <a:rPr lang="en-US" altLang="ko-KR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ko-K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ko-K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−44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ko-K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sz="1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</m:d>
                    </m:oMath>
                  </m:oMathPara>
                </a14:m>
                <a:endParaRPr lang="en-US" altLang="ko-KR" sz="1800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13" name="내용 개체 틀 2">
                <a:extLst>
                  <a:ext uri="{FF2B5EF4-FFF2-40B4-BE49-F238E27FC236}">
                    <a16:creationId xmlns:a16="http://schemas.microsoft.com/office/drawing/2014/main" id="{C91411F2-D588-42D8-BFB9-A754B8450C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30353" y="735109"/>
                <a:ext cx="4576482" cy="4332784"/>
              </a:xfrm>
              <a:blipFill>
                <a:blip r:embed="rId4"/>
                <a:stretch>
                  <a:fillRect l="-1065" t="-1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AD8D2D3-043C-4965-B817-205A34A4F88B}"/>
                  </a:ext>
                </a:extLst>
              </p:cNvPr>
              <p:cNvSpPr txBox="1"/>
              <p:nvPr/>
            </p:nvSpPr>
            <p:spPr>
              <a:xfrm>
                <a:off x="1736438" y="5342668"/>
                <a:ext cx="871912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rgbClr val="FFFF00"/>
                    </a:solidFill>
                    <a:latin typeface="Abadi" panose="020B0604020104020204" pitchFamily="34" charset="0"/>
                  </a:rPr>
                  <a:t>Physically, energy higher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altLang="ko-KR" sz="24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𝐏𝐥</m:t>
                        </m:r>
                      </m:sub>
                    </m:sSub>
                  </m:oMath>
                </a14:m>
                <a:r>
                  <a:rPr lang="en-US" altLang="ko-KR" sz="2400" b="1" dirty="0">
                    <a:solidFill>
                      <a:srgbClr val="FFFF00"/>
                    </a:solidFill>
                    <a:latin typeface="Abadi" panose="020B0604020104020204" pitchFamily="34" charset="0"/>
                  </a:rPr>
                  <a:t>, length shorter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en-US" altLang="ko-KR" sz="24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𝐏𝐥</m:t>
                        </m:r>
                      </m:sub>
                    </m:sSub>
                  </m:oMath>
                </a14:m>
                <a:r>
                  <a:rPr lang="en-US" altLang="ko-KR" sz="2400" b="1" dirty="0">
                    <a:solidFill>
                      <a:srgbClr val="FFFF00"/>
                    </a:solidFill>
                    <a:latin typeface="Abadi" panose="020B0604020104020204" pitchFamily="34" charset="0"/>
                  </a:rPr>
                  <a:t>, time shorter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altLang="ko-KR" sz="24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𝐏𝐥</m:t>
                        </m:r>
                      </m:sub>
                    </m:sSub>
                  </m:oMath>
                </a14:m>
                <a:r>
                  <a:rPr lang="ko-KR" altLang="en-US" sz="2400" b="1" dirty="0">
                    <a:solidFill>
                      <a:srgbClr val="FFFF00"/>
                    </a:solidFill>
                    <a:latin typeface="Abadi" panose="020B0604020104020204" pitchFamily="34" charset="0"/>
                  </a:rPr>
                  <a:t> </a:t>
                </a:r>
                <a:r>
                  <a:rPr lang="en-US" altLang="ko-KR" sz="2400" b="1" dirty="0">
                    <a:solidFill>
                      <a:srgbClr val="FFFF00"/>
                    </a:solidFill>
                    <a:latin typeface="Abadi" panose="020B0604020104020204" pitchFamily="34" charset="0"/>
                  </a:rPr>
                  <a:t>are meaningless.</a:t>
                </a:r>
                <a:endParaRPr lang="ko-KR" altLang="en-US" sz="2400" b="1" dirty="0">
                  <a:solidFill>
                    <a:srgbClr val="FFFF00"/>
                  </a:solidFill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AD8D2D3-043C-4965-B817-205A34A4F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38" y="5342668"/>
                <a:ext cx="8719126" cy="830997"/>
              </a:xfrm>
              <a:prstGeom prst="rect">
                <a:avLst/>
              </a:prstGeom>
              <a:blipFill>
                <a:blip r:embed="rId5"/>
                <a:stretch>
                  <a:fillRect t="-5839" b="-1532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905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build="p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D671CD-21B4-4B8A-827D-D6F43EE0FA77}"/>
              </a:ext>
            </a:extLst>
          </p:cNvPr>
          <p:cNvSpPr txBox="1"/>
          <p:nvPr/>
        </p:nvSpPr>
        <p:spPr>
          <a:xfrm>
            <a:off x="280526" y="0"/>
            <a:ext cx="338586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9.1. The Planck Scale</a:t>
            </a:r>
          </a:p>
          <a:p>
            <a:pPr marL="0" indent="0" algn="ctr">
              <a:buNone/>
            </a:pPr>
            <a:r>
              <a:rPr lang="en-US" altLang="ko-KR" sz="1400" b="1" dirty="0">
                <a:solidFill>
                  <a:schemeClr val="bg1"/>
                </a:solidFill>
                <a:latin typeface="Abadi" panose="020B0604020104020204" pitchFamily="34" charset="0"/>
              </a:rPr>
              <a:t>9.2. Thermodynamics of the Early Universe</a:t>
            </a:r>
          </a:p>
          <a:p>
            <a:pPr marL="0" indent="0" algn="ctr">
              <a:buNone/>
            </a:pP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9.3. Solving the Friedmann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66D042C-1B4F-4757-9521-070EFCB26A63}"/>
                  </a:ext>
                </a:extLst>
              </p:cNvPr>
              <p:cNvSpPr txBox="1"/>
              <p:nvPr/>
            </p:nvSpPr>
            <p:spPr>
              <a:xfrm>
                <a:off x="3798699" y="1720720"/>
                <a:ext cx="4117135" cy="3161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Distribution function of particles system (Whether it is Fermion or Boson)</a:t>
                </a:r>
              </a:p>
              <a:p>
                <a:endParaRPr lang="en-US" altLang="ko-KR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ko-KR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ko-KR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en-US" altLang="ko-KR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ko-KR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ko-KR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ko-KR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altLang="ko-KR" sz="24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ko-KR" sz="2400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sz="2400" i="1">
                                          <a:solidFill>
                                            <a:srgbClr val="FFFF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altLang="ko-KR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ko-KR" altLang="en-US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altLang="ko-KR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)/</m:t>
                              </m:r>
                              <m:sSub>
                                <m:sSubPr>
                                  <m:ctrlPr>
                                    <a:rPr lang="en-US" altLang="ko-KR" sz="24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 sz="2400" b="0" i="0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altLang="ko-KR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altLang="ko-KR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±1</m:t>
                          </m:r>
                        </m:den>
                      </m:f>
                    </m:oMath>
                  </m:oMathPara>
                </a14:m>
                <a:endParaRPr lang="en-US" altLang="ko-KR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  <a:p>
                <a:endParaRPr lang="en-US" altLang="ko-KR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ko-KR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ko-KR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ko-KR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ko-KR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ko-KR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ko-KR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altLang="ko-KR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ko-KR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ko-KR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ko-KR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ko-KR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ko-KR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ko-KR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ko-KR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ko-KR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𝑝𝑐</m:t>
                              </m:r>
                              <m:r>
                                <a:rPr lang="en-US" altLang="ko-KR" sz="16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16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Relativistic</m:t>
                              </m:r>
                              <m:r>
                                <a:rPr lang="en-US" altLang="ko-KR" sz="16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16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Particles</m:t>
                              </m:r>
                              <m:r>
                                <a:rPr lang="en-US" altLang="ko-KR" sz="16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altLang="ko-KR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altLang="ko-KR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altLang="ko-KR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ko-KR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ko-KR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ko-KR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r>
                                        <a:rPr lang="en-US" altLang="ko-KR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ko-KR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ko-KR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  <m:r>
                                <a:rPr lang="en-US" altLang="ko-KR" sz="16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16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Nonrelativistic</m:t>
                              </m:r>
                              <m:r>
                                <a:rPr lang="en-US" altLang="ko-KR" sz="16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16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Particles</m:t>
                              </m:r>
                              <m:r>
                                <a:rPr lang="en-US" altLang="ko-KR" sz="16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66D042C-1B4F-4757-9521-070EFCB26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699" y="1720720"/>
                <a:ext cx="4117135" cy="3161891"/>
              </a:xfrm>
              <a:prstGeom prst="rect">
                <a:avLst/>
              </a:prstGeom>
              <a:blipFill>
                <a:blip r:embed="rId7"/>
                <a:stretch>
                  <a:fillRect l="-1183" t="-963" r="-162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곱하기 기호 14">
            <a:extLst>
              <a:ext uri="{FF2B5EF4-FFF2-40B4-BE49-F238E27FC236}">
                <a16:creationId xmlns:a16="http://schemas.microsoft.com/office/drawing/2014/main" id="{8054606A-8DB1-4763-9028-314CE85A4DD1}"/>
              </a:ext>
            </a:extLst>
          </p:cNvPr>
          <p:cNvSpPr/>
          <p:nvPr/>
        </p:nvSpPr>
        <p:spPr>
          <a:xfrm>
            <a:off x="2952798" y="2946000"/>
            <a:ext cx="1150152" cy="1150152"/>
          </a:xfrm>
          <a:prstGeom prst="mathMultiply">
            <a:avLst>
              <a:gd name="adj1" fmla="val 1027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badi" panose="020B0604020104020204" pitchFamily="34" charset="0"/>
            </a:endParaRPr>
          </a:p>
        </p:txBody>
      </p:sp>
      <p:sp>
        <p:nvSpPr>
          <p:cNvPr id="21" name="곱하기 기호 20">
            <a:extLst>
              <a:ext uri="{FF2B5EF4-FFF2-40B4-BE49-F238E27FC236}">
                <a16:creationId xmlns:a16="http://schemas.microsoft.com/office/drawing/2014/main" id="{9DA83253-3323-47D0-A36E-1601CB98AD7D}"/>
              </a:ext>
            </a:extLst>
          </p:cNvPr>
          <p:cNvSpPr/>
          <p:nvPr/>
        </p:nvSpPr>
        <p:spPr>
          <a:xfrm>
            <a:off x="7585509" y="2946000"/>
            <a:ext cx="1150152" cy="1150152"/>
          </a:xfrm>
          <a:prstGeom prst="mathMultiply">
            <a:avLst>
              <a:gd name="adj1" fmla="val 1027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badi" panose="020B0604020104020204" pitchFamily="34" charset="0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B95850CB-A206-423E-ADC9-ED596863197D}"/>
              </a:ext>
            </a:extLst>
          </p:cNvPr>
          <p:cNvGrpSpPr/>
          <p:nvPr/>
        </p:nvGrpSpPr>
        <p:grpSpPr>
          <a:xfrm>
            <a:off x="147320" y="1038055"/>
            <a:ext cx="2874412" cy="4774785"/>
            <a:chOff x="147320" y="1038055"/>
            <a:chExt cx="2874412" cy="4774785"/>
          </a:xfrm>
        </p:grpSpPr>
        <p:cxnSp>
          <p:nvCxnSpPr>
            <p:cNvPr id="4" name="직선 화살표 연결선 3">
              <a:extLst>
                <a:ext uri="{FF2B5EF4-FFF2-40B4-BE49-F238E27FC236}">
                  <a16:creationId xmlns:a16="http://schemas.microsoft.com/office/drawing/2014/main" id="{0AD56482-B2EB-4BB8-BA05-A067C908B058}"/>
                </a:ext>
              </a:extLst>
            </p:cNvPr>
            <p:cNvCxnSpPr>
              <a:cxnSpLocks/>
            </p:cNvCxnSpPr>
            <p:nvPr/>
          </p:nvCxnSpPr>
          <p:spPr>
            <a:xfrm>
              <a:off x="224079" y="3211092"/>
              <a:ext cx="2779097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화살표 연결선 4">
              <a:extLst>
                <a:ext uri="{FF2B5EF4-FFF2-40B4-BE49-F238E27FC236}">
                  <a16:creationId xmlns:a16="http://schemas.microsoft.com/office/drawing/2014/main" id="{740EB1AD-577A-4B3D-B51F-DF3E6A5575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3702" y="1131281"/>
              <a:ext cx="0" cy="2501152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646601B-3253-40FB-8370-E98BA538674F}"/>
                    </a:ext>
                  </a:extLst>
                </p:cNvPr>
                <p:cNvSpPr txBox="1"/>
                <p:nvPr/>
              </p:nvSpPr>
              <p:spPr>
                <a:xfrm>
                  <a:off x="2559490" y="3223044"/>
                  <a:ext cx="4622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ko-KR" altLang="en-US" dirty="0">
                    <a:solidFill>
                      <a:schemeClr val="bg1"/>
                    </a:solidFill>
                    <a:latin typeface="Abadi" panose="020B0604020104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646601B-3253-40FB-8370-E98BA53867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9490" y="3223044"/>
                  <a:ext cx="462242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A43920B-7B6E-47A2-9785-BE22D70350EE}"/>
                    </a:ext>
                  </a:extLst>
                </p:cNvPr>
                <p:cNvSpPr txBox="1"/>
                <p:nvPr/>
              </p:nvSpPr>
              <p:spPr>
                <a:xfrm>
                  <a:off x="147320" y="1131281"/>
                  <a:ext cx="46198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ko-KR" altLang="en-US" dirty="0">
                    <a:solidFill>
                      <a:schemeClr val="bg1"/>
                    </a:solidFill>
                    <a:latin typeface="Abadi" panose="020B0604020104020204" pitchFamily="34" charset="0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A43920B-7B6E-47A2-9785-BE22D70350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320" y="1131281"/>
                  <a:ext cx="461985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3F29CDDB-F55A-4173-AA05-F7146D118503}"/>
                </a:ext>
              </a:extLst>
            </p:cNvPr>
            <p:cNvSpPr/>
            <p:nvPr/>
          </p:nvSpPr>
          <p:spPr>
            <a:xfrm>
              <a:off x="1067236" y="1919028"/>
              <a:ext cx="1461244" cy="814008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badi" panose="020B0604020104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FEEEB71-0263-45F7-8BE0-63F4D656A545}"/>
                    </a:ext>
                  </a:extLst>
                </p:cNvPr>
                <p:cNvSpPr txBox="1"/>
                <p:nvPr/>
              </p:nvSpPr>
              <p:spPr>
                <a:xfrm>
                  <a:off x="1500212" y="2692576"/>
                  <a:ext cx="59529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ko-KR" altLang="en-US" dirty="0">
                    <a:solidFill>
                      <a:srgbClr val="FF0000"/>
                    </a:solidFill>
                    <a:latin typeface="Abadi" panose="020B0604020104020204" pitchFamily="34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FEEEB71-0263-45F7-8BE0-63F4D656A5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0212" y="2692576"/>
                  <a:ext cx="595291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3EE92F0-D932-4748-9762-F565E792B1F2}"/>
                    </a:ext>
                  </a:extLst>
                </p:cNvPr>
                <p:cNvSpPr txBox="1"/>
                <p:nvPr/>
              </p:nvSpPr>
              <p:spPr>
                <a:xfrm>
                  <a:off x="573702" y="2141366"/>
                  <a:ext cx="59529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𝑑𝑝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ko-KR" altLang="en-US" dirty="0">
                    <a:solidFill>
                      <a:srgbClr val="FF0000"/>
                    </a:solidFill>
                    <a:latin typeface="Abadi" panose="020B0604020104020204" pitchFamily="34" charset="0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3EE92F0-D932-4748-9762-F565E792B1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702" y="2141366"/>
                  <a:ext cx="595291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B375469-2720-43F5-865A-0F16D7B293BA}"/>
                    </a:ext>
                  </a:extLst>
                </p:cNvPr>
                <p:cNvSpPr txBox="1"/>
                <p:nvPr/>
              </p:nvSpPr>
              <p:spPr>
                <a:xfrm>
                  <a:off x="147320" y="4096152"/>
                  <a:ext cx="2749453" cy="17166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dirty="0">
                      <a:solidFill>
                        <a:schemeClr val="bg1"/>
                      </a:solidFill>
                      <a:latin typeface="Abadi" panose="020B0604020104020204" pitchFamily="34" charset="0"/>
                    </a:rPr>
                    <a:t>Number Density of one-particle Phase Space</a:t>
                  </a:r>
                </a:p>
                <a:p>
                  <a:endParaRPr lang="en-US" altLang="ko-KR" dirty="0">
                    <a:solidFill>
                      <a:schemeClr val="bg1"/>
                    </a:solidFill>
                    <a:latin typeface="Abadi" panose="020B0604020104020204" pitchFamily="34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ko-KR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ko-KR" sz="24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24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altLang="ko-KR" sz="24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acc>
                              <m:accPr>
                                <m:chr m:val="⃗"/>
                                <m:ctrlPr>
                                  <a:rPr lang="en-US" altLang="ko-KR" sz="24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24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num>
                          <m:den>
                            <m:sSup>
                              <m:sSupPr>
                                <m:ctrlPr>
                                  <a:rPr lang="en-US" altLang="ko-KR" sz="24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ko-KR" sz="24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24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ko-KR" altLang="en-US" sz="2400" b="0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altLang="ko-KR" sz="24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ko-KR" sz="24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ko-KR" altLang="en-US" dirty="0">
                    <a:solidFill>
                      <a:schemeClr val="bg1"/>
                    </a:solidFill>
                    <a:latin typeface="Abadi" panose="020B0604020104020204" pitchFamily="34" charset="0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B375469-2720-43F5-865A-0F16D7B293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320" y="4096152"/>
                  <a:ext cx="2749453" cy="1716688"/>
                </a:xfrm>
                <a:prstGeom prst="rect">
                  <a:avLst/>
                </a:prstGeom>
                <a:blipFill>
                  <a:blip r:embed="rId12"/>
                  <a:stretch>
                    <a:fillRect l="-1774" t="-212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E2BEAD49-B848-47BA-BD00-BB6D6503226C}"/>
                </a:ext>
              </a:extLst>
            </p:cNvPr>
            <p:cNvSpPr/>
            <p:nvPr/>
          </p:nvSpPr>
          <p:spPr>
            <a:xfrm>
              <a:off x="1430987" y="2271237"/>
              <a:ext cx="183024" cy="183024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badi" panose="020B0604020104020204" pitchFamily="34" charset="0"/>
              </a:endParaRPr>
            </a:p>
          </p:txBody>
        </p:sp>
        <p:cxnSp>
          <p:nvCxnSpPr>
            <p:cNvPr id="18" name="직선 화살표 연결선 17">
              <a:extLst>
                <a:ext uri="{FF2B5EF4-FFF2-40B4-BE49-F238E27FC236}">
                  <a16:creationId xmlns:a16="http://schemas.microsoft.com/office/drawing/2014/main" id="{1ABEADE7-FCA5-4BFF-8217-A1627820A62C}"/>
                </a:ext>
              </a:extLst>
            </p:cNvPr>
            <p:cNvCxnSpPr/>
            <p:nvPr/>
          </p:nvCxnSpPr>
          <p:spPr>
            <a:xfrm flipV="1">
              <a:off x="1526677" y="2177014"/>
              <a:ext cx="650857" cy="18669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931D66D-C2CC-4CD5-B877-11EB3155D2F5}"/>
                    </a:ext>
                  </a:extLst>
                </p:cNvPr>
                <p:cNvSpPr txBox="1"/>
                <p:nvPr/>
              </p:nvSpPr>
              <p:spPr>
                <a:xfrm>
                  <a:off x="776457" y="1038055"/>
                  <a:ext cx="1917513" cy="7759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400" b="1" dirty="0">
                      <a:solidFill>
                        <a:srgbClr val="FF0000"/>
                      </a:solidFill>
                      <a:latin typeface="Abadi" panose="020B0604020104020204" pitchFamily="34" charset="0"/>
                    </a:rPr>
                    <a:t>Volume in Phase space</a:t>
                  </a:r>
                  <a:endParaRPr lang="en-US" altLang="ko-KR" b="1" i="1" dirty="0">
                    <a:solidFill>
                      <a:srgbClr val="FF0000"/>
                    </a:solidFill>
                    <a:latin typeface="Abadi" panose="020B0604020104020204" pitchFamily="34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ko-K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ko-KR" sz="1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  <m:sup>
                                <m:r>
                                  <a:rPr lang="en-US" altLang="ko-KR" sz="1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acc>
                              <m:accPr>
                                <m:chr m:val="⃗"/>
                                <m:ctrlPr>
                                  <a:rPr lang="en-US" altLang="ko-KR" sz="1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1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en-US" altLang="ko-KR" sz="1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  <m:sup>
                                <m:r>
                                  <a:rPr lang="en-US" altLang="ko-KR" sz="1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acc>
                              <m:accPr>
                                <m:chr m:val="⃗"/>
                                <m:ctrlPr>
                                  <a:rPr lang="en-US" altLang="ko-KR" sz="1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1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</m:acc>
                          </m:num>
                          <m:den>
                            <m:sSup>
                              <m:sSupPr>
                                <m:ctrlPr>
                                  <a:rPr lang="en-US" altLang="ko-KR" sz="1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ko-KR" sz="1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sz="1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ko-KR" altLang="en-US" sz="1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  <m:r>
                                      <a:rPr lang="en-US" altLang="ko-KR" sz="1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ko-KR" sz="1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ko-KR" altLang="en-US" sz="1400" b="1" dirty="0">
                    <a:solidFill>
                      <a:srgbClr val="FF0000"/>
                    </a:solidFill>
                    <a:latin typeface="Abadi" panose="020B0604020104020204" pitchFamily="34" charset="0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931D66D-C2CC-4CD5-B877-11EB3155D2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457" y="1038055"/>
                  <a:ext cx="1917513" cy="775982"/>
                </a:xfrm>
                <a:prstGeom prst="rect">
                  <a:avLst/>
                </a:prstGeom>
                <a:blipFill>
                  <a:blip r:embed="rId13"/>
                  <a:stretch>
                    <a:fillRect l="-952" t="-1563" r="-95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4E29F4-EE8A-42F5-AD92-0C2B5985392F}"/>
                  </a:ext>
                </a:extLst>
              </p:cNvPr>
              <p:cNvSpPr txBox="1"/>
              <p:nvPr/>
            </p:nvSpPr>
            <p:spPr>
              <a:xfrm>
                <a:off x="8692801" y="1210101"/>
                <a:ext cx="345633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Degree of freedom</a:t>
                </a:r>
              </a:p>
              <a:p>
                <a:endParaRPr lang="en-US" altLang="ko-KR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altLang="ko-KR" sz="2400" dirty="0">
                  <a:solidFill>
                    <a:srgbClr val="FFFF00"/>
                  </a:solidFill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4E29F4-EE8A-42F5-AD92-0C2B59853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2801" y="1210101"/>
                <a:ext cx="3456339" cy="1015663"/>
              </a:xfrm>
              <a:prstGeom prst="rect">
                <a:avLst/>
              </a:prstGeom>
              <a:blipFill>
                <a:blip r:embed="rId14"/>
                <a:stretch>
                  <a:fillRect l="-1587" t="-3614" b="-42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내용 개체 틀 2">
            <a:extLst>
              <a:ext uri="{FF2B5EF4-FFF2-40B4-BE49-F238E27FC236}">
                <a16:creationId xmlns:a16="http://schemas.microsoft.com/office/drawing/2014/main" id="{C91411F2-D588-42D8-BFB9-A754B8450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2512" y="252045"/>
            <a:ext cx="7894564" cy="5284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ko-KR" sz="2400" b="1" dirty="0">
                <a:solidFill>
                  <a:schemeClr val="bg1"/>
                </a:solidFill>
                <a:latin typeface="Abadi" panose="020B0604020104020204" pitchFamily="34" charset="0"/>
              </a:rPr>
              <a:t>How to get the density of elements in the Universe?</a:t>
            </a:r>
          </a:p>
        </p:txBody>
      </p:sp>
      <p:pic>
        <p:nvPicPr>
          <p:cNvPr id="17" name="그림 16" descr="텍스트이(가) 표시된 사진&#10;&#10;자동 생성된 설명">
            <a:extLst>
              <a:ext uri="{FF2B5EF4-FFF2-40B4-BE49-F238E27FC236}">
                <a16:creationId xmlns:a16="http://schemas.microsoft.com/office/drawing/2014/main" id="{2076F044-0910-4C1B-893D-3A7C1B9B34C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910" y="2381857"/>
            <a:ext cx="3413478" cy="335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3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21" grpId="0" animBg="1"/>
      <p:bldP spid="26" grpId="0"/>
      <p:bldP spid="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D671CD-21B4-4B8A-827D-D6F43EE0FA77}"/>
              </a:ext>
            </a:extLst>
          </p:cNvPr>
          <p:cNvSpPr txBox="1"/>
          <p:nvPr/>
        </p:nvSpPr>
        <p:spPr>
          <a:xfrm>
            <a:off x="280526" y="0"/>
            <a:ext cx="338586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9.1. The Planck Scale</a:t>
            </a:r>
          </a:p>
          <a:p>
            <a:pPr marL="0" indent="0" algn="ctr">
              <a:buNone/>
            </a:pPr>
            <a:r>
              <a:rPr lang="en-US" altLang="ko-KR" sz="1400" b="1" dirty="0">
                <a:solidFill>
                  <a:schemeClr val="bg1"/>
                </a:solidFill>
                <a:latin typeface="Abadi" panose="020B0604020104020204" pitchFamily="34" charset="0"/>
              </a:rPr>
              <a:t>9.2. Thermodynamics of the Early Universe</a:t>
            </a:r>
          </a:p>
          <a:p>
            <a:pPr marL="0" indent="0" algn="ctr">
              <a:buNone/>
            </a:pP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9.3. Solving the Friedmann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표 18">
                <a:extLst>
                  <a:ext uri="{FF2B5EF4-FFF2-40B4-BE49-F238E27FC236}">
                    <a16:creationId xmlns:a16="http://schemas.microsoft.com/office/drawing/2014/main" id="{86AA31B4-B1EB-4FC6-BBF7-BB6E58424B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5034382"/>
                  </p:ext>
                </p:extLst>
              </p:nvPr>
            </p:nvGraphicFramePr>
            <p:xfrm>
              <a:off x="523783" y="757517"/>
              <a:ext cx="11360680" cy="32197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1650">
                      <a:extLst>
                        <a:ext uri="{9D8B030D-6E8A-4147-A177-3AD203B41FA5}">
                          <a16:colId xmlns:a16="http://schemas.microsoft.com/office/drawing/2014/main" val="111811431"/>
                        </a:ext>
                      </a:extLst>
                    </a:gridCol>
                    <a:gridCol w="1313895">
                      <a:extLst>
                        <a:ext uri="{9D8B030D-6E8A-4147-A177-3AD203B41FA5}">
                          <a16:colId xmlns:a16="http://schemas.microsoft.com/office/drawing/2014/main" val="3553526434"/>
                        </a:ext>
                      </a:extLst>
                    </a:gridCol>
                    <a:gridCol w="4323425">
                      <a:extLst>
                        <a:ext uri="{9D8B030D-6E8A-4147-A177-3AD203B41FA5}">
                          <a16:colId xmlns:a16="http://schemas.microsoft.com/office/drawing/2014/main" val="3474008906"/>
                        </a:ext>
                      </a:extLst>
                    </a:gridCol>
                    <a:gridCol w="4391710">
                      <a:extLst>
                        <a:ext uri="{9D8B030D-6E8A-4147-A177-3AD203B41FA5}">
                          <a16:colId xmlns:a16="http://schemas.microsoft.com/office/drawing/2014/main" val="2006767795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latinLnBrk="1"/>
                          <a:endParaRPr lang="ko-KR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solidFill>
                                <a:srgbClr val="FF0000"/>
                              </a:solidFill>
                            </a:rPr>
                            <a:t>Number density</a:t>
                          </a:r>
                        </a:p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ko-KR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ko-KR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n-US" altLang="ko-K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f>
                                      <m:fPr>
                                        <m:ctrlPr>
                                          <a:rPr lang="en-US" altLang="ko-KR" b="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altLang="ko-KR" b="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ko-KR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ko-KR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altLang="ko-KR" b="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ko-KR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</m:acc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altLang="ko-KR" b="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ko-KR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(2</m:t>
                                            </m:r>
                                            <m:r>
                                              <a:rPr lang="ko-KR" altLang="en-US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r>
                                              <a:rPr lang="en-US" altLang="ko-KR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ℏ)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ko-KR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r>
                                      <a:rPr lang="en-US" altLang="ko-K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altLang="ko-KR" b="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altLang="ko-KR" b="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ko-KR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</m:nary>
                              </m:oMath>
                            </m:oMathPara>
                          </a14:m>
                          <a:endParaRPr lang="ko-KR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>
                              <a:solidFill>
                                <a:srgbClr val="00FFFF"/>
                              </a:solidFill>
                            </a:rPr>
                            <a:t>Energy Density</a:t>
                          </a:r>
                        </a:p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o-KR" alt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en-US" altLang="ko-KR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ko-KR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n-US" altLang="ko-KR" b="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f>
                                      <m:fPr>
                                        <m:ctrlPr>
                                          <a:rPr lang="en-US" altLang="ko-KR" b="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altLang="ko-KR" b="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ko-KR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ko-KR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altLang="ko-KR" b="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ko-KR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</m:acc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altLang="ko-KR" b="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altLang="ko-KR" b="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ko-KR" b="0" i="1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  <m:r>
                                                  <a:rPr lang="ko-KR" altLang="en-US" b="0" i="1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𝜋</m:t>
                                                </m:r>
                                                <m:r>
                                                  <a:rPr lang="en-US" altLang="ko-KR" b="0" i="1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ℏ</m:t>
                                                </m:r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altLang="ko-KR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r>
                                      <a:rPr lang="en-US" altLang="ko-K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r>
                                      <a:rPr lang="en-US" altLang="ko-K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ko-K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altLang="ko-K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r>
                                      <a:rPr lang="en-US" altLang="ko-K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altLang="ko-KR" b="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altLang="ko-KR" b="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ko-KR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</m:nary>
                              </m:oMath>
                            </m:oMathPara>
                          </a14:m>
                          <a:endParaRPr lang="ko-KR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0075003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solidFill>
                                <a:schemeClr val="bg1"/>
                              </a:solidFill>
                            </a:rPr>
                            <a:t>Relativistic Particles</a:t>
                          </a:r>
                          <a:endParaRPr lang="ko-KR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solidFill>
                                <a:schemeClr val="bg1"/>
                              </a:solidFill>
                            </a:rPr>
                            <a:t>Boson</a:t>
                          </a:r>
                          <a:endParaRPr lang="ko-KR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ko-KR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Boson</m:t>
                                    </m:r>
                                  </m:sub>
                                </m:sSub>
                                <m:r>
                                  <a:rPr lang="en-US" altLang="ko-K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ξ</m:t>
                                    </m:r>
                                    <m:d>
                                      <m:dPr>
                                        <m:ctrlPr>
                                          <a:rPr lang="en-US" altLang="ko-K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d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altLang="ko-K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ko-KR" alt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en-US" altLang="ko-K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altLang="ko-K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altLang="ko-KR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ko-KR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ℏ</m:t>
                                            </m:r>
                                            <m:r>
                                              <a:rPr lang="en-US" altLang="ko-KR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altLang="ko-K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altLang="ko-K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sSup>
                                  <m:sSupPr>
                                    <m:ctrlP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ko-K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ko-KR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sub>
                                        </m:sSub>
                                        <m:r>
                                          <a:rPr lang="en-US" altLang="ko-KR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ko-KR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Boson</m:t>
                                    </m:r>
                                  </m:sub>
                                </m:sSub>
                                <m:r>
                                  <a:rPr lang="en-US" altLang="ko-K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altLang="ko-K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ko-KR" alt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en-US" altLang="ko-K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  <m:sSup>
                                      <m:sSupPr>
                                        <m:ctrlPr>
                                          <a:rPr lang="en-US" altLang="ko-K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altLang="ko-KR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ko-KR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ℏ</m:t>
                                            </m:r>
                                            <m:r>
                                              <a:rPr lang="en-US" altLang="ko-KR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altLang="ko-K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altLang="ko-K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sSup>
                                  <m:sSupPr>
                                    <m:ctrlP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ko-K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ko-KR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ko-KR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B</m:t>
                                            </m:r>
                                          </m:sub>
                                        </m:sSub>
                                        <m:r>
                                          <a:rPr lang="en-US" altLang="ko-K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5932377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solidFill>
                                <a:schemeClr val="bg1"/>
                              </a:solidFill>
                            </a:rPr>
                            <a:t>Fermion</a:t>
                          </a:r>
                          <a:endParaRPr lang="ko-KR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ko-KR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Fermion</m:t>
                                    </m:r>
                                  </m:sub>
                                </m:sSub>
                                <m:r>
                                  <a:rPr lang="en-US" altLang="ko-K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ξ</m:t>
                                    </m:r>
                                    <m:d>
                                      <m:dPr>
                                        <m:ctrlPr>
                                          <a:rPr lang="en-US" altLang="ko-K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d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altLang="ko-K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ko-KR" alt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en-US" altLang="ko-K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altLang="ko-K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altLang="ko-KR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ko-KR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ℏ</m:t>
                                            </m:r>
                                            <m:r>
                                              <a:rPr lang="en-US" altLang="ko-KR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altLang="ko-K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altLang="ko-K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sSup>
                                  <m:sSupPr>
                                    <m:ctrlP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ko-K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ko-KR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sub>
                                        </m:sSub>
                                        <m:r>
                                          <a:rPr lang="en-US" altLang="ko-KR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ko-KR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Fermion</m:t>
                                    </m:r>
                                  </m:sub>
                                </m:sSub>
                                <m:r>
                                  <a:rPr lang="en-US" altLang="ko-K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ko-K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altLang="ko-K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ko-KR" alt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en-US" altLang="ko-K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  <m:sSup>
                                      <m:sSupPr>
                                        <m:ctrlPr>
                                          <a:rPr lang="en-US" altLang="ko-K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altLang="ko-KR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ko-KR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ℏ</m:t>
                                            </m:r>
                                            <m:r>
                                              <a:rPr lang="en-US" altLang="ko-KR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altLang="ko-K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altLang="ko-K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sSup>
                                  <m:sSupPr>
                                    <m:ctrlP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ko-K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ko-KR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ko-KR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B</m:t>
                                            </m:r>
                                          </m:sub>
                                        </m:sSub>
                                        <m:r>
                                          <a:rPr lang="en-US" altLang="ko-K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1078105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solidFill>
                                <a:schemeClr val="bg1"/>
                              </a:solidFill>
                            </a:rPr>
                            <a:t>Nonrelativistic Particles</a:t>
                          </a:r>
                          <a:endParaRPr lang="ko-KR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ko-KR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Baryon</m:t>
                                    </m:r>
                                  </m:sub>
                                </m:sSub>
                                <m:r>
                                  <a:rPr lang="en-US" altLang="ko-K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ko-K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sSup>
                                  <m:sSupPr>
                                    <m:ctrlP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ko-K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altLang="ko-KR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ko-KR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ko-KR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𝐵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ko-KR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ko-KR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ko-KR" altLang="en-US" b="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altLang="ko-KR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altLang="ko-KR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ℏ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altLang="ko-KR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3/2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sSup>
                                      <m:sSupPr>
                                        <m:ctrlPr>
                                          <a:rPr lang="en-US" altLang="ko-K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en-US" altLang="ko-K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sSub>
                                      <m:sSubPr>
                                        <m:ctrlPr>
                                          <a:rPr lang="en-US" altLang="ko-KR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ko-KR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Baryon</m:t>
                                    </m:r>
                                  </m:sub>
                                </m:sSub>
                                <m:r>
                                  <a:rPr lang="en-US" altLang="ko-K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altLang="ko-K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ko-KR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Baryon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sSup>
                                      <m:sSupPr>
                                        <m:ctrlPr>
                                          <a:rPr lang="en-US" altLang="ko-K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en-US" altLang="ko-K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altLang="ko-K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altLang="ko-K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ko-K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altLang="ko-KR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sSub>
                                      <m:sSubPr>
                                        <m:ctrlPr>
                                          <a:rPr lang="en-US" altLang="ko-KR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  <m:r>
                                      <a:rPr lang="en-US" altLang="ko-K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95846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표 18">
                <a:extLst>
                  <a:ext uri="{FF2B5EF4-FFF2-40B4-BE49-F238E27FC236}">
                    <a16:creationId xmlns:a16="http://schemas.microsoft.com/office/drawing/2014/main" id="{86AA31B4-B1EB-4FC6-BBF7-BB6E58424B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5034382"/>
                  </p:ext>
                </p:extLst>
              </p:nvPr>
            </p:nvGraphicFramePr>
            <p:xfrm>
              <a:off x="523783" y="757517"/>
              <a:ext cx="11360680" cy="32197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1650">
                      <a:extLst>
                        <a:ext uri="{9D8B030D-6E8A-4147-A177-3AD203B41FA5}">
                          <a16:colId xmlns:a16="http://schemas.microsoft.com/office/drawing/2014/main" val="111811431"/>
                        </a:ext>
                      </a:extLst>
                    </a:gridCol>
                    <a:gridCol w="1313895">
                      <a:extLst>
                        <a:ext uri="{9D8B030D-6E8A-4147-A177-3AD203B41FA5}">
                          <a16:colId xmlns:a16="http://schemas.microsoft.com/office/drawing/2014/main" val="3553526434"/>
                        </a:ext>
                      </a:extLst>
                    </a:gridCol>
                    <a:gridCol w="4323425">
                      <a:extLst>
                        <a:ext uri="{9D8B030D-6E8A-4147-A177-3AD203B41FA5}">
                          <a16:colId xmlns:a16="http://schemas.microsoft.com/office/drawing/2014/main" val="3474008906"/>
                        </a:ext>
                      </a:extLst>
                    </a:gridCol>
                    <a:gridCol w="4391710">
                      <a:extLst>
                        <a:ext uri="{9D8B030D-6E8A-4147-A177-3AD203B41FA5}">
                          <a16:colId xmlns:a16="http://schemas.microsoft.com/office/drawing/2014/main" val="2006767795"/>
                        </a:ext>
                      </a:extLst>
                    </a:gridCol>
                  </a:tblGrid>
                  <a:tr h="1085279">
                    <a:tc gridSpan="2">
                      <a:txBody>
                        <a:bodyPr/>
                        <a:lstStyle/>
                        <a:p>
                          <a:pPr latinLnBrk="1"/>
                          <a:endParaRPr lang="ko-KR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268" t="-2809" r="-102113" b="-1983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8807" t="-2809" r="-555" b="-1983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0075003"/>
                      </a:ext>
                    </a:extLst>
                  </a:tr>
                  <a:tr h="680720">
                    <a:tc rowSpan="2"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solidFill>
                                <a:schemeClr val="bg1"/>
                              </a:solidFill>
                            </a:rPr>
                            <a:t>Relativistic Particles</a:t>
                          </a:r>
                          <a:endParaRPr lang="ko-KR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solidFill>
                                <a:schemeClr val="bg1"/>
                              </a:solidFill>
                            </a:rPr>
                            <a:t>Boson</a:t>
                          </a:r>
                          <a:endParaRPr lang="ko-KR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268" t="-163393" r="-102113" b="-2151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8807" t="-163393" r="-555" b="-2151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5932377"/>
                      </a:ext>
                    </a:extLst>
                  </a:tr>
                  <a:tr h="68072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solidFill>
                                <a:schemeClr val="bg1"/>
                              </a:solidFill>
                            </a:rPr>
                            <a:t>Fermion</a:t>
                          </a:r>
                          <a:endParaRPr lang="ko-KR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268" t="-263393" r="-102113" b="-1151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8807" t="-263393" r="-555" b="-1151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1078105"/>
                      </a:ext>
                    </a:extLst>
                  </a:tr>
                  <a:tr h="772986">
                    <a:tc gridSpan="2"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solidFill>
                                <a:schemeClr val="bg1"/>
                              </a:solidFill>
                            </a:rPr>
                            <a:t>Nonrelativistic Particles</a:t>
                          </a:r>
                          <a:endParaRPr lang="ko-KR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268" t="-320472" r="-102113" b="-15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8807" t="-320472" r="-555" b="-15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958466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14535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D671CD-21B4-4B8A-827D-D6F43EE0FA77}"/>
              </a:ext>
            </a:extLst>
          </p:cNvPr>
          <p:cNvSpPr txBox="1"/>
          <p:nvPr/>
        </p:nvSpPr>
        <p:spPr>
          <a:xfrm>
            <a:off x="280526" y="0"/>
            <a:ext cx="338586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9.1. The Planck Scale</a:t>
            </a:r>
          </a:p>
          <a:p>
            <a:pPr marL="0" indent="0" algn="ctr">
              <a:buNone/>
            </a:pPr>
            <a:r>
              <a:rPr lang="en-US" altLang="ko-KR" sz="1400" b="1" dirty="0">
                <a:solidFill>
                  <a:schemeClr val="bg1"/>
                </a:solidFill>
                <a:latin typeface="Abadi" panose="020B0604020104020204" pitchFamily="34" charset="0"/>
              </a:rPr>
              <a:t>9.2. Thermodynamics of the Early Universe</a:t>
            </a:r>
          </a:p>
          <a:p>
            <a:pPr marL="0" indent="0" algn="ctr">
              <a:buNone/>
            </a:pP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9.3. Solving the Friedmann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표 18">
                <a:extLst>
                  <a:ext uri="{FF2B5EF4-FFF2-40B4-BE49-F238E27FC236}">
                    <a16:creationId xmlns:a16="http://schemas.microsoft.com/office/drawing/2014/main" id="{86AA31B4-B1EB-4FC6-BBF7-BB6E58424BD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3783" y="757517"/>
              <a:ext cx="11360680" cy="32197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1650">
                      <a:extLst>
                        <a:ext uri="{9D8B030D-6E8A-4147-A177-3AD203B41FA5}">
                          <a16:colId xmlns:a16="http://schemas.microsoft.com/office/drawing/2014/main" val="111811431"/>
                        </a:ext>
                      </a:extLst>
                    </a:gridCol>
                    <a:gridCol w="1313895">
                      <a:extLst>
                        <a:ext uri="{9D8B030D-6E8A-4147-A177-3AD203B41FA5}">
                          <a16:colId xmlns:a16="http://schemas.microsoft.com/office/drawing/2014/main" val="3553526434"/>
                        </a:ext>
                      </a:extLst>
                    </a:gridCol>
                    <a:gridCol w="4323425">
                      <a:extLst>
                        <a:ext uri="{9D8B030D-6E8A-4147-A177-3AD203B41FA5}">
                          <a16:colId xmlns:a16="http://schemas.microsoft.com/office/drawing/2014/main" val="3474008906"/>
                        </a:ext>
                      </a:extLst>
                    </a:gridCol>
                    <a:gridCol w="4391710">
                      <a:extLst>
                        <a:ext uri="{9D8B030D-6E8A-4147-A177-3AD203B41FA5}">
                          <a16:colId xmlns:a16="http://schemas.microsoft.com/office/drawing/2014/main" val="2006767795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latinLnBrk="1"/>
                          <a:endParaRPr lang="ko-KR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solidFill>
                                <a:srgbClr val="FF0000"/>
                              </a:solidFill>
                            </a:rPr>
                            <a:t>Number density</a:t>
                          </a:r>
                        </a:p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ko-KR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ko-KR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n-US" altLang="ko-K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f>
                                      <m:fPr>
                                        <m:ctrlPr>
                                          <a:rPr lang="en-US" altLang="ko-KR" b="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altLang="ko-KR" b="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ko-KR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ko-KR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altLang="ko-KR" b="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ko-KR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</m:acc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altLang="ko-KR" b="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ko-KR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(2</m:t>
                                            </m:r>
                                            <m:r>
                                              <a:rPr lang="ko-KR" altLang="en-US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r>
                                              <a:rPr lang="en-US" altLang="ko-KR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ℏ)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ko-KR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r>
                                      <a:rPr lang="en-US" altLang="ko-K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altLang="ko-KR" b="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altLang="ko-KR" b="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ko-KR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</m:nary>
                              </m:oMath>
                            </m:oMathPara>
                          </a14:m>
                          <a:endParaRPr lang="ko-KR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>
                              <a:solidFill>
                                <a:srgbClr val="00FFFF"/>
                              </a:solidFill>
                            </a:rPr>
                            <a:t>Energy Density</a:t>
                          </a:r>
                        </a:p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o-KR" altLang="en-US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en-US" altLang="ko-KR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ko-KR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n-US" altLang="ko-KR" b="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f>
                                      <m:fPr>
                                        <m:ctrlPr>
                                          <a:rPr lang="en-US" altLang="ko-KR" b="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altLang="ko-KR" b="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ko-KR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ko-KR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altLang="ko-KR" b="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ko-KR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</m:acc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altLang="ko-KR" b="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altLang="ko-KR" b="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ko-KR" b="0" i="1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  <m:r>
                                                  <a:rPr lang="ko-KR" altLang="en-US" b="0" i="1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𝜋</m:t>
                                                </m:r>
                                                <m:r>
                                                  <a:rPr lang="en-US" altLang="ko-KR" b="0" i="1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ℏ</m:t>
                                                </m:r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altLang="ko-KR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r>
                                      <a:rPr lang="en-US" altLang="ko-K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r>
                                      <a:rPr lang="en-US" altLang="ko-K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ko-K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altLang="ko-K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r>
                                      <a:rPr lang="en-US" altLang="ko-K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altLang="ko-KR" b="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altLang="ko-KR" b="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ko-KR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</m:nary>
                              </m:oMath>
                            </m:oMathPara>
                          </a14:m>
                          <a:endParaRPr lang="ko-KR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0075003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solidFill>
                                <a:schemeClr val="bg1"/>
                              </a:solidFill>
                            </a:rPr>
                            <a:t>Relativistic Particles</a:t>
                          </a:r>
                          <a:endParaRPr lang="ko-KR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solidFill>
                                <a:schemeClr val="bg1"/>
                              </a:solidFill>
                            </a:rPr>
                            <a:t>Boson</a:t>
                          </a:r>
                          <a:endParaRPr lang="ko-KR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ko-KR" b="0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Boson</m:t>
                                    </m:r>
                                  </m:sub>
                                </m:sSub>
                                <m:r>
                                  <a:rPr lang="en-US" altLang="ko-KR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ko-K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altLang="ko-K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ξ</m:t>
                                    </m:r>
                                    <m:d>
                                      <m:dPr>
                                        <m:ctrlPr>
                                          <a:rPr lang="en-US" altLang="ko-KR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d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altLang="ko-KR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ko-KR" altLang="en-US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en-US" altLang="ko-KR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altLang="ko-KR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altLang="ko-KR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ko-KR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ℏ</m:t>
                                            </m:r>
                                            <m:r>
                                              <a:rPr lang="en-US" altLang="ko-KR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altLang="ko-KR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altLang="ko-KR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sSup>
                                  <m:sSupPr>
                                    <m:ctrlPr>
                                      <a:rPr lang="en-US" altLang="ko-KR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ko-KR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ko-KR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sub>
                                        </m:sSub>
                                        <m:r>
                                          <a:rPr lang="en-US" altLang="ko-KR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ko-KR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ko-KR" b="0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Boson</m:t>
                                    </m:r>
                                  </m:sub>
                                </m:sSub>
                                <m:r>
                                  <a:rPr lang="en-US" altLang="ko-KR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ko-K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altLang="ko-KR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ko-KR" altLang="en-US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en-US" altLang="ko-KR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altLang="ko-K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  <m:sSup>
                                      <m:sSupPr>
                                        <m:ctrlPr>
                                          <a:rPr lang="en-US" altLang="ko-KR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altLang="ko-KR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ko-KR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ℏ</m:t>
                                            </m:r>
                                            <m:r>
                                              <a:rPr lang="en-US" altLang="ko-KR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altLang="ko-KR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altLang="ko-KR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sSup>
                                  <m:sSupPr>
                                    <m:ctrlPr>
                                      <a:rPr lang="en-US" altLang="ko-KR" b="0" i="1" smtClean="0">
                                        <a:solidFill>
                                          <a:srgbClr val="00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ko-KR" b="0" i="1" smtClean="0">
                                            <a:solidFill>
                                              <a:srgbClr val="00FF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ko-KR" b="0" i="1" smtClean="0">
                                                <a:solidFill>
                                                  <a:srgbClr val="00FF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b="0" i="1" smtClean="0">
                                                <a:solidFill>
                                                  <a:srgbClr val="00FF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ko-KR" b="0" i="0" smtClean="0">
                                                <a:solidFill>
                                                  <a:srgbClr val="00FF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B</m:t>
                                            </m:r>
                                          </m:sub>
                                        </m:sSub>
                                        <m:r>
                                          <a:rPr lang="en-US" altLang="ko-KR" b="0" i="1" smtClean="0">
                                            <a:solidFill>
                                              <a:srgbClr val="00FF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ko-KR" b="0" i="1" smtClean="0">
                                        <a:solidFill>
                                          <a:srgbClr val="00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5932377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solidFill>
                                <a:schemeClr val="bg1"/>
                              </a:solidFill>
                            </a:rPr>
                            <a:t>Fermion</a:t>
                          </a:r>
                          <a:endParaRPr lang="ko-KR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ko-KR" b="0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Fermion</m:t>
                                    </m:r>
                                  </m:sub>
                                </m:sSub>
                                <m:r>
                                  <a:rPr lang="en-US" altLang="ko-KR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ko-K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altLang="ko-K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en-US" altLang="ko-K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altLang="ko-K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ξ</m:t>
                                    </m:r>
                                    <m:d>
                                      <m:dPr>
                                        <m:ctrlPr>
                                          <a:rPr lang="en-US" altLang="ko-KR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d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altLang="ko-KR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ko-KR" altLang="en-US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en-US" altLang="ko-KR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altLang="ko-KR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altLang="ko-KR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ko-KR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ℏ</m:t>
                                            </m:r>
                                            <m:r>
                                              <a:rPr lang="en-US" altLang="ko-KR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altLang="ko-KR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altLang="ko-KR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sSup>
                                  <m:sSupPr>
                                    <m:ctrlPr>
                                      <a:rPr lang="en-US" altLang="ko-KR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ko-KR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ko-KR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b="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b="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𝐵</m:t>
                                            </m:r>
                                          </m:sub>
                                        </m:sSub>
                                        <m:r>
                                          <a:rPr lang="en-US" altLang="ko-KR" b="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ko-KR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ko-KR" b="0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Fermion</m:t>
                                    </m:r>
                                  </m:sub>
                                </m:sSub>
                                <m:r>
                                  <a:rPr lang="en-US" altLang="ko-KR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ko-KR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altLang="ko-K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en-US" altLang="ko-K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altLang="ko-KR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ko-KR" altLang="en-US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en-US" altLang="ko-KR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altLang="ko-K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  <m:sSup>
                                      <m:sSupPr>
                                        <m:ctrlPr>
                                          <a:rPr lang="en-US" altLang="ko-KR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altLang="ko-KR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ko-KR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ℏ</m:t>
                                            </m:r>
                                            <m:r>
                                              <a:rPr lang="en-US" altLang="ko-KR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altLang="ko-KR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altLang="ko-KR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sSup>
                                  <m:sSupPr>
                                    <m:ctrlPr>
                                      <a:rPr lang="en-US" altLang="ko-KR" b="0" i="1" smtClean="0">
                                        <a:solidFill>
                                          <a:srgbClr val="00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ko-KR" b="0" i="1" smtClean="0">
                                            <a:solidFill>
                                              <a:srgbClr val="00FF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ko-KR" b="0" i="1" smtClean="0">
                                                <a:solidFill>
                                                  <a:srgbClr val="00FF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b="0" i="1" smtClean="0">
                                                <a:solidFill>
                                                  <a:srgbClr val="00FF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ko-KR" b="0" i="0" smtClean="0">
                                                <a:solidFill>
                                                  <a:srgbClr val="00FF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B</m:t>
                                            </m:r>
                                          </m:sub>
                                        </m:sSub>
                                        <m:r>
                                          <a:rPr lang="en-US" altLang="ko-KR" b="0" i="1" smtClean="0">
                                            <a:solidFill>
                                              <a:srgbClr val="00FF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ko-KR" b="0" i="1" smtClean="0">
                                        <a:solidFill>
                                          <a:srgbClr val="00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1078105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solidFill>
                                <a:schemeClr val="bg1"/>
                              </a:solidFill>
                            </a:rPr>
                            <a:t>Nonrelativistic Particles</a:t>
                          </a:r>
                          <a:endParaRPr lang="ko-KR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ko-KR" b="0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Baryon</m:t>
                                    </m:r>
                                  </m:sub>
                                </m:sSub>
                                <m:r>
                                  <a:rPr lang="en-US" altLang="ko-KR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ko-KR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sSup>
                                  <m:sSupPr>
                                    <m:ctrlPr>
                                      <a:rPr lang="en-US" altLang="ko-K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ko-KR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altLang="ko-KR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ko-KR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ko-KR" i="1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𝐵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ko-KR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ko-KR" b="0" i="1" smtClean="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lang="ko-KR" altLang="en-US" b="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altLang="ko-KR" b="0" i="1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altLang="ko-KR" i="1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ℏ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altLang="ko-KR" b="0" i="1" smtClean="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ko-K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3/2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ko-K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ko-K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ko-K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sSup>
                                      <m:sSupPr>
                                        <m:ctrlPr>
                                          <a:rPr lang="en-US" altLang="ko-KR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en-US" altLang="ko-KR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altLang="ko-K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sSub>
                                      <m:sSubPr>
                                        <m:ctrlPr>
                                          <a:rPr lang="en-US" altLang="ko-KR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  <m:r>
                                      <a:rPr lang="en-US" altLang="ko-KR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ko-KR" b="0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Baryon</m:t>
                                    </m:r>
                                  </m:sub>
                                </m:sSub>
                                <m:r>
                                  <a:rPr lang="en-US" altLang="ko-KR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altLang="ko-KR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ko-KR" b="0" i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Baryon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sSup>
                                      <m:sSupPr>
                                        <m:ctrlPr>
                                          <a:rPr lang="en-US" altLang="ko-KR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en-US" altLang="ko-KR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altLang="ko-K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altLang="ko-KR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ko-KR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altLang="ko-KR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sSub>
                                      <m:sSubPr>
                                        <m:ctrlPr>
                                          <a:rPr lang="en-US" altLang="ko-KR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sub>
                                    </m:sSub>
                                    <m:r>
                                      <a:rPr lang="en-US" altLang="ko-KR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95846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표 18">
                <a:extLst>
                  <a:ext uri="{FF2B5EF4-FFF2-40B4-BE49-F238E27FC236}">
                    <a16:creationId xmlns:a16="http://schemas.microsoft.com/office/drawing/2014/main" id="{86AA31B4-B1EB-4FC6-BBF7-BB6E58424B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5191872"/>
                  </p:ext>
                </p:extLst>
              </p:nvPr>
            </p:nvGraphicFramePr>
            <p:xfrm>
              <a:off x="523783" y="757517"/>
              <a:ext cx="11360680" cy="32197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1650">
                      <a:extLst>
                        <a:ext uri="{9D8B030D-6E8A-4147-A177-3AD203B41FA5}">
                          <a16:colId xmlns:a16="http://schemas.microsoft.com/office/drawing/2014/main" val="111811431"/>
                        </a:ext>
                      </a:extLst>
                    </a:gridCol>
                    <a:gridCol w="1313895">
                      <a:extLst>
                        <a:ext uri="{9D8B030D-6E8A-4147-A177-3AD203B41FA5}">
                          <a16:colId xmlns:a16="http://schemas.microsoft.com/office/drawing/2014/main" val="3553526434"/>
                        </a:ext>
                      </a:extLst>
                    </a:gridCol>
                    <a:gridCol w="4323425">
                      <a:extLst>
                        <a:ext uri="{9D8B030D-6E8A-4147-A177-3AD203B41FA5}">
                          <a16:colId xmlns:a16="http://schemas.microsoft.com/office/drawing/2014/main" val="3474008906"/>
                        </a:ext>
                      </a:extLst>
                    </a:gridCol>
                    <a:gridCol w="4391710">
                      <a:extLst>
                        <a:ext uri="{9D8B030D-6E8A-4147-A177-3AD203B41FA5}">
                          <a16:colId xmlns:a16="http://schemas.microsoft.com/office/drawing/2014/main" val="2006767795"/>
                        </a:ext>
                      </a:extLst>
                    </a:gridCol>
                  </a:tblGrid>
                  <a:tr h="1085279">
                    <a:tc gridSpan="2">
                      <a:txBody>
                        <a:bodyPr/>
                        <a:lstStyle/>
                        <a:p>
                          <a:pPr latinLnBrk="1"/>
                          <a:endParaRPr lang="ko-KR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268" t="-2809" r="-102113" b="-1983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8807" t="-2809" r="-555" b="-1983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0075003"/>
                      </a:ext>
                    </a:extLst>
                  </a:tr>
                  <a:tr h="680720">
                    <a:tc rowSpan="2"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solidFill>
                                <a:schemeClr val="bg1"/>
                              </a:solidFill>
                            </a:rPr>
                            <a:t>Relativistic Particles</a:t>
                          </a:r>
                          <a:endParaRPr lang="ko-KR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solidFill>
                                <a:schemeClr val="bg1"/>
                              </a:solidFill>
                            </a:rPr>
                            <a:t>Boson</a:t>
                          </a:r>
                          <a:endParaRPr lang="ko-KR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268" t="-163393" r="-102113" b="-2151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8807" t="-163393" r="-555" b="-2151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5932377"/>
                      </a:ext>
                    </a:extLst>
                  </a:tr>
                  <a:tr h="68072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solidFill>
                                <a:schemeClr val="bg1"/>
                              </a:solidFill>
                            </a:rPr>
                            <a:t>Fermion</a:t>
                          </a:r>
                          <a:endParaRPr lang="ko-KR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268" t="-263393" r="-102113" b="-1151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8807" t="-263393" r="-555" b="-1151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1078105"/>
                      </a:ext>
                    </a:extLst>
                  </a:tr>
                  <a:tr h="772986">
                    <a:tc gridSpan="2"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dirty="0">
                              <a:solidFill>
                                <a:schemeClr val="bg1"/>
                              </a:solidFill>
                            </a:rPr>
                            <a:t>Nonrelativistic Particles</a:t>
                          </a:r>
                          <a:endParaRPr lang="ko-KR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268" t="-320472" r="-102113" b="-15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8807" t="-320472" r="-555" b="-15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958466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내용 개체 틀 2">
                <a:extLst>
                  <a:ext uri="{FF2B5EF4-FFF2-40B4-BE49-F238E27FC236}">
                    <a16:creationId xmlns:a16="http://schemas.microsoft.com/office/drawing/2014/main" id="{7C9EE675-1A74-4FB8-B091-9BBAD3AFD6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3782" y="4119186"/>
                <a:ext cx="11360679" cy="2604343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18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For </a:t>
                </a:r>
                <a:r>
                  <a:rPr lang="en-US" altLang="ko-KR" sz="1800" dirty="0">
                    <a:solidFill>
                      <a:srgbClr val="FFFF00"/>
                    </a:solidFill>
                    <a:latin typeface="Abadi" panose="020B0604020104020204" pitchFamily="34" charset="0"/>
                  </a:rPr>
                  <a:t>Fermion</a:t>
                </a:r>
                <a:r>
                  <a:rPr lang="en-US" altLang="ko-KR" sz="18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, the difference of integral with </a:t>
                </a:r>
                <a:r>
                  <a:rPr lang="en-US" altLang="ko-KR" sz="1800" dirty="0">
                    <a:solidFill>
                      <a:srgbClr val="00FF00"/>
                    </a:solidFill>
                    <a:latin typeface="Abadi" panose="020B0604020104020204" pitchFamily="34" charset="0"/>
                  </a:rPr>
                  <a:t>Boson</a:t>
                </a:r>
                <a:r>
                  <a:rPr lang="en-US" altLang="ko-KR" sz="1800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 can be written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altLang="ko-KR" sz="1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1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sz="1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altLang="ko-KR" sz="1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ko-KR" sz="1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ko-KR" sz="1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altLang="ko-KR" sz="1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ko-KR" sz="1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ko-KR" sz="1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altLang="ko-KR" sz="1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nary>
                      <m:r>
                        <a:rPr lang="en-US" altLang="ko-KR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ko-K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ko-K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ko-K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ko-KR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ko-KR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ko-KR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nary>
                            <m:naryPr>
                              <m:ctrlPr>
                                <a:rPr lang="en-US" altLang="ko-KR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ko-KR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ko-KR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altLang="ko-KR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ko-KR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ko-KR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ko-KR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ko-KR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𝑘𝑥</m:t>
                                  </m:r>
                                </m:sup>
                              </m:sSup>
                              <m:r>
                                <a:rPr lang="en-US" altLang="ko-KR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nary>
                      <m:r>
                        <a:rPr lang="en-US" altLang="ko-KR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ko-KR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!</m:t>
                      </m:r>
                      <m:d>
                        <m:dPr>
                          <m:ctrlPr>
                            <a:rPr lang="en-US" altLang="ko-K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ko-KR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altLang="ko-KR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ko-KR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ko-K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ko-KR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ko-KR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ko-KR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ko-KR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ko-K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ko-KR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ko-KR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altLang="ko-KR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ko-KR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ko-KR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ko-KR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ko-KR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altLang="ko-KR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ko-KR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ko-K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+…</m:t>
                          </m:r>
                        </m:e>
                      </m:d>
                      <m:r>
                        <a:rPr lang="en-US" altLang="ko-KR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altLang="ko-KR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ko-KR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ko-KR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ko-KR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altLang="ko-KR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ko-KR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!</m:t>
                      </m:r>
                      <m:d>
                        <m:dPr>
                          <m:ctrlPr>
                            <a:rPr lang="en-US" altLang="ko-KR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ko-KR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altLang="ko-KR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ko-KR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ko-K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ko-KR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ko-KR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ko-KR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ko-KR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ko-KR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ko-KR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ko-KR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altLang="ko-KR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ko-KR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ko-KR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ko-KR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ko-KR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altLang="ko-KR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ko-KR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ko-KR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+…</m:t>
                          </m:r>
                        </m:e>
                      </m:d>
                      <m:r>
                        <a:rPr lang="en-US" altLang="ko-KR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altLang="ko-KR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ko-KR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ko-KR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ko-KR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nary>
                        <m:naryPr>
                          <m:ctrlPr>
                            <a:rPr lang="en-US" altLang="ko-KR" sz="1800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1800" i="1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sz="1800" i="1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altLang="ko-KR" sz="1800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ko-KR" sz="1800" i="1">
                                      <a:solidFill>
                                        <a:srgbClr val="00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800" i="1">
                                      <a:solidFill>
                                        <a:srgbClr val="00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ko-KR" sz="1800" i="1">
                                      <a:solidFill>
                                        <a:srgbClr val="00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altLang="ko-KR" sz="1800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ko-KR" sz="1800" i="1">
                                      <a:solidFill>
                                        <a:srgbClr val="00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800" i="1">
                                      <a:solidFill>
                                        <a:srgbClr val="00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ko-KR" sz="1800" i="1">
                                      <a:solidFill>
                                        <a:srgbClr val="00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altLang="ko-KR" sz="1800" b="0" i="1" smtClean="0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sz="1800" i="1">
                                  <a:solidFill>
                                    <a:srgbClr val="00FF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altLang="ko-KR" sz="1800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17" name="내용 개체 틀 2">
                <a:extLst>
                  <a:ext uri="{FF2B5EF4-FFF2-40B4-BE49-F238E27FC236}">
                    <a16:creationId xmlns:a16="http://schemas.microsoft.com/office/drawing/2014/main" id="{7C9EE675-1A74-4FB8-B091-9BBAD3AFD6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3782" y="4119186"/>
                <a:ext cx="11360679" cy="2604343"/>
              </a:xfrm>
              <a:blipFill>
                <a:blip r:embed="rId3"/>
                <a:stretch>
                  <a:fillRect l="-376" t="-23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079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D671CD-21B4-4B8A-827D-D6F43EE0FA77}"/>
              </a:ext>
            </a:extLst>
          </p:cNvPr>
          <p:cNvSpPr txBox="1"/>
          <p:nvPr/>
        </p:nvSpPr>
        <p:spPr>
          <a:xfrm>
            <a:off x="280526" y="0"/>
            <a:ext cx="338586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9.1. The Planck Scale</a:t>
            </a:r>
          </a:p>
          <a:p>
            <a:pPr marL="0" indent="0" algn="ctr">
              <a:buNone/>
            </a:pPr>
            <a:r>
              <a:rPr lang="en-US" altLang="ko-KR" sz="1400" b="1" dirty="0">
                <a:solidFill>
                  <a:schemeClr val="bg1"/>
                </a:solidFill>
                <a:latin typeface="Abadi" panose="020B0604020104020204" pitchFamily="34" charset="0"/>
              </a:rPr>
              <a:t>9.2. Thermodynamics of the Early Universe</a:t>
            </a:r>
          </a:p>
          <a:p>
            <a:pPr marL="0" indent="0" algn="ctr">
              <a:buNone/>
            </a:pP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9.3. Solving the Friedmann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내용 개체 틀 2">
                <a:extLst>
                  <a:ext uri="{FF2B5EF4-FFF2-40B4-BE49-F238E27FC236}">
                    <a16:creationId xmlns:a16="http://schemas.microsoft.com/office/drawing/2014/main" id="{C91411F2-D588-42D8-BFB9-A754B8450C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69181" y="145314"/>
                <a:ext cx="8626084" cy="918711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altLang="ko-KR" sz="2400" b="1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In Early Times… (</a:t>
                </a:r>
                <a14:m>
                  <m:oMath xmlns:m="http://schemas.openxmlformats.org/officeDocument/2006/math">
                    <m:r>
                      <a:rPr lang="en-US" altLang="ko-K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ko-K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altLang="ko-K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ko-K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altLang="ko-K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ko-KR" sz="2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𝐲𝐫</m:t>
                    </m:r>
                    <m:r>
                      <a:rPr lang="en-US" altLang="ko-K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ko-KR" sz="2400" b="1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)</a:t>
                </a:r>
              </a:p>
              <a:p>
                <a:pPr marL="0" indent="0" algn="ctr">
                  <a:buNone/>
                </a:pPr>
                <a:r>
                  <a:rPr lang="en-US" altLang="ko-KR" sz="2400" b="1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Radiation Energy Dominated our Universe! </a:t>
                </a:r>
                <a:r>
                  <a:rPr lang="en-US" altLang="ko-KR" sz="2400" b="1" dirty="0">
                    <a:solidFill>
                      <a:srgbClr val="FFFF00"/>
                    </a:solidFill>
                    <a:latin typeface="Abadi" panose="020B0604020104020204" pitchFamily="34" charset="0"/>
                  </a:rPr>
                  <a:t>[Radiation Era]</a:t>
                </a:r>
              </a:p>
            </p:txBody>
          </p:sp>
        </mc:Choice>
        <mc:Fallback xmlns="">
          <p:sp>
            <p:nvSpPr>
              <p:cNvPr id="6" name="내용 개체 틀 2">
                <a:extLst>
                  <a:ext uri="{FF2B5EF4-FFF2-40B4-BE49-F238E27FC236}">
                    <a16:creationId xmlns:a16="http://schemas.microsoft.com/office/drawing/2014/main" id="{C91411F2-D588-42D8-BFB9-A754B8450C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69181" y="145314"/>
                <a:ext cx="8626084" cy="918711"/>
              </a:xfrm>
              <a:blipFill>
                <a:blip r:embed="rId2"/>
                <a:stretch>
                  <a:fillRect t="-7947" b="-1192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직사각형 3"/>
              <p:cNvSpPr/>
              <p:nvPr/>
            </p:nvSpPr>
            <p:spPr>
              <a:xfrm>
                <a:off x="5959668" y="2401571"/>
                <a:ext cx="5667556" cy="26088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Most of particles were all in thermal equilibrium.</a:t>
                </a:r>
              </a:p>
              <a:p>
                <a:endParaRPr lang="en-US" altLang="ko-KR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Tot</m:t>
                          </m:r>
                        </m:sub>
                      </m:sSub>
                      <m:r>
                        <a:rPr lang="en-US" altLang="ko-K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  <m:sSup>
                            <m:sSupPr>
                              <m:ctrlP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ℏ</m:t>
                                  </m:r>
                                  <m:r>
                                    <a:rPr lang="en-US" altLang="ko-K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US" altLang="ko-K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  <m: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7"/>
                            </m:rPr>
                            <a:rPr lang="en-US" altLang="ko-KR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oson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ko-K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o-KR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ko-K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  <m:sSup>
                                <m:sSupPr>
                                  <m:ctrlPr>
                                    <a:rPr lang="en-US" altLang="ko-K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ko-K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ℏ</m:t>
                                      </m:r>
                                      <m:r>
                                        <a:rPr lang="en-US" altLang="ko-K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ko-K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sSub>
                            <m:sSub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ko-K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nary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fermi</m:t>
                          </m:r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on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ko-K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o-KR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ko-K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  <m:sSup>
                                <m:sSupPr>
                                  <m:ctrlPr>
                                    <a:rPr lang="en-US" altLang="ko-K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ko-K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ℏ</m:t>
                                      </m:r>
                                      <m:r>
                                        <a:rPr lang="en-US" altLang="ko-K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ko-K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sSub>
                            <m:sSubPr>
                              <m:ctrlP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ko-K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ko-KR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ko-K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7"/>
                            </m:rPr>
                            <a:rPr lang="en-US" altLang="ko-KR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oson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nary>
                      <m:r>
                        <a:rPr lang="en-US" altLang="ko-K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fermion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4" name="직사각형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668" y="2401571"/>
                <a:ext cx="5667556" cy="2608856"/>
              </a:xfrm>
              <a:prstGeom prst="rect">
                <a:avLst/>
              </a:prstGeom>
              <a:blipFill>
                <a:blip r:embed="rId3"/>
                <a:stretch>
                  <a:fillRect t="-140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타원 2">
            <a:extLst>
              <a:ext uri="{FF2B5EF4-FFF2-40B4-BE49-F238E27FC236}">
                <a16:creationId xmlns:a16="http://schemas.microsoft.com/office/drawing/2014/main" id="{0B6F23DC-43AD-4DD5-8B42-49E8D73DB2DC}"/>
              </a:ext>
            </a:extLst>
          </p:cNvPr>
          <p:cNvSpPr/>
          <p:nvPr/>
        </p:nvSpPr>
        <p:spPr>
          <a:xfrm>
            <a:off x="477749" y="1156521"/>
            <a:ext cx="5223803" cy="5223803"/>
          </a:xfrm>
          <a:prstGeom prst="ellipse">
            <a:avLst/>
          </a:prstGeom>
          <a:noFill/>
          <a:ln w="762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643AA9E6-AA5D-498B-9558-5D6A53ECC74A}"/>
              </a:ext>
            </a:extLst>
          </p:cNvPr>
          <p:cNvSpPr/>
          <p:nvPr/>
        </p:nvSpPr>
        <p:spPr>
          <a:xfrm>
            <a:off x="3263153" y="2401571"/>
            <a:ext cx="313765" cy="3137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C3FBAB69-09D8-4C0B-9D87-D7DE18704746}"/>
              </a:ext>
            </a:extLst>
          </p:cNvPr>
          <p:cNvSpPr/>
          <p:nvPr/>
        </p:nvSpPr>
        <p:spPr>
          <a:xfrm>
            <a:off x="1129553" y="3248911"/>
            <a:ext cx="313765" cy="31376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D85A09A0-37B1-4CF9-B821-C20E0823166C}"/>
              </a:ext>
            </a:extLst>
          </p:cNvPr>
          <p:cNvSpPr/>
          <p:nvPr/>
        </p:nvSpPr>
        <p:spPr>
          <a:xfrm>
            <a:off x="2004833" y="5390959"/>
            <a:ext cx="313765" cy="3137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43802386-CB18-4423-9562-790175321603}"/>
              </a:ext>
            </a:extLst>
          </p:cNvPr>
          <p:cNvSpPr/>
          <p:nvPr/>
        </p:nvSpPr>
        <p:spPr>
          <a:xfrm>
            <a:off x="3212298" y="5066917"/>
            <a:ext cx="313765" cy="31376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EA1880F7-A23E-4529-9CE6-B4C050E299F5}"/>
              </a:ext>
            </a:extLst>
          </p:cNvPr>
          <p:cNvSpPr/>
          <p:nvPr/>
        </p:nvSpPr>
        <p:spPr>
          <a:xfrm>
            <a:off x="3376595" y="3577361"/>
            <a:ext cx="313765" cy="3137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EA3306E4-9D81-4DD0-9619-90878AF9ED3F}"/>
              </a:ext>
            </a:extLst>
          </p:cNvPr>
          <p:cNvSpPr/>
          <p:nvPr/>
        </p:nvSpPr>
        <p:spPr>
          <a:xfrm>
            <a:off x="2067749" y="3891126"/>
            <a:ext cx="313765" cy="3137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C31FD1BC-4599-42CE-8C15-01CC315024EA}"/>
              </a:ext>
            </a:extLst>
          </p:cNvPr>
          <p:cNvSpPr/>
          <p:nvPr/>
        </p:nvSpPr>
        <p:spPr>
          <a:xfrm>
            <a:off x="4120666" y="4299546"/>
            <a:ext cx="313765" cy="31376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C42CC224-9241-4298-AA10-FB203FA4F4C7}"/>
              </a:ext>
            </a:extLst>
          </p:cNvPr>
          <p:cNvSpPr/>
          <p:nvPr/>
        </p:nvSpPr>
        <p:spPr>
          <a:xfrm>
            <a:off x="4426850" y="3115235"/>
            <a:ext cx="313765" cy="31376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A360194-8CF9-4BF3-90AB-84289B9B0EF0}"/>
                  </a:ext>
                </a:extLst>
              </p:cNvPr>
              <p:cNvSpPr txBox="1"/>
              <p:nvPr/>
            </p:nvSpPr>
            <p:spPr>
              <a:xfrm>
                <a:off x="2950996" y="1860603"/>
                <a:ext cx="9380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b="1" dirty="0">
                    <a:solidFill>
                      <a:srgbClr val="FF0000"/>
                    </a:solidFill>
                  </a:rPr>
                  <a:t>High </a:t>
                </a:r>
                <a14:m>
                  <m:oMath xmlns:m="http://schemas.openxmlformats.org/officeDocument/2006/math">
                    <m:r>
                      <a:rPr lang="el-GR" altLang="ko-KR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𝜞</m:t>
                    </m:r>
                  </m:oMath>
                </a14:m>
                <a:endParaRPr lang="ko-KR" altLang="en-US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A360194-8CF9-4BF3-90AB-84289B9B0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996" y="1860603"/>
                <a:ext cx="938077" cy="369332"/>
              </a:xfrm>
              <a:prstGeom prst="rect">
                <a:avLst/>
              </a:prstGeom>
              <a:blipFill>
                <a:blip r:embed="rId4"/>
                <a:stretch>
                  <a:fillRect l="-5195" t="-8197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A4F6D5-76EA-4120-A4CF-AF67B52464C6}"/>
                  </a:ext>
                </a:extLst>
              </p:cNvPr>
              <p:cNvSpPr txBox="1"/>
              <p:nvPr/>
            </p:nvSpPr>
            <p:spPr>
              <a:xfrm>
                <a:off x="1129553" y="2688792"/>
                <a:ext cx="8579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b="1" dirty="0">
                    <a:solidFill>
                      <a:srgbClr val="0000FF"/>
                    </a:solidFill>
                  </a:rPr>
                  <a:t>Low </a:t>
                </a:r>
                <a14:m>
                  <m:oMath xmlns:m="http://schemas.openxmlformats.org/officeDocument/2006/math">
                    <m:r>
                      <a:rPr lang="el-GR" altLang="ko-KR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𝜞</m:t>
                    </m:r>
                  </m:oMath>
                </a14:m>
                <a:endParaRPr lang="ko-KR" altLang="en-US" b="1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A4F6D5-76EA-4120-A4CF-AF67B5246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553" y="2688792"/>
                <a:ext cx="857927" cy="369332"/>
              </a:xfrm>
              <a:prstGeom prst="rect">
                <a:avLst/>
              </a:prstGeom>
              <a:blipFill>
                <a:blip r:embed="rId5"/>
                <a:stretch>
                  <a:fillRect l="-5674" t="-8197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1753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타원 16">
            <a:extLst>
              <a:ext uri="{FF2B5EF4-FFF2-40B4-BE49-F238E27FC236}">
                <a16:creationId xmlns:a16="http://schemas.microsoft.com/office/drawing/2014/main" id="{C2F6CFE9-339D-41B8-BBAA-9ADFD015507D}"/>
              </a:ext>
            </a:extLst>
          </p:cNvPr>
          <p:cNvSpPr/>
          <p:nvPr/>
        </p:nvSpPr>
        <p:spPr>
          <a:xfrm>
            <a:off x="1007887" y="3127245"/>
            <a:ext cx="557096" cy="557096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D671CD-21B4-4B8A-827D-D6F43EE0FA77}"/>
              </a:ext>
            </a:extLst>
          </p:cNvPr>
          <p:cNvSpPr txBox="1"/>
          <p:nvPr/>
        </p:nvSpPr>
        <p:spPr>
          <a:xfrm>
            <a:off x="280526" y="0"/>
            <a:ext cx="338586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9.1. The Planck Scale</a:t>
            </a:r>
          </a:p>
          <a:p>
            <a:pPr marL="0" indent="0" algn="ctr">
              <a:buNone/>
            </a:pPr>
            <a:r>
              <a:rPr lang="en-US" altLang="ko-KR" sz="1400" b="1" dirty="0">
                <a:solidFill>
                  <a:schemeClr val="bg1"/>
                </a:solidFill>
                <a:latin typeface="Abadi" panose="020B0604020104020204" pitchFamily="34" charset="0"/>
              </a:rPr>
              <a:t>9.2. Thermodynamics of the Early Universe</a:t>
            </a:r>
          </a:p>
          <a:p>
            <a:pPr marL="0" indent="0" algn="ctr">
              <a:buNone/>
            </a:pP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9.3. Solving the Friedmann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내용 개체 틀 2">
                <a:extLst>
                  <a:ext uri="{FF2B5EF4-FFF2-40B4-BE49-F238E27FC236}">
                    <a16:creationId xmlns:a16="http://schemas.microsoft.com/office/drawing/2014/main" id="{C91411F2-D588-42D8-BFB9-A754B8450C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76751" y="145314"/>
                <a:ext cx="8010944" cy="918711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altLang="ko-KR" sz="2400" b="1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In </a:t>
                </a:r>
                <a:r>
                  <a:rPr lang="en-US" altLang="ko-KR" sz="2400" b="1" dirty="0">
                    <a:solidFill>
                      <a:srgbClr val="FFFF00"/>
                    </a:solidFill>
                    <a:latin typeface="Abadi" panose="020B0604020104020204" pitchFamily="34" charset="0"/>
                  </a:rPr>
                  <a:t>[Matter Era]</a:t>
                </a:r>
                <a:r>
                  <a:rPr lang="en-US" altLang="ko-KR" sz="2400" b="1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… (</a:t>
                </a:r>
                <a14:m>
                  <m:oMath xmlns:m="http://schemas.openxmlformats.org/officeDocument/2006/math">
                    <m:r>
                      <a:rPr lang="en-US" altLang="ko-K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ko-K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altLang="ko-K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ko-K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altLang="ko-K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ko-KR" sz="2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𝐲𝐫</m:t>
                    </m:r>
                    <m:r>
                      <a:rPr lang="en-US" altLang="ko-K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ko-KR" sz="2400" b="1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)</a:t>
                </a:r>
              </a:p>
              <a:p>
                <a:pPr marL="0" indent="0" algn="ctr">
                  <a:buNone/>
                </a:pPr>
                <a:r>
                  <a:rPr lang="en-US" altLang="ko-KR" sz="2400" b="1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Some particles cannot interact with photon anymore.</a:t>
                </a:r>
              </a:p>
            </p:txBody>
          </p:sp>
        </mc:Choice>
        <mc:Fallback xmlns="">
          <p:sp>
            <p:nvSpPr>
              <p:cNvPr id="6" name="내용 개체 틀 2">
                <a:extLst>
                  <a:ext uri="{FF2B5EF4-FFF2-40B4-BE49-F238E27FC236}">
                    <a16:creationId xmlns:a16="http://schemas.microsoft.com/office/drawing/2014/main" id="{C91411F2-D588-42D8-BFB9-A754B8450C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76751" y="145314"/>
                <a:ext cx="8010944" cy="918711"/>
              </a:xfrm>
              <a:blipFill>
                <a:blip r:embed="rId2"/>
                <a:stretch>
                  <a:fillRect t="-7947" b="-1192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D78BBDF8-9A8F-4CC1-99BD-507909E04160}"/>
                  </a:ext>
                </a:extLst>
              </p:cNvPr>
              <p:cNvSpPr/>
              <p:nvPr/>
            </p:nvSpPr>
            <p:spPr>
              <a:xfrm>
                <a:off x="5959667" y="1689401"/>
                <a:ext cx="6203109" cy="44034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l-GR" altLang="ko-KR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𝛤</m:t>
                    </m:r>
                    <m:r>
                      <a:rPr lang="en-US" altLang="ko-KR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ko-KR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ko-KR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 : Particles can interact with photon during Hubble expansion.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l-GR" altLang="ko-KR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𝛤</m:t>
                    </m:r>
                    <m:r>
                      <a:rPr lang="en-US" altLang="ko-KR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ko-KR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ko-KR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 : Particles cannot interact with photon during Hubble expansion.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  <a:p>
                <a:pPr algn="ctr"/>
                <a:r>
                  <a:rPr lang="en-US" altLang="ko-KR" sz="2000" dirty="0">
                    <a:solidFill>
                      <a:srgbClr val="00FF00"/>
                    </a:solidFill>
                    <a:latin typeface="Abadi" panose="020B0604020104020204" pitchFamily="34" charset="0"/>
                  </a:rPr>
                  <a:t>The temperature of particles would be different with photon. </a:t>
                </a:r>
                <a:r>
                  <a:rPr lang="en-US" altLang="ko-KR" sz="2000" b="1" dirty="0">
                    <a:solidFill>
                      <a:srgbClr val="00FF00"/>
                    </a:solidFill>
                    <a:latin typeface="Abadi" panose="020B0604020104020204" pitchFamily="34" charset="0"/>
                  </a:rPr>
                  <a:t>[Decoupling]</a:t>
                </a:r>
                <a:endParaRPr lang="en-US" altLang="ko-KR" sz="2000" b="1" i="1" dirty="0">
                  <a:solidFill>
                    <a:srgbClr val="00FF00"/>
                  </a:solidFill>
                  <a:latin typeface="Cambria Math" panose="02040503050406030204" pitchFamily="18" charset="0"/>
                </a:endParaRPr>
              </a:p>
              <a:p>
                <a:endParaRPr lang="en-US" altLang="ko-KR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Tot</m:t>
                          </m:r>
                        </m:sub>
                      </m:sSub>
                      <m:r>
                        <a:rPr lang="en-US" altLang="ko-K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  <m:sSup>
                            <m:sSupPr>
                              <m:ctrlP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ℏ</m:t>
                                  </m:r>
                                  <m: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US" altLang="ko-K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  <m:r>
                            <a:rPr lang="en-US" altLang="ko-K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ko-K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7"/>
                            </m:rPr>
                            <a:rPr lang="en-US" altLang="ko-K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oson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o-KR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  <m:sSup>
                                <m:sSupPr>
                                  <m:ctrlP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ko-K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ℏ</m:t>
                                      </m:r>
                                      <m:r>
                                        <a:rPr lang="en-US" altLang="ko-K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sSub>
                            <m:sSubPr>
                              <m:ctrlPr>
                                <a:rPr lang="en-US" altLang="ko-K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nary>
                      <m:r>
                        <a:rPr lang="en-US" altLang="ko-K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altLang="ko-K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fermi</m:t>
                          </m:r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on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o-KR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  <m:sSup>
                                <m:sSupPr>
                                  <m:ctrlP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ko-K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ℏ</m:t>
                                      </m:r>
                                      <m:r>
                                        <a:rPr lang="en-US" altLang="ko-K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sSub>
                            <m:sSubPr>
                              <m:ctrlP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ko-KR" dirty="0">
                  <a:solidFill>
                    <a:schemeClr val="tx1"/>
                  </a:solidFill>
                  <a:latin typeface="Abadi" panose="020B0604020104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7"/>
                            </m:rPr>
                            <a:rPr lang="en-US" altLang="ko-K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oson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ko-K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ko-KR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altLang="ko-KR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ko-K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nary>
                      <m:r>
                        <a:rPr lang="en-US" altLang="ko-K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ko-K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fermion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ko-K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ko-KR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altLang="ko-KR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ko-K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ko-K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ko-KR" altLang="en-US" dirty="0">
                  <a:solidFill>
                    <a:schemeClr val="tx1"/>
                  </a:solidFill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D78BBDF8-9A8F-4CC1-99BD-507909E041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667" y="1689401"/>
                <a:ext cx="6203109" cy="4403450"/>
              </a:xfrm>
              <a:prstGeom prst="rect">
                <a:avLst/>
              </a:prstGeom>
              <a:blipFill>
                <a:blip r:embed="rId3"/>
                <a:stretch>
                  <a:fillRect l="-688" t="-69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타원 7">
            <a:extLst>
              <a:ext uri="{FF2B5EF4-FFF2-40B4-BE49-F238E27FC236}">
                <a16:creationId xmlns:a16="http://schemas.microsoft.com/office/drawing/2014/main" id="{7E1CC2E1-EFF2-488E-BE6D-22CBCCB1D217}"/>
              </a:ext>
            </a:extLst>
          </p:cNvPr>
          <p:cNvSpPr/>
          <p:nvPr/>
        </p:nvSpPr>
        <p:spPr>
          <a:xfrm>
            <a:off x="477749" y="1156521"/>
            <a:ext cx="5223803" cy="5223803"/>
          </a:xfrm>
          <a:prstGeom prst="ellipse">
            <a:avLst/>
          </a:prstGeom>
          <a:noFill/>
          <a:ln w="762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19ACC091-D17B-4936-A0D7-2B55A395750A}"/>
              </a:ext>
            </a:extLst>
          </p:cNvPr>
          <p:cNvSpPr/>
          <p:nvPr/>
        </p:nvSpPr>
        <p:spPr>
          <a:xfrm>
            <a:off x="3263153" y="2401571"/>
            <a:ext cx="313765" cy="3137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CD977F0D-FD06-49CB-8BA8-FCB0558AC43E}"/>
              </a:ext>
            </a:extLst>
          </p:cNvPr>
          <p:cNvSpPr/>
          <p:nvPr/>
        </p:nvSpPr>
        <p:spPr>
          <a:xfrm>
            <a:off x="1129553" y="3248911"/>
            <a:ext cx="313765" cy="31376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16A7CD38-FF78-45A1-8307-B7E2F48186A4}"/>
              </a:ext>
            </a:extLst>
          </p:cNvPr>
          <p:cNvSpPr/>
          <p:nvPr/>
        </p:nvSpPr>
        <p:spPr>
          <a:xfrm>
            <a:off x="2004833" y="5390959"/>
            <a:ext cx="313765" cy="3137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DDB45793-6434-4EE1-B138-D9B0C74DA651}"/>
              </a:ext>
            </a:extLst>
          </p:cNvPr>
          <p:cNvSpPr/>
          <p:nvPr/>
        </p:nvSpPr>
        <p:spPr>
          <a:xfrm>
            <a:off x="3212298" y="5066917"/>
            <a:ext cx="313765" cy="31376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C08BFD31-5EB4-4493-A398-A4F0C305F9B5}"/>
              </a:ext>
            </a:extLst>
          </p:cNvPr>
          <p:cNvSpPr/>
          <p:nvPr/>
        </p:nvSpPr>
        <p:spPr>
          <a:xfrm>
            <a:off x="3376595" y="3577361"/>
            <a:ext cx="313765" cy="3137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E339D689-E457-47D4-8BC2-1335B356879D}"/>
              </a:ext>
            </a:extLst>
          </p:cNvPr>
          <p:cNvSpPr/>
          <p:nvPr/>
        </p:nvSpPr>
        <p:spPr>
          <a:xfrm>
            <a:off x="2067749" y="3891126"/>
            <a:ext cx="313765" cy="3137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A75E8432-56D0-4223-858C-EA0EDDC96BE0}"/>
              </a:ext>
            </a:extLst>
          </p:cNvPr>
          <p:cNvSpPr/>
          <p:nvPr/>
        </p:nvSpPr>
        <p:spPr>
          <a:xfrm>
            <a:off x="4120666" y="4299546"/>
            <a:ext cx="313765" cy="31376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F3FF71E3-692E-446A-A21D-24B1BB6C29DD}"/>
              </a:ext>
            </a:extLst>
          </p:cNvPr>
          <p:cNvSpPr/>
          <p:nvPr/>
        </p:nvSpPr>
        <p:spPr>
          <a:xfrm>
            <a:off x="4426850" y="3115235"/>
            <a:ext cx="313765" cy="31376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5874CBAE-14C8-47C8-88C0-AFACC1C09DAD}"/>
              </a:ext>
            </a:extLst>
          </p:cNvPr>
          <p:cNvSpPr/>
          <p:nvPr/>
        </p:nvSpPr>
        <p:spPr>
          <a:xfrm>
            <a:off x="4305184" y="2993569"/>
            <a:ext cx="557096" cy="557096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6DA1EEA5-87D1-4467-9D57-2BEC8FC33B70}"/>
              </a:ext>
            </a:extLst>
          </p:cNvPr>
          <p:cNvSpPr/>
          <p:nvPr/>
        </p:nvSpPr>
        <p:spPr>
          <a:xfrm>
            <a:off x="3999000" y="4177880"/>
            <a:ext cx="557096" cy="557096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21297F83-063E-4B63-8E0C-857FF5B6B59D}"/>
              </a:ext>
            </a:extLst>
          </p:cNvPr>
          <p:cNvSpPr/>
          <p:nvPr/>
        </p:nvSpPr>
        <p:spPr>
          <a:xfrm>
            <a:off x="3098047" y="4945251"/>
            <a:ext cx="557096" cy="557096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306FAD5-AF07-4363-82B7-59194B2D726D}"/>
                  </a:ext>
                </a:extLst>
              </p:cNvPr>
              <p:cNvSpPr txBox="1"/>
              <p:nvPr/>
            </p:nvSpPr>
            <p:spPr>
              <a:xfrm>
                <a:off x="2950996" y="1860603"/>
                <a:ext cx="9380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b="1" dirty="0">
                    <a:solidFill>
                      <a:srgbClr val="FF0000"/>
                    </a:solidFill>
                  </a:rPr>
                  <a:t>High </a:t>
                </a:r>
                <a14:m>
                  <m:oMath xmlns:m="http://schemas.openxmlformats.org/officeDocument/2006/math">
                    <m:r>
                      <a:rPr lang="el-GR" altLang="ko-KR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𝜞</m:t>
                    </m:r>
                  </m:oMath>
                </a14:m>
                <a:endParaRPr lang="ko-KR" altLang="en-US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306FAD5-AF07-4363-82B7-59194B2D7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996" y="1860603"/>
                <a:ext cx="938077" cy="369332"/>
              </a:xfrm>
              <a:prstGeom prst="rect">
                <a:avLst/>
              </a:prstGeom>
              <a:blipFill>
                <a:blip r:embed="rId4"/>
                <a:stretch>
                  <a:fillRect l="-5195" t="-8197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7BA2996-30EB-4FB5-B35D-16998CC13328}"/>
                  </a:ext>
                </a:extLst>
              </p:cNvPr>
              <p:cNvSpPr txBox="1"/>
              <p:nvPr/>
            </p:nvSpPr>
            <p:spPr>
              <a:xfrm>
                <a:off x="1129553" y="2688792"/>
                <a:ext cx="8579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b="1" dirty="0">
                    <a:solidFill>
                      <a:srgbClr val="0000FF"/>
                    </a:solidFill>
                  </a:rPr>
                  <a:t>Low </a:t>
                </a:r>
                <a14:m>
                  <m:oMath xmlns:m="http://schemas.openxmlformats.org/officeDocument/2006/math">
                    <m:r>
                      <a:rPr lang="el-GR" altLang="ko-KR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𝜞</m:t>
                    </m:r>
                  </m:oMath>
                </a14:m>
                <a:endParaRPr lang="ko-KR" altLang="en-US" b="1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7BA2996-30EB-4FB5-B35D-16998CC13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553" y="2688792"/>
                <a:ext cx="857927" cy="369332"/>
              </a:xfrm>
              <a:prstGeom prst="rect">
                <a:avLst/>
              </a:prstGeom>
              <a:blipFill>
                <a:blip r:embed="rId5"/>
                <a:stretch>
                  <a:fillRect l="-5674" t="-8197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094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build="p"/>
      <p:bldP spid="5" grpId="0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타원 16">
            <a:extLst>
              <a:ext uri="{FF2B5EF4-FFF2-40B4-BE49-F238E27FC236}">
                <a16:creationId xmlns:a16="http://schemas.microsoft.com/office/drawing/2014/main" id="{C2F6CFE9-339D-41B8-BBAA-9ADFD015507D}"/>
              </a:ext>
            </a:extLst>
          </p:cNvPr>
          <p:cNvSpPr/>
          <p:nvPr/>
        </p:nvSpPr>
        <p:spPr>
          <a:xfrm>
            <a:off x="1007887" y="3127245"/>
            <a:ext cx="557096" cy="557096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D671CD-21B4-4B8A-827D-D6F43EE0FA77}"/>
              </a:ext>
            </a:extLst>
          </p:cNvPr>
          <p:cNvSpPr txBox="1"/>
          <p:nvPr/>
        </p:nvSpPr>
        <p:spPr>
          <a:xfrm>
            <a:off x="280526" y="0"/>
            <a:ext cx="338586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9.1. The Planck Scale</a:t>
            </a:r>
          </a:p>
          <a:p>
            <a:pPr marL="0" indent="0" algn="ctr">
              <a:buNone/>
            </a:pPr>
            <a:r>
              <a:rPr lang="en-US" altLang="ko-KR" sz="1400" b="1" dirty="0">
                <a:solidFill>
                  <a:schemeClr val="bg1"/>
                </a:solidFill>
                <a:latin typeface="Abadi" panose="020B0604020104020204" pitchFamily="34" charset="0"/>
              </a:rPr>
              <a:t>9.2. Thermodynamics of the Early Universe</a:t>
            </a:r>
          </a:p>
          <a:p>
            <a:pPr marL="0" indent="0" algn="ctr">
              <a:buNone/>
            </a:pP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9.3. Solving the Friedmann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내용 개체 틀 2">
                <a:extLst>
                  <a:ext uri="{FF2B5EF4-FFF2-40B4-BE49-F238E27FC236}">
                    <a16:creationId xmlns:a16="http://schemas.microsoft.com/office/drawing/2014/main" id="{C91411F2-D588-42D8-BFB9-A754B8450C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76751" y="145314"/>
                <a:ext cx="8010944" cy="918711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altLang="ko-KR" sz="2400" b="1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In </a:t>
                </a:r>
                <a:r>
                  <a:rPr lang="en-US" altLang="ko-KR" sz="2400" b="1" dirty="0">
                    <a:solidFill>
                      <a:srgbClr val="FFFF00"/>
                    </a:solidFill>
                    <a:latin typeface="Abadi" panose="020B0604020104020204" pitchFamily="34" charset="0"/>
                  </a:rPr>
                  <a:t>[Matter Era]</a:t>
                </a:r>
                <a:r>
                  <a:rPr lang="en-US" altLang="ko-KR" sz="2400" b="1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… (</a:t>
                </a:r>
                <a14:m>
                  <m:oMath xmlns:m="http://schemas.openxmlformats.org/officeDocument/2006/math">
                    <m:r>
                      <a:rPr lang="en-US" altLang="ko-K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ko-K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altLang="ko-K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ko-KR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altLang="ko-K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ko-KR" sz="2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𝐲𝐫</m:t>
                    </m:r>
                    <m:r>
                      <a:rPr lang="en-US" altLang="ko-KR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ko-KR" sz="2400" b="1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)</a:t>
                </a:r>
              </a:p>
              <a:p>
                <a:pPr marL="0" indent="0" algn="ctr">
                  <a:buNone/>
                </a:pPr>
                <a:r>
                  <a:rPr lang="en-US" altLang="ko-KR" sz="2400" b="1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Some particles cannot interact with photon anymore.</a:t>
                </a:r>
              </a:p>
            </p:txBody>
          </p:sp>
        </mc:Choice>
        <mc:Fallback xmlns="">
          <p:sp>
            <p:nvSpPr>
              <p:cNvPr id="6" name="내용 개체 틀 2">
                <a:extLst>
                  <a:ext uri="{FF2B5EF4-FFF2-40B4-BE49-F238E27FC236}">
                    <a16:creationId xmlns:a16="http://schemas.microsoft.com/office/drawing/2014/main" id="{C91411F2-D588-42D8-BFB9-A754B8450C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76751" y="145314"/>
                <a:ext cx="8010944" cy="918711"/>
              </a:xfrm>
              <a:blipFill>
                <a:blip r:embed="rId2"/>
                <a:stretch>
                  <a:fillRect t="-7947" b="-1192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D78BBDF8-9A8F-4CC1-99BD-507909E04160}"/>
                  </a:ext>
                </a:extLst>
              </p:cNvPr>
              <p:cNvSpPr/>
              <p:nvPr/>
            </p:nvSpPr>
            <p:spPr>
              <a:xfrm>
                <a:off x="5959667" y="1689401"/>
                <a:ext cx="6203109" cy="44034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l-GR" altLang="ko-KR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𝛤</m:t>
                    </m:r>
                    <m:r>
                      <a:rPr lang="en-US" altLang="ko-KR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ko-KR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ko-KR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 : Particles can interact with photon during Hubble expansion.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l-GR" altLang="ko-KR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𝛤</m:t>
                    </m:r>
                    <m:r>
                      <a:rPr lang="en-US" altLang="ko-KR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ko-KR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ko-KR" dirty="0">
                    <a:solidFill>
                      <a:schemeClr val="bg1"/>
                    </a:solidFill>
                    <a:latin typeface="Abadi" panose="020B0604020104020204" pitchFamily="34" charset="0"/>
                  </a:rPr>
                  <a:t> : Particles cannot interact with photon during Hubble expansion.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  <a:p>
                <a:pPr algn="ctr"/>
                <a:r>
                  <a:rPr lang="en-US" altLang="ko-KR" sz="2000" dirty="0">
                    <a:solidFill>
                      <a:srgbClr val="00FF00"/>
                    </a:solidFill>
                    <a:latin typeface="Abadi" panose="020B0604020104020204" pitchFamily="34" charset="0"/>
                  </a:rPr>
                  <a:t>The temperature of particles would be different with photon. </a:t>
                </a:r>
                <a:r>
                  <a:rPr lang="en-US" altLang="ko-KR" sz="2000" b="1" dirty="0">
                    <a:solidFill>
                      <a:srgbClr val="00FF00"/>
                    </a:solidFill>
                    <a:latin typeface="Abadi" panose="020B0604020104020204" pitchFamily="34" charset="0"/>
                  </a:rPr>
                  <a:t>[Decoupling]</a:t>
                </a:r>
                <a:endParaRPr lang="en-US" altLang="ko-KR" sz="2000" b="1" i="1" dirty="0">
                  <a:solidFill>
                    <a:srgbClr val="00FF00"/>
                  </a:solidFill>
                  <a:latin typeface="Cambria Math" panose="02040503050406030204" pitchFamily="18" charset="0"/>
                </a:endParaRPr>
              </a:p>
              <a:p>
                <a:endParaRPr lang="en-US" altLang="ko-KR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Tot</m:t>
                          </m:r>
                        </m:sub>
                      </m:sSub>
                      <m:r>
                        <a:rPr lang="en-US" altLang="ko-K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  <m:sSup>
                            <m:sSupPr>
                              <m:ctrlP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ℏ</m:t>
                                  </m:r>
                                  <m:r>
                                    <a:rPr lang="en-US" altLang="ko-K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US" altLang="ko-K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  <m:r>
                            <a:rPr lang="en-US" altLang="ko-KR" i="1" smtClean="0">
                              <a:solidFill>
                                <a:srgbClr val="00FF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7"/>
                            </m:rPr>
                            <a:rPr lang="en-US" altLang="ko-KR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oson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ko-K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o-KR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ko-K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  <m:sSup>
                                <m:sSupPr>
                                  <m:ctrlPr>
                                    <a:rPr lang="en-US" altLang="ko-K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ko-K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ℏ</m:t>
                                      </m:r>
                                      <m:r>
                                        <a:rPr lang="en-US" altLang="ko-K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ko-K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sSub>
                            <m:sSubPr>
                              <m:ctrlP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ko-K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i="1" smtClean="0">
                                      <a:solidFill>
                                        <a:srgbClr val="00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solidFill>
                                        <a:srgbClr val="00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solidFill>
                                        <a:srgbClr val="00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nary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altLang="ko-K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fermi</m:t>
                          </m:r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on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ko-K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o-KR" alt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ko-K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  <m:sSup>
                                <m:sSupPr>
                                  <m:ctrlPr>
                                    <a:rPr lang="en-US" altLang="ko-K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ko-K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ko-K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ℏ</m:t>
                                      </m:r>
                                      <m:r>
                                        <a:rPr lang="en-US" altLang="ko-K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ko-K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sSub>
                            <m:sSubPr>
                              <m:ctrlP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ko-K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i="1" smtClean="0">
                                      <a:solidFill>
                                        <a:srgbClr val="00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solidFill>
                                        <a:srgbClr val="00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solidFill>
                                        <a:srgbClr val="00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ko-KR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US" altLang="ko-K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7"/>
                            </m:rPr>
                            <a:rPr lang="en-US" altLang="ko-KR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oson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ko-K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ko-KR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altLang="ko-KR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ko-K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nary>
                      <m:r>
                        <a:rPr lang="en-US" altLang="ko-KR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ko-K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altLang="ko-KR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fermion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ko-K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ko-KR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altLang="ko-KR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ko-KR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ko-KR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ko-KR" altLang="en-US" dirty="0">
                  <a:solidFill>
                    <a:schemeClr val="bg1"/>
                  </a:solidFill>
                  <a:latin typeface="Abadi" panose="020B0604020104020204" pitchFamily="34" charset="0"/>
                </a:endParaRPr>
              </a:p>
            </p:txBody>
          </p:sp>
        </mc:Choice>
        <mc:Fallback xmlns=""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D78BBDF8-9A8F-4CC1-99BD-507909E041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667" y="1689401"/>
                <a:ext cx="6203109" cy="4403450"/>
              </a:xfrm>
              <a:prstGeom prst="rect">
                <a:avLst/>
              </a:prstGeom>
              <a:blipFill>
                <a:blip r:embed="rId3"/>
                <a:stretch>
                  <a:fillRect l="-688" t="-69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타원 7">
            <a:extLst>
              <a:ext uri="{FF2B5EF4-FFF2-40B4-BE49-F238E27FC236}">
                <a16:creationId xmlns:a16="http://schemas.microsoft.com/office/drawing/2014/main" id="{7E1CC2E1-EFF2-488E-BE6D-22CBCCB1D217}"/>
              </a:ext>
            </a:extLst>
          </p:cNvPr>
          <p:cNvSpPr/>
          <p:nvPr/>
        </p:nvSpPr>
        <p:spPr>
          <a:xfrm>
            <a:off x="477749" y="1156521"/>
            <a:ext cx="5223803" cy="5223803"/>
          </a:xfrm>
          <a:prstGeom prst="ellipse">
            <a:avLst/>
          </a:prstGeom>
          <a:noFill/>
          <a:ln w="762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19ACC091-D17B-4936-A0D7-2B55A395750A}"/>
              </a:ext>
            </a:extLst>
          </p:cNvPr>
          <p:cNvSpPr/>
          <p:nvPr/>
        </p:nvSpPr>
        <p:spPr>
          <a:xfrm>
            <a:off x="3263153" y="2401571"/>
            <a:ext cx="313765" cy="3137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CD977F0D-FD06-49CB-8BA8-FCB0558AC43E}"/>
              </a:ext>
            </a:extLst>
          </p:cNvPr>
          <p:cNvSpPr/>
          <p:nvPr/>
        </p:nvSpPr>
        <p:spPr>
          <a:xfrm>
            <a:off x="1129553" y="3248911"/>
            <a:ext cx="313765" cy="31376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16A7CD38-FF78-45A1-8307-B7E2F48186A4}"/>
              </a:ext>
            </a:extLst>
          </p:cNvPr>
          <p:cNvSpPr/>
          <p:nvPr/>
        </p:nvSpPr>
        <p:spPr>
          <a:xfrm>
            <a:off x="2004833" y="5390959"/>
            <a:ext cx="313765" cy="3137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DDB45793-6434-4EE1-B138-D9B0C74DA651}"/>
              </a:ext>
            </a:extLst>
          </p:cNvPr>
          <p:cNvSpPr/>
          <p:nvPr/>
        </p:nvSpPr>
        <p:spPr>
          <a:xfrm>
            <a:off x="3212298" y="5066917"/>
            <a:ext cx="313765" cy="31376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C08BFD31-5EB4-4493-A398-A4F0C305F9B5}"/>
              </a:ext>
            </a:extLst>
          </p:cNvPr>
          <p:cNvSpPr/>
          <p:nvPr/>
        </p:nvSpPr>
        <p:spPr>
          <a:xfrm>
            <a:off x="3376595" y="3577361"/>
            <a:ext cx="313765" cy="3137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E339D689-E457-47D4-8BC2-1335B356879D}"/>
              </a:ext>
            </a:extLst>
          </p:cNvPr>
          <p:cNvSpPr/>
          <p:nvPr/>
        </p:nvSpPr>
        <p:spPr>
          <a:xfrm>
            <a:off x="2067749" y="3891126"/>
            <a:ext cx="313765" cy="3137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A75E8432-56D0-4223-858C-EA0EDDC96BE0}"/>
              </a:ext>
            </a:extLst>
          </p:cNvPr>
          <p:cNvSpPr/>
          <p:nvPr/>
        </p:nvSpPr>
        <p:spPr>
          <a:xfrm>
            <a:off x="4120666" y="4299546"/>
            <a:ext cx="313765" cy="31376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F3FF71E3-692E-446A-A21D-24B1BB6C29DD}"/>
              </a:ext>
            </a:extLst>
          </p:cNvPr>
          <p:cNvSpPr/>
          <p:nvPr/>
        </p:nvSpPr>
        <p:spPr>
          <a:xfrm>
            <a:off x="4426850" y="3115235"/>
            <a:ext cx="313765" cy="31376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5874CBAE-14C8-47C8-88C0-AFACC1C09DAD}"/>
              </a:ext>
            </a:extLst>
          </p:cNvPr>
          <p:cNvSpPr/>
          <p:nvPr/>
        </p:nvSpPr>
        <p:spPr>
          <a:xfrm>
            <a:off x="4305184" y="2993569"/>
            <a:ext cx="557096" cy="557096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6DA1EEA5-87D1-4467-9D57-2BEC8FC33B70}"/>
              </a:ext>
            </a:extLst>
          </p:cNvPr>
          <p:cNvSpPr/>
          <p:nvPr/>
        </p:nvSpPr>
        <p:spPr>
          <a:xfrm>
            <a:off x="3999000" y="4177880"/>
            <a:ext cx="557096" cy="557096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21297F83-063E-4B63-8E0C-857FF5B6B59D}"/>
              </a:ext>
            </a:extLst>
          </p:cNvPr>
          <p:cNvSpPr/>
          <p:nvPr/>
        </p:nvSpPr>
        <p:spPr>
          <a:xfrm>
            <a:off x="3098047" y="4945251"/>
            <a:ext cx="557096" cy="557096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306FAD5-AF07-4363-82B7-59194B2D726D}"/>
                  </a:ext>
                </a:extLst>
              </p:cNvPr>
              <p:cNvSpPr txBox="1"/>
              <p:nvPr/>
            </p:nvSpPr>
            <p:spPr>
              <a:xfrm>
                <a:off x="2950996" y="1860603"/>
                <a:ext cx="9380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b="1" dirty="0">
                    <a:solidFill>
                      <a:srgbClr val="FF0000"/>
                    </a:solidFill>
                  </a:rPr>
                  <a:t>High </a:t>
                </a:r>
                <a14:m>
                  <m:oMath xmlns:m="http://schemas.openxmlformats.org/officeDocument/2006/math">
                    <m:r>
                      <a:rPr lang="el-GR" altLang="ko-KR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𝜞</m:t>
                    </m:r>
                  </m:oMath>
                </a14:m>
                <a:endParaRPr lang="ko-KR" altLang="en-US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306FAD5-AF07-4363-82B7-59194B2D7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996" y="1860603"/>
                <a:ext cx="938077" cy="369332"/>
              </a:xfrm>
              <a:prstGeom prst="rect">
                <a:avLst/>
              </a:prstGeom>
              <a:blipFill>
                <a:blip r:embed="rId4"/>
                <a:stretch>
                  <a:fillRect l="-5195" t="-8197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7BA2996-30EB-4FB5-B35D-16998CC13328}"/>
                  </a:ext>
                </a:extLst>
              </p:cNvPr>
              <p:cNvSpPr txBox="1"/>
              <p:nvPr/>
            </p:nvSpPr>
            <p:spPr>
              <a:xfrm>
                <a:off x="1129553" y="2688792"/>
                <a:ext cx="8579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b="1" dirty="0">
                    <a:solidFill>
                      <a:srgbClr val="0000FF"/>
                    </a:solidFill>
                  </a:rPr>
                  <a:t>Low </a:t>
                </a:r>
                <a14:m>
                  <m:oMath xmlns:m="http://schemas.openxmlformats.org/officeDocument/2006/math">
                    <m:r>
                      <a:rPr lang="el-GR" altLang="ko-KR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𝜞</m:t>
                    </m:r>
                  </m:oMath>
                </a14:m>
                <a:endParaRPr lang="ko-KR" altLang="en-US" b="1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7BA2996-30EB-4FB5-B35D-16998CC13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553" y="2688792"/>
                <a:ext cx="857927" cy="369332"/>
              </a:xfrm>
              <a:prstGeom prst="rect">
                <a:avLst/>
              </a:prstGeom>
              <a:blipFill>
                <a:blip r:embed="rId5"/>
                <a:stretch>
                  <a:fillRect l="-5674" t="-8197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4773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2324</TotalTime>
  <Words>1455</Words>
  <Application>Microsoft Office PowerPoint</Application>
  <PresentationFormat>와이드스크린</PresentationFormat>
  <Paragraphs>268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8" baseType="lpstr">
      <vt:lpstr>맑은 고딕</vt:lpstr>
      <vt:lpstr>Abadi</vt:lpstr>
      <vt:lpstr>Arial</vt:lpstr>
      <vt:lpstr>Arial Rounded MT Bold</vt:lpstr>
      <vt:lpstr>Cambria Math</vt:lpstr>
      <vt:lpstr>Office 테마</vt:lpstr>
      <vt:lpstr>9. The Early Universe</vt:lpstr>
      <vt:lpstr>Contents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 The Early Universe</dc:title>
  <dc:creator>구 현모</dc:creator>
  <cp:lastModifiedBy>구현모</cp:lastModifiedBy>
  <cp:revision>119</cp:revision>
  <dcterms:created xsi:type="dcterms:W3CDTF">2021-03-01T05:19:59Z</dcterms:created>
  <dcterms:modified xsi:type="dcterms:W3CDTF">2021-03-25T14:51:53Z</dcterms:modified>
</cp:coreProperties>
</file>