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8"/>
  </p:notesMasterIdLst>
  <p:sldIdLst>
    <p:sldId id="256" r:id="rId2"/>
    <p:sldId id="407" r:id="rId3"/>
    <p:sldId id="388" r:id="rId4"/>
    <p:sldId id="458" r:id="rId5"/>
    <p:sldId id="461" r:id="rId6"/>
    <p:sldId id="474" r:id="rId7"/>
    <p:sldId id="451" r:id="rId8"/>
    <p:sldId id="457" r:id="rId9"/>
    <p:sldId id="449" r:id="rId10"/>
    <p:sldId id="426" r:id="rId11"/>
    <p:sldId id="466" r:id="rId12"/>
    <p:sldId id="467" r:id="rId13"/>
    <p:sldId id="287" r:id="rId14"/>
    <p:sldId id="493" r:id="rId15"/>
    <p:sldId id="452" r:id="rId16"/>
    <p:sldId id="462" r:id="rId17"/>
    <p:sldId id="463" r:id="rId18"/>
    <p:sldId id="453" r:id="rId19"/>
    <p:sldId id="472" r:id="rId20"/>
    <p:sldId id="304" r:id="rId21"/>
    <p:sldId id="470" r:id="rId22"/>
    <p:sldId id="476" r:id="rId23"/>
    <p:sldId id="278" r:id="rId24"/>
    <p:sldId id="477" r:id="rId25"/>
    <p:sldId id="485" r:id="rId26"/>
    <p:sldId id="454" r:id="rId27"/>
    <p:sldId id="387" r:id="rId28"/>
    <p:sldId id="422" r:id="rId29"/>
    <p:sldId id="455" r:id="rId30"/>
    <p:sldId id="424" r:id="rId31"/>
    <p:sldId id="385" r:id="rId32"/>
    <p:sldId id="432" r:id="rId33"/>
    <p:sldId id="343" r:id="rId34"/>
    <p:sldId id="382" r:id="rId35"/>
    <p:sldId id="434" r:id="rId36"/>
    <p:sldId id="440" r:id="rId37"/>
    <p:sldId id="384" r:id="rId38"/>
    <p:sldId id="492" r:id="rId39"/>
    <p:sldId id="447" r:id="rId40"/>
    <p:sldId id="498" r:id="rId41"/>
    <p:sldId id="497" r:id="rId42"/>
    <p:sldId id="261" r:id="rId43"/>
    <p:sldId id="428" r:id="rId44"/>
    <p:sldId id="339" r:id="rId45"/>
    <p:sldId id="468" r:id="rId46"/>
    <p:sldId id="494" r:id="rId47"/>
    <p:sldId id="469" r:id="rId48"/>
    <p:sldId id="481" r:id="rId49"/>
    <p:sldId id="444" r:id="rId50"/>
    <p:sldId id="465" r:id="rId51"/>
    <p:sldId id="482" r:id="rId52"/>
    <p:sldId id="496" r:id="rId53"/>
    <p:sldId id="478" r:id="rId54"/>
    <p:sldId id="490" r:id="rId55"/>
    <p:sldId id="480" r:id="rId56"/>
    <p:sldId id="491" r:id="rId57"/>
    <p:sldId id="483" r:id="rId58"/>
    <p:sldId id="423" r:id="rId59"/>
    <p:sldId id="487" r:id="rId60"/>
    <p:sldId id="488" r:id="rId61"/>
    <p:sldId id="489" r:id="rId62"/>
    <p:sldId id="374" r:id="rId63"/>
    <p:sldId id="431" r:id="rId64"/>
    <p:sldId id="417" r:id="rId65"/>
    <p:sldId id="418" r:id="rId66"/>
    <p:sldId id="437" r:id="rId67"/>
    <p:sldId id="317" r:id="rId68"/>
    <p:sldId id="326" r:id="rId69"/>
    <p:sldId id="495" r:id="rId70"/>
    <p:sldId id="435" r:id="rId71"/>
    <p:sldId id="441" r:id="rId72"/>
    <p:sldId id="413" r:id="rId73"/>
    <p:sldId id="410" r:id="rId74"/>
    <p:sldId id="412" r:id="rId75"/>
    <p:sldId id="421" r:id="rId76"/>
    <p:sldId id="443"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FFFFFF"/>
    <a:srgbClr val="FF0000"/>
    <a:srgbClr val="000000"/>
    <a:srgbClr val="4472C4"/>
    <a:srgbClr val="FF0909"/>
    <a:srgbClr val="FFFF7F"/>
    <a:srgbClr val="FFB2B2"/>
    <a:srgbClr val="A6A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3429" autoAdjust="0"/>
  </p:normalViewPr>
  <p:slideViewPr>
    <p:cSldViewPr snapToGrid="0">
      <p:cViewPr varScale="1">
        <p:scale>
          <a:sx n="63" d="100"/>
          <a:sy n="63" d="100"/>
        </p:scale>
        <p:origin x="792" y="5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FE3D9-1352-4792-80E3-954593074D43}" type="datetimeFigureOut">
              <a:rPr lang="ko-KR" altLang="en-US" smtClean="0"/>
              <a:t>2026-01-11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E501F-4FF5-496A-BF1B-9AF53D2EE2BC}" type="slidenum">
              <a:rPr lang="ko-KR" altLang="en-US" smtClean="0"/>
              <a:t>‹#›</a:t>
            </a:fld>
            <a:endParaRPr lang="ko-KR" altLang="en-US"/>
          </a:p>
        </p:txBody>
      </p:sp>
    </p:spTree>
    <p:extLst>
      <p:ext uri="{BB962C8B-B14F-4D97-AF65-F5344CB8AC3E}">
        <p14:creationId xmlns:p14="http://schemas.microsoft.com/office/powerpoint/2010/main" val="197800337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r>
              <a:rPr lang="ko-KR" altLang="en-US" dirty="0"/>
              <a:t>초경량 암흑물질 </a:t>
            </a:r>
            <a:r>
              <a:rPr lang="en-US" altLang="ko-KR" dirty="0"/>
              <a:t>halo</a:t>
            </a:r>
            <a:r>
              <a:rPr lang="ko-KR" altLang="en-US" dirty="0"/>
              <a:t>에서 </a:t>
            </a:r>
            <a:r>
              <a:rPr lang="en-US" altLang="ko-KR" dirty="0"/>
              <a:t>compact </a:t>
            </a:r>
            <a:r>
              <a:rPr lang="ko-KR" altLang="en-US" dirty="0"/>
              <a:t>천체들의 궤도 진화에 대한 이론적 및 수치적 연구</a:t>
            </a:r>
          </a:p>
        </p:txBody>
      </p:sp>
      <p:sp>
        <p:nvSpPr>
          <p:cNvPr id="4" name="슬라이드 번호 개체 틀 3"/>
          <p:cNvSpPr>
            <a:spLocks noGrp="1"/>
          </p:cNvSpPr>
          <p:nvPr>
            <p:ph type="sldNum" sz="quarter" idx="5"/>
          </p:nvPr>
        </p:nvSpPr>
        <p:spPr/>
        <p:txBody>
          <a:bodyPr/>
          <a:lstStyle/>
          <a:p>
            <a:fld id="{4B6E501F-4FF5-496A-BF1B-9AF53D2EE2BC}" type="slidenum">
              <a:rPr lang="ko-KR" altLang="en-US" smtClean="0"/>
              <a:t>1</a:t>
            </a:fld>
            <a:endParaRPr lang="ko-KR" altLang="en-US" dirty="0"/>
          </a:p>
        </p:txBody>
      </p:sp>
    </p:spTree>
    <p:extLst>
      <p:ext uri="{BB962C8B-B14F-4D97-AF65-F5344CB8AC3E}">
        <p14:creationId xmlns:p14="http://schemas.microsoft.com/office/powerpoint/2010/main" val="195619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0E432-26BC-9EC3-F362-D9FF5047F5C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13ED0F1-A71D-036A-5AE0-D0B2A5A9DDD5}"/>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1ED9D852-AFE9-2544-3784-E9DCB72D1ABB}"/>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9EE97055-95E0-49DA-14CB-35D30F4A8C3F}"/>
              </a:ext>
            </a:extLst>
          </p:cNvPr>
          <p:cNvSpPr>
            <a:spLocks noGrp="1"/>
          </p:cNvSpPr>
          <p:nvPr>
            <p:ph type="sldNum" sz="quarter" idx="5"/>
          </p:nvPr>
        </p:nvSpPr>
        <p:spPr/>
        <p:txBody>
          <a:bodyPr/>
          <a:lstStyle/>
          <a:p>
            <a:fld id="{4B6E501F-4FF5-496A-BF1B-9AF53D2EE2BC}" type="slidenum">
              <a:rPr lang="ko-KR" altLang="en-US" smtClean="0"/>
              <a:t>11</a:t>
            </a:fld>
            <a:endParaRPr lang="ko-KR" altLang="en-US"/>
          </a:p>
        </p:txBody>
      </p:sp>
    </p:spTree>
    <p:extLst>
      <p:ext uri="{BB962C8B-B14F-4D97-AF65-F5344CB8AC3E}">
        <p14:creationId xmlns:p14="http://schemas.microsoft.com/office/powerpoint/2010/main" val="2540869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6ACE-C76F-5B79-D51D-162CFA494952}"/>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D85F153-4A28-0C87-6DF2-B0DD46E8D40B}"/>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8C97C602-8C55-7B23-1362-B3C3F5CD594E}"/>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1FC03FE3-2A44-0CD9-5500-2CAC074DEADA}"/>
              </a:ext>
            </a:extLst>
          </p:cNvPr>
          <p:cNvSpPr>
            <a:spLocks noGrp="1"/>
          </p:cNvSpPr>
          <p:nvPr>
            <p:ph type="sldNum" sz="quarter" idx="5"/>
          </p:nvPr>
        </p:nvSpPr>
        <p:spPr/>
        <p:txBody>
          <a:bodyPr/>
          <a:lstStyle/>
          <a:p>
            <a:fld id="{4B6E501F-4FF5-496A-BF1B-9AF53D2EE2BC}" type="slidenum">
              <a:rPr lang="ko-KR" altLang="en-US" smtClean="0"/>
              <a:t>12</a:t>
            </a:fld>
            <a:endParaRPr lang="ko-KR" altLang="en-US"/>
          </a:p>
        </p:txBody>
      </p:sp>
    </p:spTree>
    <p:extLst>
      <p:ext uri="{BB962C8B-B14F-4D97-AF65-F5344CB8AC3E}">
        <p14:creationId xmlns:p14="http://schemas.microsoft.com/office/powerpoint/2010/main" val="285829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DC07-2B6B-FA0A-7AC1-C9D6178B88BD}"/>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64DD6CB-0AEA-14B5-E1E9-5A22EF17F8A9}"/>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AA1AC466-4C9A-8D3F-DCE4-C9BABC61D20C}"/>
                  </a:ext>
                </a:extLst>
              </p:cNvPr>
              <p:cNvSpPr>
                <a:spLocks noGrp="1"/>
              </p:cNvSpPr>
              <p:nvPr>
                <p:ph type="body" idx="1"/>
              </p:nvPr>
            </p:nvSpPr>
            <p:spPr/>
            <p:txBody>
              <a:bodyPr/>
              <a:lstStyle/>
              <a:p>
                <a:endParaRPr lang="en-US" altLang="ko-KR" dirty="0"/>
              </a:p>
            </p:txBody>
          </p:sp>
        </mc:Choice>
        <mc:Fallback xmlns="">
          <p:sp>
            <p:nvSpPr>
              <p:cNvPr id="3" name="슬라이드 노트 개체 틀 2"/>
              <p:cNvSpPr>
                <a:spLocks noGrp="1"/>
              </p:cNvSpPr>
              <p:nvPr>
                <p:ph type="body" idx="1"/>
              </p:nvPr>
            </p:nvSpPr>
            <p:spPr/>
            <p:txBody>
              <a:bodyPr/>
              <a:lstStyle/>
              <a:p>
                <a:r>
                  <a:rPr lang="en-US" altLang="ko-KR" dirty="0"/>
                  <a:t>In one sentence, gravitational cooling effect of ULDM is a relaxation process of the unstable configuration, through the emission of DM particles. </a:t>
                </a:r>
              </a:p>
              <a:p>
                <a:r>
                  <a:rPr lang="en-US" altLang="ko-KR" dirty="0"/>
                  <a:t>There was a research in our group about time evolution of ULDM system which has Gaussian density profile which is unstable under Schrodinger-Poisson eq. During the stabilization of this, particles of high-</a:t>
                </a:r>
                <a:r>
                  <a:rPr lang="en-US" altLang="ko-KR" b="0" i="0">
                    <a:latin typeface="Cambria Math" panose="02040503050406030204" pitchFamily="18" charset="0"/>
                  </a:rPr>
                  <a:t>𝑘</a:t>
                </a:r>
                <a:r>
                  <a:rPr lang="ko-KR" altLang="en-US" dirty="0"/>
                  <a:t> </a:t>
                </a:r>
                <a:r>
                  <a:rPr lang="en-US" altLang="ko-KR" dirty="0"/>
                  <a:t>modes escape</a:t>
                </a:r>
                <a:r>
                  <a:rPr lang="en-US" altLang="ko-KR" baseline="0" dirty="0"/>
                  <a:t> easily from the potential well and has lower energy.</a:t>
                </a:r>
              </a:p>
              <a:p>
                <a:r>
                  <a:rPr lang="en-US" altLang="ko-KR" dirty="0"/>
                  <a:t>The</a:t>
                </a:r>
                <a:r>
                  <a:rPr lang="ko-KR" altLang="en-US" dirty="0"/>
                  <a:t> </a:t>
                </a:r>
                <a:r>
                  <a:rPr lang="en-US" altLang="ko-KR" dirty="0"/>
                  <a:t>Gravitational Cooling Timescale is inverse proportional to square of total mass and cube of particle mass.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And </a:t>
                </a:r>
                <a:r>
                  <a:rPr lang="en-US" altLang="ko-KR" sz="1200" dirty="0">
                    <a:latin typeface="Abadi" panose="020B0604020104020204" pitchFamily="34" charset="0"/>
                  </a:rPr>
                  <a:t>this effect had only been derived from numerical calculation yet.</a:t>
                </a:r>
                <a:endParaRPr lang="ko-KR" altLang="en-US" sz="1200" dirty="0">
                  <a:latin typeface="Abadi" panose="020B0604020104020204" pitchFamily="34" charset="0"/>
                </a:endParaRPr>
              </a:p>
              <a:p>
                <a:r>
                  <a:rPr lang="en-US" altLang="ko-KR" dirty="0"/>
                  <a:t>OK then, let’s move on to the stable configuration so called:</a:t>
                </a:r>
              </a:p>
            </p:txBody>
          </p:sp>
        </mc:Fallback>
      </mc:AlternateContent>
      <p:sp>
        <p:nvSpPr>
          <p:cNvPr id="4" name="슬라이드 번호 개체 틀 3">
            <a:extLst>
              <a:ext uri="{FF2B5EF4-FFF2-40B4-BE49-F238E27FC236}">
                <a16:creationId xmlns:a16="http://schemas.microsoft.com/office/drawing/2014/main" id="{8BCEE00E-0F79-972A-3361-C8CB4A045E6F}"/>
              </a:ext>
            </a:extLst>
          </p:cNvPr>
          <p:cNvSpPr>
            <a:spLocks noGrp="1"/>
          </p:cNvSpPr>
          <p:nvPr>
            <p:ph type="sldNum" sz="quarter" idx="5"/>
          </p:nvPr>
        </p:nvSpPr>
        <p:spPr/>
        <p:txBody>
          <a:bodyPr/>
          <a:lstStyle/>
          <a:p>
            <a:fld id="{D82A6A9D-BEE6-4120-B118-04F5FE8877F5}" type="slidenum">
              <a:rPr lang="ko-KR" altLang="en-US" smtClean="0"/>
              <a:t>14</a:t>
            </a:fld>
            <a:endParaRPr lang="ko-KR" altLang="en-US"/>
          </a:p>
        </p:txBody>
      </p:sp>
    </p:spTree>
    <p:extLst>
      <p:ext uri="{BB962C8B-B14F-4D97-AF65-F5344CB8AC3E}">
        <p14:creationId xmlns:p14="http://schemas.microsoft.com/office/powerpoint/2010/main" val="182507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17891-DF3D-FC35-5236-15D65FDAC4A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46812ADE-4620-3441-526A-CBF85FC90066}"/>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7E2E8451-4942-9A83-1FD1-8C0FF934C43A}"/>
                  </a:ext>
                </a:extLst>
              </p:cNvPr>
              <p:cNvSpPr>
                <a:spLocks noGrp="1"/>
              </p:cNvSpPr>
              <p:nvPr>
                <p:ph type="body" idx="1"/>
              </p:nvPr>
            </p:nvSpPr>
            <p:spPr/>
            <p:txBody>
              <a:bodyPr/>
              <a:lstStyle/>
              <a:p>
                <a:endParaRPr lang="en-US" altLang="ko-KR"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8A052F49-8577-DFDA-9AC4-77806483EFFE}"/>
              </a:ext>
            </a:extLst>
          </p:cNvPr>
          <p:cNvSpPr>
            <a:spLocks noGrp="1"/>
          </p:cNvSpPr>
          <p:nvPr>
            <p:ph type="sldNum" sz="quarter" idx="5"/>
          </p:nvPr>
        </p:nvSpPr>
        <p:spPr/>
        <p:txBody>
          <a:bodyPr/>
          <a:lstStyle/>
          <a:p>
            <a:fld id="{4B6E501F-4FF5-496A-BF1B-9AF53D2EE2BC}" type="slidenum">
              <a:rPr lang="ko-KR" altLang="en-US" smtClean="0"/>
              <a:t>16</a:t>
            </a:fld>
            <a:endParaRPr lang="ko-KR" altLang="en-US"/>
          </a:p>
        </p:txBody>
      </p:sp>
    </p:spTree>
    <p:extLst>
      <p:ext uri="{BB962C8B-B14F-4D97-AF65-F5344CB8AC3E}">
        <p14:creationId xmlns:p14="http://schemas.microsoft.com/office/powerpoint/2010/main" val="680587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B934-6D0D-79BC-0DFD-46CE9F367F5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C2F0CF7-EE94-B415-06EC-496249E05B7E}"/>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84FA8E04-CB61-90C1-0A3A-99868AFCCAC5}"/>
                  </a:ext>
                </a:extLst>
              </p:cNvPr>
              <p:cNvSpPr>
                <a:spLocks noGrp="1"/>
              </p:cNvSpPr>
              <p:nvPr>
                <p:ph type="body" idx="1"/>
              </p:nvPr>
            </p:nvSpPr>
            <p:spPr/>
            <p:txBody>
              <a:bodyPr/>
              <a:lstStyle/>
              <a:p>
                <a14:m>
                  <m:oMath xmlns:m="http://schemas.openxmlformats.org/officeDocument/2006/math">
                    <m:r>
                      <a:rPr lang="en-US" altLang="ko-KR" b="0" i="1" smtClean="0">
                        <a:latin typeface="Cambria Math" panose="02040503050406030204" pitchFamily="18" charset="0"/>
                      </a:rPr>
                      <m:t>𝛽</m:t>
                    </m:r>
                  </m:oMath>
                </a14:m>
                <a:r>
                  <a:rPr lang="ko-KR" altLang="en-US" dirty="0"/>
                  <a:t>는 </a:t>
                </a:r>
                <a:r>
                  <a:rPr lang="en-US" altLang="ko-KR" dirty="0"/>
                  <a:t>soliton</a:t>
                </a:r>
                <a:r>
                  <a:rPr lang="ko-KR" altLang="en-US" dirty="0"/>
                  <a:t>의 고유 진동수</a:t>
                </a:r>
                <a:endParaRPr lang="en-US" altLang="ko-KR"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0327C561-4B3F-3C13-AB67-4AC62ACDF352}"/>
              </a:ext>
            </a:extLst>
          </p:cNvPr>
          <p:cNvSpPr>
            <a:spLocks noGrp="1"/>
          </p:cNvSpPr>
          <p:nvPr>
            <p:ph type="sldNum" sz="quarter" idx="5"/>
          </p:nvPr>
        </p:nvSpPr>
        <p:spPr/>
        <p:txBody>
          <a:bodyPr/>
          <a:lstStyle/>
          <a:p>
            <a:fld id="{4B6E501F-4FF5-496A-BF1B-9AF53D2EE2BC}" type="slidenum">
              <a:rPr lang="ko-KR" altLang="en-US" smtClean="0"/>
              <a:t>17</a:t>
            </a:fld>
            <a:endParaRPr lang="ko-KR" altLang="en-US"/>
          </a:p>
        </p:txBody>
      </p:sp>
    </p:spTree>
    <p:extLst>
      <p:ext uri="{BB962C8B-B14F-4D97-AF65-F5344CB8AC3E}">
        <p14:creationId xmlns:p14="http://schemas.microsoft.com/office/powerpoint/2010/main" val="3725010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F3893-9137-594A-2110-A39B69977D9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11BA093-9A29-0663-7407-7C8D04B7ECD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2086A58-96BC-EE93-4FF4-E9C90EF326E6}"/>
              </a:ext>
            </a:extLst>
          </p:cNvPr>
          <p:cNvSpPr>
            <a:spLocks noGrp="1"/>
          </p:cNvSpPr>
          <p:nvPr>
            <p:ph type="body" idx="1"/>
          </p:nvPr>
        </p:nvSpPr>
        <p:spPr/>
        <p:txBody>
          <a:bodyPr/>
          <a:lstStyle/>
          <a:p>
            <a:r>
              <a:rPr lang="en-US" altLang="ko-KR" dirty="0"/>
              <a:t>The purpose of this simulation is such a trial to solve the final parsec problem of galactic supermassive black holes.</a:t>
            </a:r>
            <a:endParaRPr lang="ko-KR" altLang="en-US" dirty="0"/>
          </a:p>
        </p:txBody>
      </p:sp>
      <p:sp>
        <p:nvSpPr>
          <p:cNvPr id="4" name="슬라이드 번호 개체 틀 3">
            <a:extLst>
              <a:ext uri="{FF2B5EF4-FFF2-40B4-BE49-F238E27FC236}">
                <a16:creationId xmlns:a16="http://schemas.microsoft.com/office/drawing/2014/main" id="{5EEAF0CA-A5FC-6198-53EF-F50407A3F939}"/>
              </a:ext>
            </a:extLst>
          </p:cNvPr>
          <p:cNvSpPr>
            <a:spLocks noGrp="1"/>
          </p:cNvSpPr>
          <p:nvPr>
            <p:ph type="sldNum" sz="quarter" idx="5"/>
          </p:nvPr>
        </p:nvSpPr>
        <p:spPr/>
        <p:txBody>
          <a:bodyPr/>
          <a:lstStyle/>
          <a:p>
            <a:fld id="{D82A6A9D-BEE6-4120-B118-04F5FE8877F5}" type="slidenum">
              <a:rPr lang="ko-KR" altLang="en-US" smtClean="0"/>
              <a:t>19</a:t>
            </a:fld>
            <a:endParaRPr lang="ko-KR" altLang="en-US"/>
          </a:p>
        </p:txBody>
      </p:sp>
    </p:spTree>
    <p:extLst>
      <p:ext uri="{BB962C8B-B14F-4D97-AF65-F5344CB8AC3E}">
        <p14:creationId xmlns:p14="http://schemas.microsoft.com/office/powerpoint/2010/main" val="65582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1DEA6-BDB8-378D-E36C-5332DF8D266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1667870A-7C3D-63AA-75E4-56FC19D7F418}"/>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529FE6B2-E498-D742-139E-0A7108C7ACD8}"/>
              </a:ext>
            </a:extLst>
          </p:cNvPr>
          <p:cNvSpPr>
            <a:spLocks noGrp="1"/>
          </p:cNvSpPr>
          <p:nvPr>
            <p:ph type="body" idx="1"/>
          </p:nvPr>
        </p:nvSpPr>
        <p:spPr/>
        <p:txBody>
          <a:bodyPr/>
          <a:lstStyle/>
          <a:p>
            <a:r>
              <a:rPr lang="en-US" altLang="ko-KR" dirty="0"/>
              <a:t>The purpose of this simulation is such a trial to solve the final parsec problem of galactic supermassive black holes.</a:t>
            </a:r>
            <a:endParaRPr lang="ko-KR" altLang="en-US" dirty="0"/>
          </a:p>
        </p:txBody>
      </p:sp>
      <p:sp>
        <p:nvSpPr>
          <p:cNvPr id="4" name="슬라이드 번호 개체 틀 3">
            <a:extLst>
              <a:ext uri="{FF2B5EF4-FFF2-40B4-BE49-F238E27FC236}">
                <a16:creationId xmlns:a16="http://schemas.microsoft.com/office/drawing/2014/main" id="{F57056FC-D243-CCAF-074F-E37314518EE4}"/>
              </a:ext>
            </a:extLst>
          </p:cNvPr>
          <p:cNvSpPr>
            <a:spLocks noGrp="1"/>
          </p:cNvSpPr>
          <p:nvPr>
            <p:ph type="sldNum" sz="quarter" idx="5"/>
          </p:nvPr>
        </p:nvSpPr>
        <p:spPr/>
        <p:txBody>
          <a:bodyPr/>
          <a:lstStyle/>
          <a:p>
            <a:fld id="{D82A6A9D-BEE6-4120-B118-04F5FE8877F5}" type="slidenum">
              <a:rPr lang="ko-KR" altLang="en-US" smtClean="0"/>
              <a:t>20</a:t>
            </a:fld>
            <a:endParaRPr lang="ko-KR" altLang="en-US"/>
          </a:p>
        </p:txBody>
      </p:sp>
    </p:spTree>
    <p:extLst>
      <p:ext uri="{BB962C8B-B14F-4D97-AF65-F5344CB8AC3E}">
        <p14:creationId xmlns:p14="http://schemas.microsoft.com/office/powerpoint/2010/main" val="352583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4B6E501F-4FF5-496A-BF1B-9AF53D2EE2BC}" type="slidenum">
              <a:rPr lang="ko-KR" altLang="en-US" smtClean="0"/>
              <a:t>21</a:t>
            </a:fld>
            <a:endParaRPr lang="ko-KR" altLang="en-US"/>
          </a:p>
        </p:txBody>
      </p:sp>
    </p:spTree>
    <p:extLst>
      <p:ext uri="{BB962C8B-B14F-4D97-AF65-F5344CB8AC3E}">
        <p14:creationId xmlns:p14="http://schemas.microsoft.com/office/powerpoint/2010/main" val="3728217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EF93-90CA-590C-9B87-B1F4B441A32D}"/>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2D537E6-1E3D-841A-9052-4F1D6AE411ED}"/>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68F3F44A-F77F-73C8-2FAA-D6C0DA3373FF}"/>
                  </a:ext>
                </a:extLst>
              </p:cNvPr>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14:m>
                  <m:oMath xmlns:m="http://schemas.openxmlformats.org/officeDocument/2006/math">
                    <m:r>
                      <a:rPr lang="en-US" altLang="ko-KR" b="0" i="1" smtClean="0">
                        <a:latin typeface="Cambria Math" panose="02040503050406030204" pitchFamily="18" charset="0"/>
                      </a:rPr>
                      <m:t>𝛾</m:t>
                    </m:r>
                  </m:oMath>
                </a14:m>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14:m>
                  <m:oMath xmlns:m="http://schemas.openxmlformats.org/officeDocument/2006/math">
                    <m:r>
                      <a:rPr lang="en-US" altLang="ko-KR" b="0" i="1" smtClean="0">
                        <a:latin typeface="Cambria Math" panose="02040503050406030204" pitchFamily="18" charset="0"/>
                      </a:rPr>
                      <m:t>𝛾</m:t>
                    </m:r>
                  </m:oMath>
                </a14:m>
                <a:r>
                  <a:rPr lang="ko-KR" altLang="en-US" dirty="0"/>
                  <a:t> </a:t>
                </a:r>
                <a:r>
                  <a:rPr lang="en-US" altLang="ko-KR" dirty="0"/>
                  <a:t>as 1.5. So we suggest that the mode of gravitational cooling of soliton-blackhole coupled</a:t>
                </a:r>
                <a:r>
                  <a:rPr lang="en-US" altLang="ko-KR" baseline="0" dirty="0"/>
                  <a:t> system can be classified by the factor </a:t>
                </a:r>
                <a14:m>
                  <m:oMath xmlns:m="http://schemas.openxmlformats.org/officeDocument/2006/math">
                    <m:r>
                      <a:rPr lang="en-US" altLang="ko-KR" b="0" i="1" baseline="0" smtClean="0">
                        <a:latin typeface="Cambria Math" panose="02040503050406030204" pitchFamily="18" charset="0"/>
                      </a:rPr>
                      <m:t>𝛾</m:t>
                    </m:r>
                  </m:oMath>
                </a14:m>
                <a:r>
                  <a:rPr lang="en-US" altLang="ko-KR" dirty="0"/>
                  <a:t>.</a:t>
                </a:r>
                <a:endParaRPr lang="ko-KR" altLang="en-US" dirty="0"/>
              </a:p>
            </p:txBody>
          </p:sp>
        </mc:Choice>
        <mc:Fallback xmlns="">
          <p:sp>
            <p:nvSpPr>
              <p:cNvPr id="3" name="슬라이드 노트 개체 틀 2"/>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r>
                  <a:rPr lang="en-US" altLang="ko-KR" b="0" i="0">
                    <a:latin typeface="Cambria Math" panose="02040503050406030204" pitchFamily="18" charset="0"/>
                  </a:rPr>
                  <a:t>𝛾</a:t>
                </a:r>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r>
                  <a:rPr lang="en-US" altLang="ko-KR" b="0" i="0">
                    <a:latin typeface="Cambria Math" panose="02040503050406030204" pitchFamily="18" charset="0"/>
                  </a:rPr>
                  <a:t>𝛾</a:t>
                </a:r>
                <a:r>
                  <a:rPr lang="ko-KR" altLang="en-US" dirty="0"/>
                  <a:t> </a:t>
                </a:r>
                <a:r>
                  <a:rPr lang="en-US" altLang="ko-KR" dirty="0"/>
                  <a:t>as 1.5. So we suggest that the mode of gravitational cooling of soliton-blackhole coupled</a:t>
                </a:r>
                <a:r>
                  <a:rPr lang="en-US" altLang="ko-KR" baseline="0" dirty="0"/>
                  <a:t> system can be classified by the factor </a:t>
                </a:r>
                <a:r>
                  <a:rPr lang="en-US" altLang="ko-KR" b="0" i="0" baseline="0">
                    <a:latin typeface="Cambria Math" panose="02040503050406030204" pitchFamily="18" charset="0"/>
                  </a:rPr>
                  <a:t>𝛾</a:t>
                </a:r>
                <a:r>
                  <a:rPr lang="en-US" altLang="ko-KR" dirty="0"/>
                  <a:t>.</a:t>
                </a:r>
                <a:endParaRPr lang="ko-KR" altLang="en-US" dirty="0"/>
              </a:p>
            </p:txBody>
          </p:sp>
        </mc:Fallback>
      </mc:AlternateContent>
      <p:sp>
        <p:nvSpPr>
          <p:cNvPr id="4" name="슬라이드 번호 개체 틀 3">
            <a:extLst>
              <a:ext uri="{FF2B5EF4-FFF2-40B4-BE49-F238E27FC236}">
                <a16:creationId xmlns:a16="http://schemas.microsoft.com/office/drawing/2014/main" id="{0FE5A36F-44D0-EBA1-231E-03E2C3E0BA79}"/>
              </a:ext>
            </a:extLst>
          </p:cNvPr>
          <p:cNvSpPr>
            <a:spLocks noGrp="1"/>
          </p:cNvSpPr>
          <p:nvPr>
            <p:ph type="sldNum" sz="quarter" idx="5"/>
          </p:nvPr>
        </p:nvSpPr>
        <p:spPr/>
        <p:txBody>
          <a:bodyPr/>
          <a:lstStyle/>
          <a:p>
            <a:fld id="{D82A6A9D-BEE6-4120-B118-04F5FE8877F5}" type="slidenum">
              <a:rPr lang="ko-KR" altLang="en-US" smtClean="0"/>
              <a:t>22</a:t>
            </a:fld>
            <a:endParaRPr lang="ko-KR" altLang="en-US"/>
          </a:p>
        </p:txBody>
      </p:sp>
    </p:spTree>
    <p:extLst>
      <p:ext uri="{BB962C8B-B14F-4D97-AF65-F5344CB8AC3E}">
        <p14:creationId xmlns:p14="http://schemas.microsoft.com/office/powerpoint/2010/main" val="222855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14:m>
                  <m:oMath xmlns:m="http://schemas.openxmlformats.org/officeDocument/2006/math">
                    <m:r>
                      <a:rPr lang="en-US" altLang="ko-KR" b="0" i="1" smtClean="0">
                        <a:latin typeface="Cambria Math" panose="02040503050406030204" pitchFamily="18" charset="0"/>
                      </a:rPr>
                      <m:t>𝛾</m:t>
                    </m:r>
                  </m:oMath>
                </a14:m>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14:m>
                  <m:oMath xmlns:m="http://schemas.openxmlformats.org/officeDocument/2006/math">
                    <m:r>
                      <a:rPr lang="en-US" altLang="ko-KR" b="0" i="1" smtClean="0">
                        <a:latin typeface="Cambria Math" panose="02040503050406030204" pitchFamily="18" charset="0"/>
                      </a:rPr>
                      <m:t>𝛾</m:t>
                    </m:r>
                  </m:oMath>
                </a14:m>
                <a:r>
                  <a:rPr lang="ko-KR" altLang="en-US" dirty="0"/>
                  <a:t> </a:t>
                </a:r>
                <a:r>
                  <a:rPr lang="en-US" altLang="ko-KR" dirty="0"/>
                  <a:t>as 1.5. So we suggest that the mode of gravitational cooling of soliton-blackhole coupled</a:t>
                </a:r>
                <a:r>
                  <a:rPr lang="en-US" altLang="ko-KR" baseline="0" dirty="0"/>
                  <a:t> system can be classified by the factor </a:t>
                </a:r>
                <a14:m>
                  <m:oMath xmlns:m="http://schemas.openxmlformats.org/officeDocument/2006/math">
                    <m:r>
                      <a:rPr lang="en-US" altLang="ko-KR" b="0" i="1" baseline="0" smtClean="0">
                        <a:latin typeface="Cambria Math" panose="02040503050406030204" pitchFamily="18" charset="0"/>
                      </a:rPr>
                      <m:t>𝛾</m:t>
                    </m:r>
                  </m:oMath>
                </a14:m>
                <a:r>
                  <a:rPr lang="en-US" altLang="ko-KR" dirty="0"/>
                  <a:t>.</a:t>
                </a:r>
                <a:endParaRPr lang="ko-KR" altLang="en-US" dirty="0"/>
              </a:p>
            </p:txBody>
          </p:sp>
        </mc:Choice>
        <mc:Fallback xmlns="">
          <p:sp>
            <p:nvSpPr>
              <p:cNvPr id="3" name="슬라이드 노트 개체 틀 2"/>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r>
                  <a:rPr lang="en-US" altLang="ko-KR" b="0" i="0">
                    <a:latin typeface="Cambria Math" panose="02040503050406030204" pitchFamily="18" charset="0"/>
                  </a:rPr>
                  <a:t>𝛾</a:t>
                </a:r>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r>
                  <a:rPr lang="en-US" altLang="ko-KR" b="0" i="0">
                    <a:latin typeface="Cambria Math" panose="02040503050406030204" pitchFamily="18" charset="0"/>
                  </a:rPr>
                  <a:t>𝛾</a:t>
                </a:r>
                <a:r>
                  <a:rPr lang="ko-KR" altLang="en-US" dirty="0"/>
                  <a:t> </a:t>
                </a:r>
                <a:r>
                  <a:rPr lang="en-US" altLang="ko-KR" dirty="0"/>
                  <a:t>as 1.5. So we suggest that the mode of gravitational cooling of soliton-blackhole coupled</a:t>
                </a:r>
                <a:r>
                  <a:rPr lang="en-US" altLang="ko-KR" baseline="0" dirty="0"/>
                  <a:t> system can be classified by the factor </a:t>
                </a:r>
                <a:r>
                  <a:rPr lang="en-US" altLang="ko-KR" b="0" i="0" baseline="0">
                    <a:latin typeface="Cambria Math" panose="02040503050406030204" pitchFamily="18" charset="0"/>
                  </a:rPr>
                  <a:t>𝛾</a:t>
                </a:r>
                <a:r>
                  <a:rPr lang="en-US" altLang="ko-KR" dirty="0"/>
                  <a:t>.</a:t>
                </a:r>
                <a:endParaRPr lang="ko-KR" altLang="en-US" dirty="0"/>
              </a:p>
            </p:txBody>
          </p:sp>
        </mc:Fallback>
      </mc:AlternateContent>
      <p:sp>
        <p:nvSpPr>
          <p:cNvPr id="4" name="슬라이드 번호 개체 틀 3"/>
          <p:cNvSpPr>
            <a:spLocks noGrp="1"/>
          </p:cNvSpPr>
          <p:nvPr>
            <p:ph type="sldNum" sz="quarter" idx="5"/>
          </p:nvPr>
        </p:nvSpPr>
        <p:spPr/>
        <p:txBody>
          <a:bodyPr/>
          <a:lstStyle/>
          <a:p>
            <a:fld id="{D82A6A9D-BEE6-4120-B118-04F5FE8877F5}" type="slidenum">
              <a:rPr lang="ko-KR" altLang="en-US" smtClean="0"/>
              <a:t>23</a:t>
            </a:fld>
            <a:endParaRPr lang="ko-KR" altLang="en-US"/>
          </a:p>
        </p:txBody>
      </p:sp>
    </p:spTree>
    <p:extLst>
      <p:ext uri="{BB962C8B-B14F-4D97-AF65-F5344CB8AC3E}">
        <p14:creationId xmlns:p14="http://schemas.microsoft.com/office/powerpoint/2010/main" val="795037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85449-865E-AFBD-B790-E68FECD362A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11D01AB8-B8FD-7409-8E7F-B790658DA9E0}"/>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BF641947-0110-6311-E38F-5F6BC57EB568}"/>
                  </a:ext>
                </a:extLst>
              </p:cNvPr>
              <p:cNvSpPr>
                <a:spLocks noGrp="1"/>
              </p:cNvSpPr>
              <p:nvPr>
                <p:ph type="body" idx="1"/>
              </p:nvPr>
            </p:nvSpPr>
            <p:spPr/>
            <p:txBody>
              <a:bodyPr/>
              <a:lstStyle/>
              <a:p>
                <a:r>
                  <a:rPr lang="ko-KR" altLang="en-US" dirty="0"/>
                  <a:t>우리 우주에서 암흑물질의 존재는 다양한 관측 결과를 통해 예견되어 왔습니다</a:t>
                </a:r>
                <a:r>
                  <a:rPr lang="en-US" altLang="ko-KR" dirty="0"/>
                  <a:t>. </a:t>
                </a:r>
                <a:r>
                  <a:rPr lang="ko-KR" altLang="en-US" dirty="0"/>
                  <a:t>대표적으로 </a:t>
                </a:r>
                <a:r>
                  <a:rPr lang="en-US" altLang="ko-KR" dirty="0"/>
                  <a:t>flat</a:t>
                </a:r>
                <a:r>
                  <a:rPr lang="ko-KR" altLang="en-US" dirty="0"/>
                  <a:t>한 </a:t>
                </a:r>
                <a:r>
                  <a:rPr lang="ko-KR" altLang="en-US"/>
                  <a:t>은하 회전곡선이나</a:t>
                </a:r>
                <a:r>
                  <a:rPr lang="en-US" altLang="ko-KR" dirty="0"/>
                  <a:t>, </a:t>
                </a:r>
                <a:r>
                  <a:rPr lang="ko-KR" altLang="en-US" dirty="0"/>
                  <a:t>충돌하는 두 은하인 </a:t>
                </a:r>
                <a:r>
                  <a:rPr lang="en-US" altLang="ko-KR" dirty="0"/>
                  <a:t>bullet cluster</a:t>
                </a:r>
                <a:r>
                  <a:rPr lang="ko-KR" altLang="en-US" dirty="0"/>
                  <a:t>의 중력렌즈를 통한 관측이 있죠</a:t>
                </a:r>
                <a:r>
                  <a:rPr lang="en-US" altLang="ko-KR" dirty="0"/>
                  <a:t>. DM</a:t>
                </a:r>
                <a:r>
                  <a:rPr lang="ko-KR" altLang="en-US" dirty="0"/>
                  <a:t> 중에서도 입자 당 </a:t>
                </a:r>
                <a:r>
                  <a:rPr lang="en-US" altLang="ko-KR" dirty="0"/>
                  <a:t>1Gev order</a:t>
                </a:r>
                <a:r>
                  <a:rPr lang="ko-KR" altLang="en-US" dirty="0"/>
                  <a:t>의 무거운 질량을 가지는 </a:t>
                </a:r>
                <a:r>
                  <a:rPr lang="en-US" altLang="ko-KR" dirty="0"/>
                  <a:t>cold dark matter </a:t>
                </a:r>
                <a:r>
                  <a:rPr lang="ko-KR" altLang="en-US" dirty="0"/>
                  <a:t>모델은 우주배경복사나 우주거대구조 관측 등을 통해 표준 우주론 모형과 부합하는 </a:t>
                </a:r>
                <a:r>
                  <a:rPr lang="en-US" altLang="ko-KR" dirty="0"/>
                  <a:t>dark matter </a:t>
                </a:r>
                <a:r>
                  <a:rPr lang="ko-KR" altLang="en-US" dirty="0"/>
                  <a:t>모델임이 잘 알려져 있습니다</a:t>
                </a:r>
                <a:r>
                  <a:rPr lang="en-US" altLang="ko-KR" dirty="0"/>
                  <a:t>. </a:t>
                </a:r>
                <a:r>
                  <a:rPr lang="ko-KR" altLang="en-US" dirty="0"/>
                  <a:t>다시 말해</a:t>
                </a:r>
                <a:r>
                  <a:rPr lang="en-US" altLang="ko-KR" dirty="0"/>
                  <a:t>, </a:t>
                </a:r>
                <a:r>
                  <a:rPr lang="en-US" altLang="ko-KR" dirty="0" err="1"/>
                  <a:t>Gpc</a:t>
                </a:r>
                <a:r>
                  <a:rPr lang="en-US" altLang="ko-KR" dirty="0"/>
                  <a:t> </a:t>
                </a:r>
                <a:r>
                  <a:rPr lang="ko-KR" altLang="en-US" dirty="0"/>
                  <a:t>정도의 우주론적 </a:t>
                </a:r>
                <a:r>
                  <a:rPr lang="en-US" altLang="ko-KR" dirty="0"/>
                  <a:t>scale</a:t>
                </a:r>
                <a:r>
                  <a:rPr lang="ko-KR" altLang="en-US" dirty="0"/>
                  <a:t>에서는 </a:t>
                </a:r>
                <a:r>
                  <a:rPr lang="en-US" altLang="ko-KR" dirty="0"/>
                  <a:t>cold dark matter</a:t>
                </a:r>
                <a:r>
                  <a:rPr lang="ko-KR" altLang="en-US" dirty="0"/>
                  <a:t>가 충분히 우리 우주를 잘 설명한다고 할 수 있습니다</a:t>
                </a:r>
                <a:r>
                  <a:rPr lang="en-US" altLang="ko-KR" dirty="0"/>
                  <a:t>.</a:t>
                </a:r>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83964D0A-F182-F1C0-D408-312CCD0AFA64}"/>
              </a:ext>
            </a:extLst>
          </p:cNvPr>
          <p:cNvSpPr>
            <a:spLocks noGrp="1"/>
          </p:cNvSpPr>
          <p:nvPr>
            <p:ph type="sldNum" sz="quarter" idx="5"/>
          </p:nvPr>
        </p:nvSpPr>
        <p:spPr/>
        <p:txBody>
          <a:bodyPr/>
          <a:lstStyle/>
          <a:p>
            <a:fld id="{4B6E501F-4FF5-496A-BF1B-9AF53D2EE2BC}" type="slidenum">
              <a:rPr lang="ko-KR" altLang="en-US" smtClean="0"/>
              <a:t>2</a:t>
            </a:fld>
            <a:endParaRPr lang="ko-KR" altLang="en-US" dirty="0"/>
          </a:p>
        </p:txBody>
      </p:sp>
    </p:spTree>
    <p:extLst>
      <p:ext uri="{BB962C8B-B14F-4D97-AF65-F5344CB8AC3E}">
        <p14:creationId xmlns:p14="http://schemas.microsoft.com/office/powerpoint/2010/main" val="4242330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ECD75-8C05-01D0-8570-DE211561D38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6FCB97B7-CD39-D0C5-BF5C-1B4223B7A84C}"/>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E2E62B21-C660-C0D4-4B6F-9824FE24FC4F}"/>
                  </a:ext>
                </a:extLst>
              </p:cNvPr>
              <p:cNvSpPr>
                <a:spLocks noGrp="1"/>
              </p:cNvSpPr>
              <p:nvPr>
                <p:ph type="body" idx="1"/>
              </p:nvPr>
            </p:nvSpPr>
            <p:spPr/>
            <p:txBody>
              <a:bodyPr/>
              <a:lstStyle/>
              <a:p>
                <a:r>
                  <a:rPr lang="en-US" altLang="ko-KR" dirty="0"/>
                  <a:t>Lacroix</a:t>
                </a:r>
                <a:r>
                  <a:rPr lang="ko-KR" altLang="en-US" dirty="0"/>
                  <a:t>의 </a:t>
                </a:r>
                <a:r>
                  <a:rPr lang="en-US" altLang="ko-KR" dirty="0"/>
                  <a:t>Bound : 1pc</a:t>
                </a:r>
                <a:r>
                  <a:rPr lang="ko-KR" altLang="en-US" dirty="0"/>
                  <a:t> 내의 </a:t>
                </a:r>
                <a:r>
                  <a:rPr lang="en-US" altLang="ko-KR" dirty="0" err="1"/>
                  <a:t>Collisionless</a:t>
                </a:r>
                <a:r>
                  <a:rPr lang="en-US" altLang="ko-KR" dirty="0"/>
                  <a:t> DM spike </a:t>
                </a:r>
                <a:r>
                  <a:rPr lang="ko-KR" altLang="en-US" dirty="0"/>
                  <a:t>질량이 </a:t>
                </a:r>
                <a:r>
                  <a:rPr lang="en-US" altLang="ko-KR" dirty="0"/>
                  <a:t>10^5 </a:t>
                </a:r>
                <a:r>
                  <a:rPr lang="ko-KR" altLang="en-US" dirty="0"/>
                  <a:t>이하여야 함</a:t>
                </a:r>
                <a:endParaRPr lang="en-US" altLang="ko-KR" dirty="0"/>
              </a:p>
              <a:p>
                <a:r>
                  <a:rPr lang="en-US" altLang="ko-KR" dirty="0"/>
                  <a:t>Bar</a:t>
                </a:r>
                <a:r>
                  <a:rPr lang="ko-KR" altLang="en-US" dirty="0"/>
                  <a:t>의 </a:t>
                </a:r>
                <a:r>
                  <a:rPr lang="en-US" altLang="ko-KR" dirty="0"/>
                  <a:t>Bound : 0.3pc </a:t>
                </a:r>
                <a:r>
                  <a:rPr lang="ko-KR" altLang="en-US" dirty="0"/>
                  <a:t>내의 </a:t>
                </a:r>
                <a:r>
                  <a:rPr lang="en-US" altLang="ko-KR" dirty="0"/>
                  <a:t>ULDM spike </a:t>
                </a:r>
                <a:r>
                  <a:rPr lang="ko-KR" altLang="en-US" dirty="0"/>
                  <a:t>질량이 </a:t>
                </a:r>
                <a:r>
                  <a:rPr lang="en-US" altLang="ko-KR" dirty="0"/>
                  <a:t>10^6 </a:t>
                </a:r>
                <a:r>
                  <a:rPr lang="ko-KR" altLang="en-US" dirty="0"/>
                  <a:t>이하여야 함</a:t>
                </a:r>
                <a:r>
                  <a:rPr lang="en-US" altLang="ko-KR" dirty="0"/>
                  <a:t>. ()</a:t>
                </a:r>
                <a:endParaRPr lang="ko-KR" altLang="en-US" dirty="0"/>
              </a:p>
            </p:txBody>
          </p:sp>
        </mc:Choice>
        <mc:Fallback xmlns="">
          <p:sp>
            <p:nvSpPr>
              <p:cNvPr id="3" name="슬라이드 노트 개체 틀 2"/>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r>
                  <a:rPr lang="en-US" altLang="ko-KR" b="0" i="0">
                    <a:latin typeface="Cambria Math" panose="02040503050406030204" pitchFamily="18" charset="0"/>
                  </a:rPr>
                  <a:t>𝛾</a:t>
                </a:r>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r>
                  <a:rPr lang="en-US" altLang="ko-KR" b="0" i="0">
                    <a:latin typeface="Cambria Math" panose="02040503050406030204" pitchFamily="18" charset="0"/>
                  </a:rPr>
                  <a:t>𝛾</a:t>
                </a:r>
                <a:r>
                  <a:rPr lang="ko-KR" altLang="en-US" dirty="0"/>
                  <a:t> </a:t>
                </a:r>
                <a:r>
                  <a:rPr lang="en-US" altLang="ko-KR" dirty="0"/>
                  <a:t>as 1.5. So we suggest that the mode of gravitational cooling of soliton-blackhole coupled</a:t>
                </a:r>
                <a:r>
                  <a:rPr lang="en-US" altLang="ko-KR" baseline="0" dirty="0"/>
                  <a:t> system can be classified by the factor </a:t>
                </a:r>
                <a:r>
                  <a:rPr lang="en-US" altLang="ko-KR" b="0" i="0" baseline="0">
                    <a:latin typeface="Cambria Math" panose="02040503050406030204" pitchFamily="18" charset="0"/>
                  </a:rPr>
                  <a:t>𝛾</a:t>
                </a:r>
                <a:r>
                  <a:rPr lang="en-US" altLang="ko-KR" dirty="0"/>
                  <a:t>.</a:t>
                </a:r>
                <a:endParaRPr lang="ko-KR" altLang="en-US" dirty="0"/>
              </a:p>
            </p:txBody>
          </p:sp>
        </mc:Fallback>
      </mc:AlternateContent>
      <p:sp>
        <p:nvSpPr>
          <p:cNvPr id="4" name="슬라이드 번호 개체 틀 3">
            <a:extLst>
              <a:ext uri="{FF2B5EF4-FFF2-40B4-BE49-F238E27FC236}">
                <a16:creationId xmlns:a16="http://schemas.microsoft.com/office/drawing/2014/main" id="{ADD9B203-CF17-703F-0325-8B1C8B7D520A}"/>
              </a:ext>
            </a:extLst>
          </p:cNvPr>
          <p:cNvSpPr>
            <a:spLocks noGrp="1"/>
          </p:cNvSpPr>
          <p:nvPr>
            <p:ph type="sldNum" sz="quarter" idx="5"/>
          </p:nvPr>
        </p:nvSpPr>
        <p:spPr/>
        <p:txBody>
          <a:bodyPr/>
          <a:lstStyle/>
          <a:p>
            <a:fld id="{D82A6A9D-BEE6-4120-B118-04F5FE8877F5}" type="slidenum">
              <a:rPr lang="ko-KR" altLang="en-US" smtClean="0"/>
              <a:t>24</a:t>
            </a:fld>
            <a:endParaRPr lang="ko-KR" altLang="en-US"/>
          </a:p>
        </p:txBody>
      </p:sp>
    </p:spTree>
    <p:extLst>
      <p:ext uri="{BB962C8B-B14F-4D97-AF65-F5344CB8AC3E}">
        <p14:creationId xmlns:p14="http://schemas.microsoft.com/office/powerpoint/2010/main" val="918071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0B512-E207-C594-64E1-C47415D8530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6393C73-AA91-791E-D4B9-22D611705F68}"/>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2A4F6082-246A-491F-BA8F-FBC8F6B58CD2}"/>
                  </a:ext>
                </a:extLst>
              </p:cNvPr>
              <p:cNvSpPr>
                <a:spLocks noGrp="1"/>
              </p:cNvSpPr>
              <p:nvPr>
                <p:ph type="body" idx="1"/>
              </p:nvPr>
            </p:nvSpPr>
            <p:spPr/>
            <p:txBody>
              <a:bodyPr/>
              <a:lstStyle/>
              <a:p>
                <a:r>
                  <a:rPr lang="en-US" altLang="ko-KR" dirty="0"/>
                  <a:t>Lacroix</a:t>
                </a:r>
                <a:r>
                  <a:rPr lang="ko-KR" altLang="en-US" dirty="0"/>
                  <a:t>의 </a:t>
                </a:r>
                <a:r>
                  <a:rPr lang="en-US" altLang="ko-KR" dirty="0"/>
                  <a:t>Bound : 1pc</a:t>
                </a:r>
                <a:r>
                  <a:rPr lang="ko-KR" altLang="en-US" dirty="0"/>
                  <a:t> 내의 </a:t>
                </a:r>
                <a:r>
                  <a:rPr lang="en-US" altLang="ko-KR" dirty="0" err="1"/>
                  <a:t>Collisionless</a:t>
                </a:r>
                <a:r>
                  <a:rPr lang="en-US" altLang="ko-KR" dirty="0"/>
                  <a:t> DM spike </a:t>
                </a:r>
                <a:r>
                  <a:rPr lang="ko-KR" altLang="en-US" dirty="0"/>
                  <a:t>질량이 </a:t>
                </a:r>
                <a:r>
                  <a:rPr lang="en-US" altLang="ko-KR" dirty="0"/>
                  <a:t>10^5 </a:t>
                </a:r>
                <a:r>
                  <a:rPr lang="ko-KR" altLang="en-US" dirty="0"/>
                  <a:t>이하여야 함</a:t>
                </a:r>
                <a:endParaRPr lang="en-US" altLang="ko-KR" dirty="0"/>
              </a:p>
              <a:p>
                <a:r>
                  <a:rPr lang="en-US" altLang="ko-KR" dirty="0"/>
                  <a:t>Bar</a:t>
                </a:r>
                <a:r>
                  <a:rPr lang="ko-KR" altLang="en-US" dirty="0"/>
                  <a:t>의 </a:t>
                </a:r>
                <a:r>
                  <a:rPr lang="en-US" altLang="ko-KR" dirty="0"/>
                  <a:t>Bound : 0.3pc </a:t>
                </a:r>
                <a:r>
                  <a:rPr lang="ko-KR" altLang="en-US" dirty="0"/>
                  <a:t>내의 </a:t>
                </a:r>
                <a:r>
                  <a:rPr lang="en-US" altLang="ko-KR" dirty="0"/>
                  <a:t>ULDM spike </a:t>
                </a:r>
                <a:r>
                  <a:rPr lang="ko-KR" altLang="en-US" dirty="0"/>
                  <a:t>질량이 </a:t>
                </a:r>
                <a:r>
                  <a:rPr lang="en-US" altLang="ko-KR" dirty="0"/>
                  <a:t>10^6 </a:t>
                </a:r>
                <a:r>
                  <a:rPr lang="ko-KR" altLang="en-US" dirty="0"/>
                  <a:t>이하여야 함</a:t>
                </a:r>
                <a:r>
                  <a:rPr lang="en-US" altLang="ko-KR" dirty="0"/>
                  <a:t>. ()</a:t>
                </a:r>
                <a:endParaRPr lang="ko-KR" altLang="en-US" dirty="0"/>
              </a:p>
            </p:txBody>
          </p:sp>
        </mc:Choice>
        <mc:Fallback xmlns="">
          <p:sp>
            <p:nvSpPr>
              <p:cNvPr id="3" name="슬라이드 노트 개체 틀 2"/>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r>
                  <a:rPr lang="en-US" altLang="ko-KR" b="0" i="0">
                    <a:latin typeface="Cambria Math" panose="02040503050406030204" pitchFamily="18" charset="0"/>
                  </a:rPr>
                  <a:t>𝛾</a:t>
                </a:r>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r>
                  <a:rPr lang="en-US" altLang="ko-KR" b="0" i="0">
                    <a:latin typeface="Cambria Math" panose="02040503050406030204" pitchFamily="18" charset="0"/>
                  </a:rPr>
                  <a:t>𝛾</a:t>
                </a:r>
                <a:r>
                  <a:rPr lang="ko-KR" altLang="en-US" dirty="0"/>
                  <a:t> </a:t>
                </a:r>
                <a:r>
                  <a:rPr lang="en-US" altLang="ko-KR" dirty="0"/>
                  <a:t>as 1.5. So we suggest that the mode of gravitational cooling of soliton-blackhole coupled</a:t>
                </a:r>
                <a:r>
                  <a:rPr lang="en-US" altLang="ko-KR" baseline="0" dirty="0"/>
                  <a:t> system can be classified by the factor </a:t>
                </a:r>
                <a:r>
                  <a:rPr lang="en-US" altLang="ko-KR" b="0" i="0" baseline="0">
                    <a:latin typeface="Cambria Math" panose="02040503050406030204" pitchFamily="18" charset="0"/>
                  </a:rPr>
                  <a:t>𝛾</a:t>
                </a:r>
                <a:r>
                  <a:rPr lang="en-US" altLang="ko-KR" dirty="0"/>
                  <a:t>.</a:t>
                </a:r>
                <a:endParaRPr lang="ko-KR" altLang="en-US" dirty="0"/>
              </a:p>
            </p:txBody>
          </p:sp>
        </mc:Fallback>
      </mc:AlternateContent>
      <p:sp>
        <p:nvSpPr>
          <p:cNvPr id="4" name="슬라이드 번호 개체 틀 3">
            <a:extLst>
              <a:ext uri="{FF2B5EF4-FFF2-40B4-BE49-F238E27FC236}">
                <a16:creationId xmlns:a16="http://schemas.microsoft.com/office/drawing/2014/main" id="{E6F678D5-3EDD-A7ED-2E3E-399C346E23AB}"/>
              </a:ext>
            </a:extLst>
          </p:cNvPr>
          <p:cNvSpPr>
            <a:spLocks noGrp="1"/>
          </p:cNvSpPr>
          <p:nvPr>
            <p:ph type="sldNum" sz="quarter" idx="5"/>
          </p:nvPr>
        </p:nvSpPr>
        <p:spPr/>
        <p:txBody>
          <a:bodyPr/>
          <a:lstStyle/>
          <a:p>
            <a:fld id="{D82A6A9D-BEE6-4120-B118-04F5FE8877F5}" type="slidenum">
              <a:rPr lang="ko-KR" altLang="en-US" smtClean="0"/>
              <a:t>25</a:t>
            </a:fld>
            <a:endParaRPr lang="ko-KR" altLang="en-US"/>
          </a:p>
        </p:txBody>
      </p:sp>
    </p:spTree>
    <p:extLst>
      <p:ext uri="{BB962C8B-B14F-4D97-AF65-F5344CB8AC3E}">
        <p14:creationId xmlns:p14="http://schemas.microsoft.com/office/powerpoint/2010/main" val="786434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EA0A8-0798-868C-C285-675FB6B19D5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D751D9F-10DE-98D7-62EC-9B18A09A9720}"/>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7EAFE338-1649-BF3C-3C5E-6583CC655D56}"/>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7D2ADC4C-7AAA-8744-1D16-DE6AE6E41407}"/>
              </a:ext>
            </a:extLst>
          </p:cNvPr>
          <p:cNvSpPr>
            <a:spLocks noGrp="1"/>
          </p:cNvSpPr>
          <p:nvPr>
            <p:ph type="sldNum" sz="quarter" idx="5"/>
          </p:nvPr>
        </p:nvSpPr>
        <p:spPr/>
        <p:txBody>
          <a:bodyPr/>
          <a:lstStyle/>
          <a:p>
            <a:fld id="{4B6E501F-4FF5-496A-BF1B-9AF53D2EE2BC}" type="slidenum">
              <a:rPr lang="ko-KR" altLang="en-US" smtClean="0"/>
              <a:t>27</a:t>
            </a:fld>
            <a:endParaRPr lang="ko-KR" altLang="en-US"/>
          </a:p>
        </p:txBody>
      </p:sp>
    </p:spTree>
    <p:extLst>
      <p:ext uri="{BB962C8B-B14F-4D97-AF65-F5344CB8AC3E}">
        <p14:creationId xmlns:p14="http://schemas.microsoft.com/office/powerpoint/2010/main" val="42458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06086-9163-30C2-9BC9-C1251A557A5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441D1660-3D1B-A448-F69E-8ED9BF923B0C}"/>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5199AAB9-15A1-F4B7-E272-9871F0C2A4F2}"/>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792D3E51-63A0-57FB-AEF2-06111DCCDC41}"/>
              </a:ext>
            </a:extLst>
          </p:cNvPr>
          <p:cNvSpPr>
            <a:spLocks noGrp="1"/>
          </p:cNvSpPr>
          <p:nvPr>
            <p:ph type="sldNum" sz="quarter" idx="5"/>
          </p:nvPr>
        </p:nvSpPr>
        <p:spPr/>
        <p:txBody>
          <a:bodyPr/>
          <a:lstStyle/>
          <a:p>
            <a:fld id="{4B6E501F-4FF5-496A-BF1B-9AF53D2EE2BC}" type="slidenum">
              <a:rPr lang="ko-KR" altLang="en-US" smtClean="0"/>
              <a:t>28</a:t>
            </a:fld>
            <a:endParaRPr lang="ko-KR" altLang="en-US"/>
          </a:p>
        </p:txBody>
      </p:sp>
    </p:spTree>
    <p:extLst>
      <p:ext uri="{BB962C8B-B14F-4D97-AF65-F5344CB8AC3E}">
        <p14:creationId xmlns:p14="http://schemas.microsoft.com/office/powerpoint/2010/main" val="1612469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8DC72-AB50-9D7A-3550-35283E325A1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15DBE6F-D7B5-F4BD-CD90-323503D43CE7}"/>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46901DB6-743D-0AA1-A27F-8B9B56D23C00}"/>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C705112D-A24B-E2AB-2F27-AB1B43705550}"/>
              </a:ext>
            </a:extLst>
          </p:cNvPr>
          <p:cNvSpPr>
            <a:spLocks noGrp="1"/>
          </p:cNvSpPr>
          <p:nvPr>
            <p:ph type="sldNum" sz="quarter" idx="5"/>
          </p:nvPr>
        </p:nvSpPr>
        <p:spPr/>
        <p:txBody>
          <a:bodyPr/>
          <a:lstStyle/>
          <a:p>
            <a:fld id="{4B6E501F-4FF5-496A-BF1B-9AF53D2EE2BC}" type="slidenum">
              <a:rPr lang="ko-KR" altLang="en-US" smtClean="0"/>
              <a:t>29</a:t>
            </a:fld>
            <a:endParaRPr lang="ko-KR" altLang="en-US"/>
          </a:p>
        </p:txBody>
      </p:sp>
    </p:spTree>
    <p:extLst>
      <p:ext uri="{BB962C8B-B14F-4D97-AF65-F5344CB8AC3E}">
        <p14:creationId xmlns:p14="http://schemas.microsoft.com/office/powerpoint/2010/main" val="4119483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D8B72-7A12-97B4-7721-84684B22A82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68E4FE3A-25CA-D008-CF78-240C0176884C}"/>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472D6D52-2D08-1ED2-629F-95ED16CB2E79}"/>
                  </a:ext>
                </a:extLst>
              </p:cNvPr>
              <p:cNvSpPr>
                <a:spLocks noGrp="1"/>
              </p:cNvSpPr>
              <p:nvPr>
                <p:ph type="body" idx="1"/>
              </p:nvPr>
            </p:nvSpPr>
            <p:spPr/>
            <p:txBody>
              <a:bodyPr/>
              <a:lstStyle/>
              <a:p>
                <a:r>
                  <a:rPr lang="ko-KR" altLang="en-US" dirty="0"/>
                  <a:t>정답은 없습니다</a:t>
                </a:r>
                <a:r>
                  <a:rPr lang="en-US" altLang="ko-KR" dirty="0"/>
                  <a:t>. </a:t>
                </a:r>
                <a:r>
                  <a:rPr lang="ko-KR" altLang="en-US" dirty="0"/>
                  <a:t>현재 문헌 합의는 다음과 같습니다</a:t>
                </a:r>
                <a:r>
                  <a:rPr lang="en-US" altLang="ko-KR" dirty="0"/>
                  <a:t>:</a:t>
                </a:r>
              </a:p>
              <a:p>
                <a:r>
                  <a:rPr lang="en-US" altLang="ko-KR" b="1" dirty="0"/>
                  <a:t>1. </a:t>
                </a:r>
                <a:r>
                  <a:rPr lang="en-US" altLang="ko-KR" b="1" dirty="0" err="1"/>
                  <a:t>Schive</a:t>
                </a:r>
                <a:r>
                  <a:rPr lang="en-US" altLang="ko-KR" b="1" dirty="0"/>
                  <a:t> scaling (1/3)</a:t>
                </a:r>
                <a:r>
                  <a:rPr lang="ko-KR" altLang="en-US" dirty="0"/>
                  <a:t> 은 </a:t>
                </a:r>
                <a:r>
                  <a:rPr lang="ko-KR" altLang="en-US" b="1" dirty="0" err="1"/>
                  <a:t>코스모로지컬</a:t>
                </a:r>
                <a:r>
                  <a:rPr lang="ko-KR" altLang="en-US" b="1" dirty="0"/>
                  <a:t> 초기 조건에서 형성되는 평균적 경향</a:t>
                </a:r>
                <a:r>
                  <a:rPr lang="ko-KR" altLang="en-US" dirty="0"/>
                  <a:t>으로 잘 재현됨</a:t>
                </a:r>
                <a:r>
                  <a:rPr lang="en-US" altLang="ko-KR" dirty="0"/>
                  <a:t>.</a:t>
                </a:r>
                <a:br>
                  <a:rPr lang="en-US" altLang="ko-KR" dirty="0"/>
                </a:br>
                <a:r>
                  <a:rPr lang="en-US" altLang="ko-KR" dirty="0"/>
                  <a:t>→ </a:t>
                </a:r>
                <a:r>
                  <a:rPr lang="ko-KR" altLang="en-US" dirty="0"/>
                  <a:t>즉</a:t>
                </a:r>
                <a:r>
                  <a:rPr lang="en-US" altLang="ko-KR" dirty="0"/>
                  <a:t>, “large-scale structure</a:t>
                </a:r>
                <a:r>
                  <a:rPr lang="ko-KR" altLang="en-US" dirty="0"/>
                  <a:t>에서 형성되는 </a:t>
                </a:r>
                <a:r>
                  <a:rPr lang="en-US" altLang="ko-KR" dirty="0"/>
                  <a:t>halo ensemble</a:t>
                </a:r>
                <a:r>
                  <a:rPr lang="ko-KR" altLang="en-US" dirty="0"/>
                  <a:t>의 통계적 </a:t>
                </a:r>
                <a:r>
                  <a:rPr lang="en-US" altLang="ko-KR" dirty="0"/>
                  <a:t>relation”</a:t>
                </a:r>
              </a:p>
              <a:p>
                <a:r>
                  <a:rPr lang="en-US" altLang="ko-KR" b="1" dirty="0"/>
                  <a:t>2. Mocz scaling (5/9)</a:t>
                </a:r>
                <a:r>
                  <a:rPr lang="ko-KR" altLang="en-US" dirty="0"/>
                  <a:t> 은 </a:t>
                </a:r>
                <a:r>
                  <a:rPr lang="ko-KR" altLang="en-US" b="1" dirty="0"/>
                  <a:t>충분히 </a:t>
                </a:r>
                <a:r>
                  <a:rPr lang="en-US" altLang="ko-KR" b="1" dirty="0"/>
                  <a:t>virialized</a:t>
                </a:r>
                <a:r>
                  <a:rPr lang="ko-KR" altLang="en-US" b="1" dirty="0"/>
                  <a:t>된 </a:t>
                </a:r>
                <a:r>
                  <a:rPr lang="en-US" altLang="ko-KR" b="1" dirty="0"/>
                  <a:t>isolated halo</a:t>
                </a:r>
                <a:r>
                  <a:rPr lang="ko-KR" altLang="en-US" dirty="0"/>
                  <a:t> 또는 </a:t>
                </a:r>
                <a:r>
                  <a:rPr lang="en-US" altLang="ko-KR" b="1" dirty="0"/>
                  <a:t>merger </a:t>
                </a:r>
                <a:r>
                  <a:rPr lang="ko-KR" altLang="en-US" b="1" dirty="0"/>
                  <a:t>후 안정상태</a:t>
                </a:r>
                <a:r>
                  <a:rPr lang="ko-KR" altLang="en-US" dirty="0"/>
                  <a:t>에서의 </a:t>
                </a:r>
                <a:r>
                  <a:rPr lang="en-US" altLang="ko-KR" b="1" dirty="0"/>
                  <a:t>energy-based relation</a:t>
                </a:r>
                <a:r>
                  <a:rPr lang="en-US" altLang="ko-KR" dirty="0"/>
                  <a:t>.</a:t>
                </a:r>
                <a:br>
                  <a:rPr lang="en-US" altLang="ko-KR" dirty="0"/>
                </a:br>
                <a:r>
                  <a:rPr lang="en-US" altLang="ko-KR" dirty="0"/>
                  <a:t>→ </a:t>
                </a:r>
                <a:r>
                  <a:rPr lang="ko-KR" altLang="en-US" dirty="0"/>
                  <a:t>즉</a:t>
                </a:r>
                <a:r>
                  <a:rPr lang="en-US" altLang="ko-KR" dirty="0"/>
                  <a:t>, “single halo </a:t>
                </a:r>
                <a:r>
                  <a:rPr lang="ko-KR" altLang="en-US" dirty="0"/>
                  <a:t>내부 </a:t>
                </a:r>
                <a:r>
                  <a:rPr lang="ko-KR" altLang="en-US" dirty="0" err="1"/>
                  <a:t>물리”나</a:t>
                </a:r>
                <a:r>
                  <a:rPr lang="ko-KR" altLang="en-US" dirty="0"/>
                  <a:t> “</a:t>
                </a:r>
                <a:r>
                  <a:rPr lang="en-US" altLang="ko-KR" dirty="0"/>
                  <a:t>numerical relaxation </a:t>
                </a:r>
                <a:r>
                  <a:rPr lang="ko-KR" altLang="en-US" dirty="0" err="1"/>
                  <a:t>결과”를</a:t>
                </a:r>
                <a:r>
                  <a:rPr lang="ko-KR" altLang="en-US" dirty="0"/>
                  <a:t> 다룰 때 더 정확함</a:t>
                </a:r>
                <a:r>
                  <a:rPr lang="en-US" altLang="ko-KR" dirty="0"/>
                  <a:t>.</a:t>
                </a:r>
              </a:p>
              <a:p>
                <a:r>
                  <a:rPr lang="en-US" altLang="ko-KR" dirty="0"/>
                  <a:t>3. </a:t>
                </a:r>
                <a:r>
                  <a:rPr lang="ko-KR" altLang="en-US" dirty="0"/>
                  <a:t>두 </a:t>
                </a:r>
                <a:r>
                  <a:rPr lang="en-US" altLang="ko-KR" dirty="0"/>
                  <a:t>scaling</a:t>
                </a:r>
                <a:r>
                  <a:rPr lang="ko-KR" altLang="en-US" dirty="0"/>
                  <a:t>은 </a:t>
                </a:r>
                <a:r>
                  <a:rPr lang="en-US" altLang="ko-KR" b="1" dirty="0"/>
                  <a:t>mass range</a:t>
                </a:r>
                <a:r>
                  <a:rPr lang="ko-KR" altLang="en-US" b="1" dirty="0"/>
                  <a:t>나 </a:t>
                </a:r>
                <a:r>
                  <a:rPr lang="en-US" altLang="ko-KR" b="1" dirty="0"/>
                  <a:t>redshift</a:t>
                </a:r>
                <a:r>
                  <a:rPr lang="ko-KR" altLang="en-US" b="1" dirty="0"/>
                  <a:t>에 따라 </a:t>
                </a:r>
                <a:r>
                  <a:rPr lang="en-US" altLang="ko-KR" b="1" dirty="0"/>
                  <a:t>crossover </a:t>
                </a:r>
                <a:r>
                  <a:rPr lang="ko-KR" altLang="en-US" b="1" dirty="0"/>
                  <a:t>가능성</a:t>
                </a:r>
                <a:r>
                  <a:rPr lang="ko-KR" altLang="en-US" dirty="0"/>
                  <a:t>이 있음</a:t>
                </a:r>
                <a:r>
                  <a:rPr lang="en-US" altLang="ko-KR" dirty="0"/>
                  <a:t>.</a:t>
                </a:r>
                <a:br>
                  <a:rPr lang="en-US" altLang="ko-KR" dirty="0"/>
                </a:br>
                <a:r>
                  <a:rPr lang="ko-KR" altLang="en-US" dirty="0"/>
                  <a:t>예컨대</a:t>
                </a:r>
                <a:r>
                  <a:rPr lang="en-US" altLang="ko-KR" dirty="0"/>
                  <a:t>, dwarf-galaxy scale</a:t>
                </a:r>
                <a:r>
                  <a:rPr lang="ko-KR" altLang="en-US" dirty="0"/>
                  <a:t>에서는 </a:t>
                </a:r>
                <a:r>
                  <a:rPr lang="en-US" altLang="ko-KR" dirty="0"/>
                  <a:t>β≈1/3, massive halo</a:t>
                </a:r>
                <a:r>
                  <a:rPr lang="ko-KR" altLang="en-US" dirty="0"/>
                  <a:t>에서는 </a:t>
                </a:r>
                <a:r>
                  <a:rPr lang="en-US" altLang="ko-KR" dirty="0"/>
                  <a:t>β≈0.4–0.6 </a:t>
                </a:r>
                <a:r>
                  <a:rPr lang="ko-KR" altLang="en-US" dirty="0"/>
                  <a:t>정도로 점진적으로 변한다는 수치 결과도 존재합니다 </a:t>
                </a:r>
                <a:r>
                  <a:rPr lang="en-US" altLang="ko-KR" dirty="0"/>
                  <a:t>(e.g. Schwabe et al. 2020, Chen et al. 2021 </a:t>
                </a:r>
                <a:r>
                  <a:rPr lang="ko-KR" altLang="en-US" dirty="0"/>
                  <a:t>등</a:t>
                </a:r>
                <a:r>
                  <a:rPr lang="en-US" altLang="ko-KR" dirty="0"/>
                  <a:t>).</a:t>
                </a:r>
              </a:p>
              <a:p>
                <a:r>
                  <a:rPr lang="ko-KR" altLang="en-US" dirty="0"/>
                  <a:t>요컨대</a:t>
                </a:r>
                <a:r>
                  <a:rPr lang="en-US" altLang="ko-KR" dirty="0"/>
                  <a:t>, </a:t>
                </a:r>
                <a:r>
                  <a:rPr lang="ko-KR" altLang="en-US" dirty="0"/>
                  <a:t>이건 단일 진리 문제가 아니라</a:t>
                </a:r>
                <a:r>
                  <a:rPr lang="en-US" altLang="ko-KR" dirty="0"/>
                  <a:t>,</a:t>
                </a:r>
                <a:br>
                  <a:rPr lang="en-US" altLang="ko-KR" dirty="0"/>
                </a:br>
                <a:r>
                  <a:rPr lang="en-US" altLang="ko-KR" b="1" dirty="0"/>
                  <a:t>regime-dependent scaling</a:t>
                </a:r>
                <a:r>
                  <a:rPr lang="ko-KR" altLang="en-US" dirty="0"/>
                  <a:t> </a:t>
                </a:r>
                <a:r>
                  <a:rPr lang="en-US" altLang="ko-KR" dirty="0"/>
                  <a:t>— “</a:t>
                </a:r>
                <a:r>
                  <a:rPr lang="ko-KR" altLang="en-US" dirty="0"/>
                  <a:t>어느 조건에서 </a:t>
                </a:r>
                <a:r>
                  <a:rPr lang="ko-KR" altLang="en-US" dirty="0" err="1"/>
                  <a:t>측정하느냐”의</a:t>
                </a:r>
                <a:r>
                  <a:rPr lang="ko-KR" altLang="en-US" dirty="0"/>
                  <a:t> 문제입니다</a:t>
                </a:r>
                <a:r>
                  <a:rPr lang="en-US" altLang="ko-KR" dirty="0"/>
                  <a:t>.</a:t>
                </a:r>
              </a:p>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0AE4BBB9-A23D-630E-6BDD-C6D0398AC17B}"/>
              </a:ext>
            </a:extLst>
          </p:cNvPr>
          <p:cNvSpPr>
            <a:spLocks noGrp="1"/>
          </p:cNvSpPr>
          <p:nvPr>
            <p:ph type="sldNum" sz="quarter" idx="5"/>
          </p:nvPr>
        </p:nvSpPr>
        <p:spPr/>
        <p:txBody>
          <a:bodyPr/>
          <a:lstStyle/>
          <a:p>
            <a:fld id="{4B6E501F-4FF5-496A-BF1B-9AF53D2EE2BC}" type="slidenum">
              <a:rPr lang="ko-KR" altLang="en-US" smtClean="0"/>
              <a:t>30</a:t>
            </a:fld>
            <a:endParaRPr lang="ko-KR" altLang="en-US"/>
          </a:p>
        </p:txBody>
      </p:sp>
    </p:spTree>
    <p:extLst>
      <p:ext uri="{BB962C8B-B14F-4D97-AF65-F5344CB8AC3E}">
        <p14:creationId xmlns:p14="http://schemas.microsoft.com/office/powerpoint/2010/main" val="2118469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9DD92-2577-C2E0-B2C7-B7915F294E5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86E6FDF-66F5-3B5D-B0BC-77F29229008D}"/>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C704699A-8A3B-9448-316E-41F7C81DC691}"/>
                  </a:ext>
                </a:extLst>
              </p:cNvPr>
              <p:cNvSpPr>
                <a:spLocks noGrp="1"/>
              </p:cNvSpPr>
              <p:nvPr>
                <p:ph type="body" idx="1"/>
              </p:nvPr>
            </p:nvSpPr>
            <p:spPr/>
            <p:txBody>
              <a:bodyPr/>
              <a:lstStyle/>
              <a:p>
                <a:r>
                  <a:rPr lang="en-US" altLang="ko-KR" dirty="0"/>
                  <a:t>Green function </a:t>
                </a:r>
                <a:r>
                  <a:rPr lang="ko-KR" altLang="en-US" dirty="0"/>
                  <a:t>소개 </a:t>
                </a:r>
                <a:r>
                  <a:rPr lang="en-US" altLang="ko-KR" dirty="0"/>
                  <a:t>is technical 9&amp;10 merge! </a:t>
                </a:r>
                <a:r>
                  <a:rPr lang="ko-KR" altLang="en-US" dirty="0"/>
                  <a:t>쓸데없는 </a:t>
                </a:r>
                <a:r>
                  <a:rPr lang="en-US" altLang="ko-KR" dirty="0"/>
                  <a:t>technique</a:t>
                </a:r>
                <a:r>
                  <a:rPr lang="ko-KR" altLang="en-US" dirty="0"/>
                  <a:t>가 </a:t>
                </a:r>
                <a:r>
                  <a:rPr lang="ko-KR" altLang="en-US" dirty="0" err="1"/>
                  <a:t>많아보임</a:t>
                </a:r>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7E37C8C3-4269-F69D-BA5A-F034B8063E78}"/>
              </a:ext>
            </a:extLst>
          </p:cNvPr>
          <p:cNvSpPr>
            <a:spLocks noGrp="1"/>
          </p:cNvSpPr>
          <p:nvPr>
            <p:ph type="sldNum" sz="quarter" idx="5"/>
          </p:nvPr>
        </p:nvSpPr>
        <p:spPr/>
        <p:txBody>
          <a:bodyPr/>
          <a:lstStyle/>
          <a:p>
            <a:fld id="{4B6E501F-4FF5-496A-BF1B-9AF53D2EE2BC}" type="slidenum">
              <a:rPr lang="ko-KR" altLang="en-US" smtClean="0"/>
              <a:t>31</a:t>
            </a:fld>
            <a:endParaRPr lang="ko-KR" altLang="en-US"/>
          </a:p>
        </p:txBody>
      </p:sp>
    </p:spTree>
    <p:extLst>
      <p:ext uri="{BB962C8B-B14F-4D97-AF65-F5344CB8AC3E}">
        <p14:creationId xmlns:p14="http://schemas.microsoft.com/office/powerpoint/2010/main" val="3535405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F77E7-A713-8630-A07A-BF1A46E48C6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22FF7F7-23D8-3F9E-E19D-4FC4F4565EB1}"/>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9821DE30-209F-0894-5EAD-14EF4829740A}"/>
                  </a:ext>
                </a:extLst>
              </p:cNvPr>
              <p:cNvSpPr>
                <a:spLocks noGrp="1"/>
              </p:cNvSpPr>
              <p:nvPr>
                <p:ph type="body" idx="1"/>
              </p:nvPr>
            </p:nvSpPr>
            <p:spPr/>
            <p:txBody>
              <a:bodyPr/>
              <a:lstStyle/>
              <a:p>
                <a:r>
                  <a:rPr lang="en-US" altLang="ko-KR" dirty="0"/>
                  <a:t>Green function </a:t>
                </a:r>
                <a:r>
                  <a:rPr lang="ko-KR" altLang="en-US" dirty="0"/>
                  <a:t>소개 </a:t>
                </a:r>
                <a:r>
                  <a:rPr lang="en-US" altLang="ko-KR" dirty="0"/>
                  <a:t>is technical 9&amp;10 merge! </a:t>
                </a:r>
                <a:r>
                  <a:rPr lang="ko-KR" altLang="en-US" dirty="0"/>
                  <a:t>쓸데없는 </a:t>
                </a:r>
                <a:r>
                  <a:rPr lang="en-US" altLang="ko-KR" dirty="0"/>
                  <a:t>technique</a:t>
                </a:r>
                <a:r>
                  <a:rPr lang="ko-KR" altLang="en-US" dirty="0"/>
                  <a:t>가 </a:t>
                </a:r>
                <a:r>
                  <a:rPr lang="ko-KR" altLang="en-US" dirty="0" err="1"/>
                  <a:t>많아보임</a:t>
                </a:r>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CC5DE13E-A408-ABC1-6255-6D6B68E478D8}"/>
              </a:ext>
            </a:extLst>
          </p:cNvPr>
          <p:cNvSpPr>
            <a:spLocks noGrp="1"/>
          </p:cNvSpPr>
          <p:nvPr>
            <p:ph type="sldNum" sz="quarter" idx="5"/>
          </p:nvPr>
        </p:nvSpPr>
        <p:spPr/>
        <p:txBody>
          <a:bodyPr/>
          <a:lstStyle/>
          <a:p>
            <a:fld id="{4B6E501F-4FF5-496A-BF1B-9AF53D2EE2BC}" type="slidenum">
              <a:rPr lang="ko-KR" altLang="en-US" smtClean="0"/>
              <a:t>32</a:t>
            </a:fld>
            <a:endParaRPr lang="ko-KR" altLang="en-US"/>
          </a:p>
        </p:txBody>
      </p:sp>
    </p:spTree>
    <p:extLst>
      <p:ext uri="{BB962C8B-B14F-4D97-AF65-F5344CB8AC3E}">
        <p14:creationId xmlns:p14="http://schemas.microsoft.com/office/powerpoint/2010/main" val="1187442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9F5D-DBEE-ADB7-A170-CFD8DB385D4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687C3A2A-E415-A3D0-E517-1199FA1E5C75}"/>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D0549C96-49A4-E08C-A664-967D6CFF722A}"/>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7B55C24F-AF6F-3FB4-3FC0-3106520B0778}"/>
              </a:ext>
            </a:extLst>
          </p:cNvPr>
          <p:cNvSpPr>
            <a:spLocks noGrp="1"/>
          </p:cNvSpPr>
          <p:nvPr>
            <p:ph type="sldNum" sz="quarter" idx="5"/>
          </p:nvPr>
        </p:nvSpPr>
        <p:spPr/>
        <p:txBody>
          <a:bodyPr/>
          <a:lstStyle/>
          <a:p>
            <a:fld id="{4B6E501F-4FF5-496A-BF1B-9AF53D2EE2BC}" type="slidenum">
              <a:rPr lang="ko-KR" altLang="en-US" smtClean="0"/>
              <a:t>33</a:t>
            </a:fld>
            <a:endParaRPr lang="ko-KR" altLang="en-US"/>
          </a:p>
        </p:txBody>
      </p:sp>
    </p:spTree>
    <p:extLst>
      <p:ext uri="{BB962C8B-B14F-4D97-AF65-F5344CB8AC3E}">
        <p14:creationId xmlns:p14="http://schemas.microsoft.com/office/powerpoint/2010/main" val="1641830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A2FB5-5ED1-11ED-3E62-B696300D9E2D}"/>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00B1702-27ED-06EA-684C-E4B2F2CA08B2}"/>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C4681D6C-B435-4722-4104-852BC84BD255}"/>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7C7F0E9B-DF53-F168-C3E1-8216CC433982}"/>
              </a:ext>
            </a:extLst>
          </p:cNvPr>
          <p:cNvSpPr>
            <a:spLocks noGrp="1"/>
          </p:cNvSpPr>
          <p:nvPr>
            <p:ph type="sldNum" sz="quarter" idx="5"/>
          </p:nvPr>
        </p:nvSpPr>
        <p:spPr/>
        <p:txBody>
          <a:bodyPr/>
          <a:lstStyle/>
          <a:p>
            <a:fld id="{4B6E501F-4FF5-496A-BF1B-9AF53D2EE2BC}" type="slidenum">
              <a:rPr lang="ko-KR" altLang="en-US" smtClean="0"/>
              <a:t>34</a:t>
            </a:fld>
            <a:endParaRPr lang="ko-KR" altLang="en-US"/>
          </a:p>
        </p:txBody>
      </p:sp>
    </p:spTree>
    <p:extLst>
      <p:ext uri="{BB962C8B-B14F-4D97-AF65-F5344CB8AC3E}">
        <p14:creationId xmlns:p14="http://schemas.microsoft.com/office/powerpoint/2010/main" val="157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24025-0F9D-7A2C-9A5A-9D62A332519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A3A58BA-2617-1BA5-2849-B7D4D0AD6FEF}"/>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29029C44-E61D-889D-6ADC-729537F2A40B}"/>
                  </a:ext>
                </a:extLst>
              </p:cNvPr>
              <p:cNvSpPr>
                <a:spLocks noGrp="1"/>
              </p:cNvSpPr>
              <p:nvPr>
                <p:ph type="body" idx="1"/>
              </p:nvPr>
            </p:nvSpPr>
            <p:spPr/>
            <p:txBody>
              <a:bodyPr/>
              <a:lstStyle/>
              <a:p>
                <a:r>
                  <a:rPr lang="ko-KR" altLang="en-US" dirty="0"/>
                  <a:t>하지만 </a:t>
                </a:r>
                <a:r>
                  <a:rPr lang="en-US" altLang="ko-KR" dirty="0"/>
                  <a:t>kpc </a:t>
                </a:r>
                <a:r>
                  <a:rPr lang="ko-KR" altLang="en-US" dirty="0"/>
                  <a:t>정도의 은하 규모 </a:t>
                </a:r>
                <a:r>
                  <a:rPr lang="en-US" altLang="ko-KR" dirty="0"/>
                  <a:t>scale</a:t>
                </a:r>
                <a:r>
                  <a:rPr lang="ko-KR" altLang="en-US" dirty="0"/>
                  <a:t>에서는 몇 가지 문제들이 발생합니다</a:t>
                </a:r>
                <a:r>
                  <a:rPr lang="en-US" altLang="ko-KR" dirty="0"/>
                  <a:t>. </a:t>
                </a:r>
                <a:r>
                  <a:rPr lang="ko-KR" altLang="en-US" dirty="0"/>
                  <a:t>대표적으로 거대 은하 주위에 관측된 위성은하의 개수를 관측된 값보다 </a:t>
                </a:r>
                <a:r>
                  <a:rPr lang="en-US" altLang="ko-KR" dirty="0"/>
                  <a:t>over-estimate</a:t>
                </a:r>
                <a:r>
                  <a:rPr lang="ko-KR" altLang="en-US" dirty="0"/>
                  <a:t>하는 </a:t>
                </a:r>
                <a:r>
                  <a:rPr lang="en-US" altLang="ko-KR" dirty="0"/>
                  <a:t>missing satellite problem, DM halo </a:t>
                </a:r>
                <a:r>
                  <a:rPr lang="ko-KR" altLang="en-US" dirty="0"/>
                  <a:t>중심부를 관측 결과보다 훨씬 </a:t>
                </a:r>
                <a:r>
                  <a:rPr lang="en-US" altLang="ko-KR" dirty="0"/>
                  <a:t>sharp</a:t>
                </a:r>
                <a:r>
                  <a:rPr lang="ko-KR" altLang="en-US" dirty="0"/>
                  <a:t>하게 예측하는 </a:t>
                </a:r>
                <a:r>
                  <a:rPr lang="en-US" altLang="ko-KR" dirty="0"/>
                  <a:t>core-cusp problem</a:t>
                </a:r>
                <a:r>
                  <a:rPr lang="ko-KR" altLang="en-US" dirty="0"/>
                  <a:t>이 있습니다</a:t>
                </a:r>
                <a:r>
                  <a:rPr lang="en-US" altLang="ko-KR" dirty="0"/>
                  <a:t>. </a:t>
                </a:r>
                <a:r>
                  <a:rPr lang="ko-KR" altLang="en-US" dirty="0"/>
                  <a:t>우리의 경우 </a:t>
                </a:r>
                <a:r>
                  <a:rPr lang="ko-KR" altLang="en-US" dirty="0" err="1"/>
                  <a:t>우리은하</a:t>
                </a:r>
                <a:r>
                  <a:rPr lang="ko-KR" altLang="en-US" dirty="0"/>
                  <a:t> 주위에 있는 </a:t>
                </a:r>
                <a:r>
                  <a:rPr lang="en-US" altLang="ko-KR" dirty="0"/>
                  <a:t>Fornax </a:t>
                </a:r>
                <a:r>
                  <a:rPr lang="ko-KR" altLang="en-US" dirty="0"/>
                  <a:t>위성은하 주위를 도는 구상 성단의 수명을 관측된 값보다 적게 </a:t>
                </a:r>
                <a:r>
                  <a:rPr lang="en-US" altLang="ko-KR" dirty="0"/>
                  <a:t>estimate</a:t>
                </a:r>
                <a:r>
                  <a:rPr lang="ko-KR" altLang="en-US" dirty="0"/>
                  <a:t>하는 것에도 관심을 </a:t>
                </a:r>
                <a:r>
                  <a:rPr lang="ko-KR" altLang="en-US" dirty="0" err="1"/>
                  <a:t>기울이구요</a:t>
                </a:r>
                <a:r>
                  <a:rPr lang="en-US" altLang="ko-KR" dirty="0"/>
                  <a:t>. </a:t>
                </a:r>
                <a:r>
                  <a:rPr lang="ko-KR" altLang="en-US" dirty="0"/>
                  <a:t>이는 </a:t>
                </a:r>
                <a:r>
                  <a:rPr lang="en-US" altLang="ko-KR" dirty="0"/>
                  <a:t>CDM simulation</a:t>
                </a:r>
                <a:r>
                  <a:rPr lang="ko-KR" altLang="en-US" dirty="0"/>
                  <a:t>에 빛이나 전자</a:t>
                </a:r>
                <a:r>
                  <a:rPr lang="en-US" altLang="ko-KR" dirty="0"/>
                  <a:t>, </a:t>
                </a:r>
                <a:r>
                  <a:rPr lang="ko-KR" altLang="en-US" dirty="0"/>
                  <a:t>양성자 등의 물질을 고려하면 일부는 설명이 가능하나</a:t>
                </a:r>
                <a:r>
                  <a:rPr lang="en-US" altLang="ko-KR" dirty="0"/>
                  <a:t>, </a:t>
                </a:r>
                <a:r>
                  <a:rPr lang="ko-KR" altLang="en-US" dirty="0"/>
                  <a:t>여전히 그렇지 않은 문제들도 있어</a:t>
                </a:r>
                <a:r>
                  <a:rPr lang="en-US" altLang="ko-KR" dirty="0"/>
                  <a:t>, </a:t>
                </a:r>
                <a:r>
                  <a:rPr lang="ko-KR" altLang="en-US" dirty="0"/>
                  <a:t>결국 새로운 </a:t>
                </a:r>
                <a:r>
                  <a:rPr lang="en-US" altLang="ko-KR" dirty="0"/>
                  <a:t>DM model </a:t>
                </a:r>
                <a:r>
                  <a:rPr lang="ko-KR" altLang="en-US" dirty="0"/>
                  <a:t>도입이 필요하다는 결론을 얻게 됩니다</a:t>
                </a:r>
                <a:r>
                  <a:rPr lang="en-US" altLang="ko-KR" dirty="0"/>
                  <a:t>.</a:t>
                </a:r>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C399027A-E299-F84C-D34A-40B17114A72E}"/>
              </a:ext>
            </a:extLst>
          </p:cNvPr>
          <p:cNvSpPr>
            <a:spLocks noGrp="1"/>
          </p:cNvSpPr>
          <p:nvPr>
            <p:ph type="sldNum" sz="quarter" idx="5"/>
          </p:nvPr>
        </p:nvSpPr>
        <p:spPr/>
        <p:txBody>
          <a:bodyPr/>
          <a:lstStyle/>
          <a:p>
            <a:fld id="{4B6E501F-4FF5-496A-BF1B-9AF53D2EE2BC}" type="slidenum">
              <a:rPr lang="ko-KR" altLang="en-US" smtClean="0"/>
              <a:t>3</a:t>
            </a:fld>
            <a:endParaRPr lang="ko-KR" altLang="en-US"/>
          </a:p>
        </p:txBody>
      </p:sp>
    </p:spTree>
    <p:extLst>
      <p:ext uri="{BB962C8B-B14F-4D97-AF65-F5344CB8AC3E}">
        <p14:creationId xmlns:p14="http://schemas.microsoft.com/office/powerpoint/2010/main" val="2600141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410E-2019-6165-683B-AA7F4B2B251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A5CDA4E-57F0-910E-49E7-3CAE82C3C671}"/>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440FF57A-B3D9-EA59-A540-8133C0FD4F3D}"/>
                  </a:ext>
                </a:extLst>
              </p:cNvPr>
              <p:cNvSpPr>
                <a:spLocks noGrp="1"/>
              </p:cNvSpPr>
              <p:nvPr>
                <p:ph type="body" idx="1"/>
              </p:nvPr>
            </p:nvSpPr>
            <p:spPr/>
            <p:txBody>
              <a:bodyPr/>
              <a:lstStyle/>
              <a:p>
                <a:r>
                  <a:rPr lang="en-US" altLang="ko-KR" dirty="0"/>
                  <a:t>Table</a:t>
                </a:r>
                <a:r>
                  <a:rPr lang="ko-KR" altLang="en-US" dirty="0"/>
                  <a:t>로 바꾸기</a:t>
                </a:r>
                <a:r>
                  <a:rPr lang="en-US" altLang="ko-KR" dirty="0"/>
                  <a:t>… tau plot</a:t>
                </a:r>
                <a:r>
                  <a:rPr lang="ko-KR" altLang="en-US" dirty="0"/>
                  <a:t>은 겹치는 부분이 의미</a:t>
                </a:r>
                <a:r>
                  <a:rPr lang="en-US" altLang="ko-KR" dirty="0"/>
                  <a:t>X…</a:t>
                </a:r>
              </a:p>
              <a:p>
                <a:r>
                  <a:rPr lang="en-US" altLang="ko-KR" dirty="0"/>
                  <a:t>M</a:t>
                </a:r>
                <a:r>
                  <a:rPr lang="ko-KR" altLang="en-US" dirty="0"/>
                  <a:t>을 </a:t>
                </a:r>
                <a:r>
                  <a:rPr lang="en-US" altLang="ko-KR" dirty="0"/>
                  <a:t>fix</a:t>
                </a:r>
                <a:r>
                  <a:rPr lang="ko-KR" altLang="en-US" dirty="0"/>
                  <a:t>하고 </a:t>
                </a:r>
                <a:r>
                  <a:rPr lang="en-US" altLang="ko-KR" dirty="0"/>
                  <a:t>lambda</a:t>
                </a:r>
                <a:r>
                  <a:rPr lang="ko-KR" altLang="en-US" dirty="0"/>
                  <a:t> 의 범위도</a:t>
                </a:r>
                <a:r>
                  <a:rPr lang="en-US" altLang="ko-KR" dirty="0"/>
                  <a:t>! Lambda</a:t>
                </a:r>
                <a:r>
                  <a:rPr lang="ko-KR" altLang="en-US" dirty="0"/>
                  <a:t>를 </a:t>
                </a:r>
                <a:r>
                  <a:rPr lang="en-US" altLang="ko-KR" dirty="0"/>
                  <a:t>fix</a:t>
                </a:r>
                <a:r>
                  <a:rPr lang="ko-KR" altLang="en-US" dirty="0"/>
                  <a:t>하고 </a:t>
                </a:r>
                <a:r>
                  <a:rPr lang="en-US" altLang="ko-KR" dirty="0"/>
                  <a:t>m</a:t>
                </a:r>
                <a:r>
                  <a:rPr lang="ko-KR" altLang="en-US" dirty="0"/>
                  <a:t>의 범위도</a:t>
                </a:r>
                <a:r>
                  <a:rPr lang="en-US" altLang="ko-KR" dirty="0"/>
                  <a:t>!</a:t>
                </a:r>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890D570C-EC3D-53F8-F48F-A49E31615DE4}"/>
              </a:ext>
            </a:extLst>
          </p:cNvPr>
          <p:cNvSpPr>
            <a:spLocks noGrp="1"/>
          </p:cNvSpPr>
          <p:nvPr>
            <p:ph type="sldNum" sz="quarter" idx="5"/>
          </p:nvPr>
        </p:nvSpPr>
        <p:spPr/>
        <p:txBody>
          <a:bodyPr/>
          <a:lstStyle/>
          <a:p>
            <a:fld id="{4B6E501F-4FF5-496A-BF1B-9AF53D2EE2BC}" type="slidenum">
              <a:rPr lang="ko-KR" altLang="en-US" smtClean="0"/>
              <a:t>35</a:t>
            </a:fld>
            <a:endParaRPr lang="ko-KR" altLang="en-US"/>
          </a:p>
        </p:txBody>
      </p:sp>
    </p:spTree>
    <p:extLst>
      <p:ext uri="{BB962C8B-B14F-4D97-AF65-F5344CB8AC3E}">
        <p14:creationId xmlns:p14="http://schemas.microsoft.com/office/powerpoint/2010/main" val="547827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632A0-15AE-5C58-AD37-F64CADD3246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B947E4D-AE6E-7840-20C3-879B1E30ED95}"/>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6F21DF47-C8C6-02E5-AB7B-4F04CAACC8DC}"/>
                  </a:ext>
                </a:extLst>
              </p:cNvPr>
              <p:cNvSpPr>
                <a:spLocks noGrp="1"/>
              </p:cNvSpPr>
              <p:nvPr>
                <p:ph type="body" idx="1"/>
              </p:nvPr>
            </p:nvSpPr>
            <p:spPr/>
            <p:txBody>
              <a:bodyPr/>
              <a:lstStyle/>
              <a:p>
                <a:endParaRPr lang="en-US" altLang="ko-KR"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CA274BEE-0625-544B-A289-669C911BE273}"/>
              </a:ext>
            </a:extLst>
          </p:cNvPr>
          <p:cNvSpPr>
            <a:spLocks noGrp="1"/>
          </p:cNvSpPr>
          <p:nvPr>
            <p:ph type="sldNum" sz="quarter" idx="5"/>
          </p:nvPr>
        </p:nvSpPr>
        <p:spPr/>
        <p:txBody>
          <a:bodyPr/>
          <a:lstStyle/>
          <a:p>
            <a:fld id="{4B6E501F-4FF5-496A-BF1B-9AF53D2EE2BC}" type="slidenum">
              <a:rPr lang="ko-KR" altLang="en-US" smtClean="0"/>
              <a:t>36</a:t>
            </a:fld>
            <a:endParaRPr lang="ko-KR" altLang="en-US"/>
          </a:p>
        </p:txBody>
      </p:sp>
    </p:spTree>
    <p:extLst>
      <p:ext uri="{BB962C8B-B14F-4D97-AF65-F5344CB8AC3E}">
        <p14:creationId xmlns:p14="http://schemas.microsoft.com/office/powerpoint/2010/main" val="3948915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E705E-8372-ADBA-9822-812B26805B9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9139736-CD2D-FD4E-707D-BCD747D8C9C1}"/>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DE5E0403-E6C6-040F-1A3E-D33B994DF258}"/>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F57DB796-FF5F-C5CF-4E73-C3CF965C834E}"/>
              </a:ext>
            </a:extLst>
          </p:cNvPr>
          <p:cNvSpPr>
            <a:spLocks noGrp="1"/>
          </p:cNvSpPr>
          <p:nvPr>
            <p:ph type="sldNum" sz="quarter" idx="5"/>
          </p:nvPr>
        </p:nvSpPr>
        <p:spPr/>
        <p:txBody>
          <a:bodyPr/>
          <a:lstStyle/>
          <a:p>
            <a:fld id="{4B6E501F-4FF5-496A-BF1B-9AF53D2EE2BC}" type="slidenum">
              <a:rPr lang="ko-KR" altLang="en-US" smtClean="0"/>
              <a:t>37</a:t>
            </a:fld>
            <a:endParaRPr lang="ko-KR" altLang="en-US"/>
          </a:p>
        </p:txBody>
      </p:sp>
    </p:spTree>
    <p:extLst>
      <p:ext uri="{BB962C8B-B14F-4D97-AF65-F5344CB8AC3E}">
        <p14:creationId xmlns:p14="http://schemas.microsoft.com/office/powerpoint/2010/main" val="3317111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4F207-0364-FC84-9F36-C92B3335324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9EFA7F7-A23F-BA0D-607F-0DDD0E5C616E}"/>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02E0CD4F-B050-CCAE-15DD-2962DD13F596}"/>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3EC7138B-1C61-94B5-4AB1-BF0BA7AEC53A}"/>
              </a:ext>
            </a:extLst>
          </p:cNvPr>
          <p:cNvSpPr>
            <a:spLocks noGrp="1"/>
          </p:cNvSpPr>
          <p:nvPr>
            <p:ph type="sldNum" sz="quarter" idx="5"/>
          </p:nvPr>
        </p:nvSpPr>
        <p:spPr/>
        <p:txBody>
          <a:bodyPr/>
          <a:lstStyle/>
          <a:p>
            <a:fld id="{4B6E501F-4FF5-496A-BF1B-9AF53D2EE2BC}" type="slidenum">
              <a:rPr lang="ko-KR" altLang="en-US" smtClean="0"/>
              <a:t>38</a:t>
            </a:fld>
            <a:endParaRPr lang="ko-KR" altLang="en-US"/>
          </a:p>
        </p:txBody>
      </p:sp>
    </p:spTree>
    <p:extLst>
      <p:ext uri="{BB962C8B-B14F-4D97-AF65-F5344CB8AC3E}">
        <p14:creationId xmlns:p14="http://schemas.microsoft.com/office/powerpoint/2010/main" val="760303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02DA1-635A-2D13-3355-5F42612D8B3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FA24994-51E8-3296-6213-860CF5A409EC}"/>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231E3536-B6AC-C33D-AF6E-D8879A77546A}"/>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3F22BD8E-12F9-E884-172E-380C9BF80C0B}"/>
              </a:ext>
            </a:extLst>
          </p:cNvPr>
          <p:cNvSpPr>
            <a:spLocks noGrp="1"/>
          </p:cNvSpPr>
          <p:nvPr>
            <p:ph type="sldNum" sz="quarter" idx="5"/>
          </p:nvPr>
        </p:nvSpPr>
        <p:spPr/>
        <p:txBody>
          <a:bodyPr/>
          <a:lstStyle/>
          <a:p>
            <a:fld id="{4B6E501F-4FF5-496A-BF1B-9AF53D2EE2BC}" type="slidenum">
              <a:rPr lang="ko-KR" altLang="en-US" smtClean="0"/>
              <a:t>40</a:t>
            </a:fld>
            <a:endParaRPr lang="ko-KR" altLang="en-US"/>
          </a:p>
        </p:txBody>
      </p:sp>
    </p:spTree>
    <p:extLst>
      <p:ext uri="{BB962C8B-B14F-4D97-AF65-F5344CB8AC3E}">
        <p14:creationId xmlns:p14="http://schemas.microsoft.com/office/powerpoint/2010/main" val="86958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en-US" altLang="ko-KR" dirty="0"/>
                  <a:t>We have the </a:t>
                </a:r>
                <a:r>
                  <a:rPr lang="en-US" altLang="ko-KR" dirty="0" err="1"/>
                  <a:t>Lagrangian</a:t>
                </a:r>
                <a:r>
                  <a:rPr lang="en-US" altLang="ko-KR" dirty="0"/>
                  <a:t> of Axion-Like Particle with potential term given as 1-cosine term, can be expanded to the mass term, and self-interacting term with the coupling given like that. The relic density of ALP, when the scaling-constant </a:t>
                </a:r>
                <a:r>
                  <a:rPr lang="en-US" altLang="ko-KR" b="0" i="0">
                    <a:latin typeface="Cambria Math" panose="02040503050406030204" pitchFamily="18" charset="0"/>
                  </a:rPr>
                  <a:t>𝑓_𝑎</a:t>
                </a:r>
                <a:r>
                  <a:rPr lang="en-US" altLang="ko-KR" dirty="0"/>
                  <a:t> of order 1e+17GeV, and the mass of order 1e-22eV, would be an order of 0.1, which we call WIMP Miracle. That so large</a:t>
                </a:r>
                <a:r>
                  <a:rPr lang="en-US" altLang="ko-KR" baseline="0" dirty="0"/>
                  <a:t> </a:t>
                </a:r>
                <a:r>
                  <a:rPr lang="en-US" altLang="ko-KR" dirty="0"/>
                  <a:t>scaling-constant makes almost interaction</a:t>
                </a:r>
                <a:r>
                  <a:rPr lang="en-US" altLang="ko-KR" baseline="0" dirty="0"/>
                  <a:t> very small, so we neglected all of them, simplified the potential to only a mass term. </a:t>
                </a:r>
              </a:p>
              <a:p>
                <a:r>
                  <a:rPr lang="en-US" altLang="ko-KR" baseline="0" dirty="0"/>
                  <a:t>Applying the weak-gravity limit of spacetime, and non-relativistic limit, decompose to exponential term and complex function, we could finally get the Schrodinger-Poisson Equation. These are the equations we mainly used, and it mainly governs the ULDM system.</a:t>
                </a:r>
                <a:endParaRPr lang="ko-KR" altLang="en-US" dirty="0"/>
              </a:p>
            </p:txBody>
          </p:sp>
        </mc:Fallback>
      </mc:AlternateContent>
      <p:sp>
        <p:nvSpPr>
          <p:cNvPr id="4" name="슬라이드 번호 개체 틀 3"/>
          <p:cNvSpPr>
            <a:spLocks noGrp="1"/>
          </p:cNvSpPr>
          <p:nvPr>
            <p:ph type="sldNum" sz="quarter" idx="5"/>
          </p:nvPr>
        </p:nvSpPr>
        <p:spPr/>
        <p:txBody>
          <a:bodyPr/>
          <a:lstStyle/>
          <a:p>
            <a:fld id="{D82A6A9D-BEE6-4120-B118-04F5FE8877F5}" type="slidenum">
              <a:rPr lang="ko-KR" altLang="en-US" smtClean="0"/>
              <a:t>42</a:t>
            </a:fld>
            <a:endParaRPr lang="ko-KR" altLang="en-US"/>
          </a:p>
        </p:txBody>
      </p:sp>
    </p:spTree>
    <p:extLst>
      <p:ext uri="{BB962C8B-B14F-4D97-AF65-F5344CB8AC3E}">
        <p14:creationId xmlns:p14="http://schemas.microsoft.com/office/powerpoint/2010/main" val="659897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1252D-39C0-0952-9B9F-84E8EFA5AF7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1BE5D18-B10F-A6CC-018F-5CA0F60977DC}"/>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7000685A-315F-EBE8-73F3-F2BE52087513}"/>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11615BBC-BAE3-76C1-44F7-C3054CF4F740}"/>
              </a:ext>
            </a:extLst>
          </p:cNvPr>
          <p:cNvSpPr>
            <a:spLocks noGrp="1"/>
          </p:cNvSpPr>
          <p:nvPr>
            <p:ph type="sldNum" sz="quarter" idx="5"/>
          </p:nvPr>
        </p:nvSpPr>
        <p:spPr/>
        <p:txBody>
          <a:bodyPr/>
          <a:lstStyle/>
          <a:p>
            <a:fld id="{4B6E501F-4FF5-496A-BF1B-9AF53D2EE2BC}" type="slidenum">
              <a:rPr lang="ko-KR" altLang="en-US" smtClean="0"/>
              <a:t>43</a:t>
            </a:fld>
            <a:endParaRPr lang="ko-KR" altLang="en-US"/>
          </a:p>
        </p:txBody>
      </p:sp>
    </p:spTree>
    <p:extLst>
      <p:ext uri="{BB962C8B-B14F-4D97-AF65-F5344CB8AC3E}">
        <p14:creationId xmlns:p14="http://schemas.microsoft.com/office/powerpoint/2010/main" val="3450384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6C0D8-E01B-1DA0-D48A-D64B3DC0D55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0F22F6A-5D59-7090-D75E-C14C0E09C6E5}"/>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042108F6-2543-544E-5929-E2D8C1359538}"/>
                  </a:ext>
                </a:extLst>
              </p:cNvPr>
              <p:cNvSpPr>
                <a:spLocks noGrp="1"/>
              </p:cNvSpPr>
              <p:nvPr>
                <p:ph type="body" idx="1"/>
              </p:nvPr>
            </p:nvSpPr>
            <p:spPr/>
            <p:txBody>
              <a:bodyPr/>
              <a:lstStyle/>
              <a:p>
                <a:r>
                  <a:rPr lang="en-US" altLang="ko-KR" dirty="0"/>
                  <a:t>Green function </a:t>
                </a:r>
                <a:r>
                  <a:rPr lang="ko-KR" altLang="en-US" dirty="0"/>
                  <a:t>소개 </a:t>
                </a:r>
                <a:r>
                  <a:rPr lang="en-US" altLang="ko-KR" dirty="0"/>
                  <a:t>is technical 9&amp;10 merge! </a:t>
                </a:r>
                <a:r>
                  <a:rPr lang="ko-KR" altLang="en-US" dirty="0"/>
                  <a:t>쓸데없는 </a:t>
                </a:r>
                <a:r>
                  <a:rPr lang="en-US" altLang="ko-KR" dirty="0"/>
                  <a:t>technique</a:t>
                </a:r>
                <a:r>
                  <a:rPr lang="ko-KR" altLang="en-US" dirty="0"/>
                  <a:t>가 </a:t>
                </a:r>
                <a:r>
                  <a:rPr lang="ko-KR" altLang="en-US" dirty="0" err="1"/>
                  <a:t>많아보임</a:t>
                </a:r>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359F0F08-0081-9463-9E95-BA57614C543C}"/>
              </a:ext>
            </a:extLst>
          </p:cNvPr>
          <p:cNvSpPr>
            <a:spLocks noGrp="1"/>
          </p:cNvSpPr>
          <p:nvPr>
            <p:ph type="sldNum" sz="quarter" idx="5"/>
          </p:nvPr>
        </p:nvSpPr>
        <p:spPr/>
        <p:txBody>
          <a:bodyPr/>
          <a:lstStyle/>
          <a:p>
            <a:fld id="{4B6E501F-4FF5-496A-BF1B-9AF53D2EE2BC}" type="slidenum">
              <a:rPr lang="ko-KR" altLang="en-US" smtClean="0"/>
              <a:t>44</a:t>
            </a:fld>
            <a:endParaRPr lang="ko-KR" altLang="en-US"/>
          </a:p>
        </p:txBody>
      </p:sp>
    </p:spTree>
    <p:extLst>
      <p:ext uri="{BB962C8B-B14F-4D97-AF65-F5344CB8AC3E}">
        <p14:creationId xmlns:p14="http://schemas.microsoft.com/office/powerpoint/2010/main" val="2829286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360E5-6C29-6EF9-0C64-19EA3BE10BD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F07CB54-E746-5952-BF6B-FF2F0CF35170}"/>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C3871618-C370-5AE6-9055-2D6D4A434F3C}"/>
                  </a:ext>
                </a:extLst>
              </p:cNvPr>
              <p:cNvSpPr>
                <a:spLocks noGrp="1"/>
              </p:cNvSpPr>
              <p:nvPr>
                <p:ph type="body" idx="1"/>
              </p:nvPr>
            </p:nvSpPr>
            <p:spPr/>
            <p:txBody>
              <a:bodyPr/>
              <a:lstStyle/>
              <a:p>
                <a:r>
                  <a:rPr lang="en-US" altLang="ko-KR" dirty="0"/>
                  <a:t>Green function </a:t>
                </a:r>
                <a:r>
                  <a:rPr lang="ko-KR" altLang="en-US" dirty="0"/>
                  <a:t>소개 </a:t>
                </a:r>
                <a:r>
                  <a:rPr lang="en-US" altLang="ko-KR" dirty="0"/>
                  <a:t>is technical 9&amp;10 merge! </a:t>
                </a:r>
                <a:r>
                  <a:rPr lang="ko-KR" altLang="en-US" dirty="0"/>
                  <a:t>쓸데없는 </a:t>
                </a:r>
                <a:r>
                  <a:rPr lang="en-US" altLang="ko-KR" dirty="0"/>
                  <a:t>technique</a:t>
                </a:r>
                <a:r>
                  <a:rPr lang="ko-KR" altLang="en-US" dirty="0"/>
                  <a:t>가 </a:t>
                </a:r>
                <a:r>
                  <a:rPr lang="ko-KR" altLang="en-US" dirty="0" err="1"/>
                  <a:t>많아보임</a:t>
                </a:r>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B166B71C-3973-A000-2B93-7CD53E72FD6F}"/>
              </a:ext>
            </a:extLst>
          </p:cNvPr>
          <p:cNvSpPr>
            <a:spLocks noGrp="1"/>
          </p:cNvSpPr>
          <p:nvPr>
            <p:ph type="sldNum" sz="quarter" idx="5"/>
          </p:nvPr>
        </p:nvSpPr>
        <p:spPr/>
        <p:txBody>
          <a:bodyPr/>
          <a:lstStyle/>
          <a:p>
            <a:fld id="{4B6E501F-4FF5-496A-BF1B-9AF53D2EE2BC}" type="slidenum">
              <a:rPr lang="ko-KR" altLang="en-US" smtClean="0"/>
              <a:t>45</a:t>
            </a:fld>
            <a:endParaRPr lang="ko-KR" altLang="en-US"/>
          </a:p>
        </p:txBody>
      </p:sp>
    </p:spTree>
    <p:extLst>
      <p:ext uri="{BB962C8B-B14F-4D97-AF65-F5344CB8AC3E}">
        <p14:creationId xmlns:p14="http://schemas.microsoft.com/office/powerpoint/2010/main" val="725110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B1323-8BF5-95B2-A606-E9D3C8EE12A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3E0515D-E9A3-613D-D314-1C5FFBF7BD54}"/>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6AAB4245-F5C9-F1B6-B365-4AAAD4FCF675}"/>
                  </a:ext>
                </a:extLst>
              </p:cNvPr>
              <p:cNvSpPr>
                <a:spLocks noGrp="1"/>
              </p:cNvSpPr>
              <p:nvPr>
                <p:ph type="body" idx="1"/>
              </p:nvPr>
            </p:nvSpPr>
            <p:spPr/>
            <p:txBody>
              <a:bodyPr/>
              <a:lstStyle/>
              <a:p>
                <a14:m>
                  <m:oMath xmlns:m="http://schemas.openxmlformats.org/officeDocument/2006/math">
                    <m:r>
                      <a:rPr lang="en-US" altLang="ko-KR" b="0" i="1" smtClean="0">
                        <a:latin typeface="Cambria Math" panose="02040503050406030204" pitchFamily="18" charset="0"/>
                      </a:rPr>
                      <m:t>𝜆</m:t>
                    </m:r>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ℏ</m:t>
                        </m:r>
                      </m:num>
                      <m:den>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𝑚</m:t>
                            </m:r>
                          </m:e>
                          <m:sub>
                            <m:r>
                              <a:rPr lang="en-US" altLang="ko-KR" b="0" i="1" smtClean="0">
                                <a:latin typeface="Cambria Math" panose="02040503050406030204" pitchFamily="18" charset="0"/>
                              </a:rPr>
                              <m:t>𝜙</m:t>
                            </m:r>
                          </m:sub>
                        </m:sSub>
                        <m:r>
                          <a:rPr lang="en-US" altLang="ko-KR" b="0" i="1" smtClean="0">
                            <a:latin typeface="Cambria Math" panose="02040503050406030204" pitchFamily="18" charset="0"/>
                          </a:rPr>
                          <m:t>𝑣</m:t>
                        </m:r>
                      </m:den>
                    </m:f>
                    <m:r>
                      <a:rPr lang="ko-KR" altLang="en-US" b="0" i="1" smtClean="0">
                        <a:latin typeface="Cambria Math" panose="02040503050406030204" pitchFamily="18" charset="0"/>
                      </a:rPr>
                      <m:t>를</m:t>
                    </m:r>
                  </m:oMath>
                </a14:m>
                <a:r>
                  <a:rPr lang="ko-KR" altLang="en-US" dirty="0"/>
                  <a:t> 쓰면</a:t>
                </a:r>
                <a:r>
                  <a:rPr lang="en-US" altLang="ko-KR" dirty="0"/>
                  <a:t>, </a:t>
                </a:r>
                <a14:m>
                  <m:oMath xmlns:m="http://schemas.openxmlformats.org/officeDocument/2006/math">
                    <m:r>
                      <a:rPr lang="en-US" altLang="ko-KR" b="0" i="1" smtClean="0">
                        <a:latin typeface="Cambria Math" panose="02040503050406030204" pitchFamily="18" charset="0"/>
                      </a:rPr>
                      <m:t>𝜆</m:t>
                    </m:r>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𝜆</m:t>
                        </m:r>
                      </m:e>
                      <m:sub>
                        <m:r>
                          <a:rPr lang="en-US" altLang="ko-KR" b="0" i="1" smtClean="0">
                            <a:latin typeface="Cambria Math" panose="02040503050406030204" pitchFamily="18" charset="0"/>
                          </a:rPr>
                          <m:t>𝐽</m:t>
                        </m:r>
                      </m:sub>
                    </m:sSub>
                  </m:oMath>
                </a14:m>
                <a:r>
                  <a:rPr lang="ko-KR" altLang="en-US" dirty="0"/>
                  <a:t>더라</a:t>
                </a:r>
                <a:r>
                  <a:rPr lang="en-US" altLang="ko-KR" dirty="0"/>
                  <a:t>.</a:t>
                </a:r>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8951C870-1CAE-52C7-90E8-03BADED67B05}"/>
              </a:ext>
            </a:extLst>
          </p:cNvPr>
          <p:cNvSpPr>
            <a:spLocks noGrp="1"/>
          </p:cNvSpPr>
          <p:nvPr>
            <p:ph type="sldNum" sz="quarter" idx="5"/>
          </p:nvPr>
        </p:nvSpPr>
        <p:spPr/>
        <p:txBody>
          <a:bodyPr/>
          <a:lstStyle/>
          <a:p>
            <a:fld id="{4B6E501F-4FF5-496A-BF1B-9AF53D2EE2BC}" type="slidenum">
              <a:rPr lang="ko-KR" altLang="en-US" smtClean="0"/>
              <a:t>46</a:t>
            </a:fld>
            <a:endParaRPr lang="ko-KR" altLang="en-US"/>
          </a:p>
        </p:txBody>
      </p:sp>
    </p:spTree>
    <p:extLst>
      <p:ext uri="{BB962C8B-B14F-4D97-AF65-F5344CB8AC3E}">
        <p14:creationId xmlns:p14="http://schemas.microsoft.com/office/powerpoint/2010/main" val="3214249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59C4E-CB0E-D17D-0B37-42C8C7E6CAC2}"/>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C438E12-0B10-1D8B-D0CB-1423D71B1747}"/>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9037D550-F128-B16E-2E8A-A5B987275B69}"/>
                  </a:ext>
                </a:extLst>
              </p:cNvPr>
              <p:cNvSpPr>
                <a:spLocks noGrp="1"/>
              </p:cNvSpPr>
              <p:nvPr>
                <p:ph type="body" idx="1"/>
              </p:nvPr>
            </p:nvSpPr>
            <p:spPr/>
            <p:txBody>
              <a:bodyPr/>
              <a:lstStyle/>
              <a:p>
                <a:r>
                  <a:rPr lang="en-US" altLang="ko-KR" dirty="0"/>
                  <a:t>Soliton</a:t>
                </a:r>
                <a:r>
                  <a:rPr lang="ko-KR" altLang="en-US" dirty="0"/>
                  <a:t> </a:t>
                </a:r>
                <a:r>
                  <a:rPr lang="en-US" altLang="ko-KR" dirty="0"/>
                  <a:t>:</a:t>
                </a:r>
                <a:r>
                  <a:rPr lang="ko-KR" altLang="en-US" dirty="0"/>
                  <a:t> 파동 묶음이 주변과 상호작용을 하며 스스로 강화하여 사라지지 않고 계속 유지되는 </a:t>
                </a:r>
                <a:r>
                  <a:rPr lang="en-US" altLang="ko-KR" dirty="0"/>
                  <a:t>structure</a:t>
                </a:r>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B4E4D84B-5DC3-36AA-017D-D4DBD88F3761}"/>
              </a:ext>
            </a:extLst>
          </p:cNvPr>
          <p:cNvSpPr>
            <a:spLocks noGrp="1"/>
          </p:cNvSpPr>
          <p:nvPr>
            <p:ph type="sldNum" sz="quarter" idx="5"/>
          </p:nvPr>
        </p:nvSpPr>
        <p:spPr/>
        <p:txBody>
          <a:bodyPr/>
          <a:lstStyle/>
          <a:p>
            <a:fld id="{4B6E501F-4FF5-496A-BF1B-9AF53D2EE2BC}" type="slidenum">
              <a:rPr lang="ko-KR" altLang="en-US" smtClean="0"/>
              <a:t>4</a:t>
            </a:fld>
            <a:endParaRPr lang="ko-KR" altLang="en-US"/>
          </a:p>
        </p:txBody>
      </p:sp>
    </p:spTree>
    <p:extLst>
      <p:ext uri="{BB962C8B-B14F-4D97-AF65-F5344CB8AC3E}">
        <p14:creationId xmlns:p14="http://schemas.microsoft.com/office/powerpoint/2010/main" val="59307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526D2-B982-08D6-3A72-81A8CE9F7BB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081F179-258E-6C2B-6CC2-DC3A3A770A53}"/>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209D221B-BB59-12DA-C233-A3A7BB8A0C29}"/>
                  </a:ext>
                </a:extLst>
              </p:cNvPr>
              <p:cNvSpPr>
                <a:spLocks noGrp="1"/>
              </p:cNvSpPr>
              <p:nvPr>
                <p:ph type="body" idx="1"/>
              </p:nvPr>
            </p:nvSpPr>
            <p:spPr/>
            <p:txBody>
              <a:bodyPr/>
              <a:lstStyle/>
              <a:p>
                <a:r>
                  <a:rPr lang="ko-KR" altLang="en-US" dirty="0"/>
                  <a:t>정답은 없습니다</a:t>
                </a:r>
                <a:r>
                  <a:rPr lang="en-US" altLang="ko-KR" dirty="0"/>
                  <a:t>. </a:t>
                </a:r>
                <a:r>
                  <a:rPr lang="ko-KR" altLang="en-US" dirty="0"/>
                  <a:t>현재 문헌 합의는 다음과 같습니다</a:t>
                </a:r>
                <a:r>
                  <a:rPr lang="en-US" altLang="ko-KR" dirty="0"/>
                  <a: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1" dirty="0"/>
                  <a:t>1. </a:t>
                </a:r>
                <a:r>
                  <a:rPr lang="en-US" altLang="ko-KR" b="1" dirty="0" err="1"/>
                  <a:t>Schive</a:t>
                </a:r>
                <a:r>
                  <a:rPr lang="en-US" altLang="ko-KR" b="1" dirty="0"/>
                  <a:t> scaling (1/3)</a:t>
                </a:r>
                <a:r>
                  <a:rPr lang="ko-KR" altLang="en-US" dirty="0"/>
                  <a:t> 은 </a:t>
                </a:r>
                <a:r>
                  <a:rPr lang="ko-KR" altLang="en-US" b="1" dirty="0" err="1"/>
                  <a:t>코스모로지컬</a:t>
                </a:r>
                <a:r>
                  <a:rPr lang="ko-KR" altLang="en-US" b="1" dirty="0"/>
                  <a:t> 초기 조건에서 형성되는 평균적 경향</a:t>
                </a:r>
                <a:r>
                  <a:rPr lang="ko-KR" altLang="en-US" dirty="0"/>
                  <a:t>으로 잘 재현됨</a:t>
                </a:r>
                <a:r>
                  <a:rPr lang="en-US" altLang="ko-KR" dirty="0"/>
                  <a:t>. </a:t>
                </a:r>
                <a14:m>
                  <m:oMath xmlns:m="http://schemas.openxmlformats.org/officeDocument/2006/math">
                    <m:r>
                      <a:rPr lang="en-US" altLang="ko-KR" sz="1200" b="0" i="1" smtClean="0">
                        <a:latin typeface="Cambria Math" panose="02040503050406030204" pitchFamily="18" charset="0"/>
                      </a:rPr>
                      <m:t>𝐿</m:t>
                    </m:r>
                    <m:r>
                      <a:rPr lang="en-US" altLang="ko-KR" sz="1200" b="0" i="1" smtClean="0">
                        <a:latin typeface="Cambria Math" panose="02040503050406030204" pitchFamily="18" charset="0"/>
                      </a:rPr>
                      <m:t>=2~40</m:t>
                    </m:r>
                    <m:r>
                      <m:rPr>
                        <m:sty m:val="p"/>
                      </m:rPr>
                      <a:rPr lang="en-US" altLang="ko-KR" sz="1200" b="0" i="1" smtClean="0">
                        <a:latin typeface="Cambria Math" panose="02040503050406030204" pitchFamily="18" charset="0"/>
                      </a:rPr>
                      <m:t>Mpc</m:t>
                    </m:r>
                  </m:oMath>
                </a14:m>
                <a:br>
                  <a:rPr lang="en-US" altLang="ko-KR" dirty="0"/>
                </a:br>
                <a:r>
                  <a:rPr lang="en-US" altLang="ko-KR" dirty="0"/>
                  <a:t>→ </a:t>
                </a:r>
                <a:r>
                  <a:rPr lang="ko-KR" altLang="en-US" dirty="0"/>
                  <a:t>즉</a:t>
                </a:r>
                <a:r>
                  <a:rPr lang="en-US" altLang="ko-KR" dirty="0"/>
                  <a:t>, “large-scale structure</a:t>
                </a:r>
                <a:r>
                  <a:rPr lang="ko-KR" altLang="en-US" dirty="0"/>
                  <a:t>에서 형성되는 </a:t>
                </a:r>
                <a:r>
                  <a:rPr lang="en-US" altLang="ko-KR" dirty="0"/>
                  <a:t>halo ensemble</a:t>
                </a:r>
                <a:r>
                  <a:rPr lang="ko-KR" altLang="en-US" dirty="0"/>
                  <a:t>의 통계적 </a:t>
                </a:r>
                <a:r>
                  <a:rPr lang="en-US" altLang="ko-KR" dirty="0"/>
                  <a:t>relation”</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1" dirty="0"/>
                  <a:t>2. Mocz scaling (5/9)</a:t>
                </a:r>
                <a:r>
                  <a:rPr lang="ko-KR" altLang="en-US" dirty="0"/>
                  <a:t> 은 </a:t>
                </a:r>
                <a:r>
                  <a:rPr lang="ko-KR" altLang="en-US" b="1" dirty="0"/>
                  <a:t>충분히 </a:t>
                </a:r>
                <a:r>
                  <a:rPr lang="en-US" altLang="ko-KR" b="1" dirty="0"/>
                  <a:t>virialized</a:t>
                </a:r>
                <a:r>
                  <a:rPr lang="ko-KR" altLang="en-US" b="1" dirty="0"/>
                  <a:t>된 </a:t>
                </a:r>
                <a:r>
                  <a:rPr lang="en-US" altLang="ko-KR" b="1" dirty="0"/>
                  <a:t>isolated halo</a:t>
                </a:r>
                <a:r>
                  <a:rPr lang="ko-KR" altLang="en-US" dirty="0"/>
                  <a:t> 또는 </a:t>
                </a:r>
                <a:r>
                  <a:rPr lang="en-US" altLang="ko-KR" b="1" dirty="0"/>
                  <a:t>merger </a:t>
                </a:r>
                <a:r>
                  <a:rPr lang="ko-KR" altLang="en-US" b="1" dirty="0"/>
                  <a:t>후 안정상태</a:t>
                </a:r>
                <a:r>
                  <a:rPr lang="ko-KR" altLang="en-US" dirty="0"/>
                  <a:t>에서의 </a:t>
                </a:r>
                <a:r>
                  <a:rPr lang="en-US" altLang="ko-KR" b="1" dirty="0"/>
                  <a:t>energy-based relation</a:t>
                </a:r>
                <a:r>
                  <a:rPr lang="en-US" altLang="ko-KR" dirty="0"/>
                  <a:t>. </a:t>
                </a:r>
                <a14:m>
                  <m:oMath xmlns:m="http://schemas.openxmlformats.org/officeDocument/2006/math">
                    <m:r>
                      <a:rPr lang="en-US" altLang="ko-KR" sz="1200" b="0" i="1" smtClean="0">
                        <a:latin typeface="Cambria Math" panose="02040503050406030204" pitchFamily="18" charset="0"/>
                      </a:rPr>
                      <m:t>𝐿</m:t>
                    </m:r>
                    <m:r>
                      <a:rPr lang="en-US" altLang="ko-KR" sz="1200" b="0" i="1" smtClean="0">
                        <a:latin typeface="Cambria Math" panose="02040503050406030204" pitchFamily="18" charset="0"/>
                      </a:rPr>
                      <m:t>=1</m:t>
                    </m:r>
                    <m:r>
                      <m:rPr>
                        <m:sty m:val="p"/>
                      </m:rPr>
                      <a:rPr lang="en-US" altLang="ko-KR" sz="1200" b="0" i="1" smtClean="0">
                        <a:latin typeface="Cambria Math" panose="02040503050406030204" pitchFamily="18" charset="0"/>
                      </a:rPr>
                      <m:t>Mpc</m:t>
                    </m:r>
                  </m:oMath>
                </a14:m>
                <a:br>
                  <a:rPr lang="en-US" altLang="ko-KR" dirty="0"/>
                </a:br>
                <a:r>
                  <a:rPr lang="en-US" altLang="ko-KR" dirty="0"/>
                  <a:t>→ </a:t>
                </a:r>
                <a:r>
                  <a:rPr lang="ko-KR" altLang="en-US" dirty="0"/>
                  <a:t>즉</a:t>
                </a:r>
                <a:r>
                  <a:rPr lang="en-US" altLang="ko-KR" dirty="0"/>
                  <a:t>, “single halo </a:t>
                </a:r>
                <a:r>
                  <a:rPr lang="ko-KR" altLang="en-US" dirty="0"/>
                  <a:t>내부 </a:t>
                </a:r>
                <a:r>
                  <a:rPr lang="ko-KR" altLang="en-US" dirty="0" err="1"/>
                  <a:t>물리”나</a:t>
                </a:r>
                <a:r>
                  <a:rPr lang="ko-KR" altLang="en-US" dirty="0"/>
                  <a:t> “</a:t>
                </a:r>
                <a:r>
                  <a:rPr lang="en-US" altLang="ko-KR" dirty="0"/>
                  <a:t>numerical relaxation </a:t>
                </a:r>
                <a:r>
                  <a:rPr lang="ko-KR" altLang="en-US" dirty="0" err="1"/>
                  <a:t>결과”를</a:t>
                </a:r>
                <a:r>
                  <a:rPr lang="ko-KR" altLang="en-US" dirty="0"/>
                  <a:t> 다룰 때 더 정확함</a:t>
                </a:r>
                <a:r>
                  <a:rPr lang="en-US" altLang="ko-KR" dirty="0"/>
                  <a:t>.</a:t>
                </a:r>
              </a:p>
              <a:p>
                <a:r>
                  <a:rPr lang="en-US" altLang="ko-KR" dirty="0"/>
                  <a:t>3. </a:t>
                </a:r>
                <a:r>
                  <a:rPr lang="ko-KR" altLang="en-US" dirty="0"/>
                  <a:t>두 </a:t>
                </a:r>
                <a:r>
                  <a:rPr lang="en-US" altLang="ko-KR" dirty="0"/>
                  <a:t>scaling</a:t>
                </a:r>
                <a:r>
                  <a:rPr lang="ko-KR" altLang="en-US" dirty="0"/>
                  <a:t>은 </a:t>
                </a:r>
                <a:r>
                  <a:rPr lang="en-US" altLang="ko-KR" b="1" dirty="0"/>
                  <a:t>mass range</a:t>
                </a:r>
                <a:r>
                  <a:rPr lang="ko-KR" altLang="en-US" b="1" dirty="0"/>
                  <a:t>나 </a:t>
                </a:r>
                <a:r>
                  <a:rPr lang="en-US" altLang="ko-KR" b="1" dirty="0"/>
                  <a:t>redshift</a:t>
                </a:r>
                <a:r>
                  <a:rPr lang="ko-KR" altLang="en-US" b="1" dirty="0"/>
                  <a:t>에 따라 </a:t>
                </a:r>
                <a:r>
                  <a:rPr lang="en-US" altLang="ko-KR" b="1" dirty="0"/>
                  <a:t>crossover </a:t>
                </a:r>
                <a:r>
                  <a:rPr lang="ko-KR" altLang="en-US" b="1" dirty="0"/>
                  <a:t>가능성</a:t>
                </a:r>
                <a:r>
                  <a:rPr lang="ko-KR" altLang="en-US" dirty="0"/>
                  <a:t>이 있음</a:t>
                </a:r>
                <a:r>
                  <a:rPr lang="en-US" altLang="ko-KR" dirty="0"/>
                  <a:t>.</a:t>
                </a:r>
                <a:br>
                  <a:rPr lang="en-US" altLang="ko-KR" dirty="0"/>
                </a:br>
                <a:r>
                  <a:rPr lang="ko-KR" altLang="en-US" dirty="0"/>
                  <a:t>예컨대</a:t>
                </a:r>
                <a:r>
                  <a:rPr lang="en-US" altLang="ko-KR" dirty="0"/>
                  <a:t>, dwarf-galaxy scale</a:t>
                </a:r>
                <a:r>
                  <a:rPr lang="ko-KR" altLang="en-US" dirty="0"/>
                  <a:t>에서는 </a:t>
                </a:r>
                <a:r>
                  <a:rPr lang="en-US" altLang="ko-KR" dirty="0"/>
                  <a:t>β≈1/3, massive halo</a:t>
                </a:r>
                <a:r>
                  <a:rPr lang="ko-KR" altLang="en-US" dirty="0"/>
                  <a:t>에서는 </a:t>
                </a:r>
                <a:r>
                  <a:rPr lang="en-US" altLang="ko-KR" dirty="0"/>
                  <a:t>β≈0.4–0.6 </a:t>
                </a:r>
                <a:r>
                  <a:rPr lang="ko-KR" altLang="en-US" dirty="0"/>
                  <a:t>정도로 점진적으로 변한다는 수치 결과도 존재합니다 </a:t>
                </a:r>
                <a:r>
                  <a:rPr lang="en-US" altLang="ko-KR" dirty="0"/>
                  <a:t>(e.g. Schwabe et al. 2020, Chen et al. 2021 </a:t>
                </a:r>
                <a:r>
                  <a:rPr lang="ko-KR" altLang="en-US" dirty="0"/>
                  <a:t>등</a:t>
                </a:r>
                <a:r>
                  <a:rPr lang="en-US" altLang="ko-KR" dirty="0"/>
                  <a:t>).</a:t>
                </a:r>
              </a:p>
              <a:p>
                <a:r>
                  <a:rPr lang="ko-KR" altLang="en-US" dirty="0"/>
                  <a:t>요컨대</a:t>
                </a:r>
                <a:r>
                  <a:rPr lang="en-US" altLang="ko-KR" dirty="0"/>
                  <a:t>, </a:t>
                </a:r>
                <a:r>
                  <a:rPr lang="ko-KR" altLang="en-US" dirty="0"/>
                  <a:t>이건 단일 진리 문제가 아니라</a:t>
                </a:r>
                <a:r>
                  <a:rPr lang="en-US" altLang="ko-KR" dirty="0"/>
                  <a:t>,</a:t>
                </a:r>
                <a:br>
                  <a:rPr lang="en-US" altLang="ko-KR" dirty="0"/>
                </a:br>
                <a:r>
                  <a:rPr lang="en-US" altLang="ko-KR" b="1" dirty="0"/>
                  <a:t>regime-dependent scaling</a:t>
                </a:r>
                <a:r>
                  <a:rPr lang="ko-KR" altLang="en-US" dirty="0"/>
                  <a:t> </a:t>
                </a:r>
                <a:r>
                  <a:rPr lang="en-US" altLang="ko-KR" dirty="0"/>
                  <a:t>— “</a:t>
                </a:r>
                <a:r>
                  <a:rPr lang="ko-KR" altLang="en-US" dirty="0"/>
                  <a:t>어느 조건에서 </a:t>
                </a:r>
                <a:r>
                  <a:rPr lang="ko-KR" altLang="en-US" dirty="0" err="1"/>
                  <a:t>측정하느냐”의</a:t>
                </a:r>
                <a:r>
                  <a:rPr lang="ko-KR" altLang="en-US" dirty="0"/>
                  <a:t> 문제입니다</a:t>
                </a:r>
                <a:r>
                  <a:rPr lang="en-US" altLang="ko-KR" dirty="0"/>
                  <a:t>.</a:t>
                </a:r>
              </a:p>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B1A20502-B604-FA96-76BC-DFD512FF3DDF}"/>
              </a:ext>
            </a:extLst>
          </p:cNvPr>
          <p:cNvSpPr>
            <a:spLocks noGrp="1"/>
          </p:cNvSpPr>
          <p:nvPr>
            <p:ph type="sldNum" sz="quarter" idx="5"/>
          </p:nvPr>
        </p:nvSpPr>
        <p:spPr/>
        <p:txBody>
          <a:bodyPr/>
          <a:lstStyle/>
          <a:p>
            <a:fld id="{4B6E501F-4FF5-496A-BF1B-9AF53D2EE2BC}" type="slidenum">
              <a:rPr lang="ko-KR" altLang="en-US" smtClean="0"/>
              <a:t>47</a:t>
            </a:fld>
            <a:endParaRPr lang="ko-KR" altLang="en-US"/>
          </a:p>
        </p:txBody>
      </p:sp>
    </p:spTree>
    <p:extLst>
      <p:ext uri="{BB962C8B-B14F-4D97-AF65-F5344CB8AC3E}">
        <p14:creationId xmlns:p14="http://schemas.microsoft.com/office/powerpoint/2010/main" val="2134296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0B37F-89B8-C1D3-0653-BA501C17988D}"/>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3EEC465-2559-0D1A-20E8-1A60370AEAC2}"/>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E05DDD16-8DB6-5C55-C083-EF4B8A114961}"/>
                  </a:ext>
                </a:extLst>
              </p:cNvPr>
              <p:cNvSpPr>
                <a:spLocks noGrp="1"/>
              </p:cNvSpPr>
              <p:nvPr>
                <p:ph type="body" idx="1"/>
              </p:nvPr>
            </p:nvSpPr>
            <p:spPr/>
            <p:txBody>
              <a:bodyPr/>
              <a:lstStyle/>
              <a:p>
                <a:endParaRPr lang="en-US" altLang="ko-KR"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6A10095C-7AD7-D074-1A55-939A3881D164}"/>
              </a:ext>
            </a:extLst>
          </p:cNvPr>
          <p:cNvSpPr>
            <a:spLocks noGrp="1"/>
          </p:cNvSpPr>
          <p:nvPr>
            <p:ph type="sldNum" sz="quarter" idx="5"/>
          </p:nvPr>
        </p:nvSpPr>
        <p:spPr/>
        <p:txBody>
          <a:bodyPr/>
          <a:lstStyle/>
          <a:p>
            <a:fld id="{4B6E501F-4FF5-496A-BF1B-9AF53D2EE2BC}" type="slidenum">
              <a:rPr lang="ko-KR" altLang="en-US" smtClean="0"/>
              <a:t>49</a:t>
            </a:fld>
            <a:endParaRPr lang="ko-KR" altLang="en-US"/>
          </a:p>
        </p:txBody>
      </p:sp>
    </p:spTree>
    <p:extLst>
      <p:ext uri="{BB962C8B-B14F-4D97-AF65-F5344CB8AC3E}">
        <p14:creationId xmlns:p14="http://schemas.microsoft.com/office/powerpoint/2010/main" val="2445738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884B-3B74-6AEE-79BA-887ACA86099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21FEDE5-5359-F347-B259-4C2A9C755344}"/>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D5E7F72A-B914-0F84-0BE8-02E2F3FCD258}"/>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F3C66EBA-F84E-E5FC-E2B1-17868CE2CBB7}"/>
              </a:ext>
            </a:extLst>
          </p:cNvPr>
          <p:cNvSpPr>
            <a:spLocks noGrp="1"/>
          </p:cNvSpPr>
          <p:nvPr>
            <p:ph type="sldNum" sz="quarter" idx="5"/>
          </p:nvPr>
        </p:nvSpPr>
        <p:spPr/>
        <p:txBody>
          <a:bodyPr/>
          <a:lstStyle/>
          <a:p>
            <a:fld id="{4B6E501F-4FF5-496A-BF1B-9AF53D2EE2BC}" type="slidenum">
              <a:rPr lang="ko-KR" altLang="en-US" smtClean="0"/>
              <a:t>50</a:t>
            </a:fld>
            <a:endParaRPr lang="ko-KR" altLang="en-US"/>
          </a:p>
        </p:txBody>
      </p:sp>
    </p:spTree>
    <p:extLst>
      <p:ext uri="{BB962C8B-B14F-4D97-AF65-F5344CB8AC3E}">
        <p14:creationId xmlns:p14="http://schemas.microsoft.com/office/powerpoint/2010/main" val="2510264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F67E-05A9-3A22-8426-B8396825CB5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F4E4402-B59D-A1F7-EBD2-17375CAAA00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219D046E-3ABF-10EE-5FE9-22B587E02523}"/>
                  </a:ext>
                </a:extLst>
              </p:cNvPr>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14:m>
                  <m:oMath xmlns:m="http://schemas.openxmlformats.org/officeDocument/2006/math">
                    <m:r>
                      <a:rPr lang="en-US" altLang="ko-KR" b="0" i="1" smtClean="0">
                        <a:latin typeface="Cambria Math" panose="02040503050406030204" pitchFamily="18" charset="0"/>
                      </a:rPr>
                      <m:t>𝛾</m:t>
                    </m:r>
                  </m:oMath>
                </a14:m>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14:m>
                  <m:oMath xmlns:m="http://schemas.openxmlformats.org/officeDocument/2006/math">
                    <m:r>
                      <a:rPr lang="en-US" altLang="ko-KR" b="0" i="1" smtClean="0">
                        <a:latin typeface="Cambria Math" panose="02040503050406030204" pitchFamily="18" charset="0"/>
                      </a:rPr>
                      <m:t>𝛾</m:t>
                    </m:r>
                  </m:oMath>
                </a14:m>
                <a:r>
                  <a:rPr lang="ko-KR" altLang="en-US" dirty="0"/>
                  <a:t> </a:t>
                </a:r>
                <a:r>
                  <a:rPr lang="en-US" altLang="ko-KR" dirty="0"/>
                  <a:t>as 1.5. So we suggest that the mode of gravitational cooling of soliton-blackhole coupled</a:t>
                </a:r>
                <a:r>
                  <a:rPr lang="en-US" altLang="ko-KR" baseline="0" dirty="0"/>
                  <a:t> system can be classified by the factor </a:t>
                </a:r>
                <a14:m>
                  <m:oMath xmlns:m="http://schemas.openxmlformats.org/officeDocument/2006/math">
                    <m:r>
                      <a:rPr lang="en-US" altLang="ko-KR" b="0" i="1" baseline="0" smtClean="0">
                        <a:latin typeface="Cambria Math" panose="02040503050406030204" pitchFamily="18" charset="0"/>
                      </a:rPr>
                      <m:t>𝛾</m:t>
                    </m:r>
                  </m:oMath>
                </a14:m>
                <a:r>
                  <a:rPr lang="en-US" altLang="ko-KR" dirty="0"/>
                  <a:t>.</a:t>
                </a:r>
                <a:endParaRPr lang="ko-KR" altLang="en-US" dirty="0"/>
              </a:p>
            </p:txBody>
          </p:sp>
        </mc:Choice>
        <mc:Fallback xmlns="">
          <p:sp>
            <p:nvSpPr>
              <p:cNvPr id="3" name="슬라이드 노트 개체 틀 2"/>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r>
                  <a:rPr lang="en-US" altLang="ko-KR" b="0" i="0">
                    <a:latin typeface="Cambria Math" panose="02040503050406030204" pitchFamily="18" charset="0"/>
                  </a:rPr>
                  <a:t>𝛾</a:t>
                </a:r>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r>
                  <a:rPr lang="en-US" altLang="ko-KR" b="0" i="0">
                    <a:latin typeface="Cambria Math" panose="02040503050406030204" pitchFamily="18" charset="0"/>
                  </a:rPr>
                  <a:t>𝛾</a:t>
                </a:r>
                <a:r>
                  <a:rPr lang="ko-KR" altLang="en-US" dirty="0"/>
                  <a:t> </a:t>
                </a:r>
                <a:r>
                  <a:rPr lang="en-US" altLang="ko-KR" dirty="0"/>
                  <a:t>as 1.5. So we suggest that the mode of gravitational cooling of soliton-blackhole coupled</a:t>
                </a:r>
                <a:r>
                  <a:rPr lang="en-US" altLang="ko-KR" baseline="0" dirty="0"/>
                  <a:t> system can be classified by the factor </a:t>
                </a:r>
                <a:r>
                  <a:rPr lang="en-US" altLang="ko-KR" b="0" i="0" baseline="0">
                    <a:latin typeface="Cambria Math" panose="02040503050406030204" pitchFamily="18" charset="0"/>
                  </a:rPr>
                  <a:t>𝛾</a:t>
                </a:r>
                <a:r>
                  <a:rPr lang="en-US" altLang="ko-KR" dirty="0"/>
                  <a:t>.</a:t>
                </a:r>
                <a:endParaRPr lang="ko-KR" altLang="en-US" dirty="0"/>
              </a:p>
            </p:txBody>
          </p:sp>
        </mc:Fallback>
      </mc:AlternateContent>
      <p:sp>
        <p:nvSpPr>
          <p:cNvPr id="4" name="슬라이드 번호 개체 틀 3">
            <a:extLst>
              <a:ext uri="{FF2B5EF4-FFF2-40B4-BE49-F238E27FC236}">
                <a16:creationId xmlns:a16="http://schemas.microsoft.com/office/drawing/2014/main" id="{E8F2CD72-5967-BA25-99A3-99822945F586}"/>
              </a:ext>
            </a:extLst>
          </p:cNvPr>
          <p:cNvSpPr>
            <a:spLocks noGrp="1"/>
          </p:cNvSpPr>
          <p:nvPr>
            <p:ph type="sldNum" sz="quarter" idx="5"/>
          </p:nvPr>
        </p:nvSpPr>
        <p:spPr/>
        <p:txBody>
          <a:bodyPr/>
          <a:lstStyle/>
          <a:p>
            <a:fld id="{D82A6A9D-BEE6-4120-B118-04F5FE8877F5}" type="slidenum">
              <a:rPr lang="ko-KR" altLang="en-US" smtClean="0"/>
              <a:t>52</a:t>
            </a:fld>
            <a:endParaRPr lang="ko-KR" altLang="en-US"/>
          </a:p>
        </p:txBody>
      </p:sp>
    </p:spTree>
    <p:extLst>
      <p:ext uri="{BB962C8B-B14F-4D97-AF65-F5344CB8AC3E}">
        <p14:creationId xmlns:p14="http://schemas.microsoft.com/office/powerpoint/2010/main" val="1924864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6B6A1-C99E-CA1B-8FD8-F5F1090861E2}"/>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9F9AA28-E39F-6C7F-A6F9-1CA49DB53913}"/>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06E95D77-F57B-5FB7-C310-08B9EB8EC475}"/>
                  </a:ext>
                </a:extLst>
              </p:cNvPr>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14:m>
                  <m:oMath xmlns:m="http://schemas.openxmlformats.org/officeDocument/2006/math">
                    <m:r>
                      <a:rPr lang="en-US" altLang="ko-KR" b="0" i="1" smtClean="0">
                        <a:latin typeface="Cambria Math" panose="02040503050406030204" pitchFamily="18" charset="0"/>
                      </a:rPr>
                      <m:t>𝛾</m:t>
                    </m:r>
                  </m:oMath>
                </a14:m>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14:m>
                  <m:oMath xmlns:m="http://schemas.openxmlformats.org/officeDocument/2006/math">
                    <m:r>
                      <a:rPr lang="en-US" altLang="ko-KR" b="0" i="1" smtClean="0">
                        <a:latin typeface="Cambria Math" panose="02040503050406030204" pitchFamily="18" charset="0"/>
                      </a:rPr>
                      <m:t>𝛾</m:t>
                    </m:r>
                  </m:oMath>
                </a14:m>
                <a:r>
                  <a:rPr lang="ko-KR" altLang="en-US" dirty="0"/>
                  <a:t> </a:t>
                </a:r>
                <a:r>
                  <a:rPr lang="en-US" altLang="ko-KR" dirty="0"/>
                  <a:t>as 1.5. So we suggest that the mode of gravitational cooling of soliton-blackhole coupled</a:t>
                </a:r>
                <a:r>
                  <a:rPr lang="en-US" altLang="ko-KR" baseline="0" dirty="0"/>
                  <a:t> system can be classified by the factor </a:t>
                </a:r>
                <a14:m>
                  <m:oMath xmlns:m="http://schemas.openxmlformats.org/officeDocument/2006/math">
                    <m:r>
                      <a:rPr lang="en-US" altLang="ko-KR" b="0" i="1" baseline="0" smtClean="0">
                        <a:latin typeface="Cambria Math" panose="02040503050406030204" pitchFamily="18" charset="0"/>
                      </a:rPr>
                      <m:t>𝛾</m:t>
                    </m:r>
                  </m:oMath>
                </a14:m>
                <a:r>
                  <a:rPr lang="en-US" altLang="ko-KR" dirty="0"/>
                  <a:t>.</a:t>
                </a:r>
                <a:endParaRPr lang="ko-KR" altLang="en-US" dirty="0"/>
              </a:p>
            </p:txBody>
          </p:sp>
        </mc:Choice>
        <mc:Fallback xmlns="">
          <p:sp>
            <p:nvSpPr>
              <p:cNvPr id="3" name="슬라이드 노트 개체 틀 2"/>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r>
                  <a:rPr lang="en-US" altLang="ko-KR" b="0" i="0">
                    <a:latin typeface="Cambria Math" panose="02040503050406030204" pitchFamily="18" charset="0"/>
                  </a:rPr>
                  <a:t>𝛾</a:t>
                </a:r>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r>
                  <a:rPr lang="en-US" altLang="ko-KR" b="0" i="0">
                    <a:latin typeface="Cambria Math" panose="02040503050406030204" pitchFamily="18" charset="0"/>
                  </a:rPr>
                  <a:t>𝛾</a:t>
                </a:r>
                <a:r>
                  <a:rPr lang="ko-KR" altLang="en-US" dirty="0"/>
                  <a:t> </a:t>
                </a:r>
                <a:r>
                  <a:rPr lang="en-US" altLang="ko-KR" dirty="0"/>
                  <a:t>as 1.5. So we suggest that the mode of gravitational cooling of soliton-blackhole coupled</a:t>
                </a:r>
                <a:r>
                  <a:rPr lang="en-US" altLang="ko-KR" baseline="0" dirty="0"/>
                  <a:t> system can be classified by the factor </a:t>
                </a:r>
                <a:r>
                  <a:rPr lang="en-US" altLang="ko-KR" b="0" i="0" baseline="0">
                    <a:latin typeface="Cambria Math" panose="02040503050406030204" pitchFamily="18" charset="0"/>
                  </a:rPr>
                  <a:t>𝛾</a:t>
                </a:r>
                <a:r>
                  <a:rPr lang="en-US" altLang="ko-KR" dirty="0"/>
                  <a:t>.</a:t>
                </a:r>
                <a:endParaRPr lang="ko-KR" altLang="en-US" dirty="0"/>
              </a:p>
            </p:txBody>
          </p:sp>
        </mc:Fallback>
      </mc:AlternateContent>
      <p:sp>
        <p:nvSpPr>
          <p:cNvPr id="4" name="슬라이드 번호 개체 틀 3">
            <a:extLst>
              <a:ext uri="{FF2B5EF4-FFF2-40B4-BE49-F238E27FC236}">
                <a16:creationId xmlns:a16="http://schemas.microsoft.com/office/drawing/2014/main" id="{DCAAE476-71E2-F9D7-3A72-C2DE51BCE694}"/>
              </a:ext>
            </a:extLst>
          </p:cNvPr>
          <p:cNvSpPr>
            <a:spLocks noGrp="1"/>
          </p:cNvSpPr>
          <p:nvPr>
            <p:ph type="sldNum" sz="quarter" idx="5"/>
          </p:nvPr>
        </p:nvSpPr>
        <p:spPr/>
        <p:txBody>
          <a:bodyPr/>
          <a:lstStyle/>
          <a:p>
            <a:fld id="{D82A6A9D-BEE6-4120-B118-04F5FE8877F5}" type="slidenum">
              <a:rPr lang="ko-KR" altLang="en-US" smtClean="0"/>
              <a:t>53</a:t>
            </a:fld>
            <a:endParaRPr lang="ko-KR" altLang="en-US"/>
          </a:p>
        </p:txBody>
      </p:sp>
    </p:spTree>
    <p:extLst>
      <p:ext uri="{BB962C8B-B14F-4D97-AF65-F5344CB8AC3E}">
        <p14:creationId xmlns:p14="http://schemas.microsoft.com/office/powerpoint/2010/main" val="1448690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092B0-86D8-2C7E-CC09-30819F60CF9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283C014-0D9B-CE9A-BBCE-97C5DCFCAC74}"/>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F4C3463D-E34F-1E17-1611-166B1702668E}"/>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6A961EB8-807A-3236-D687-1C585E18A745}"/>
              </a:ext>
            </a:extLst>
          </p:cNvPr>
          <p:cNvSpPr>
            <a:spLocks noGrp="1"/>
          </p:cNvSpPr>
          <p:nvPr>
            <p:ph type="sldNum" sz="quarter" idx="5"/>
          </p:nvPr>
        </p:nvSpPr>
        <p:spPr/>
        <p:txBody>
          <a:bodyPr/>
          <a:lstStyle/>
          <a:p>
            <a:fld id="{4B6E501F-4FF5-496A-BF1B-9AF53D2EE2BC}" type="slidenum">
              <a:rPr lang="ko-KR" altLang="en-US" smtClean="0"/>
              <a:t>54</a:t>
            </a:fld>
            <a:endParaRPr lang="ko-KR" altLang="en-US"/>
          </a:p>
        </p:txBody>
      </p:sp>
    </p:spTree>
    <p:extLst>
      <p:ext uri="{BB962C8B-B14F-4D97-AF65-F5344CB8AC3E}">
        <p14:creationId xmlns:p14="http://schemas.microsoft.com/office/powerpoint/2010/main" val="24387104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7F823-2334-3AFE-4E26-C511CFACBD3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89D2C49-432C-C630-1EBF-F82BC3E02169}"/>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76E01EEB-80A5-82F1-DE6F-A8B996F21D62}"/>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r>
                  <a:rPr lang="en-US" altLang="ko-KR" b="0" i="0">
                    <a:latin typeface="Cambria Math" panose="02040503050406030204" pitchFamily="18" charset="0"/>
                  </a:rPr>
                  <a:t>𝛾</a:t>
                </a:r>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r>
                  <a:rPr lang="en-US" altLang="ko-KR" b="0" i="0">
                    <a:latin typeface="Cambria Math" panose="02040503050406030204" pitchFamily="18" charset="0"/>
                  </a:rPr>
                  <a:t>𝛾</a:t>
                </a:r>
                <a:r>
                  <a:rPr lang="ko-KR" altLang="en-US" dirty="0"/>
                  <a:t> </a:t>
                </a:r>
                <a:r>
                  <a:rPr lang="en-US" altLang="ko-KR" dirty="0"/>
                  <a:t>as 1.5. So we suggest that the mode of gravitational cooling of soliton-blackhole coupled</a:t>
                </a:r>
                <a:r>
                  <a:rPr lang="en-US" altLang="ko-KR" baseline="0" dirty="0"/>
                  <a:t> system can be classified by the factor </a:t>
                </a:r>
                <a:r>
                  <a:rPr lang="en-US" altLang="ko-KR" b="0" i="0" baseline="0">
                    <a:latin typeface="Cambria Math" panose="02040503050406030204" pitchFamily="18" charset="0"/>
                  </a:rPr>
                  <a:t>𝛾</a:t>
                </a:r>
                <a:r>
                  <a:rPr lang="en-US" altLang="ko-KR" dirty="0"/>
                  <a:t>.</a:t>
                </a:r>
                <a:endParaRPr lang="ko-KR" altLang="en-US" dirty="0"/>
              </a:p>
            </p:txBody>
          </p:sp>
        </mc:Fallback>
      </mc:AlternateContent>
      <p:sp>
        <p:nvSpPr>
          <p:cNvPr id="4" name="슬라이드 번호 개체 틀 3">
            <a:extLst>
              <a:ext uri="{FF2B5EF4-FFF2-40B4-BE49-F238E27FC236}">
                <a16:creationId xmlns:a16="http://schemas.microsoft.com/office/drawing/2014/main" id="{8F348B44-5CCD-7728-9D62-7C123DD69B50}"/>
              </a:ext>
            </a:extLst>
          </p:cNvPr>
          <p:cNvSpPr>
            <a:spLocks noGrp="1"/>
          </p:cNvSpPr>
          <p:nvPr>
            <p:ph type="sldNum" sz="quarter" idx="5"/>
          </p:nvPr>
        </p:nvSpPr>
        <p:spPr/>
        <p:txBody>
          <a:bodyPr/>
          <a:lstStyle/>
          <a:p>
            <a:fld id="{D82A6A9D-BEE6-4120-B118-04F5FE8877F5}" type="slidenum">
              <a:rPr lang="ko-KR" altLang="en-US" smtClean="0"/>
              <a:t>55</a:t>
            </a:fld>
            <a:endParaRPr lang="ko-KR" altLang="en-US"/>
          </a:p>
        </p:txBody>
      </p:sp>
    </p:spTree>
    <p:extLst>
      <p:ext uri="{BB962C8B-B14F-4D97-AF65-F5344CB8AC3E}">
        <p14:creationId xmlns:p14="http://schemas.microsoft.com/office/powerpoint/2010/main" val="4195567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03AC3-9871-D0B9-3C38-E42EC364FC8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966176E-C735-3F82-65DB-0B7B5F039E3F}"/>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C1B1E2E2-DF32-E52F-24C8-F5867C8A0A1D}"/>
                  </a:ext>
                </a:extLst>
              </p:cNvPr>
              <p:cNvSpPr>
                <a:spLocks noGrp="1"/>
              </p:cNvSpPr>
              <p:nvPr>
                <p:ph type="body"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𝐹</m:t>
                          </m:r>
                        </m:e>
                        <m:sub>
                          <m:r>
                            <m:rPr>
                              <m:sty m:val="p"/>
                            </m:rPr>
                            <a:rPr lang="en-US" altLang="ko-KR" sz="1400" b="0" i="1" smtClean="0">
                              <a:latin typeface="Cambria Math" panose="02040503050406030204" pitchFamily="18" charset="0"/>
                            </a:rPr>
                            <m:t>cool</m:t>
                          </m:r>
                        </m:sub>
                      </m:sSub>
                      <m:r>
                        <a:rPr lang="en-US" altLang="ko-KR" sz="1400" b="0" i="1" smtClean="0">
                          <a:latin typeface="Cambria Math" panose="02040503050406030204" pitchFamily="18" charset="0"/>
                        </a:rPr>
                        <m:t>∝</m:t>
                      </m:r>
                      <m:rad>
                        <m:radPr>
                          <m:degHide m:val="on"/>
                          <m:ctrlPr>
                            <a:rPr lang="en-US" altLang="ko-KR" sz="1400" b="0" i="1" smtClean="0">
                              <a:latin typeface="Cambria Math" panose="02040503050406030204" pitchFamily="18" charset="0"/>
                            </a:rPr>
                          </m:ctrlPr>
                        </m:radPr>
                        <m:deg/>
                        <m:e>
                          <m:f>
                            <m:fPr>
                              <m:ctrlPr>
                                <a:rPr lang="en-US" altLang="ko-KR" sz="1400" b="0" i="1" smtClean="0">
                                  <a:latin typeface="Cambria Math" panose="02040503050406030204" pitchFamily="18" charset="0"/>
                                </a:rPr>
                              </m:ctrlPr>
                            </m:fPr>
                            <m:num>
                              <m:r>
                                <a:rPr lang="en-US" altLang="ko-KR" sz="1400" b="0" i="1" smtClean="0">
                                  <a:latin typeface="Cambria Math" panose="02040503050406030204" pitchFamily="18" charset="0"/>
                                </a:rPr>
                                <m:t>𝐷</m:t>
                              </m:r>
                            </m:num>
                            <m:den>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𝑓</m:t>
                                  </m:r>
                                </m:e>
                                <m:sub>
                                  <m:r>
                                    <a:rPr lang="en-US" altLang="ko-KR" sz="1400" b="0" i="1" smtClean="0">
                                      <a:latin typeface="Cambria Math" panose="02040503050406030204" pitchFamily="18" charset="0"/>
                                    </a:rPr>
                                    <m:t>0</m:t>
                                  </m:r>
                                </m:sub>
                              </m:sSub>
                            </m:den>
                          </m:f>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𝑟</m:t>
                              </m:r>
                            </m:e>
                            <m:sub>
                              <m:r>
                                <a:rPr lang="en-US" altLang="ko-KR" sz="1400" b="0" i="1" smtClean="0">
                                  <a:latin typeface="Cambria Math" panose="02040503050406030204" pitchFamily="18" charset="0"/>
                                </a:rPr>
                                <m:t>h</m:t>
                              </m:r>
                            </m:sub>
                          </m:sSub>
                        </m:e>
                      </m:rad>
                      <m:d>
                        <m:dPr>
                          <m:ctrlPr>
                            <a:rPr lang="en-US" altLang="ko-KR" sz="1400" b="0" i="1" smtClean="0">
                              <a:latin typeface="Cambria Math" panose="02040503050406030204" pitchFamily="18" charset="0"/>
                            </a:rPr>
                          </m:ctrlPr>
                        </m:dPr>
                        <m:e>
                          <m:f>
                            <m:fPr>
                              <m:ctrlPr>
                                <a:rPr lang="en-US" altLang="ko-KR" sz="1400" b="0" i="1" smtClean="0">
                                  <a:latin typeface="Cambria Math" panose="02040503050406030204" pitchFamily="18" charset="0"/>
                                </a:rPr>
                              </m:ctrlPr>
                            </m:fPr>
                            <m:num>
                              <m:sSubSup>
                                <m:sSubSupPr>
                                  <m:ctrlPr>
                                    <a:rPr lang="en-US" altLang="ko-KR" sz="1400" b="0" i="1" smtClean="0">
                                      <a:latin typeface="Cambria Math" panose="02040503050406030204" pitchFamily="18" charset="0"/>
                                    </a:rPr>
                                  </m:ctrlPr>
                                </m:sSubSupPr>
                                <m:e>
                                  <m:r>
                                    <a:rPr lang="en-US" altLang="ko-KR" sz="1400" b="0" i="1" smtClean="0">
                                      <a:latin typeface="Cambria Math" panose="02040503050406030204" pitchFamily="18" charset="0"/>
                                    </a:rPr>
                                    <m:t>𝑓</m:t>
                                  </m:r>
                                </m:e>
                                <m:sub>
                                  <m:r>
                                    <a:rPr lang="en-US" altLang="ko-KR" sz="1400" b="0" i="1" smtClean="0">
                                      <a:latin typeface="Cambria Math" panose="02040503050406030204" pitchFamily="18" charset="0"/>
                                    </a:rPr>
                                    <m:t>0</m:t>
                                  </m:r>
                                </m:sub>
                                <m:sup>
                                  <m:r>
                                    <a:rPr lang="en-US" altLang="ko-KR" sz="1400" b="0" i="1" smtClean="0">
                                      <a:latin typeface="Cambria Math" panose="02040503050406030204" pitchFamily="18" charset="0"/>
                                    </a:rPr>
                                    <m:t>2</m:t>
                                  </m:r>
                                </m:sup>
                              </m:sSubSup>
                              <m:r>
                                <a:rPr lang="en-US" altLang="ko-KR" sz="1400" b="0" i="1" smtClean="0">
                                  <a:latin typeface="Cambria Math" panose="02040503050406030204" pitchFamily="18" charset="0"/>
                                </a:rPr>
                                <m:t>𝜋</m:t>
                              </m:r>
                              <m:r>
                                <a:rPr lang="en-US" altLang="ko-KR" sz="1400" b="0" i="1" smtClean="0">
                                  <a:latin typeface="Cambria Math" panose="02040503050406030204" pitchFamily="18" charset="0"/>
                                </a:rPr>
                                <m:t>𝐷</m:t>
                              </m:r>
                            </m:num>
                            <m:den>
                              <m:sSubSup>
                                <m:sSubSupPr>
                                  <m:ctrlPr>
                                    <a:rPr lang="en-US" altLang="ko-KR" sz="1400" b="0" i="1" smtClean="0">
                                      <a:latin typeface="Cambria Math" panose="02040503050406030204" pitchFamily="18" charset="0"/>
                                    </a:rPr>
                                  </m:ctrlPr>
                                </m:sSubSupPr>
                                <m:e>
                                  <m:r>
                                    <a:rPr lang="en-US" altLang="ko-KR" sz="1400" b="0" i="1" smtClean="0">
                                      <a:latin typeface="Cambria Math" panose="02040503050406030204" pitchFamily="18" charset="0"/>
                                    </a:rPr>
                                    <m:t>𝑟</m:t>
                                  </m:r>
                                </m:e>
                                <m:sub>
                                  <m:r>
                                    <a:rPr lang="en-US" altLang="ko-KR" sz="1400" b="0" i="1" smtClean="0">
                                      <a:latin typeface="Cambria Math" panose="02040503050406030204" pitchFamily="18" charset="0"/>
                                    </a:rPr>
                                    <m:t>h</m:t>
                                  </m:r>
                                </m:sub>
                                <m:sup>
                                  <m:r>
                                    <a:rPr lang="en-US" altLang="ko-KR" sz="1400" b="0" i="1" smtClean="0">
                                      <a:latin typeface="Cambria Math" panose="02040503050406030204" pitchFamily="18" charset="0"/>
                                    </a:rPr>
                                    <m:t>2</m:t>
                                  </m:r>
                                </m:sup>
                              </m:sSubSup>
                            </m:den>
                          </m:f>
                        </m:e>
                      </m:d>
                      <m:r>
                        <a:rPr lang="en-US" altLang="ko-KR" sz="1400" b="0" i="1" smtClean="0">
                          <a:latin typeface="Cambria Math" panose="02040503050406030204" pitchFamily="18" charset="0"/>
                        </a:rPr>
                        <m:t>×</m:t>
                      </m:r>
                      <m:d>
                        <m:dPr>
                          <m:ctrlPr>
                            <a:rPr lang="en-US" altLang="ko-KR" sz="1400" b="0" i="1" smtClean="0">
                              <a:latin typeface="Cambria Math" panose="02040503050406030204" pitchFamily="18" charset="0"/>
                            </a:rPr>
                          </m:ctrlPr>
                        </m:dPr>
                        <m:e>
                          <m:f>
                            <m:fPr>
                              <m:ctrlPr>
                                <a:rPr lang="en-US" altLang="ko-KR" sz="1400" b="0" i="1" smtClean="0">
                                  <a:latin typeface="Cambria Math" panose="02040503050406030204" pitchFamily="18" charset="0"/>
                                </a:rPr>
                              </m:ctrlPr>
                            </m:fPr>
                            <m:num>
                              <m:r>
                                <a:rPr lang="en-US" altLang="ko-KR" sz="1400" b="0" i="1" smtClean="0">
                                  <a:latin typeface="Cambria Math" panose="02040503050406030204" pitchFamily="18" charset="0"/>
                                </a:rPr>
                                <m:t>𝐺</m:t>
                              </m:r>
                              <m:sSub>
                                <m:sSubPr>
                                  <m:ctrlPr>
                                    <a:rPr lang="en-US" altLang="ko-KR" sz="1400" b="0" i="1" smtClean="0">
                                      <a:latin typeface="Cambria Math" panose="02040503050406030204" pitchFamily="18" charset="0"/>
                                    </a:rPr>
                                  </m:ctrlPr>
                                </m:sSubPr>
                                <m:e>
                                  <m:acc>
                                    <m:accPr>
                                      <m:chr m:val="̃"/>
                                      <m:ctrlPr>
                                        <a:rPr lang="en-US" altLang="ko-KR" sz="1400" b="0" i="1" smtClean="0">
                                          <a:latin typeface="Cambria Math" panose="02040503050406030204" pitchFamily="18" charset="0"/>
                                        </a:rPr>
                                      </m:ctrlPr>
                                    </m:accPr>
                                    <m:e>
                                      <m:r>
                                        <a:rPr lang="en-US" altLang="ko-KR" sz="1400" b="0" i="1" smtClean="0">
                                          <a:latin typeface="Cambria Math" panose="02040503050406030204" pitchFamily="18" charset="0"/>
                                        </a:rPr>
                                        <m:t>𝑀</m:t>
                                      </m:r>
                                    </m:e>
                                  </m:acc>
                                </m:e>
                                <m:sub>
                                  <m:r>
                                    <a:rPr lang="en-US" altLang="ko-KR" sz="1400" b="0" i="1" smtClean="0">
                                      <a:latin typeface="Cambria Math" panose="02040503050406030204" pitchFamily="18" charset="0"/>
                                    </a:rPr>
                                    <m:t>𝑠</m:t>
                                  </m:r>
                                </m:sub>
                              </m:sSub>
                              <m:r>
                                <a:rPr lang="en-US" altLang="ko-KR" sz="1400" b="0" i="1" smtClean="0">
                                  <a:latin typeface="Cambria Math" panose="02040503050406030204" pitchFamily="18" charset="0"/>
                                </a:rPr>
                                <m:t>𝛿</m:t>
                              </m:r>
                              <m:r>
                                <a:rPr lang="en-US" altLang="ko-KR" sz="1400" b="0" i="1" smtClean="0">
                                  <a:latin typeface="Cambria Math" panose="02040503050406030204" pitchFamily="18" charset="0"/>
                                </a:rPr>
                                <m:t>𝑀</m:t>
                              </m:r>
                            </m:num>
                            <m:den>
                              <m:sSubSup>
                                <m:sSubSupPr>
                                  <m:ctrlPr>
                                    <a:rPr lang="en-US" altLang="ko-KR" sz="1400" b="0" i="1" smtClean="0">
                                      <a:latin typeface="Cambria Math" panose="02040503050406030204" pitchFamily="18" charset="0"/>
                                    </a:rPr>
                                  </m:ctrlPr>
                                </m:sSubSupPr>
                                <m:e>
                                  <m:r>
                                    <a:rPr lang="en-US" altLang="ko-KR" sz="1400" b="0" i="1" smtClean="0">
                                      <a:latin typeface="Cambria Math" panose="02040503050406030204" pitchFamily="18" charset="0"/>
                                    </a:rPr>
                                    <m:t>𝑟</m:t>
                                  </m:r>
                                </m:e>
                                <m:sub>
                                  <m:r>
                                    <a:rPr lang="en-US" altLang="ko-KR" sz="1400" b="0" i="1" smtClean="0">
                                      <a:latin typeface="Cambria Math" panose="02040503050406030204" pitchFamily="18" charset="0"/>
                                    </a:rPr>
                                    <m:t>h</m:t>
                                  </m:r>
                                </m:sub>
                                <m:sup>
                                  <m:r>
                                    <a:rPr lang="en-US" altLang="ko-KR" sz="1400" b="0" i="1" smtClean="0">
                                      <a:latin typeface="Cambria Math" panose="02040503050406030204" pitchFamily="18" charset="0"/>
                                    </a:rPr>
                                    <m:t>2</m:t>
                                  </m:r>
                                </m:sup>
                              </m:sSubSup>
                            </m:den>
                          </m:f>
                        </m:e>
                      </m:d>
                    </m:oMath>
                  </m:oMathPara>
                </a14:m>
                <a:endParaRPr lang="en-US" altLang="ko-KR" sz="1400" dirty="0"/>
              </a:p>
              <a:p>
                <a:pPr marL="0" indent="0">
                  <a:buNone/>
                </a:pPr>
                <a:endParaRPr lang="en-US" altLang="ko-KR" sz="14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𝐹</m:t>
                          </m:r>
                        </m:e>
                        <m:sub>
                          <m:r>
                            <m:rPr>
                              <m:sty m:val="p"/>
                            </m:rPr>
                            <a:rPr lang="en-US" altLang="ko-KR" sz="1400" b="0" i="1" smtClean="0">
                              <a:latin typeface="Cambria Math" panose="02040503050406030204" pitchFamily="18" charset="0"/>
                            </a:rPr>
                            <m:t>DF</m:t>
                          </m:r>
                        </m:sub>
                      </m:sSub>
                      <m:r>
                        <a:rPr lang="en-US" altLang="ko-KR" sz="1400" b="0" i="1" smtClean="0">
                          <a:latin typeface="Cambria Math" panose="02040503050406030204" pitchFamily="18" charset="0"/>
                        </a:rPr>
                        <m:t>∝</m:t>
                      </m:r>
                      <m:f>
                        <m:fPr>
                          <m:ctrlPr>
                            <a:rPr lang="en-US" altLang="ko-KR" sz="1400" b="0" i="1" smtClean="0">
                              <a:latin typeface="Cambria Math" panose="02040503050406030204" pitchFamily="18" charset="0"/>
                            </a:rPr>
                          </m:ctrlPr>
                        </m:fPr>
                        <m:num>
                          <m:sSub>
                            <m:sSubPr>
                              <m:ctrlPr>
                                <a:rPr lang="en-US" altLang="ko-KR" sz="1400" b="0" i="1" smtClean="0">
                                  <a:latin typeface="Cambria Math" panose="02040503050406030204" pitchFamily="18" charset="0"/>
                                </a:rPr>
                              </m:ctrlPr>
                            </m:sSubPr>
                            <m:e>
                              <m:acc>
                                <m:accPr>
                                  <m:chr m:val="̃"/>
                                  <m:ctrlPr>
                                    <a:rPr lang="en-US" altLang="ko-KR" sz="1400" b="0" i="1" smtClean="0">
                                      <a:latin typeface="Cambria Math" panose="02040503050406030204" pitchFamily="18" charset="0"/>
                                    </a:rPr>
                                  </m:ctrlPr>
                                </m:accPr>
                                <m:e>
                                  <m:r>
                                    <a:rPr lang="en-US" altLang="ko-KR" sz="1400" b="0" i="1" smtClean="0">
                                      <a:latin typeface="Cambria Math" panose="02040503050406030204" pitchFamily="18" charset="0"/>
                                    </a:rPr>
                                    <m:t>𝑀</m:t>
                                  </m:r>
                                </m:e>
                              </m:acc>
                            </m:e>
                            <m:sub>
                              <m:r>
                                <a:rPr lang="en-US" altLang="ko-KR" sz="1400" b="0" i="1" smtClean="0">
                                  <a:latin typeface="Cambria Math" panose="02040503050406030204" pitchFamily="18" charset="0"/>
                                </a:rPr>
                                <m:t>𝑠</m:t>
                              </m:r>
                            </m:sub>
                          </m:sSub>
                        </m:num>
                        <m:den>
                          <m:sSubSup>
                            <m:sSubSupPr>
                              <m:ctrlPr>
                                <a:rPr lang="en-US" altLang="ko-KR" sz="1400" b="0" i="1" smtClean="0">
                                  <a:latin typeface="Cambria Math" panose="02040503050406030204" pitchFamily="18" charset="0"/>
                                </a:rPr>
                              </m:ctrlPr>
                            </m:sSubSupPr>
                            <m:e>
                              <m:r>
                                <a:rPr lang="en-US" altLang="ko-KR" sz="1400" b="0" i="1" smtClean="0">
                                  <a:latin typeface="Cambria Math" panose="02040503050406030204" pitchFamily="18" charset="0"/>
                                </a:rPr>
                                <m:t>𝑟</m:t>
                              </m:r>
                            </m:e>
                            <m:sub>
                              <m:r>
                                <a:rPr lang="en-US" altLang="ko-KR" sz="1400" b="0" i="1" smtClean="0">
                                  <a:latin typeface="Cambria Math" panose="02040503050406030204" pitchFamily="18" charset="0"/>
                                </a:rPr>
                                <m:t>h</m:t>
                              </m:r>
                            </m:sub>
                            <m:sup>
                              <m:r>
                                <a:rPr lang="en-US" altLang="ko-KR" sz="1400" b="0" i="1" smtClean="0">
                                  <a:latin typeface="Cambria Math" panose="02040503050406030204" pitchFamily="18" charset="0"/>
                                </a:rPr>
                                <m:t>3</m:t>
                              </m:r>
                            </m:sup>
                          </m:sSubSup>
                        </m:den>
                      </m:f>
                      <m:sSup>
                        <m:sSupPr>
                          <m:ctrlPr>
                            <a:rPr lang="en-US" altLang="ko-KR" sz="1400" b="0" i="1" smtClean="0">
                              <a:latin typeface="Cambria Math" panose="02040503050406030204" pitchFamily="18" charset="0"/>
                            </a:rPr>
                          </m:ctrlPr>
                        </m:sSupPr>
                        <m:e>
                          <m:d>
                            <m:dPr>
                              <m:ctrlPr>
                                <a:rPr lang="en-US" altLang="ko-KR" sz="1400" b="0" i="1" smtClean="0">
                                  <a:latin typeface="Cambria Math" panose="02040503050406030204" pitchFamily="18" charset="0"/>
                                </a:rPr>
                              </m:ctrlPr>
                            </m:dPr>
                            <m:e>
                              <m:f>
                                <m:fPr>
                                  <m:ctrlPr>
                                    <a:rPr lang="en-US" altLang="ko-KR" sz="1400" b="0" i="1" smtClean="0">
                                      <a:latin typeface="Cambria Math" panose="02040503050406030204" pitchFamily="18" charset="0"/>
                                    </a:rPr>
                                  </m:ctrlPr>
                                </m:fPr>
                                <m:num>
                                  <m:r>
                                    <a:rPr lang="en-US" altLang="ko-KR" sz="1400" i="1">
                                      <a:latin typeface="Cambria Math" panose="02040503050406030204" pitchFamily="18" charset="0"/>
                                    </a:rPr>
                                    <m:t>𝐺𝑀</m:t>
                                  </m:r>
                                  <m:r>
                                    <a:rPr lang="en-US" altLang="ko-KR" sz="1400" b="0" i="1" smtClean="0">
                                      <a:latin typeface="Cambria Math" panose="02040503050406030204" pitchFamily="18" charset="0"/>
                                    </a:rPr>
                                    <m:t>𝑚</m:t>
                                  </m:r>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𝛼</m:t>
                                      </m:r>
                                    </m:e>
                                    <m:sub>
                                      <m:r>
                                        <m:rPr>
                                          <m:sty m:val="p"/>
                                        </m:rPr>
                                        <a:rPr lang="en-US" altLang="ko-KR" sz="1400" b="0" i="1" smtClean="0">
                                          <a:latin typeface="Cambria Math" panose="02040503050406030204" pitchFamily="18" charset="0"/>
                                        </a:rPr>
                                        <m:t>df</m:t>
                                      </m:r>
                                    </m:sub>
                                  </m:sSub>
                                  <m:r>
                                    <a:rPr lang="en-US" altLang="ko-KR" sz="1400" b="0" i="1" smtClean="0">
                                      <a:latin typeface="Cambria Math" panose="02040503050406030204" pitchFamily="18" charset="0"/>
                                    </a:rPr>
                                    <m:t>𝐷</m:t>
                                  </m:r>
                                </m:num>
                                <m:den>
                                  <m:r>
                                    <a:rPr lang="en-US" altLang="ko-KR" sz="1400" b="0" i="1" smtClean="0">
                                      <a:latin typeface="Cambria Math" panose="02040503050406030204" pitchFamily="18" charset="0"/>
                                    </a:rPr>
                                    <m:t>ℏ</m:t>
                                  </m:r>
                                </m:den>
                              </m:f>
                            </m:e>
                          </m:d>
                        </m:e>
                        <m:sup>
                          <m:r>
                            <a:rPr lang="en-US" altLang="ko-KR" sz="1400" b="0" i="1" smtClean="0">
                              <a:latin typeface="Cambria Math" panose="02040503050406030204" pitchFamily="18" charset="0"/>
                            </a:rPr>
                            <m:t>2</m:t>
                          </m:r>
                        </m:sup>
                      </m:sSup>
                    </m:oMath>
                  </m:oMathPara>
                </a14:m>
                <a:endParaRPr lang="en-US" altLang="ko-KR" sz="1400" dirty="0"/>
              </a:p>
              <a:p>
                <a:pPr marL="0" indent="0">
                  <a:buNone/>
                </a:pPr>
                <a:endParaRPr lang="en-US" altLang="ko-KR" sz="1400" dirty="0"/>
              </a:p>
              <a:p>
                <a:pPr marL="0" indent="0">
                  <a:buNone/>
                </a:pPr>
                <a14:m>
                  <m:oMathPara xmlns:m="http://schemas.openxmlformats.org/officeDocument/2006/math">
                    <m:oMathParaPr>
                      <m:jc m:val="centerGroup"/>
                    </m:oMathParaPr>
                    <m:oMath xmlns:m="http://schemas.openxmlformats.org/officeDocument/2006/math">
                      <m:f>
                        <m:fPr>
                          <m:ctrlPr>
                            <a:rPr lang="en-US" altLang="ko-KR" sz="1400" b="0" i="1" smtClean="0">
                              <a:latin typeface="Cambria Math" panose="02040503050406030204" pitchFamily="18" charset="0"/>
                            </a:rPr>
                          </m:ctrlPr>
                        </m:fPr>
                        <m:num>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𝐹</m:t>
                              </m:r>
                            </m:e>
                            <m:sub>
                              <m:r>
                                <m:rPr>
                                  <m:sty m:val="p"/>
                                </m:rPr>
                                <a:rPr lang="en-US" altLang="ko-KR" sz="1400" b="0" i="1" smtClean="0">
                                  <a:latin typeface="Cambria Math" panose="02040503050406030204" pitchFamily="18" charset="0"/>
                                </a:rPr>
                                <m:t>cool</m:t>
                              </m:r>
                            </m:sub>
                          </m:sSub>
                        </m:num>
                        <m:den>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𝐹</m:t>
                              </m:r>
                            </m:e>
                            <m:sub>
                              <m:r>
                                <m:rPr>
                                  <m:sty m:val="p"/>
                                </m:rPr>
                                <a:rPr lang="en-US" altLang="ko-KR" sz="1400" b="0" i="1" smtClean="0">
                                  <a:latin typeface="Cambria Math" panose="02040503050406030204" pitchFamily="18" charset="0"/>
                                </a:rPr>
                                <m:t>DF</m:t>
                              </m:r>
                            </m:sub>
                          </m:sSub>
                        </m:den>
                      </m:f>
                      <m:r>
                        <a:rPr lang="en-US" altLang="ko-KR" sz="1400" b="0" i="1" smtClean="0">
                          <a:latin typeface="Cambria Math" panose="02040503050406030204" pitchFamily="18" charset="0"/>
                        </a:rPr>
                        <m:t>∝</m:t>
                      </m:r>
                      <m:rad>
                        <m:radPr>
                          <m:degHide m:val="on"/>
                          <m:ctrlPr>
                            <a:rPr lang="en-US" altLang="ko-KR" sz="1400" b="0" i="1" smtClean="0">
                              <a:latin typeface="Cambria Math" panose="02040503050406030204" pitchFamily="18" charset="0"/>
                            </a:rPr>
                          </m:ctrlPr>
                        </m:radPr>
                        <m:deg/>
                        <m:e>
                          <m:f>
                            <m:fPr>
                              <m:ctrlPr>
                                <a:rPr lang="en-US" altLang="ko-KR" sz="1400" b="0" i="1" smtClean="0">
                                  <a:latin typeface="Cambria Math" panose="02040503050406030204" pitchFamily="18" charset="0"/>
                                </a:rPr>
                              </m:ctrlPr>
                            </m:fPr>
                            <m:num>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𝑓</m:t>
                                  </m:r>
                                </m:e>
                                <m:sub>
                                  <m:r>
                                    <a:rPr lang="en-US" altLang="ko-KR" sz="1400" b="0" i="1" smtClean="0">
                                      <a:latin typeface="Cambria Math" panose="02040503050406030204" pitchFamily="18" charset="0"/>
                                    </a:rPr>
                                    <m:t>0</m:t>
                                  </m:r>
                                </m:sub>
                              </m:sSub>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𝑟</m:t>
                                  </m:r>
                                </m:e>
                                <m:sub>
                                  <m:r>
                                    <a:rPr lang="en-US" altLang="ko-KR" sz="1400" b="0" i="1" smtClean="0">
                                      <a:latin typeface="Cambria Math" panose="02040503050406030204" pitchFamily="18" charset="0"/>
                                    </a:rPr>
                                    <m:t>h</m:t>
                                  </m:r>
                                </m:sub>
                              </m:sSub>
                            </m:num>
                            <m:den>
                              <m:r>
                                <a:rPr lang="en-US" altLang="ko-KR" sz="1400" b="0" i="1" smtClean="0">
                                  <a:latin typeface="Cambria Math" panose="02040503050406030204" pitchFamily="18" charset="0"/>
                                </a:rPr>
                                <m:t>𝐷</m:t>
                              </m:r>
                              <m:sSubSup>
                                <m:sSubSupPr>
                                  <m:ctrlPr>
                                    <a:rPr lang="en-US" altLang="ko-KR" sz="1400" b="0" i="1" smtClean="0">
                                      <a:latin typeface="Cambria Math" panose="02040503050406030204" pitchFamily="18" charset="0"/>
                                    </a:rPr>
                                  </m:ctrlPr>
                                </m:sSubSupPr>
                                <m:e>
                                  <m:r>
                                    <a:rPr lang="en-US" altLang="ko-KR" sz="1400" b="0" i="1" smtClean="0">
                                      <a:latin typeface="Cambria Math" panose="02040503050406030204" pitchFamily="18" charset="0"/>
                                    </a:rPr>
                                    <m:t>𝑟</m:t>
                                  </m:r>
                                </m:e>
                                <m:sub>
                                  <m:r>
                                    <a:rPr lang="en-US" altLang="ko-KR" sz="1400" b="0" i="1" smtClean="0">
                                      <a:latin typeface="Cambria Math" panose="02040503050406030204" pitchFamily="18" charset="0"/>
                                    </a:rPr>
                                    <m:t>h</m:t>
                                  </m:r>
                                </m:sub>
                                <m:sup>
                                  <m:r>
                                    <a:rPr lang="en-US" altLang="ko-KR" sz="1400" b="0" i="1" smtClean="0">
                                      <a:latin typeface="Cambria Math" panose="02040503050406030204" pitchFamily="18" charset="0"/>
                                    </a:rPr>
                                    <m:t>3</m:t>
                                  </m:r>
                                </m:sup>
                              </m:sSubSup>
                            </m:den>
                          </m:f>
                        </m:e>
                      </m:rad>
                      <m:r>
                        <a:rPr lang="en-US" altLang="ko-KR" sz="1400" b="0" i="1" smtClean="0">
                          <a:latin typeface="Cambria Math" panose="02040503050406030204" pitchFamily="18" charset="0"/>
                        </a:rPr>
                        <m:t>×</m:t>
                      </m:r>
                      <m:f>
                        <m:fPr>
                          <m:ctrlPr>
                            <a:rPr lang="en-US" altLang="ko-KR" sz="1400" b="0" i="1" smtClean="0">
                              <a:latin typeface="Cambria Math" panose="02040503050406030204" pitchFamily="18" charset="0"/>
                            </a:rPr>
                          </m:ctrlPr>
                        </m:fPr>
                        <m:num>
                          <m:d>
                            <m:dPr>
                              <m:ctrlPr>
                                <a:rPr lang="en-US" altLang="ko-KR" sz="1400" b="0" i="1" smtClean="0">
                                  <a:latin typeface="Cambria Math" panose="02040503050406030204" pitchFamily="18" charset="0"/>
                                </a:rPr>
                              </m:ctrlPr>
                            </m:dPr>
                            <m:e>
                              <m:sSub>
                                <m:sSubPr>
                                  <m:ctrlPr>
                                    <a:rPr lang="en-US" altLang="ko-KR" sz="1400" b="0" i="1" smtClean="0">
                                      <a:latin typeface="Cambria Math" panose="02040503050406030204" pitchFamily="18" charset="0"/>
                                    </a:rPr>
                                  </m:ctrlPr>
                                </m:sSubPr>
                                <m:e>
                                  <m:acc>
                                    <m:accPr>
                                      <m:chr m:val="̃"/>
                                      <m:ctrlPr>
                                        <a:rPr lang="en-US" altLang="ko-KR" sz="1400" b="0" i="1" smtClean="0">
                                          <a:latin typeface="Cambria Math" panose="02040503050406030204" pitchFamily="18" charset="0"/>
                                        </a:rPr>
                                      </m:ctrlPr>
                                    </m:accPr>
                                    <m:e>
                                      <m:r>
                                        <a:rPr lang="en-US" altLang="ko-KR" sz="1400" b="0" i="1" smtClean="0">
                                          <a:latin typeface="Cambria Math" panose="02040503050406030204" pitchFamily="18" charset="0"/>
                                        </a:rPr>
                                        <m:t>𝑀</m:t>
                                      </m:r>
                                    </m:e>
                                  </m:acc>
                                </m:e>
                                <m:sub>
                                  <m:r>
                                    <a:rPr lang="en-US" altLang="ko-KR" sz="1400" b="0" i="1" smtClean="0">
                                      <a:latin typeface="Cambria Math" panose="02040503050406030204" pitchFamily="18" charset="0"/>
                                    </a:rPr>
                                    <m:t>𝑠</m:t>
                                  </m:r>
                                </m:sub>
                              </m:sSub>
                              <m:r>
                                <a:rPr lang="en-US" altLang="ko-KR" sz="1400" b="0" i="1" smtClean="0">
                                  <a:latin typeface="Cambria Math" panose="02040503050406030204" pitchFamily="18" charset="0"/>
                                </a:rPr>
                                <m:t>𝛿</m:t>
                              </m:r>
                              <m:r>
                                <a:rPr lang="en-US" altLang="ko-KR" sz="1400" b="0" i="1" smtClean="0">
                                  <a:latin typeface="Cambria Math" panose="02040503050406030204" pitchFamily="18" charset="0"/>
                                </a:rPr>
                                <m:t>𝑀</m:t>
                              </m:r>
                            </m:e>
                          </m:d>
                        </m:num>
                        <m:den>
                          <m:sSup>
                            <m:sSupPr>
                              <m:ctrlPr>
                                <a:rPr lang="en-US" altLang="ko-KR" sz="1400" b="0" i="1" smtClean="0">
                                  <a:latin typeface="Cambria Math" panose="02040503050406030204" pitchFamily="18" charset="0"/>
                                </a:rPr>
                              </m:ctrlPr>
                            </m:sSupPr>
                            <m:e>
                              <m:d>
                                <m:dPr>
                                  <m:ctrlPr>
                                    <a:rPr lang="en-US" altLang="ko-KR" sz="1400" b="0" i="1" smtClean="0">
                                      <a:latin typeface="Cambria Math" panose="02040503050406030204" pitchFamily="18" charset="0"/>
                                    </a:rPr>
                                  </m:ctrlPr>
                                </m:dPr>
                                <m:e>
                                  <m:r>
                                    <a:rPr lang="en-US" altLang="ko-KR" sz="1400" i="1" smtClean="0">
                                      <a:latin typeface="Cambria Math" panose="02040503050406030204" pitchFamily="18" charset="0"/>
                                    </a:rPr>
                                    <m:t>𝑀</m:t>
                                  </m:r>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𝛼</m:t>
                                      </m:r>
                                    </m:e>
                                    <m:sub>
                                      <m:r>
                                        <m:rPr>
                                          <m:sty m:val="p"/>
                                        </m:rPr>
                                        <a:rPr lang="en-US" altLang="ko-KR" sz="1400" b="0" i="1" smtClean="0">
                                          <a:latin typeface="Cambria Math" panose="02040503050406030204" pitchFamily="18" charset="0"/>
                                        </a:rPr>
                                        <m:t>df</m:t>
                                      </m:r>
                                    </m:sub>
                                  </m:sSub>
                                </m:e>
                              </m:d>
                            </m:e>
                            <m:sup>
                              <m:r>
                                <a:rPr lang="en-US" altLang="ko-KR" sz="1400" b="0" i="1" smtClean="0">
                                  <a:latin typeface="Cambria Math" panose="02040503050406030204" pitchFamily="18" charset="0"/>
                                </a:rPr>
                                <m:t>2</m:t>
                              </m:r>
                            </m:sup>
                          </m:sSup>
                        </m:den>
                      </m:f>
                    </m:oMath>
                  </m:oMathPara>
                </a14:m>
                <a:endParaRPr lang="en-US" altLang="ko-KR" sz="1400" dirty="0"/>
              </a:p>
            </p:txBody>
          </p:sp>
        </mc:Choice>
        <mc:Fallback xmlns="">
          <p:sp>
            <p:nvSpPr>
              <p:cNvPr id="3" name="슬라이드 노트 개체 틀 2"/>
              <p:cNvSpPr>
                <a:spLocks noGrp="1"/>
              </p:cNvSpPr>
              <p:nvPr>
                <p:ph type="body" idx="1"/>
              </p:nvPr>
            </p:nvSpPr>
            <p:spPr/>
            <p:txBody>
              <a:bodyPr/>
              <a:lstStyle/>
              <a:p>
                <a:r>
                  <a:rPr lang="en-US" altLang="ko-KR" dirty="0"/>
                  <a:t>This is the binary separation of SMBHB. As you see the solid and dashed curve, we suggested that the gravitational cooling on total system could be decomposed to two modes. First, the global mode corresponds to the breathing soliton with exerting DM particles. Its formula is similar with the Gravitational cooling timescale, but also multiplied the term of black hole mass with parameter gamma. For here, </a:t>
                </a:r>
                <a:r>
                  <a:rPr lang="en-US" altLang="ko-KR" b="0" i="0">
                    <a:latin typeface="Cambria Math" panose="02040503050406030204" pitchFamily="18" charset="0"/>
                  </a:rPr>
                  <a:t>𝛾</a:t>
                </a:r>
                <a:r>
                  <a:rPr lang="ko-KR" altLang="en-US" dirty="0"/>
                  <a:t> </a:t>
                </a:r>
                <a:r>
                  <a:rPr lang="en-US" altLang="ko-KR" dirty="0"/>
                  <a:t>has a value near to 2.</a:t>
                </a:r>
              </a:p>
              <a:p>
                <a:r>
                  <a:rPr lang="en-US" altLang="ko-KR" dirty="0"/>
                  <a:t>Second, the local mode corresponds to the purely orbital decaying of SMBHB as a function of like this, with the coefficient Q is written as this. Interesting thing is that the same model leads to the different value of </a:t>
                </a:r>
                <a:r>
                  <a:rPr lang="en-US" altLang="ko-KR" b="0" i="0">
                    <a:latin typeface="Cambria Math" panose="02040503050406030204" pitchFamily="18" charset="0"/>
                  </a:rPr>
                  <a:t>𝛾</a:t>
                </a:r>
                <a:r>
                  <a:rPr lang="ko-KR" altLang="en-US" dirty="0"/>
                  <a:t> </a:t>
                </a:r>
                <a:r>
                  <a:rPr lang="en-US" altLang="ko-KR" dirty="0"/>
                  <a:t>as 1.5. So we suggest that the mode of gravitational cooling of soliton-blackhole coupled</a:t>
                </a:r>
                <a:r>
                  <a:rPr lang="en-US" altLang="ko-KR" baseline="0" dirty="0"/>
                  <a:t> system can be classified by the factor </a:t>
                </a:r>
                <a:r>
                  <a:rPr lang="en-US" altLang="ko-KR" b="0" i="0" baseline="0">
                    <a:latin typeface="Cambria Math" panose="02040503050406030204" pitchFamily="18" charset="0"/>
                  </a:rPr>
                  <a:t>𝛾</a:t>
                </a:r>
                <a:r>
                  <a:rPr lang="en-US" altLang="ko-KR" dirty="0"/>
                  <a:t>.</a:t>
                </a:r>
                <a:endParaRPr lang="ko-KR" altLang="en-US" dirty="0"/>
              </a:p>
            </p:txBody>
          </p:sp>
        </mc:Fallback>
      </mc:AlternateContent>
      <p:sp>
        <p:nvSpPr>
          <p:cNvPr id="4" name="슬라이드 번호 개체 틀 3">
            <a:extLst>
              <a:ext uri="{FF2B5EF4-FFF2-40B4-BE49-F238E27FC236}">
                <a16:creationId xmlns:a16="http://schemas.microsoft.com/office/drawing/2014/main" id="{82789FB9-11E3-0BAB-93DD-AFA59BB95552}"/>
              </a:ext>
            </a:extLst>
          </p:cNvPr>
          <p:cNvSpPr>
            <a:spLocks noGrp="1"/>
          </p:cNvSpPr>
          <p:nvPr>
            <p:ph type="sldNum" sz="quarter" idx="5"/>
          </p:nvPr>
        </p:nvSpPr>
        <p:spPr/>
        <p:txBody>
          <a:bodyPr/>
          <a:lstStyle/>
          <a:p>
            <a:fld id="{D82A6A9D-BEE6-4120-B118-04F5FE8877F5}" type="slidenum">
              <a:rPr lang="ko-KR" altLang="en-US" smtClean="0"/>
              <a:t>56</a:t>
            </a:fld>
            <a:endParaRPr lang="ko-KR" altLang="en-US"/>
          </a:p>
        </p:txBody>
      </p:sp>
    </p:spTree>
    <p:extLst>
      <p:ext uri="{BB962C8B-B14F-4D97-AF65-F5344CB8AC3E}">
        <p14:creationId xmlns:p14="http://schemas.microsoft.com/office/powerpoint/2010/main" val="3555862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68284-7DE0-B194-8884-FD1E622234B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3FBAD49-BEB0-F73D-2A48-F2725F6B99B2}"/>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DF83B3E5-D5C1-B411-79DE-DA4918ECCF3A}"/>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ADA5B0E2-6D29-98FB-B69B-0A2C96E3509D}"/>
              </a:ext>
            </a:extLst>
          </p:cNvPr>
          <p:cNvSpPr>
            <a:spLocks noGrp="1"/>
          </p:cNvSpPr>
          <p:nvPr>
            <p:ph type="sldNum" sz="quarter" idx="5"/>
          </p:nvPr>
        </p:nvSpPr>
        <p:spPr/>
        <p:txBody>
          <a:bodyPr/>
          <a:lstStyle/>
          <a:p>
            <a:fld id="{4B6E501F-4FF5-496A-BF1B-9AF53D2EE2BC}" type="slidenum">
              <a:rPr lang="ko-KR" altLang="en-US" smtClean="0"/>
              <a:t>58</a:t>
            </a:fld>
            <a:endParaRPr lang="ko-KR" altLang="en-US"/>
          </a:p>
        </p:txBody>
      </p:sp>
    </p:spTree>
    <p:extLst>
      <p:ext uri="{BB962C8B-B14F-4D97-AF65-F5344CB8AC3E}">
        <p14:creationId xmlns:p14="http://schemas.microsoft.com/office/powerpoint/2010/main" val="2783579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C2A9-6CA9-304E-3FF2-EEAAE276DD7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A4DADF6F-A397-CB0D-D976-CDD784A7706C}"/>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15A1C1F2-93BE-CA08-BB52-9E4BC6A6898D}"/>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1F3466A4-ED61-3614-DEF7-4C5DAB12AAD5}"/>
              </a:ext>
            </a:extLst>
          </p:cNvPr>
          <p:cNvSpPr>
            <a:spLocks noGrp="1"/>
          </p:cNvSpPr>
          <p:nvPr>
            <p:ph type="sldNum" sz="quarter" idx="5"/>
          </p:nvPr>
        </p:nvSpPr>
        <p:spPr/>
        <p:txBody>
          <a:bodyPr/>
          <a:lstStyle/>
          <a:p>
            <a:fld id="{4B6E501F-4FF5-496A-BF1B-9AF53D2EE2BC}" type="slidenum">
              <a:rPr lang="ko-KR" altLang="en-US" smtClean="0"/>
              <a:t>59</a:t>
            </a:fld>
            <a:endParaRPr lang="ko-KR" altLang="en-US"/>
          </a:p>
        </p:txBody>
      </p:sp>
    </p:spTree>
    <p:extLst>
      <p:ext uri="{BB962C8B-B14F-4D97-AF65-F5344CB8AC3E}">
        <p14:creationId xmlns:p14="http://schemas.microsoft.com/office/powerpoint/2010/main" val="248585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4EA19-8EEB-7961-E93C-D6F2510E7DC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6DD5659-C889-68E9-F977-0469F8EBA281}"/>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FA7DCE0F-3C6B-8CCF-9B53-2856FE95C12A}"/>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CA12BCF0-CE7B-6D7B-A421-06893D3EF33F}"/>
              </a:ext>
            </a:extLst>
          </p:cNvPr>
          <p:cNvSpPr>
            <a:spLocks noGrp="1"/>
          </p:cNvSpPr>
          <p:nvPr>
            <p:ph type="sldNum" sz="quarter" idx="5"/>
          </p:nvPr>
        </p:nvSpPr>
        <p:spPr/>
        <p:txBody>
          <a:bodyPr/>
          <a:lstStyle/>
          <a:p>
            <a:fld id="{4B6E501F-4FF5-496A-BF1B-9AF53D2EE2BC}" type="slidenum">
              <a:rPr lang="ko-KR" altLang="en-US" smtClean="0"/>
              <a:t>5</a:t>
            </a:fld>
            <a:endParaRPr lang="ko-KR" altLang="en-US"/>
          </a:p>
        </p:txBody>
      </p:sp>
    </p:spTree>
    <p:extLst>
      <p:ext uri="{BB962C8B-B14F-4D97-AF65-F5344CB8AC3E}">
        <p14:creationId xmlns:p14="http://schemas.microsoft.com/office/powerpoint/2010/main" val="2261327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A48CD-0746-B79C-4C83-EA13D9A6303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10DADD3-0EB3-4137-F060-F631F9C735C7}"/>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F029D059-D195-CB60-01BD-4A5F27DBAF0F}"/>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B8D4DE72-E880-861E-DA7D-AC0D3695C6A3}"/>
              </a:ext>
            </a:extLst>
          </p:cNvPr>
          <p:cNvSpPr>
            <a:spLocks noGrp="1"/>
          </p:cNvSpPr>
          <p:nvPr>
            <p:ph type="sldNum" sz="quarter" idx="5"/>
          </p:nvPr>
        </p:nvSpPr>
        <p:spPr/>
        <p:txBody>
          <a:bodyPr/>
          <a:lstStyle/>
          <a:p>
            <a:fld id="{4B6E501F-4FF5-496A-BF1B-9AF53D2EE2BC}" type="slidenum">
              <a:rPr lang="ko-KR" altLang="en-US" smtClean="0"/>
              <a:t>60</a:t>
            </a:fld>
            <a:endParaRPr lang="ko-KR" altLang="en-US"/>
          </a:p>
        </p:txBody>
      </p:sp>
    </p:spTree>
    <p:extLst>
      <p:ext uri="{BB962C8B-B14F-4D97-AF65-F5344CB8AC3E}">
        <p14:creationId xmlns:p14="http://schemas.microsoft.com/office/powerpoint/2010/main" val="820266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2135B-A4C3-A019-E8E8-6F82855456C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BE5610C-F1CC-1F70-7719-42739DDFB1DA}"/>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17EA869B-2D98-4986-6993-156212A1C5C1}"/>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A578009B-E357-E7C4-1684-A03E56841D8B}"/>
              </a:ext>
            </a:extLst>
          </p:cNvPr>
          <p:cNvSpPr>
            <a:spLocks noGrp="1"/>
          </p:cNvSpPr>
          <p:nvPr>
            <p:ph type="sldNum" sz="quarter" idx="5"/>
          </p:nvPr>
        </p:nvSpPr>
        <p:spPr/>
        <p:txBody>
          <a:bodyPr/>
          <a:lstStyle/>
          <a:p>
            <a:fld id="{4B6E501F-4FF5-496A-BF1B-9AF53D2EE2BC}" type="slidenum">
              <a:rPr lang="ko-KR" altLang="en-US" smtClean="0"/>
              <a:t>61</a:t>
            </a:fld>
            <a:endParaRPr lang="ko-KR" altLang="en-US"/>
          </a:p>
        </p:txBody>
      </p:sp>
    </p:spTree>
    <p:extLst>
      <p:ext uri="{BB962C8B-B14F-4D97-AF65-F5344CB8AC3E}">
        <p14:creationId xmlns:p14="http://schemas.microsoft.com/office/powerpoint/2010/main" val="17233192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26517-34D6-CA45-0901-63A8D086111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10543DEA-C12F-1DCA-DD83-36D9311D26F9}"/>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EEB5C63D-594D-4F06-8F3F-23AE08F2ABA2}"/>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CE6A4BAA-9000-1375-F28D-E427EC804CD3}"/>
              </a:ext>
            </a:extLst>
          </p:cNvPr>
          <p:cNvSpPr>
            <a:spLocks noGrp="1"/>
          </p:cNvSpPr>
          <p:nvPr>
            <p:ph type="sldNum" sz="quarter" idx="5"/>
          </p:nvPr>
        </p:nvSpPr>
        <p:spPr/>
        <p:txBody>
          <a:bodyPr/>
          <a:lstStyle/>
          <a:p>
            <a:fld id="{4B6E501F-4FF5-496A-BF1B-9AF53D2EE2BC}" type="slidenum">
              <a:rPr lang="ko-KR" altLang="en-US" smtClean="0"/>
              <a:t>62</a:t>
            </a:fld>
            <a:endParaRPr lang="ko-KR" altLang="en-US"/>
          </a:p>
        </p:txBody>
      </p:sp>
    </p:spTree>
    <p:extLst>
      <p:ext uri="{BB962C8B-B14F-4D97-AF65-F5344CB8AC3E}">
        <p14:creationId xmlns:p14="http://schemas.microsoft.com/office/powerpoint/2010/main" val="232004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215C7-A3A7-D235-546A-211E32470DE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E8B268B-28CF-2D8E-BAF5-329117D23ED9}"/>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33C956A9-05D5-BFED-E3DA-3F99A3526D2B}"/>
                  </a:ext>
                </a:extLst>
              </p:cNvPr>
              <p:cNvSpPr>
                <a:spLocks noGrp="1"/>
              </p:cNvSpPr>
              <p:nvPr>
                <p:ph type="body" idx="1"/>
              </p:nvPr>
            </p:nvSpPr>
            <p:spPr/>
            <p:txBody>
              <a:bodyPr/>
              <a:lstStyle/>
              <a:p>
                <a:r>
                  <a:rPr lang="en-US" altLang="ko-KR" dirty="0"/>
                  <a:t>Green function </a:t>
                </a:r>
                <a:r>
                  <a:rPr lang="ko-KR" altLang="en-US" dirty="0"/>
                  <a:t>소개 </a:t>
                </a:r>
                <a:r>
                  <a:rPr lang="en-US" altLang="ko-KR" dirty="0"/>
                  <a:t>is technical 9&amp;10 merge! </a:t>
                </a:r>
                <a:r>
                  <a:rPr lang="ko-KR" altLang="en-US" dirty="0"/>
                  <a:t>쓸데없는 </a:t>
                </a:r>
                <a:r>
                  <a:rPr lang="en-US" altLang="ko-KR" dirty="0"/>
                  <a:t>technique</a:t>
                </a:r>
                <a:r>
                  <a:rPr lang="ko-KR" altLang="en-US" dirty="0"/>
                  <a:t>가 </a:t>
                </a:r>
                <a:r>
                  <a:rPr lang="ko-KR" altLang="en-US" dirty="0" err="1"/>
                  <a:t>많아보임</a:t>
                </a:r>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271937A8-B129-9E02-F1FA-AC5197AE3A52}"/>
              </a:ext>
            </a:extLst>
          </p:cNvPr>
          <p:cNvSpPr>
            <a:spLocks noGrp="1"/>
          </p:cNvSpPr>
          <p:nvPr>
            <p:ph type="sldNum" sz="quarter" idx="5"/>
          </p:nvPr>
        </p:nvSpPr>
        <p:spPr/>
        <p:txBody>
          <a:bodyPr/>
          <a:lstStyle/>
          <a:p>
            <a:fld id="{4B6E501F-4FF5-496A-BF1B-9AF53D2EE2BC}" type="slidenum">
              <a:rPr lang="ko-KR" altLang="en-US" smtClean="0"/>
              <a:t>63</a:t>
            </a:fld>
            <a:endParaRPr lang="ko-KR" altLang="en-US"/>
          </a:p>
        </p:txBody>
      </p:sp>
    </p:spTree>
    <p:extLst>
      <p:ext uri="{BB962C8B-B14F-4D97-AF65-F5344CB8AC3E}">
        <p14:creationId xmlns:p14="http://schemas.microsoft.com/office/powerpoint/2010/main" val="17481793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5824-B97A-48B7-6EB6-8422604676A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C639E80-FFFF-25CD-7238-9BA1B7EB30E0}"/>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9722209C-4678-3761-0234-8AE233176A55}"/>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EC1D1484-F4FA-44A7-AF34-24A3B8F8FC06}"/>
              </a:ext>
            </a:extLst>
          </p:cNvPr>
          <p:cNvSpPr>
            <a:spLocks noGrp="1"/>
          </p:cNvSpPr>
          <p:nvPr>
            <p:ph type="sldNum" sz="quarter" idx="5"/>
          </p:nvPr>
        </p:nvSpPr>
        <p:spPr/>
        <p:txBody>
          <a:bodyPr/>
          <a:lstStyle/>
          <a:p>
            <a:fld id="{4B6E501F-4FF5-496A-BF1B-9AF53D2EE2BC}" type="slidenum">
              <a:rPr lang="ko-KR" altLang="en-US" smtClean="0"/>
              <a:t>64</a:t>
            </a:fld>
            <a:endParaRPr lang="ko-KR" altLang="en-US"/>
          </a:p>
        </p:txBody>
      </p:sp>
    </p:spTree>
    <p:extLst>
      <p:ext uri="{BB962C8B-B14F-4D97-AF65-F5344CB8AC3E}">
        <p14:creationId xmlns:p14="http://schemas.microsoft.com/office/powerpoint/2010/main" val="438914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2D4E1-1CE4-6254-0036-B02A99A71D0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E803B36-02D9-A0CD-8A77-69EB158D7169}"/>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3EB347D8-63E7-0197-A1F2-0D625C849AB8}"/>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C26D80CE-8CDC-993A-67C9-C250A189CE75}"/>
              </a:ext>
            </a:extLst>
          </p:cNvPr>
          <p:cNvSpPr>
            <a:spLocks noGrp="1"/>
          </p:cNvSpPr>
          <p:nvPr>
            <p:ph type="sldNum" sz="quarter" idx="5"/>
          </p:nvPr>
        </p:nvSpPr>
        <p:spPr/>
        <p:txBody>
          <a:bodyPr/>
          <a:lstStyle/>
          <a:p>
            <a:fld id="{4B6E501F-4FF5-496A-BF1B-9AF53D2EE2BC}" type="slidenum">
              <a:rPr lang="ko-KR" altLang="en-US" smtClean="0"/>
              <a:t>65</a:t>
            </a:fld>
            <a:endParaRPr lang="ko-KR" altLang="en-US"/>
          </a:p>
        </p:txBody>
      </p:sp>
    </p:spTree>
    <p:extLst>
      <p:ext uri="{BB962C8B-B14F-4D97-AF65-F5344CB8AC3E}">
        <p14:creationId xmlns:p14="http://schemas.microsoft.com/office/powerpoint/2010/main" val="8999083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3632-0D14-FAFC-99C0-CDB4AE5E0AE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13369A4-3EEF-B390-4DA3-946BCEA93BE3}"/>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193220DD-6FA7-26EE-61C6-751E270FBF83}"/>
                  </a:ext>
                </a:extLst>
              </p:cNvPr>
              <p:cNvSpPr>
                <a:spLocks noGrp="1"/>
              </p:cNvSpPr>
              <p:nvPr>
                <p:ph type="body" idx="1"/>
              </p:nvPr>
            </p:nvSpPr>
            <p:spPr/>
            <p:txBody>
              <a:bodyPr/>
              <a:lstStyle/>
              <a:p>
                <a:r>
                  <a:rPr lang="ko-KR" altLang="en-US" dirty="0"/>
                  <a:t>정답은 없습니다</a:t>
                </a:r>
                <a:r>
                  <a:rPr lang="en-US" altLang="ko-KR" dirty="0"/>
                  <a:t>. </a:t>
                </a:r>
                <a:r>
                  <a:rPr lang="ko-KR" altLang="en-US" dirty="0"/>
                  <a:t>현재 문헌 합의는 다음과 같습니다</a:t>
                </a:r>
                <a:r>
                  <a:rPr lang="en-US" altLang="ko-KR" dirty="0"/>
                  <a:t>:</a:t>
                </a:r>
              </a:p>
              <a:p>
                <a:r>
                  <a:rPr lang="en-US" altLang="ko-KR" b="1" dirty="0"/>
                  <a:t>1. </a:t>
                </a:r>
                <a:r>
                  <a:rPr lang="en-US" altLang="ko-KR" b="1" dirty="0" err="1"/>
                  <a:t>Schive</a:t>
                </a:r>
                <a:r>
                  <a:rPr lang="en-US" altLang="ko-KR" b="1" dirty="0"/>
                  <a:t> scaling (1/3)</a:t>
                </a:r>
                <a:r>
                  <a:rPr lang="ko-KR" altLang="en-US" dirty="0"/>
                  <a:t> 은 </a:t>
                </a:r>
                <a:r>
                  <a:rPr lang="ko-KR" altLang="en-US" b="1" dirty="0" err="1"/>
                  <a:t>코스모로지컬</a:t>
                </a:r>
                <a:r>
                  <a:rPr lang="ko-KR" altLang="en-US" b="1" dirty="0"/>
                  <a:t> 초기 조건에서 형성되는 평균적 경향</a:t>
                </a:r>
                <a:r>
                  <a:rPr lang="ko-KR" altLang="en-US" dirty="0"/>
                  <a:t>으로 잘 재현됨</a:t>
                </a:r>
                <a:r>
                  <a:rPr lang="en-US" altLang="ko-KR" dirty="0"/>
                  <a:t>.</a:t>
                </a:r>
                <a:br>
                  <a:rPr lang="en-US" altLang="ko-KR" dirty="0"/>
                </a:br>
                <a:r>
                  <a:rPr lang="en-US" altLang="ko-KR" dirty="0"/>
                  <a:t>→ </a:t>
                </a:r>
                <a:r>
                  <a:rPr lang="ko-KR" altLang="en-US" dirty="0"/>
                  <a:t>즉</a:t>
                </a:r>
                <a:r>
                  <a:rPr lang="en-US" altLang="ko-KR" dirty="0"/>
                  <a:t>, “large-scale structure</a:t>
                </a:r>
                <a:r>
                  <a:rPr lang="ko-KR" altLang="en-US" dirty="0"/>
                  <a:t>에서 형성되는 </a:t>
                </a:r>
                <a:r>
                  <a:rPr lang="en-US" altLang="ko-KR" dirty="0"/>
                  <a:t>halo ensemble</a:t>
                </a:r>
                <a:r>
                  <a:rPr lang="ko-KR" altLang="en-US" dirty="0"/>
                  <a:t>의 통계적 </a:t>
                </a:r>
                <a:r>
                  <a:rPr lang="en-US" altLang="ko-KR" dirty="0"/>
                  <a:t>relation”</a:t>
                </a:r>
              </a:p>
              <a:p>
                <a:r>
                  <a:rPr lang="en-US" altLang="ko-KR" b="1" dirty="0"/>
                  <a:t>2. Mocz scaling (5/9)</a:t>
                </a:r>
                <a:r>
                  <a:rPr lang="ko-KR" altLang="en-US" dirty="0"/>
                  <a:t> 은 </a:t>
                </a:r>
                <a:r>
                  <a:rPr lang="ko-KR" altLang="en-US" b="1" dirty="0"/>
                  <a:t>충분히 </a:t>
                </a:r>
                <a:r>
                  <a:rPr lang="en-US" altLang="ko-KR" b="1" dirty="0"/>
                  <a:t>virialized</a:t>
                </a:r>
                <a:r>
                  <a:rPr lang="ko-KR" altLang="en-US" b="1" dirty="0"/>
                  <a:t>된 </a:t>
                </a:r>
                <a:r>
                  <a:rPr lang="en-US" altLang="ko-KR" b="1" dirty="0"/>
                  <a:t>isolated halo</a:t>
                </a:r>
                <a:r>
                  <a:rPr lang="ko-KR" altLang="en-US" dirty="0"/>
                  <a:t> 또는 </a:t>
                </a:r>
                <a:r>
                  <a:rPr lang="en-US" altLang="ko-KR" b="1" dirty="0"/>
                  <a:t>merger </a:t>
                </a:r>
                <a:r>
                  <a:rPr lang="ko-KR" altLang="en-US" b="1" dirty="0"/>
                  <a:t>후 안정상태</a:t>
                </a:r>
                <a:r>
                  <a:rPr lang="ko-KR" altLang="en-US" dirty="0"/>
                  <a:t>에서의 </a:t>
                </a:r>
                <a:r>
                  <a:rPr lang="en-US" altLang="ko-KR" b="1" dirty="0"/>
                  <a:t>energy-based relation</a:t>
                </a:r>
                <a:r>
                  <a:rPr lang="en-US" altLang="ko-KR" dirty="0"/>
                  <a:t>.</a:t>
                </a:r>
                <a:br>
                  <a:rPr lang="en-US" altLang="ko-KR" dirty="0"/>
                </a:br>
                <a:r>
                  <a:rPr lang="en-US" altLang="ko-KR" dirty="0"/>
                  <a:t>→ </a:t>
                </a:r>
                <a:r>
                  <a:rPr lang="ko-KR" altLang="en-US" dirty="0"/>
                  <a:t>즉</a:t>
                </a:r>
                <a:r>
                  <a:rPr lang="en-US" altLang="ko-KR" dirty="0"/>
                  <a:t>, “single halo </a:t>
                </a:r>
                <a:r>
                  <a:rPr lang="ko-KR" altLang="en-US" dirty="0"/>
                  <a:t>내부 </a:t>
                </a:r>
                <a:r>
                  <a:rPr lang="ko-KR" altLang="en-US" dirty="0" err="1"/>
                  <a:t>물리”나</a:t>
                </a:r>
                <a:r>
                  <a:rPr lang="ko-KR" altLang="en-US" dirty="0"/>
                  <a:t> “</a:t>
                </a:r>
                <a:r>
                  <a:rPr lang="en-US" altLang="ko-KR" dirty="0"/>
                  <a:t>numerical relaxation </a:t>
                </a:r>
                <a:r>
                  <a:rPr lang="ko-KR" altLang="en-US" dirty="0" err="1"/>
                  <a:t>결과”를</a:t>
                </a:r>
                <a:r>
                  <a:rPr lang="ko-KR" altLang="en-US" dirty="0"/>
                  <a:t> 다룰 때 더 정확함</a:t>
                </a:r>
                <a:r>
                  <a:rPr lang="en-US" altLang="ko-KR" dirty="0"/>
                  <a:t>.</a:t>
                </a:r>
              </a:p>
              <a:p>
                <a:r>
                  <a:rPr lang="en-US" altLang="ko-KR" dirty="0"/>
                  <a:t>3. </a:t>
                </a:r>
                <a:r>
                  <a:rPr lang="ko-KR" altLang="en-US" dirty="0"/>
                  <a:t>두 </a:t>
                </a:r>
                <a:r>
                  <a:rPr lang="en-US" altLang="ko-KR" dirty="0"/>
                  <a:t>scaling</a:t>
                </a:r>
                <a:r>
                  <a:rPr lang="ko-KR" altLang="en-US" dirty="0"/>
                  <a:t>은 </a:t>
                </a:r>
                <a:r>
                  <a:rPr lang="en-US" altLang="ko-KR" b="1" dirty="0"/>
                  <a:t>mass range</a:t>
                </a:r>
                <a:r>
                  <a:rPr lang="ko-KR" altLang="en-US" b="1" dirty="0"/>
                  <a:t>나 </a:t>
                </a:r>
                <a:r>
                  <a:rPr lang="en-US" altLang="ko-KR" b="1" dirty="0"/>
                  <a:t>redshift</a:t>
                </a:r>
                <a:r>
                  <a:rPr lang="ko-KR" altLang="en-US" b="1" dirty="0"/>
                  <a:t>에 따라 </a:t>
                </a:r>
                <a:r>
                  <a:rPr lang="en-US" altLang="ko-KR" b="1" dirty="0"/>
                  <a:t>crossover </a:t>
                </a:r>
                <a:r>
                  <a:rPr lang="ko-KR" altLang="en-US" b="1" dirty="0"/>
                  <a:t>가능성</a:t>
                </a:r>
                <a:r>
                  <a:rPr lang="ko-KR" altLang="en-US" dirty="0"/>
                  <a:t>이 있음</a:t>
                </a:r>
                <a:r>
                  <a:rPr lang="en-US" altLang="ko-KR" dirty="0"/>
                  <a:t>.</a:t>
                </a:r>
                <a:br>
                  <a:rPr lang="en-US" altLang="ko-KR" dirty="0"/>
                </a:br>
                <a:r>
                  <a:rPr lang="ko-KR" altLang="en-US" dirty="0"/>
                  <a:t>예컨대</a:t>
                </a:r>
                <a:r>
                  <a:rPr lang="en-US" altLang="ko-KR" dirty="0"/>
                  <a:t>, dwarf-galaxy scale</a:t>
                </a:r>
                <a:r>
                  <a:rPr lang="ko-KR" altLang="en-US" dirty="0"/>
                  <a:t>에서는 </a:t>
                </a:r>
                <a:r>
                  <a:rPr lang="en-US" altLang="ko-KR" dirty="0"/>
                  <a:t>β≈1/3, massive halo</a:t>
                </a:r>
                <a:r>
                  <a:rPr lang="ko-KR" altLang="en-US" dirty="0"/>
                  <a:t>에서는 </a:t>
                </a:r>
                <a:r>
                  <a:rPr lang="en-US" altLang="ko-KR" dirty="0"/>
                  <a:t>β≈0.4–0.6 </a:t>
                </a:r>
                <a:r>
                  <a:rPr lang="ko-KR" altLang="en-US" dirty="0"/>
                  <a:t>정도로 점진적으로 변한다는 수치 결과도 존재합니다 </a:t>
                </a:r>
                <a:r>
                  <a:rPr lang="en-US" altLang="ko-KR" dirty="0"/>
                  <a:t>(e.g. Schwabe et al. 2020, Chen et al. 2021 </a:t>
                </a:r>
                <a:r>
                  <a:rPr lang="ko-KR" altLang="en-US" dirty="0"/>
                  <a:t>등</a:t>
                </a:r>
                <a:r>
                  <a:rPr lang="en-US" altLang="ko-KR" dirty="0"/>
                  <a:t>).</a:t>
                </a:r>
              </a:p>
              <a:p>
                <a:r>
                  <a:rPr lang="ko-KR" altLang="en-US" dirty="0"/>
                  <a:t>요컨대</a:t>
                </a:r>
                <a:r>
                  <a:rPr lang="en-US" altLang="ko-KR" dirty="0"/>
                  <a:t>, </a:t>
                </a:r>
                <a:r>
                  <a:rPr lang="ko-KR" altLang="en-US" dirty="0"/>
                  <a:t>이건 단일 진리 문제가 아니라</a:t>
                </a:r>
                <a:r>
                  <a:rPr lang="en-US" altLang="ko-KR" dirty="0"/>
                  <a:t>,</a:t>
                </a:r>
                <a:br>
                  <a:rPr lang="en-US" altLang="ko-KR" dirty="0"/>
                </a:br>
                <a:r>
                  <a:rPr lang="en-US" altLang="ko-KR" b="1" dirty="0"/>
                  <a:t>regime-dependent scaling</a:t>
                </a:r>
                <a:r>
                  <a:rPr lang="ko-KR" altLang="en-US" dirty="0"/>
                  <a:t> </a:t>
                </a:r>
                <a:r>
                  <a:rPr lang="en-US" altLang="ko-KR" dirty="0"/>
                  <a:t>— “</a:t>
                </a:r>
                <a:r>
                  <a:rPr lang="ko-KR" altLang="en-US" dirty="0"/>
                  <a:t>어느 조건에서 </a:t>
                </a:r>
                <a:r>
                  <a:rPr lang="ko-KR" altLang="en-US" dirty="0" err="1"/>
                  <a:t>측정하느냐”의</a:t>
                </a:r>
                <a:r>
                  <a:rPr lang="ko-KR" altLang="en-US" dirty="0"/>
                  <a:t> 문제입니다</a:t>
                </a:r>
                <a:r>
                  <a:rPr lang="en-US" altLang="ko-KR" dirty="0"/>
                  <a:t>.</a:t>
                </a:r>
              </a:p>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BA1294AB-53B2-6917-8F8C-B51CD9F2A9E0}"/>
              </a:ext>
            </a:extLst>
          </p:cNvPr>
          <p:cNvSpPr>
            <a:spLocks noGrp="1"/>
          </p:cNvSpPr>
          <p:nvPr>
            <p:ph type="sldNum" sz="quarter" idx="5"/>
          </p:nvPr>
        </p:nvSpPr>
        <p:spPr/>
        <p:txBody>
          <a:bodyPr/>
          <a:lstStyle/>
          <a:p>
            <a:fld id="{4B6E501F-4FF5-496A-BF1B-9AF53D2EE2BC}" type="slidenum">
              <a:rPr lang="ko-KR" altLang="en-US" smtClean="0"/>
              <a:t>66</a:t>
            </a:fld>
            <a:endParaRPr lang="ko-KR" altLang="en-US"/>
          </a:p>
        </p:txBody>
      </p:sp>
    </p:spTree>
    <p:extLst>
      <p:ext uri="{BB962C8B-B14F-4D97-AF65-F5344CB8AC3E}">
        <p14:creationId xmlns:p14="http://schemas.microsoft.com/office/powerpoint/2010/main" val="22511606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68CFA-3EF9-6E2B-03BE-A12FBE4FC0D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18ECE35D-0D4F-4759-A9AE-9A183906A78F}"/>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D064EFDA-5590-486C-4D1A-16ACCC900A46}"/>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E09719A1-C773-B761-6B3D-96EE8059D62D}"/>
              </a:ext>
            </a:extLst>
          </p:cNvPr>
          <p:cNvSpPr>
            <a:spLocks noGrp="1"/>
          </p:cNvSpPr>
          <p:nvPr>
            <p:ph type="sldNum" sz="quarter" idx="5"/>
          </p:nvPr>
        </p:nvSpPr>
        <p:spPr/>
        <p:txBody>
          <a:bodyPr/>
          <a:lstStyle/>
          <a:p>
            <a:fld id="{4B6E501F-4FF5-496A-BF1B-9AF53D2EE2BC}" type="slidenum">
              <a:rPr lang="ko-KR" altLang="en-US" smtClean="0"/>
              <a:t>67</a:t>
            </a:fld>
            <a:endParaRPr lang="ko-KR" altLang="en-US"/>
          </a:p>
        </p:txBody>
      </p:sp>
    </p:spTree>
    <p:extLst>
      <p:ext uri="{BB962C8B-B14F-4D97-AF65-F5344CB8AC3E}">
        <p14:creationId xmlns:p14="http://schemas.microsoft.com/office/powerpoint/2010/main" val="21421034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641BE-EEAC-F511-6C45-DD8CC1FC054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A4C0622-8A7C-72E7-22E3-62639ADC978F}"/>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51DA6845-61CE-FB0A-33F3-A81329368AC4}"/>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8E007417-F8FF-AC09-D0C6-E1CB0EA2E029}"/>
              </a:ext>
            </a:extLst>
          </p:cNvPr>
          <p:cNvSpPr>
            <a:spLocks noGrp="1"/>
          </p:cNvSpPr>
          <p:nvPr>
            <p:ph type="sldNum" sz="quarter" idx="5"/>
          </p:nvPr>
        </p:nvSpPr>
        <p:spPr/>
        <p:txBody>
          <a:bodyPr/>
          <a:lstStyle/>
          <a:p>
            <a:fld id="{4B6E501F-4FF5-496A-BF1B-9AF53D2EE2BC}" type="slidenum">
              <a:rPr lang="ko-KR" altLang="en-US" smtClean="0"/>
              <a:t>68</a:t>
            </a:fld>
            <a:endParaRPr lang="ko-KR" altLang="en-US"/>
          </a:p>
        </p:txBody>
      </p:sp>
    </p:spTree>
    <p:extLst>
      <p:ext uri="{BB962C8B-B14F-4D97-AF65-F5344CB8AC3E}">
        <p14:creationId xmlns:p14="http://schemas.microsoft.com/office/powerpoint/2010/main" val="641130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56855-2C73-CB42-516A-F17BBBA02AF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C353EF0-EA5B-3553-9AD0-92B853B4E09F}"/>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0A88E36D-B48F-9376-EF14-FC28866F9F53}"/>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C4CB6C93-46E5-A0D4-8955-D5858D09A404}"/>
              </a:ext>
            </a:extLst>
          </p:cNvPr>
          <p:cNvSpPr>
            <a:spLocks noGrp="1"/>
          </p:cNvSpPr>
          <p:nvPr>
            <p:ph type="sldNum" sz="quarter" idx="5"/>
          </p:nvPr>
        </p:nvSpPr>
        <p:spPr/>
        <p:txBody>
          <a:bodyPr/>
          <a:lstStyle/>
          <a:p>
            <a:fld id="{4B6E501F-4FF5-496A-BF1B-9AF53D2EE2BC}" type="slidenum">
              <a:rPr lang="ko-KR" altLang="en-US" smtClean="0"/>
              <a:t>69</a:t>
            </a:fld>
            <a:endParaRPr lang="ko-KR" altLang="en-US"/>
          </a:p>
        </p:txBody>
      </p:sp>
    </p:spTree>
    <p:extLst>
      <p:ext uri="{BB962C8B-B14F-4D97-AF65-F5344CB8AC3E}">
        <p14:creationId xmlns:p14="http://schemas.microsoft.com/office/powerpoint/2010/main" val="98420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9290A-D6C0-8541-D578-7B3BC243296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A247248C-B94C-475A-C424-C04DBB3EC2A8}"/>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B716C391-0820-115B-DE6A-08125DA3E303}"/>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2A0B8369-C5C2-4227-663B-3C27E30FEA1C}"/>
              </a:ext>
            </a:extLst>
          </p:cNvPr>
          <p:cNvSpPr>
            <a:spLocks noGrp="1"/>
          </p:cNvSpPr>
          <p:nvPr>
            <p:ph type="sldNum" sz="quarter" idx="5"/>
          </p:nvPr>
        </p:nvSpPr>
        <p:spPr/>
        <p:txBody>
          <a:bodyPr/>
          <a:lstStyle/>
          <a:p>
            <a:fld id="{4B6E501F-4FF5-496A-BF1B-9AF53D2EE2BC}" type="slidenum">
              <a:rPr lang="ko-KR" altLang="en-US" smtClean="0"/>
              <a:t>6</a:t>
            </a:fld>
            <a:endParaRPr lang="ko-KR" altLang="en-US"/>
          </a:p>
        </p:txBody>
      </p:sp>
    </p:spTree>
    <p:extLst>
      <p:ext uri="{BB962C8B-B14F-4D97-AF65-F5344CB8AC3E}">
        <p14:creationId xmlns:p14="http://schemas.microsoft.com/office/powerpoint/2010/main" val="10264021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45CB-B152-7D71-B190-A1C3117A5B5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2E1CEBD-FD94-8796-FC31-B985D388F1A9}"/>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B89952D8-ED00-0598-5EF5-0E872316AF5E}"/>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547F3FDE-C03E-2DA0-E0B0-E33B281B6234}"/>
              </a:ext>
            </a:extLst>
          </p:cNvPr>
          <p:cNvSpPr>
            <a:spLocks noGrp="1"/>
          </p:cNvSpPr>
          <p:nvPr>
            <p:ph type="sldNum" sz="quarter" idx="5"/>
          </p:nvPr>
        </p:nvSpPr>
        <p:spPr/>
        <p:txBody>
          <a:bodyPr/>
          <a:lstStyle/>
          <a:p>
            <a:fld id="{4B6E501F-4FF5-496A-BF1B-9AF53D2EE2BC}" type="slidenum">
              <a:rPr lang="ko-KR" altLang="en-US" smtClean="0"/>
              <a:t>71</a:t>
            </a:fld>
            <a:endParaRPr lang="ko-KR" altLang="en-US"/>
          </a:p>
        </p:txBody>
      </p:sp>
    </p:spTree>
    <p:extLst>
      <p:ext uri="{BB962C8B-B14F-4D97-AF65-F5344CB8AC3E}">
        <p14:creationId xmlns:p14="http://schemas.microsoft.com/office/powerpoint/2010/main" val="20679185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E5558-7BA0-9AE5-1795-20068C57888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4BDFB50D-BCE5-2C13-5E6F-316E632B7CA2}"/>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3C530364-2F1C-095E-D247-35383220C9D6}"/>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Pseudoscalars : Naturally arisen from Pseudo-Nambu Goldstone boson, which is the extension of the standard model</a:t>
                </a:r>
              </a:p>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C08CF8C7-B945-D08E-DB3A-7AF50314C04A}"/>
              </a:ext>
            </a:extLst>
          </p:cNvPr>
          <p:cNvSpPr>
            <a:spLocks noGrp="1"/>
          </p:cNvSpPr>
          <p:nvPr>
            <p:ph type="sldNum" sz="quarter" idx="5"/>
          </p:nvPr>
        </p:nvSpPr>
        <p:spPr/>
        <p:txBody>
          <a:bodyPr/>
          <a:lstStyle/>
          <a:p>
            <a:fld id="{4B6E501F-4FF5-496A-BF1B-9AF53D2EE2BC}" type="slidenum">
              <a:rPr lang="ko-KR" altLang="en-US" smtClean="0"/>
              <a:t>72</a:t>
            </a:fld>
            <a:endParaRPr lang="ko-KR" altLang="en-US"/>
          </a:p>
        </p:txBody>
      </p:sp>
    </p:spTree>
    <p:extLst>
      <p:ext uri="{BB962C8B-B14F-4D97-AF65-F5344CB8AC3E}">
        <p14:creationId xmlns:p14="http://schemas.microsoft.com/office/powerpoint/2010/main" val="30690268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F029A-1BD8-D8CB-F330-F7C4D6E7773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42894F2-8848-F346-CA25-BFBD82C8C51C}"/>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FE0A5AB4-5AEA-77CE-8A88-B65D1F29491F}"/>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63F2CCC9-6898-3281-3700-DB4CBB32CC69}"/>
              </a:ext>
            </a:extLst>
          </p:cNvPr>
          <p:cNvSpPr>
            <a:spLocks noGrp="1"/>
          </p:cNvSpPr>
          <p:nvPr>
            <p:ph type="sldNum" sz="quarter" idx="5"/>
          </p:nvPr>
        </p:nvSpPr>
        <p:spPr/>
        <p:txBody>
          <a:bodyPr/>
          <a:lstStyle/>
          <a:p>
            <a:fld id="{4B6E501F-4FF5-496A-BF1B-9AF53D2EE2BC}" type="slidenum">
              <a:rPr lang="ko-KR" altLang="en-US" smtClean="0"/>
              <a:t>73</a:t>
            </a:fld>
            <a:endParaRPr lang="ko-KR" altLang="en-US"/>
          </a:p>
        </p:txBody>
      </p:sp>
    </p:spTree>
    <p:extLst>
      <p:ext uri="{BB962C8B-B14F-4D97-AF65-F5344CB8AC3E}">
        <p14:creationId xmlns:p14="http://schemas.microsoft.com/office/powerpoint/2010/main" val="38613218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DB8C1-8923-649D-DC4C-D025535E5B2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454EBE2-70D6-BE53-5F82-9510A1B89245}"/>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838AAF0A-1335-B7BE-3D4F-8FB80D3BCDAA}"/>
                  </a:ext>
                </a:extLst>
              </p:cNvPr>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altLang="ko-KR" sz="1200" i="1" smtClean="0">
                              <a:latin typeface="Cambria Math" panose="02040503050406030204" pitchFamily="18" charset="0"/>
                            </a:rPr>
                          </m:ctrlPr>
                        </m:sSubPr>
                        <m:e>
                          <m:r>
                            <a:rPr lang="en-US" altLang="ko-KR" sz="1200" i="1">
                              <a:latin typeface="Cambria Math" panose="02040503050406030204" pitchFamily="18" charset="0"/>
                            </a:rPr>
                            <m:t>𝑘</m:t>
                          </m:r>
                        </m:e>
                        <m:sub>
                          <m:r>
                            <a:rPr lang="en-US" altLang="ko-KR" sz="1200" i="1">
                              <a:latin typeface="Cambria Math" panose="02040503050406030204" pitchFamily="18" charset="0"/>
                            </a:rPr>
                            <m:t>𝐽</m:t>
                          </m:r>
                        </m:sub>
                      </m:sSub>
                      <m:r>
                        <a:rPr lang="en-US" altLang="ko-KR" sz="1200" i="1">
                          <a:latin typeface="Cambria Math" panose="02040503050406030204" pitchFamily="18" charset="0"/>
                        </a:rPr>
                        <m:t>=</m:t>
                      </m:r>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r>
                                    <a:rPr lang="en-US" altLang="ko-KR" sz="1200" i="1">
                                      <a:latin typeface="Cambria Math" panose="02040503050406030204" pitchFamily="18" charset="0"/>
                                    </a:rPr>
                                    <m:t>16</m:t>
                                  </m:r>
                                  <m:r>
                                    <a:rPr lang="en-US" altLang="ko-KR" sz="1200" i="1">
                                      <a:latin typeface="Cambria Math" panose="02040503050406030204" pitchFamily="18" charset="0"/>
                                    </a:rPr>
                                    <m:t>𝜋</m:t>
                                  </m:r>
                                  <m:r>
                                    <a:rPr lang="en-US" altLang="ko-KR" sz="1200" i="1">
                                      <a:latin typeface="Cambria Math" panose="02040503050406030204" pitchFamily="18" charset="0"/>
                                    </a:rPr>
                                    <m:t>𝐺</m:t>
                                  </m:r>
                                  <m:r>
                                    <a:rPr lang="en-US" altLang="ko-KR" sz="1200" i="1">
                                      <a:latin typeface="Cambria Math" panose="02040503050406030204" pitchFamily="18" charset="0"/>
                                    </a:rPr>
                                    <m:t>𝜌</m:t>
                                  </m:r>
                                  <m:sSubSup>
                                    <m:sSubSupPr>
                                      <m:ctrlPr>
                                        <a:rPr lang="en-US" altLang="ko-KR" sz="1200" i="1">
                                          <a:latin typeface="Cambria Math" panose="02040503050406030204" pitchFamily="18" charset="0"/>
                                        </a:rPr>
                                      </m:ctrlPr>
                                    </m:sSubSupPr>
                                    <m:e>
                                      <m:r>
                                        <a:rPr lang="en-US" altLang="ko-KR" sz="1200" i="1">
                                          <a:latin typeface="Cambria Math" panose="02040503050406030204" pitchFamily="18" charset="0"/>
                                        </a:rPr>
                                        <m:t>𝑚</m:t>
                                      </m:r>
                                    </m:e>
                                    <m:sub>
                                      <m:r>
                                        <a:rPr lang="en-US" altLang="ko-KR" sz="1200" i="1">
                                          <a:latin typeface="Cambria Math" panose="02040503050406030204" pitchFamily="18" charset="0"/>
                                        </a:rPr>
                                        <m:t>𝜙</m:t>
                                      </m:r>
                                    </m:sub>
                                    <m:sup>
                                      <m:r>
                                        <a:rPr lang="en-US" altLang="ko-KR" sz="1200" i="1">
                                          <a:latin typeface="Cambria Math" panose="02040503050406030204" pitchFamily="18" charset="0"/>
                                        </a:rPr>
                                        <m:t>2</m:t>
                                      </m:r>
                                    </m:sup>
                                  </m:sSubSup>
                                </m:num>
                                <m:den>
                                  <m:sSup>
                                    <m:sSupPr>
                                      <m:ctrlPr>
                                        <a:rPr lang="en-US" altLang="ko-KR" sz="1200" i="1">
                                          <a:latin typeface="Cambria Math" panose="02040503050406030204" pitchFamily="18" charset="0"/>
                                        </a:rPr>
                                      </m:ctrlPr>
                                    </m:sSupPr>
                                    <m:e>
                                      <m:r>
                                        <a:rPr lang="en-US" altLang="ko-KR" sz="1200" i="1">
                                          <a:latin typeface="Cambria Math" panose="02040503050406030204" pitchFamily="18" charset="0"/>
                                        </a:rPr>
                                        <m:t>ℏ</m:t>
                                      </m:r>
                                    </m:e>
                                    <m:sup>
                                      <m:r>
                                        <a:rPr lang="en-US" altLang="ko-KR" sz="1200" i="1">
                                          <a:latin typeface="Cambria Math" panose="02040503050406030204" pitchFamily="18" charset="0"/>
                                        </a:rPr>
                                        <m:t>2</m:t>
                                      </m:r>
                                    </m:sup>
                                  </m:sSup>
                                </m:den>
                              </m:f>
                            </m:e>
                          </m:d>
                        </m:e>
                        <m:sup>
                          <m:r>
                            <a:rPr lang="en-US" altLang="ko-KR" sz="1200" i="1">
                              <a:latin typeface="Cambria Math" panose="02040503050406030204" pitchFamily="18" charset="0"/>
                            </a:rPr>
                            <m:t>1/4</m:t>
                          </m:r>
                        </m:sup>
                      </m:sSup>
                      <m:r>
                        <a:rPr lang="en-US" altLang="ko-KR" sz="1200" i="1">
                          <a:latin typeface="Cambria Math" panose="02040503050406030204" pitchFamily="18" charset="0"/>
                        </a:rPr>
                        <m:t>=2.7693</m:t>
                      </m:r>
                      <m:sSup>
                        <m:sSupPr>
                          <m:ctrlPr>
                            <a:rPr lang="en-US" altLang="ko-KR" sz="1200" i="1">
                              <a:latin typeface="Cambria Math" panose="02040503050406030204" pitchFamily="18" charset="0"/>
                            </a:rPr>
                          </m:ctrlPr>
                        </m:sSupPr>
                        <m:e>
                          <m:r>
                            <m:rPr>
                              <m:sty m:val="p"/>
                            </m:rPr>
                            <a:rPr lang="en-US" altLang="ko-KR" sz="1200">
                              <a:latin typeface="Cambria Math" panose="02040503050406030204" pitchFamily="18" charset="0"/>
                            </a:rPr>
                            <m:t>kpc</m:t>
                          </m:r>
                        </m:e>
                        <m:sup>
                          <m:r>
                            <a:rPr lang="en-US" altLang="ko-KR" sz="1200" i="1">
                              <a:latin typeface="Cambria Math" panose="02040503050406030204" pitchFamily="18" charset="0"/>
                            </a:rPr>
                            <m:t>−1</m:t>
                          </m:r>
                        </m:sup>
                      </m:sSup>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𝑚</m:t>
                                      </m:r>
                                    </m:e>
                                    <m:sub>
                                      <m:r>
                                        <a:rPr lang="en-US" altLang="ko-KR" sz="1200" i="1">
                                          <a:latin typeface="Cambria Math" panose="02040503050406030204" pitchFamily="18" charset="0"/>
                                        </a:rPr>
                                        <m:t>𝜙</m:t>
                                      </m:r>
                                    </m:sub>
                                  </m:sSub>
                                </m:num>
                                <m:den>
                                  <m:sSup>
                                    <m:sSupPr>
                                      <m:ctrlPr>
                                        <a:rPr lang="en-US" altLang="ko-KR" sz="1200" i="1">
                                          <a:latin typeface="Cambria Math" panose="02040503050406030204" pitchFamily="18" charset="0"/>
                                        </a:rPr>
                                      </m:ctrlPr>
                                    </m:sSupPr>
                                    <m:e>
                                      <m:r>
                                        <a:rPr lang="en-US" altLang="ko-KR" sz="1200" i="1">
                                          <a:latin typeface="Cambria Math" panose="02040503050406030204" pitchFamily="18" charset="0"/>
                                        </a:rPr>
                                        <m:t>10</m:t>
                                      </m:r>
                                    </m:e>
                                    <m:sup>
                                      <m:r>
                                        <a:rPr lang="en-US" altLang="ko-KR" sz="1200" i="1">
                                          <a:latin typeface="Cambria Math" panose="02040503050406030204" pitchFamily="18" charset="0"/>
                                        </a:rPr>
                                        <m:t>−22</m:t>
                                      </m:r>
                                    </m:sup>
                                  </m:sSup>
                                  <m:r>
                                    <m:rPr>
                                      <m:sty m:val="p"/>
                                    </m:rPr>
                                    <a:rPr lang="en-US" altLang="ko-KR" sz="1200" i="1">
                                      <a:latin typeface="Cambria Math" panose="02040503050406030204" pitchFamily="18" charset="0"/>
                                    </a:rPr>
                                    <m:t>eV</m:t>
                                  </m:r>
                                </m:den>
                              </m:f>
                            </m:e>
                          </m:d>
                        </m:e>
                        <m:sup>
                          <m:r>
                            <a:rPr lang="en-US" altLang="ko-KR" sz="1200" i="1">
                              <a:latin typeface="Cambria Math" panose="02040503050406030204" pitchFamily="18" charset="0"/>
                            </a:rPr>
                            <m:t>1/2</m:t>
                          </m:r>
                        </m:sup>
                      </m:sSup>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r>
                                    <a:rPr lang="en-US" altLang="ko-KR" sz="1200" i="1">
                                      <a:latin typeface="Cambria Math" panose="02040503050406030204" pitchFamily="18" charset="0"/>
                                    </a:rPr>
                                    <m:t>𝜌</m:t>
                                  </m:r>
                                </m:num>
                                <m:den>
                                  <m:r>
                                    <a:rPr lang="en-US" altLang="ko-KR" sz="1200" i="1">
                                      <a:latin typeface="Cambria Math" panose="02040503050406030204" pitchFamily="18" charset="0"/>
                                    </a:rPr>
                                    <m:t>0.1</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𝑀</m:t>
                                      </m:r>
                                    </m:e>
                                    <m:sub>
                                      <m:r>
                                        <a:rPr lang="en-US" altLang="ko-KR" sz="1200" i="1">
                                          <a:latin typeface="Cambria Math" panose="02040503050406030204" pitchFamily="18" charset="0"/>
                                        </a:rPr>
                                        <m:t>⊙</m:t>
                                      </m:r>
                                    </m:sub>
                                  </m:sSub>
                                  <m:r>
                                    <a:rPr lang="en-US" altLang="ko-KR" sz="1200" i="1">
                                      <a:latin typeface="Cambria Math" panose="02040503050406030204" pitchFamily="18" charset="0"/>
                                    </a:rPr>
                                    <m:t>/</m:t>
                                  </m:r>
                                  <m:sSup>
                                    <m:sSupPr>
                                      <m:ctrlPr>
                                        <a:rPr lang="en-US" altLang="ko-KR" sz="1200" i="1">
                                          <a:latin typeface="Cambria Math" panose="02040503050406030204" pitchFamily="18" charset="0"/>
                                        </a:rPr>
                                      </m:ctrlPr>
                                    </m:sSupPr>
                                    <m:e>
                                      <m:r>
                                        <m:rPr>
                                          <m:sty m:val="p"/>
                                        </m:rPr>
                                        <a:rPr lang="en-US" altLang="ko-KR" sz="1200">
                                          <a:latin typeface="Cambria Math" panose="02040503050406030204" pitchFamily="18" charset="0"/>
                                        </a:rPr>
                                        <m:t>pc</m:t>
                                      </m:r>
                                    </m:e>
                                    <m:sup>
                                      <m:r>
                                        <a:rPr lang="en-US" altLang="ko-KR" sz="1200" i="1">
                                          <a:latin typeface="Cambria Math" panose="02040503050406030204" pitchFamily="18" charset="0"/>
                                        </a:rPr>
                                        <m:t>3</m:t>
                                      </m:r>
                                    </m:sup>
                                  </m:sSup>
                                </m:den>
                              </m:f>
                            </m:e>
                          </m:d>
                        </m:e>
                        <m:sup>
                          <m:r>
                            <a:rPr lang="en-US" altLang="ko-KR" sz="1200" i="1">
                              <a:latin typeface="Cambria Math" panose="02040503050406030204" pitchFamily="18" charset="0"/>
                            </a:rPr>
                            <m:t>1/4</m:t>
                          </m:r>
                        </m:sup>
                      </m:sSup>
                    </m:oMath>
                  </m:oMathPara>
                </a14:m>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14E78A5A-AE46-3060-81DE-63F617036D86}"/>
              </a:ext>
            </a:extLst>
          </p:cNvPr>
          <p:cNvSpPr>
            <a:spLocks noGrp="1"/>
          </p:cNvSpPr>
          <p:nvPr>
            <p:ph type="sldNum" sz="quarter" idx="5"/>
          </p:nvPr>
        </p:nvSpPr>
        <p:spPr/>
        <p:txBody>
          <a:bodyPr/>
          <a:lstStyle/>
          <a:p>
            <a:fld id="{4B6E501F-4FF5-496A-BF1B-9AF53D2EE2BC}" type="slidenum">
              <a:rPr lang="ko-KR" altLang="en-US" smtClean="0"/>
              <a:t>74</a:t>
            </a:fld>
            <a:endParaRPr lang="ko-KR" altLang="en-US"/>
          </a:p>
        </p:txBody>
      </p:sp>
    </p:spTree>
    <p:extLst>
      <p:ext uri="{BB962C8B-B14F-4D97-AF65-F5344CB8AC3E}">
        <p14:creationId xmlns:p14="http://schemas.microsoft.com/office/powerpoint/2010/main" val="30744103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65B8F-3753-C6E2-8DAA-7D9DA1822EA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620669FE-A68A-A742-A50B-BFD18AF78D3D}"/>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5B5F4E9D-2D3B-619F-9FA5-9E4DEC5D398E}"/>
                  </a:ext>
                </a:extLst>
              </p:cNvPr>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altLang="ko-KR" sz="1200" i="1" smtClean="0">
                              <a:latin typeface="Cambria Math" panose="02040503050406030204" pitchFamily="18" charset="0"/>
                            </a:rPr>
                          </m:ctrlPr>
                        </m:sSubPr>
                        <m:e>
                          <m:r>
                            <a:rPr lang="en-US" altLang="ko-KR" sz="1200" i="1">
                              <a:latin typeface="Cambria Math" panose="02040503050406030204" pitchFamily="18" charset="0"/>
                            </a:rPr>
                            <m:t>𝑘</m:t>
                          </m:r>
                        </m:e>
                        <m:sub>
                          <m:r>
                            <a:rPr lang="en-US" altLang="ko-KR" sz="1200" i="1">
                              <a:latin typeface="Cambria Math" panose="02040503050406030204" pitchFamily="18" charset="0"/>
                            </a:rPr>
                            <m:t>𝐽</m:t>
                          </m:r>
                        </m:sub>
                      </m:sSub>
                      <m:r>
                        <a:rPr lang="en-US" altLang="ko-KR" sz="1200" i="1">
                          <a:latin typeface="Cambria Math" panose="02040503050406030204" pitchFamily="18" charset="0"/>
                        </a:rPr>
                        <m:t>=</m:t>
                      </m:r>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r>
                                    <a:rPr lang="en-US" altLang="ko-KR" sz="1200" i="1">
                                      <a:latin typeface="Cambria Math" panose="02040503050406030204" pitchFamily="18" charset="0"/>
                                    </a:rPr>
                                    <m:t>16</m:t>
                                  </m:r>
                                  <m:r>
                                    <a:rPr lang="en-US" altLang="ko-KR" sz="1200" i="1">
                                      <a:latin typeface="Cambria Math" panose="02040503050406030204" pitchFamily="18" charset="0"/>
                                    </a:rPr>
                                    <m:t>𝜋</m:t>
                                  </m:r>
                                  <m:r>
                                    <a:rPr lang="en-US" altLang="ko-KR" sz="1200" i="1">
                                      <a:latin typeface="Cambria Math" panose="02040503050406030204" pitchFamily="18" charset="0"/>
                                    </a:rPr>
                                    <m:t>𝐺</m:t>
                                  </m:r>
                                  <m:r>
                                    <a:rPr lang="en-US" altLang="ko-KR" sz="1200" i="1">
                                      <a:latin typeface="Cambria Math" panose="02040503050406030204" pitchFamily="18" charset="0"/>
                                    </a:rPr>
                                    <m:t>𝜌</m:t>
                                  </m:r>
                                  <m:sSubSup>
                                    <m:sSubSupPr>
                                      <m:ctrlPr>
                                        <a:rPr lang="en-US" altLang="ko-KR" sz="1200" i="1">
                                          <a:latin typeface="Cambria Math" panose="02040503050406030204" pitchFamily="18" charset="0"/>
                                        </a:rPr>
                                      </m:ctrlPr>
                                    </m:sSubSupPr>
                                    <m:e>
                                      <m:r>
                                        <a:rPr lang="en-US" altLang="ko-KR" sz="1200" i="1">
                                          <a:latin typeface="Cambria Math" panose="02040503050406030204" pitchFamily="18" charset="0"/>
                                        </a:rPr>
                                        <m:t>𝑚</m:t>
                                      </m:r>
                                    </m:e>
                                    <m:sub>
                                      <m:r>
                                        <a:rPr lang="en-US" altLang="ko-KR" sz="1200" i="1">
                                          <a:latin typeface="Cambria Math" panose="02040503050406030204" pitchFamily="18" charset="0"/>
                                        </a:rPr>
                                        <m:t>𝜙</m:t>
                                      </m:r>
                                    </m:sub>
                                    <m:sup>
                                      <m:r>
                                        <a:rPr lang="en-US" altLang="ko-KR" sz="1200" i="1">
                                          <a:latin typeface="Cambria Math" panose="02040503050406030204" pitchFamily="18" charset="0"/>
                                        </a:rPr>
                                        <m:t>2</m:t>
                                      </m:r>
                                    </m:sup>
                                  </m:sSubSup>
                                </m:num>
                                <m:den>
                                  <m:sSup>
                                    <m:sSupPr>
                                      <m:ctrlPr>
                                        <a:rPr lang="en-US" altLang="ko-KR" sz="1200" i="1">
                                          <a:latin typeface="Cambria Math" panose="02040503050406030204" pitchFamily="18" charset="0"/>
                                        </a:rPr>
                                      </m:ctrlPr>
                                    </m:sSupPr>
                                    <m:e>
                                      <m:r>
                                        <a:rPr lang="en-US" altLang="ko-KR" sz="1200" i="1">
                                          <a:latin typeface="Cambria Math" panose="02040503050406030204" pitchFamily="18" charset="0"/>
                                        </a:rPr>
                                        <m:t>ℏ</m:t>
                                      </m:r>
                                    </m:e>
                                    <m:sup>
                                      <m:r>
                                        <a:rPr lang="en-US" altLang="ko-KR" sz="1200" i="1">
                                          <a:latin typeface="Cambria Math" panose="02040503050406030204" pitchFamily="18" charset="0"/>
                                        </a:rPr>
                                        <m:t>2</m:t>
                                      </m:r>
                                    </m:sup>
                                  </m:sSup>
                                </m:den>
                              </m:f>
                            </m:e>
                          </m:d>
                        </m:e>
                        <m:sup>
                          <m:r>
                            <a:rPr lang="en-US" altLang="ko-KR" sz="1200" i="1">
                              <a:latin typeface="Cambria Math" panose="02040503050406030204" pitchFamily="18" charset="0"/>
                            </a:rPr>
                            <m:t>1/4</m:t>
                          </m:r>
                        </m:sup>
                      </m:sSup>
                      <m:r>
                        <a:rPr lang="en-US" altLang="ko-KR" sz="1200" i="1">
                          <a:latin typeface="Cambria Math" panose="02040503050406030204" pitchFamily="18" charset="0"/>
                        </a:rPr>
                        <m:t>=2.7693</m:t>
                      </m:r>
                      <m:sSup>
                        <m:sSupPr>
                          <m:ctrlPr>
                            <a:rPr lang="en-US" altLang="ko-KR" sz="1200" i="1">
                              <a:latin typeface="Cambria Math" panose="02040503050406030204" pitchFamily="18" charset="0"/>
                            </a:rPr>
                          </m:ctrlPr>
                        </m:sSupPr>
                        <m:e>
                          <m:r>
                            <m:rPr>
                              <m:sty m:val="p"/>
                            </m:rPr>
                            <a:rPr lang="en-US" altLang="ko-KR" sz="1200">
                              <a:latin typeface="Cambria Math" panose="02040503050406030204" pitchFamily="18" charset="0"/>
                            </a:rPr>
                            <m:t>kpc</m:t>
                          </m:r>
                        </m:e>
                        <m:sup>
                          <m:r>
                            <a:rPr lang="en-US" altLang="ko-KR" sz="1200" i="1">
                              <a:latin typeface="Cambria Math" panose="02040503050406030204" pitchFamily="18" charset="0"/>
                            </a:rPr>
                            <m:t>−1</m:t>
                          </m:r>
                        </m:sup>
                      </m:sSup>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𝑚</m:t>
                                      </m:r>
                                    </m:e>
                                    <m:sub>
                                      <m:r>
                                        <a:rPr lang="en-US" altLang="ko-KR" sz="1200" i="1">
                                          <a:latin typeface="Cambria Math" panose="02040503050406030204" pitchFamily="18" charset="0"/>
                                        </a:rPr>
                                        <m:t>𝜙</m:t>
                                      </m:r>
                                    </m:sub>
                                  </m:sSub>
                                </m:num>
                                <m:den>
                                  <m:sSup>
                                    <m:sSupPr>
                                      <m:ctrlPr>
                                        <a:rPr lang="en-US" altLang="ko-KR" sz="1200" i="1">
                                          <a:latin typeface="Cambria Math" panose="02040503050406030204" pitchFamily="18" charset="0"/>
                                        </a:rPr>
                                      </m:ctrlPr>
                                    </m:sSupPr>
                                    <m:e>
                                      <m:r>
                                        <a:rPr lang="en-US" altLang="ko-KR" sz="1200" i="1">
                                          <a:latin typeface="Cambria Math" panose="02040503050406030204" pitchFamily="18" charset="0"/>
                                        </a:rPr>
                                        <m:t>10</m:t>
                                      </m:r>
                                    </m:e>
                                    <m:sup>
                                      <m:r>
                                        <a:rPr lang="en-US" altLang="ko-KR" sz="1200" i="1">
                                          <a:latin typeface="Cambria Math" panose="02040503050406030204" pitchFamily="18" charset="0"/>
                                        </a:rPr>
                                        <m:t>−22</m:t>
                                      </m:r>
                                    </m:sup>
                                  </m:sSup>
                                  <m:r>
                                    <m:rPr>
                                      <m:sty m:val="p"/>
                                    </m:rPr>
                                    <a:rPr lang="en-US" altLang="ko-KR" sz="1200" i="1">
                                      <a:latin typeface="Cambria Math" panose="02040503050406030204" pitchFamily="18" charset="0"/>
                                    </a:rPr>
                                    <m:t>eV</m:t>
                                  </m:r>
                                </m:den>
                              </m:f>
                            </m:e>
                          </m:d>
                        </m:e>
                        <m:sup>
                          <m:r>
                            <a:rPr lang="en-US" altLang="ko-KR" sz="1200" i="1">
                              <a:latin typeface="Cambria Math" panose="02040503050406030204" pitchFamily="18" charset="0"/>
                            </a:rPr>
                            <m:t>1/2</m:t>
                          </m:r>
                        </m:sup>
                      </m:sSup>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r>
                                    <a:rPr lang="en-US" altLang="ko-KR" sz="1200" i="1">
                                      <a:latin typeface="Cambria Math" panose="02040503050406030204" pitchFamily="18" charset="0"/>
                                    </a:rPr>
                                    <m:t>𝜌</m:t>
                                  </m:r>
                                </m:num>
                                <m:den>
                                  <m:r>
                                    <a:rPr lang="en-US" altLang="ko-KR" sz="1200" i="1">
                                      <a:latin typeface="Cambria Math" panose="02040503050406030204" pitchFamily="18" charset="0"/>
                                    </a:rPr>
                                    <m:t>0.1</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𝑀</m:t>
                                      </m:r>
                                    </m:e>
                                    <m:sub>
                                      <m:r>
                                        <a:rPr lang="en-US" altLang="ko-KR" sz="1200" i="1">
                                          <a:latin typeface="Cambria Math" panose="02040503050406030204" pitchFamily="18" charset="0"/>
                                        </a:rPr>
                                        <m:t>⊙</m:t>
                                      </m:r>
                                    </m:sub>
                                  </m:sSub>
                                  <m:r>
                                    <a:rPr lang="en-US" altLang="ko-KR" sz="1200" i="1">
                                      <a:latin typeface="Cambria Math" panose="02040503050406030204" pitchFamily="18" charset="0"/>
                                    </a:rPr>
                                    <m:t>/</m:t>
                                  </m:r>
                                  <m:sSup>
                                    <m:sSupPr>
                                      <m:ctrlPr>
                                        <a:rPr lang="en-US" altLang="ko-KR" sz="1200" i="1">
                                          <a:latin typeface="Cambria Math" panose="02040503050406030204" pitchFamily="18" charset="0"/>
                                        </a:rPr>
                                      </m:ctrlPr>
                                    </m:sSupPr>
                                    <m:e>
                                      <m:r>
                                        <m:rPr>
                                          <m:sty m:val="p"/>
                                        </m:rPr>
                                        <a:rPr lang="en-US" altLang="ko-KR" sz="1200">
                                          <a:latin typeface="Cambria Math" panose="02040503050406030204" pitchFamily="18" charset="0"/>
                                        </a:rPr>
                                        <m:t>pc</m:t>
                                      </m:r>
                                    </m:e>
                                    <m:sup>
                                      <m:r>
                                        <a:rPr lang="en-US" altLang="ko-KR" sz="1200" i="1">
                                          <a:latin typeface="Cambria Math" panose="02040503050406030204" pitchFamily="18" charset="0"/>
                                        </a:rPr>
                                        <m:t>3</m:t>
                                      </m:r>
                                    </m:sup>
                                  </m:sSup>
                                </m:den>
                              </m:f>
                            </m:e>
                          </m:d>
                        </m:e>
                        <m:sup>
                          <m:r>
                            <a:rPr lang="en-US" altLang="ko-KR" sz="1200" i="1">
                              <a:latin typeface="Cambria Math" panose="02040503050406030204" pitchFamily="18" charset="0"/>
                            </a:rPr>
                            <m:t>1/4</m:t>
                          </m:r>
                        </m:sup>
                      </m:sSup>
                    </m:oMath>
                  </m:oMathPara>
                </a14:m>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C0657F45-CD2C-F6AA-2E32-64FA07BE8FF5}"/>
              </a:ext>
            </a:extLst>
          </p:cNvPr>
          <p:cNvSpPr>
            <a:spLocks noGrp="1"/>
          </p:cNvSpPr>
          <p:nvPr>
            <p:ph type="sldNum" sz="quarter" idx="5"/>
          </p:nvPr>
        </p:nvSpPr>
        <p:spPr/>
        <p:txBody>
          <a:bodyPr/>
          <a:lstStyle/>
          <a:p>
            <a:fld id="{4B6E501F-4FF5-496A-BF1B-9AF53D2EE2BC}" type="slidenum">
              <a:rPr lang="ko-KR" altLang="en-US" smtClean="0"/>
              <a:t>75</a:t>
            </a:fld>
            <a:endParaRPr lang="ko-KR" altLang="en-US"/>
          </a:p>
        </p:txBody>
      </p:sp>
    </p:spTree>
    <p:extLst>
      <p:ext uri="{BB962C8B-B14F-4D97-AF65-F5344CB8AC3E}">
        <p14:creationId xmlns:p14="http://schemas.microsoft.com/office/powerpoint/2010/main" val="23976811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F4B9E-8792-5D59-FFAF-AE4B43FFDB5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3630720-E7CA-86BD-37F5-A78915F24C76}"/>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B8690B41-23CA-4FA6-3DF9-A06E04CE21C6}"/>
                  </a:ext>
                </a:extLst>
              </p:cNvPr>
              <p:cNvSpPr>
                <a:spLocks noGrp="1"/>
              </p:cNvSpPr>
              <p:nvPr>
                <p:ph type="body" idx="1"/>
              </p:nvPr>
            </p:nvSpPr>
            <p:spPr/>
            <p:txBody>
              <a:bodyPr/>
              <a:lstStyle/>
              <a:p>
                <a:endParaRPr lang="en-US" altLang="ko-KR"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835637F8-51D3-1F79-AAE0-618C1A5D6E37}"/>
              </a:ext>
            </a:extLst>
          </p:cNvPr>
          <p:cNvSpPr>
            <a:spLocks noGrp="1"/>
          </p:cNvSpPr>
          <p:nvPr>
            <p:ph type="sldNum" sz="quarter" idx="5"/>
          </p:nvPr>
        </p:nvSpPr>
        <p:spPr/>
        <p:txBody>
          <a:bodyPr/>
          <a:lstStyle/>
          <a:p>
            <a:fld id="{4B6E501F-4FF5-496A-BF1B-9AF53D2EE2BC}" type="slidenum">
              <a:rPr lang="ko-KR" altLang="en-US" smtClean="0"/>
              <a:t>76</a:t>
            </a:fld>
            <a:endParaRPr lang="ko-KR" altLang="en-US"/>
          </a:p>
        </p:txBody>
      </p:sp>
    </p:spTree>
    <p:extLst>
      <p:ext uri="{BB962C8B-B14F-4D97-AF65-F5344CB8AC3E}">
        <p14:creationId xmlns:p14="http://schemas.microsoft.com/office/powerpoint/2010/main" val="3493839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311DB-70EB-E91E-0F5D-1F2B1803D49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66BD064E-EE75-B87F-9965-20C00FDBAA40}"/>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5FE83BE3-0DFD-FB71-A221-5C444D917752}"/>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668EB379-0D33-4E56-AA20-5CBCDC99191A}"/>
              </a:ext>
            </a:extLst>
          </p:cNvPr>
          <p:cNvSpPr>
            <a:spLocks noGrp="1"/>
          </p:cNvSpPr>
          <p:nvPr>
            <p:ph type="sldNum" sz="quarter" idx="5"/>
          </p:nvPr>
        </p:nvSpPr>
        <p:spPr/>
        <p:txBody>
          <a:bodyPr/>
          <a:lstStyle/>
          <a:p>
            <a:fld id="{4B6E501F-4FF5-496A-BF1B-9AF53D2EE2BC}" type="slidenum">
              <a:rPr lang="ko-KR" altLang="en-US" smtClean="0"/>
              <a:t>8</a:t>
            </a:fld>
            <a:endParaRPr lang="ko-KR" altLang="en-US"/>
          </a:p>
        </p:txBody>
      </p:sp>
    </p:spTree>
    <p:extLst>
      <p:ext uri="{BB962C8B-B14F-4D97-AF65-F5344CB8AC3E}">
        <p14:creationId xmlns:p14="http://schemas.microsoft.com/office/powerpoint/2010/main" val="3305638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CF17A-8880-7EA8-535B-CCCC538A4FB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203BF89-8686-9A88-C74B-CA1776F0CB75}"/>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7C97AE6B-D7B0-EF2C-BECB-0CA6B2C09FF8}"/>
                  </a:ext>
                </a:extLst>
              </p:cNvPr>
              <p:cNvSpPr>
                <a:spLocks noGrp="1"/>
              </p:cNvSpPr>
              <p:nvPr>
                <p:ph type="body" idx="1"/>
              </p:nvPr>
            </p:nvSpPr>
            <p:spPr/>
            <p:txBody>
              <a:bodyPr/>
              <a:lstStyle/>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0492F71A-534A-B2FE-451A-4EB42B044590}"/>
              </a:ext>
            </a:extLst>
          </p:cNvPr>
          <p:cNvSpPr>
            <a:spLocks noGrp="1"/>
          </p:cNvSpPr>
          <p:nvPr>
            <p:ph type="sldNum" sz="quarter" idx="5"/>
          </p:nvPr>
        </p:nvSpPr>
        <p:spPr/>
        <p:txBody>
          <a:bodyPr/>
          <a:lstStyle/>
          <a:p>
            <a:fld id="{4B6E501F-4FF5-496A-BF1B-9AF53D2EE2BC}" type="slidenum">
              <a:rPr lang="ko-KR" altLang="en-US" smtClean="0"/>
              <a:t>9</a:t>
            </a:fld>
            <a:endParaRPr lang="ko-KR" altLang="en-US"/>
          </a:p>
        </p:txBody>
      </p:sp>
    </p:spTree>
    <p:extLst>
      <p:ext uri="{BB962C8B-B14F-4D97-AF65-F5344CB8AC3E}">
        <p14:creationId xmlns:p14="http://schemas.microsoft.com/office/powerpoint/2010/main" val="864142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90DD3-0C04-BEA6-1CF8-F74DE13F4292}"/>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DA27097-37BE-AB46-58A1-282FDF48B0EA}"/>
              </a:ext>
            </a:extLst>
          </p:cNvPr>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슬라이드 노트 개체 틀 2">
                <a:extLst>
                  <a:ext uri="{FF2B5EF4-FFF2-40B4-BE49-F238E27FC236}">
                    <a16:creationId xmlns:a16="http://schemas.microsoft.com/office/drawing/2014/main" id="{A46FA9FD-1B5D-137C-9DCA-99D21EB42D76}"/>
                  </a:ext>
                </a:extLst>
              </p:cNvPr>
              <p:cNvSpPr>
                <a:spLocks noGrp="1"/>
              </p:cNvSpPr>
              <p:nvPr>
                <p:ph type="body" idx="1"/>
              </p:nvPr>
            </p:nvSpPr>
            <p:spPr/>
            <p:txBody>
              <a:bodyPr/>
              <a:lstStyle/>
              <a:p>
                <a:r>
                  <a:rPr lang="ko-KR" altLang="en-US" dirty="0"/>
                  <a:t>정답은 없습니다</a:t>
                </a:r>
                <a:r>
                  <a:rPr lang="en-US" altLang="ko-KR" dirty="0"/>
                  <a:t>. </a:t>
                </a:r>
                <a:r>
                  <a:rPr lang="ko-KR" altLang="en-US" dirty="0"/>
                  <a:t>현재 문헌 합의는 다음과 같습니다</a:t>
                </a:r>
                <a:r>
                  <a:rPr lang="en-US" altLang="ko-KR" dirty="0"/>
                  <a: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1" dirty="0"/>
                  <a:t>1. </a:t>
                </a:r>
                <a:r>
                  <a:rPr lang="en-US" altLang="ko-KR" b="1" dirty="0" err="1"/>
                  <a:t>Schive</a:t>
                </a:r>
                <a:r>
                  <a:rPr lang="en-US" altLang="ko-KR" b="1" dirty="0"/>
                  <a:t> scaling (1/3)</a:t>
                </a:r>
                <a:r>
                  <a:rPr lang="ko-KR" altLang="en-US" dirty="0"/>
                  <a:t> 은 </a:t>
                </a:r>
                <a:r>
                  <a:rPr lang="ko-KR" altLang="en-US" b="1" dirty="0" err="1"/>
                  <a:t>코스모로지컬</a:t>
                </a:r>
                <a:r>
                  <a:rPr lang="ko-KR" altLang="en-US" b="1" dirty="0"/>
                  <a:t> 초기 조건에서 형성되는 평균적 경향</a:t>
                </a:r>
                <a:r>
                  <a:rPr lang="ko-KR" altLang="en-US" dirty="0"/>
                  <a:t>으로 잘 재현됨</a:t>
                </a:r>
                <a:r>
                  <a:rPr lang="en-US" altLang="ko-KR" dirty="0"/>
                  <a:t>. </a:t>
                </a:r>
                <a14:m>
                  <m:oMath xmlns:m="http://schemas.openxmlformats.org/officeDocument/2006/math">
                    <m:r>
                      <a:rPr lang="en-US" altLang="ko-KR" sz="1200" b="0" i="1" smtClean="0">
                        <a:latin typeface="Cambria Math" panose="02040503050406030204" pitchFamily="18" charset="0"/>
                      </a:rPr>
                      <m:t>𝐿</m:t>
                    </m:r>
                    <m:r>
                      <a:rPr lang="en-US" altLang="ko-KR" sz="1200" b="0" i="1" smtClean="0">
                        <a:latin typeface="Cambria Math" panose="02040503050406030204" pitchFamily="18" charset="0"/>
                      </a:rPr>
                      <m:t>=2~40</m:t>
                    </m:r>
                    <m:r>
                      <m:rPr>
                        <m:sty m:val="p"/>
                      </m:rPr>
                      <a:rPr lang="en-US" altLang="ko-KR" sz="1200" b="0" i="1" smtClean="0">
                        <a:latin typeface="Cambria Math" panose="02040503050406030204" pitchFamily="18" charset="0"/>
                      </a:rPr>
                      <m:t>Mpc</m:t>
                    </m:r>
                  </m:oMath>
                </a14:m>
                <a:br>
                  <a:rPr lang="en-US" altLang="ko-KR" dirty="0"/>
                </a:br>
                <a:r>
                  <a:rPr lang="en-US" altLang="ko-KR" dirty="0"/>
                  <a:t>→ </a:t>
                </a:r>
                <a:r>
                  <a:rPr lang="ko-KR" altLang="en-US" dirty="0"/>
                  <a:t>즉</a:t>
                </a:r>
                <a:r>
                  <a:rPr lang="en-US" altLang="ko-KR" dirty="0"/>
                  <a:t>, “large-scale structure</a:t>
                </a:r>
                <a:r>
                  <a:rPr lang="ko-KR" altLang="en-US" dirty="0"/>
                  <a:t>에서 형성되는 </a:t>
                </a:r>
                <a:r>
                  <a:rPr lang="en-US" altLang="ko-KR" dirty="0"/>
                  <a:t>halo ensemble</a:t>
                </a:r>
                <a:r>
                  <a:rPr lang="ko-KR" altLang="en-US" dirty="0"/>
                  <a:t>의 통계적 </a:t>
                </a:r>
                <a:r>
                  <a:rPr lang="en-US" altLang="ko-KR" dirty="0"/>
                  <a:t>relation”</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1" dirty="0"/>
                  <a:t>2. Mocz scaling (5/9)</a:t>
                </a:r>
                <a:r>
                  <a:rPr lang="ko-KR" altLang="en-US" dirty="0"/>
                  <a:t> 은 </a:t>
                </a:r>
                <a:r>
                  <a:rPr lang="ko-KR" altLang="en-US" b="1" dirty="0"/>
                  <a:t>충분히 </a:t>
                </a:r>
                <a:r>
                  <a:rPr lang="en-US" altLang="ko-KR" b="1" dirty="0"/>
                  <a:t>virialized</a:t>
                </a:r>
                <a:r>
                  <a:rPr lang="ko-KR" altLang="en-US" b="1" dirty="0"/>
                  <a:t>된 </a:t>
                </a:r>
                <a:r>
                  <a:rPr lang="en-US" altLang="ko-KR" b="1" dirty="0"/>
                  <a:t>isolated halo</a:t>
                </a:r>
                <a:r>
                  <a:rPr lang="ko-KR" altLang="en-US" dirty="0"/>
                  <a:t> 또는 </a:t>
                </a:r>
                <a:r>
                  <a:rPr lang="en-US" altLang="ko-KR" b="1" dirty="0"/>
                  <a:t>merger </a:t>
                </a:r>
                <a:r>
                  <a:rPr lang="ko-KR" altLang="en-US" b="1" dirty="0"/>
                  <a:t>후 안정상태</a:t>
                </a:r>
                <a:r>
                  <a:rPr lang="ko-KR" altLang="en-US" dirty="0"/>
                  <a:t>에서의 </a:t>
                </a:r>
                <a:r>
                  <a:rPr lang="en-US" altLang="ko-KR" b="1" dirty="0"/>
                  <a:t>energy-based relation</a:t>
                </a:r>
                <a:r>
                  <a:rPr lang="en-US" altLang="ko-KR" dirty="0"/>
                  <a:t>. </a:t>
                </a:r>
                <a14:m>
                  <m:oMath xmlns:m="http://schemas.openxmlformats.org/officeDocument/2006/math">
                    <m:r>
                      <a:rPr lang="en-US" altLang="ko-KR" sz="1200" b="0" i="1" smtClean="0">
                        <a:latin typeface="Cambria Math" panose="02040503050406030204" pitchFamily="18" charset="0"/>
                      </a:rPr>
                      <m:t>𝐿</m:t>
                    </m:r>
                    <m:r>
                      <a:rPr lang="en-US" altLang="ko-KR" sz="1200" b="0" i="1" smtClean="0">
                        <a:latin typeface="Cambria Math" panose="02040503050406030204" pitchFamily="18" charset="0"/>
                      </a:rPr>
                      <m:t>=1</m:t>
                    </m:r>
                    <m:r>
                      <m:rPr>
                        <m:sty m:val="p"/>
                      </m:rPr>
                      <a:rPr lang="en-US" altLang="ko-KR" sz="1200" b="0" i="1" smtClean="0">
                        <a:latin typeface="Cambria Math" panose="02040503050406030204" pitchFamily="18" charset="0"/>
                      </a:rPr>
                      <m:t>Mpc</m:t>
                    </m:r>
                  </m:oMath>
                </a14:m>
                <a:br>
                  <a:rPr lang="en-US" altLang="ko-KR" dirty="0"/>
                </a:br>
                <a:r>
                  <a:rPr lang="en-US" altLang="ko-KR" dirty="0"/>
                  <a:t>→ </a:t>
                </a:r>
                <a:r>
                  <a:rPr lang="ko-KR" altLang="en-US" dirty="0"/>
                  <a:t>즉</a:t>
                </a:r>
                <a:r>
                  <a:rPr lang="en-US" altLang="ko-KR" dirty="0"/>
                  <a:t>, “single halo </a:t>
                </a:r>
                <a:r>
                  <a:rPr lang="ko-KR" altLang="en-US" dirty="0"/>
                  <a:t>내부 </a:t>
                </a:r>
                <a:r>
                  <a:rPr lang="ko-KR" altLang="en-US" dirty="0" err="1"/>
                  <a:t>물리”나</a:t>
                </a:r>
                <a:r>
                  <a:rPr lang="ko-KR" altLang="en-US" dirty="0"/>
                  <a:t> “</a:t>
                </a:r>
                <a:r>
                  <a:rPr lang="en-US" altLang="ko-KR" dirty="0"/>
                  <a:t>numerical relaxation </a:t>
                </a:r>
                <a:r>
                  <a:rPr lang="ko-KR" altLang="en-US" dirty="0" err="1"/>
                  <a:t>결과”를</a:t>
                </a:r>
                <a:r>
                  <a:rPr lang="ko-KR" altLang="en-US" dirty="0"/>
                  <a:t> 다룰 때 더 정확함</a:t>
                </a:r>
                <a:r>
                  <a:rPr lang="en-US" altLang="ko-KR" dirty="0"/>
                  <a:t>.</a:t>
                </a:r>
              </a:p>
              <a:p>
                <a:r>
                  <a:rPr lang="en-US" altLang="ko-KR" dirty="0"/>
                  <a:t>3. </a:t>
                </a:r>
                <a:r>
                  <a:rPr lang="ko-KR" altLang="en-US" dirty="0"/>
                  <a:t>두 </a:t>
                </a:r>
                <a:r>
                  <a:rPr lang="en-US" altLang="ko-KR" dirty="0"/>
                  <a:t>scaling</a:t>
                </a:r>
                <a:r>
                  <a:rPr lang="ko-KR" altLang="en-US" dirty="0"/>
                  <a:t>은 </a:t>
                </a:r>
                <a:r>
                  <a:rPr lang="en-US" altLang="ko-KR" b="1" dirty="0"/>
                  <a:t>mass range</a:t>
                </a:r>
                <a:r>
                  <a:rPr lang="ko-KR" altLang="en-US" b="1" dirty="0"/>
                  <a:t>나 </a:t>
                </a:r>
                <a:r>
                  <a:rPr lang="en-US" altLang="ko-KR" b="1" dirty="0"/>
                  <a:t>redshift</a:t>
                </a:r>
                <a:r>
                  <a:rPr lang="ko-KR" altLang="en-US" b="1" dirty="0"/>
                  <a:t>에 따라 </a:t>
                </a:r>
                <a:r>
                  <a:rPr lang="en-US" altLang="ko-KR" b="1" dirty="0"/>
                  <a:t>crossover </a:t>
                </a:r>
                <a:r>
                  <a:rPr lang="ko-KR" altLang="en-US" b="1" dirty="0"/>
                  <a:t>가능성</a:t>
                </a:r>
                <a:r>
                  <a:rPr lang="ko-KR" altLang="en-US" dirty="0"/>
                  <a:t>이 있음</a:t>
                </a:r>
                <a:r>
                  <a:rPr lang="en-US" altLang="ko-KR" dirty="0"/>
                  <a:t>.</a:t>
                </a:r>
                <a:br>
                  <a:rPr lang="en-US" altLang="ko-KR" dirty="0"/>
                </a:br>
                <a:r>
                  <a:rPr lang="ko-KR" altLang="en-US" dirty="0"/>
                  <a:t>예컨대</a:t>
                </a:r>
                <a:r>
                  <a:rPr lang="en-US" altLang="ko-KR" dirty="0"/>
                  <a:t>, dwarf-galaxy scale</a:t>
                </a:r>
                <a:r>
                  <a:rPr lang="ko-KR" altLang="en-US" dirty="0"/>
                  <a:t>에서는 </a:t>
                </a:r>
                <a:r>
                  <a:rPr lang="en-US" altLang="ko-KR" dirty="0"/>
                  <a:t>β≈1/3, massive halo</a:t>
                </a:r>
                <a:r>
                  <a:rPr lang="ko-KR" altLang="en-US" dirty="0"/>
                  <a:t>에서는 </a:t>
                </a:r>
                <a:r>
                  <a:rPr lang="en-US" altLang="ko-KR" dirty="0"/>
                  <a:t>β≈0.4–0.6 </a:t>
                </a:r>
                <a:r>
                  <a:rPr lang="ko-KR" altLang="en-US" dirty="0"/>
                  <a:t>정도로 점진적으로 변한다는 수치 결과도 존재합니다 </a:t>
                </a:r>
                <a:r>
                  <a:rPr lang="en-US" altLang="ko-KR" dirty="0"/>
                  <a:t>(e.g. Schwabe et al. 2020, Chen et al. 2021 </a:t>
                </a:r>
                <a:r>
                  <a:rPr lang="ko-KR" altLang="en-US" dirty="0"/>
                  <a:t>등</a:t>
                </a:r>
                <a:r>
                  <a:rPr lang="en-US" altLang="ko-KR" dirty="0"/>
                  <a:t>).</a:t>
                </a:r>
              </a:p>
              <a:p>
                <a:r>
                  <a:rPr lang="ko-KR" altLang="en-US" dirty="0"/>
                  <a:t>요컨대</a:t>
                </a:r>
                <a:r>
                  <a:rPr lang="en-US" altLang="ko-KR" dirty="0"/>
                  <a:t>, </a:t>
                </a:r>
                <a:r>
                  <a:rPr lang="ko-KR" altLang="en-US" dirty="0"/>
                  <a:t>이건 단일 진리 문제가 아니라</a:t>
                </a:r>
                <a:r>
                  <a:rPr lang="en-US" altLang="ko-KR" dirty="0"/>
                  <a:t>,</a:t>
                </a:r>
                <a:br>
                  <a:rPr lang="en-US" altLang="ko-KR" dirty="0"/>
                </a:br>
                <a:r>
                  <a:rPr lang="en-US" altLang="ko-KR" b="1" dirty="0"/>
                  <a:t>regime-dependent scaling</a:t>
                </a:r>
                <a:r>
                  <a:rPr lang="ko-KR" altLang="en-US" dirty="0"/>
                  <a:t> </a:t>
                </a:r>
                <a:r>
                  <a:rPr lang="en-US" altLang="ko-KR" dirty="0"/>
                  <a:t>— “</a:t>
                </a:r>
                <a:r>
                  <a:rPr lang="ko-KR" altLang="en-US" dirty="0"/>
                  <a:t>어느 조건에서 </a:t>
                </a:r>
                <a:r>
                  <a:rPr lang="ko-KR" altLang="en-US" dirty="0" err="1"/>
                  <a:t>측정하느냐”의</a:t>
                </a:r>
                <a:r>
                  <a:rPr lang="ko-KR" altLang="en-US" dirty="0"/>
                  <a:t> 문제입니다</a:t>
                </a:r>
                <a:r>
                  <a:rPr lang="en-US" altLang="ko-KR" dirty="0"/>
                  <a:t>.</a:t>
                </a:r>
              </a:p>
              <a:p>
                <a:endParaRPr lang="ko-KR" altLang="en-US" dirty="0"/>
              </a:p>
            </p:txBody>
          </p:sp>
        </mc:Choice>
        <mc:Fallback xmlns="">
          <p:sp>
            <p:nvSpPr>
              <p:cNvPr id="3" name="슬라이드 노트 개체 틀 2"/>
              <p:cNvSpPr>
                <a:spLocks noGrp="1"/>
              </p:cNvSpPr>
              <p:nvPr>
                <p:ph type="body" idx="1"/>
              </p:nvPr>
            </p:nvSpPr>
            <p:spPr/>
            <p:txBody>
              <a:bodyPr/>
              <a:lstStyle/>
              <a:p>
                <a:r>
                  <a:rPr lang="ko-KR" altLang="en-US" dirty="0"/>
                  <a:t>한 가지 대책으로</a:t>
                </a:r>
                <a:r>
                  <a:rPr lang="en-US" altLang="ko-KR" dirty="0"/>
                  <a:t>, </a:t>
                </a:r>
                <a:r>
                  <a:rPr lang="ko-KR" altLang="en-US" dirty="0"/>
                  <a:t>은하를 이루는 암흑물질을 </a:t>
                </a:r>
                <a:r>
                  <a:rPr lang="en-US" altLang="ko-KR" dirty="0"/>
                  <a:t>cold dark matter</a:t>
                </a:r>
                <a:r>
                  <a:rPr lang="ko-KR" altLang="en-US" dirty="0"/>
                  <a:t>가 아닌 </a:t>
                </a:r>
                <a:r>
                  <a:rPr lang="en-US" altLang="ko-KR" dirty="0"/>
                  <a:t>ultralight dark matter</a:t>
                </a:r>
                <a:r>
                  <a:rPr lang="ko-KR" altLang="en-US" dirty="0"/>
                  <a:t>로 둘 수 있습니다</a:t>
                </a:r>
                <a:r>
                  <a:rPr lang="en-US" altLang="ko-KR" dirty="0"/>
                  <a:t>. Dark Matter particle </a:t>
                </a:r>
                <a:r>
                  <a:rPr lang="ko-KR" altLang="en-US" dirty="0"/>
                  <a:t>질량이 </a:t>
                </a:r>
                <a:r>
                  <a:rPr lang="en-US" altLang="ko-KR" b="0" i="0">
                    <a:latin typeface="Cambria Math" panose="02040503050406030204" pitchFamily="18" charset="0"/>
                  </a:rPr>
                  <a:t>10^(−22) eV</a:t>
                </a:r>
                <a:r>
                  <a:rPr lang="ko-KR" altLang="en-US" dirty="0"/>
                  <a:t>이고</a:t>
                </a:r>
                <a:r>
                  <a:rPr lang="en-US" altLang="ko-KR" dirty="0"/>
                  <a:t>, de </a:t>
                </a:r>
                <a:r>
                  <a:rPr lang="en-US" altLang="ko-KR" dirty="0" err="1"/>
                  <a:t>Brogile</a:t>
                </a:r>
                <a:r>
                  <a:rPr lang="en-US" altLang="ko-KR" dirty="0"/>
                  <a:t> </a:t>
                </a:r>
                <a:r>
                  <a:rPr lang="ko-KR" altLang="en-US" dirty="0"/>
                  <a:t>파장이 약 </a:t>
                </a:r>
                <a:r>
                  <a:rPr lang="en-US" altLang="ko-KR" dirty="0"/>
                  <a:t>1kpc</a:t>
                </a:r>
                <a:r>
                  <a:rPr lang="ko-KR" altLang="en-US" dirty="0"/>
                  <a:t>정도 되는데</a:t>
                </a:r>
                <a:r>
                  <a:rPr lang="en-US" altLang="ko-KR" dirty="0"/>
                  <a:t>, </a:t>
                </a:r>
                <a:r>
                  <a:rPr lang="ko-KR" altLang="en-US" dirty="0"/>
                  <a:t>이것이 우리 우주 내 </a:t>
                </a:r>
                <a:r>
                  <a:rPr lang="en-US" altLang="ko-KR" dirty="0"/>
                  <a:t>kpc</a:t>
                </a:r>
                <a:r>
                  <a:rPr lang="en-US" altLang="ko-KR" baseline="0" dirty="0"/>
                  <a:t> scale structure</a:t>
                </a:r>
                <a:r>
                  <a:rPr lang="ko-KR" altLang="en-US" baseline="0" dirty="0"/>
                  <a:t>에 </a:t>
                </a:r>
                <a:r>
                  <a:rPr lang="en-US" altLang="ko-KR" baseline="0" dirty="0"/>
                  <a:t>wave nature</a:t>
                </a:r>
                <a:r>
                  <a:rPr lang="ko-KR" altLang="en-US" baseline="0" dirty="0"/>
                  <a:t>를 가져오며</a:t>
                </a:r>
                <a:r>
                  <a:rPr lang="en-US" altLang="ko-KR" baseline="0" dirty="0"/>
                  <a:t>, cold dark matter model</a:t>
                </a:r>
                <a:r>
                  <a:rPr lang="ko-KR" altLang="en-US" baseline="0" dirty="0"/>
                  <a:t>이 가진 몇 가지 문제들을 해결하기도 합니다</a:t>
                </a:r>
                <a:r>
                  <a:rPr lang="en-US" altLang="ko-KR" baseline="0" dirty="0"/>
                  <a:t>.</a:t>
                </a:r>
              </a:p>
              <a:p>
                <a:r>
                  <a:rPr lang="ko-KR" altLang="en-US" dirty="0"/>
                  <a:t>이 </a:t>
                </a:r>
                <a:r>
                  <a:rPr lang="en-US" altLang="ko-KR" dirty="0"/>
                  <a:t>Ultralight dark matter model</a:t>
                </a:r>
                <a:r>
                  <a:rPr lang="ko-KR" altLang="en-US" dirty="0"/>
                  <a:t>은 </a:t>
                </a:r>
                <a:r>
                  <a:rPr lang="en-US" altLang="ko-KR" dirty="0"/>
                  <a:t>Schrodinger-Poisson eq.</a:t>
                </a:r>
                <a:r>
                  <a:rPr lang="ko-KR" altLang="en-US" dirty="0"/>
                  <a:t>로 기술되며</a:t>
                </a:r>
                <a:r>
                  <a:rPr lang="en-US" altLang="ko-KR" dirty="0"/>
                  <a:t>, </a:t>
                </a:r>
                <a:r>
                  <a:rPr lang="ko-KR" altLang="en-US" dirty="0"/>
                  <a:t>이것의 </a:t>
                </a:r>
                <a:r>
                  <a:rPr lang="en-US" altLang="ko-KR" dirty="0"/>
                  <a:t>ground-state solution</a:t>
                </a:r>
                <a:r>
                  <a:rPr lang="ko-KR" altLang="en-US" dirty="0"/>
                  <a:t>에 대해 </a:t>
                </a:r>
                <a:r>
                  <a:rPr lang="en-US" altLang="ko-KR" b="0" i="0">
                    <a:latin typeface="Cambria Math" panose="02040503050406030204" pitchFamily="18" charset="0"/>
                  </a:rPr>
                  <a:t>|𝜓|^2</a:t>
                </a:r>
                <a:r>
                  <a:rPr lang="ko-KR" altLang="en-US" dirty="0"/>
                  <a:t>이 이 </a:t>
                </a:r>
                <a:r>
                  <a:rPr lang="en-US" altLang="ko-KR" dirty="0"/>
                  <a:t>dark matter</a:t>
                </a:r>
                <a:r>
                  <a:rPr lang="ko-KR" altLang="en-US" dirty="0"/>
                  <a:t>의 </a:t>
                </a:r>
                <a:r>
                  <a:rPr lang="en-US" altLang="ko-KR" dirty="0" err="1"/>
                  <a:t>solitonic</a:t>
                </a:r>
                <a:r>
                  <a:rPr lang="en-US" altLang="ko-KR" dirty="0"/>
                  <a:t> core</a:t>
                </a:r>
                <a:r>
                  <a:rPr lang="ko-KR" altLang="en-US" dirty="0"/>
                  <a:t>이자 </a:t>
                </a:r>
                <a:r>
                  <a:rPr lang="en-US" altLang="ko-KR" dirty="0"/>
                  <a:t>halo</a:t>
                </a:r>
                <a:r>
                  <a:rPr lang="en-US" altLang="ko-KR" baseline="0" dirty="0"/>
                  <a:t> profile</a:t>
                </a:r>
                <a:r>
                  <a:rPr lang="ko-KR" altLang="en-US" baseline="0" dirty="0"/>
                  <a:t>의 중심부에 해당합니다</a:t>
                </a:r>
                <a:r>
                  <a:rPr lang="en-US" altLang="ko-KR" baseline="0" dirty="0"/>
                  <a:t>.</a:t>
                </a:r>
                <a:endParaRPr lang="ko-KR" altLang="en-US" dirty="0"/>
              </a:p>
            </p:txBody>
          </p:sp>
        </mc:Fallback>
      </mc:AlternateContent>
      <p:sp>
        <p:nvSpPr>
          <p:cNvPr id="4" name="슬라이드 번호 개체 틀 3">
            <a:extLst>
              <a:ext uri="{FF2B5EF4-FFF2-40B4-BE49-F238E27FC236}">
                <a16:creationId xmlns:a16="http://schemas.microsoft.com/office/drawing/2014/main" id="{E8461370-8A3B-9907-0824-E59875586F23}"/>
              </a:ext>
            </a:extLst>
          </p:cNvPr>
          <p:cNvSpPr>
            <a:spLocks noGrp="1"/>
          </p:cNvSpPr>
          <p:nvPr>
            <p:ph type="sldNum" sz="quarter" idx="5"/>
          </p:nvPr>
        </p:nvSpPr>
        <p:spPr/>
        <p:txBody>
          <a:bodyPr/>
          <a:lstStyle/>
          <a:p>
            <a:fld id="{4B6E501F-4FF5-496A-BF1B-9AF53D2EE2BC}" type="slidenum">
              <a:rPr lang="ko-KR" altLang="en-US" smtClean="0"/>
              <a:t>10</a:t>
            </a:fld>
            <a:endParaRPr lang="ko-KR" altLang="en-US"/>
          </a:p>
        </p:txBody>
      </p:sp>
    </p:spTree>
    <p:extLst>
      <p:ext uri="{BB962C8B-B14F-4D97-AF65-F5344CB8AC3E}">
        <p14:creationId xmlns:p14="http://schemas.microsoft.com/office/powerpoint/2010/main" val="2909693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937A14D7-4E2B-4D6B-8C40-9415E894421A}" type="datetime1">
              <a:rPr lang="ko-KR" altLang="en-US" smtClean="0"/>
              <a:t>2026-01-11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1505960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E58263EE-1822-4A3C-85FF-C89F48DAA1B9}" type="datetime1">
              <a:rPr lang="ko-KR" altLang="en-US" smtClean="0"/>
              <a:t>2026-01-11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693570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68F48E27-E959-4EC9-8251-7DDC693D4D63}" type="datetime1">
              <a:rPr lang="ko-KR" altLang="en-US" smtClean="0"/>
              <a:t>2026-01-11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3513723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D27C87D6-E601-4000-A39A-0B20CB8128E6}" type="datetime1">
              <a:rPr lang="ko-KR" altLang="en-US" smtClean="0"/>
              <a:t>2026-01-11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79178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C7A66055-3998-41C3-96D2-49C34E0A30D7}" type="datetime1">
              <a:rPr lang="ko-KR" altLang="en-US" smtClean="0"/>
              <a:t>2026-01-11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2122091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3CCF28CA-B711-4506-B3B8-FACEC2E2CE9B}" type="datetime1">
              <a:rPr lang="ko-KR" altLang="en-US" smtClean="0"/>
              <a:t>2026-01-11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75639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9F4B2FDE-62D3-4880-AF43-828DB03BFA0A}" type="datetime1">
              <a:rPr lang="ko-KR" altLang="en-US" smtClean="0"/>
              <a:t>2026-01-11</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231442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FBCA0F18-7258-4DA2-B9E9-BA1D52883C98}" type="datetime1">
              <a:rPr lang="ko-KR" altLang="en-US" smtClean="0"/>
              <a:t>2026-01-11</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346670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8AE84-3258-480A-B3C8-8ADF640FC496}" type="datetime1">
              <a:rPr lang="ko-KR" altLang="en-US" smtClean="0"/>
              <a:t>2026-01-11</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4102990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2021AE49-8A03-4714-AB35-DC38DD5B0D27}" type="datetime1">
              <a:rPr lang="ko-KR" altLang="en-US" smtClean="0"/>
              <a:t>2026-01-11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856799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B4DE9FC9-5F71-49CA-A763-99FE71DACCA0}" type="datetime1">
              <a:rPr lang="ko-KR" altLang="en-US" smtClean="0"/>
              <a:t>2026-01-11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193011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A27315-07F8-40D9-B73B-1656E8E1ED25}" type="datetime1">
              <a:rPr lang="ko-KR" altLang="en-US" smtClean="0"/>
              <a:t>2026-01-11</a:t>
            </a:fld>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37B6A-A76B-43F8-B819-5EF0D694E836}" type="slidenum">
              <a:rPr lang="ko-KR" altLang="en-US" smtClean="0"/>
              <a:t>‹#›</a:t>
            </a:fld>
            <a:endParaRPr lang="ko-KR" altLang="en-US"/>
          </a:p>
        </p:txBody>
      </p:sp>
    </p:spTree>
    <p:extLst>
      <p:ext uri="{BB962C8B-B14F-4D97-AF65-F5344CB8AC3E}">
        <p14:creationId xmlns:p14="http://schemas.microsoft.com/office/powerpoint/2010/main" val="3791990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47.xml"/><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91.png"/><Relationship Id="rId5" Type="http://schemas.openxmlformats.org/officeDocument/2006/relationships/image" Target="../media/image36.png"/><Relationship Id="rId10" Type="http://schemas.openxmlformats.org/officeDocument/2006/relationships/image" Target="../media/image711.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1.png"/><Relationship Id="rId7" Type="http://schemas.openxmlformats.org/officeDocument/2006/relationships/image" Target="../media/image4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1.png"/><Relationship Id="rId5" Type="http://schemas.openxmlformats.org/officeDocument/2006/relationships/image" Target="../media/image390.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1.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49.xml"/><Relationship Id="rId5" Type="http://schemas.openxmlformats.org/officeDocument/2006/relationships/image" Target="../media/image595.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58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11.png"/><Relationship Id="rId4" Type="http://schemas.openxmlformats.org/officeDocument/2006/relationships/image" Target="../media/image594.pn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2.png"/><Relationship Id="rId5" Type="http://schemas.openxmlformats.org/officeDocument/2006/relationships/image" Target="../media/image593.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71.png"/><Relationship Id="rId4" Type="http://schemas.openxmlformats.org/officeDocument/2006/relationships/image" Target="../media/image661.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0.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0.png"/><Relationship Id="rId7" Type="http://schemas.openxmlformats.org/officeDocument/2006/relationships/image" Target="../media/image70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7.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54.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42.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02.png"/><Relationship Id="rId3" Type="http://schemas.openxmlformats.org/officeDocument/2006/relationships/image" Target="../media/image651.png"/><Relationship Id="rId7" Type="http://schemas.openxmlformats.org/officeDocument/2006/relationships/image" Target="../media/image90.png"/><Relationship Id="rId12" Type="http://schemas.openxmlformats.org/officeDocument/2006/relationships/image" Target="../media/image79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80.png"/><Relationship Id="rId11" Type="http://schemas.openxmlformats.org/officeDocument/2006/relationships/image" Target="../media/image782.png"/><Relationship Id="rId5" Type="http://schemas.openxmlformats.org/officeDocument/2006/relationships/image" Target="../media/image670.png"/><Relationship Id="rId10" Type="http://schemas.openxmlformats.org/officeDocument/2006/relationships/image" Target="../media/image772.png"/><Relationship Id="rId4" Type="http://schemas.openxmlformats.org/officeDocument/2006/relationships/image" Target="../media/image660.png"/><Relationship Id="rId9" Type="http://schemas.openxmlformats.org/officeDocument/2006/relationships/image" Target="../media/image761.png"/><Relationship Id="rId14" Type="http://schemas.openxmlformats.org/officeDocument/2006/relationships/image" Target="../media/image811.png"/></Relationships>
</file>

<file path=ppt/slides/_rels/slide29.xml.rels><?xml version="1.0" encoding="UTF-8" standalone="yes"?>
<Relationships xmlns="http://schemas.openxmlformats.org/package/2006/relationships"><Relationship Id="rId8" Type="http://schemas.openxmlformats.org/officeDocument/2006/relationships/image" Target="../media/image710.png"/><Relationship Id="rId13" Type="http://schemas.openxmlformats.org/officeDocument/2006/relationships/image" Target="../media/image801.png"/><Relationship Id="rId3" Type="http://schemas.openxmlformats.org/officeDocument/2006/relationships/image" Target="../media/image89.png"/><Relationship Id="rId12"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xml"/><Relationship Id="rId11" Type="http://schemas.openxmlformats.org/officeDocument/2006/relationships/image" Target="../media/image780.png"/><Relationship Id="rId10" Type="http://schemas.openxmlformats.org/officeDocument/2006/relationships/image" Target="../media/image771.png"/><Relationship Id="rId9" Type="http://schemas.openxmlformats.org/officeDocument/2006/relationships/image" Target="../media/image76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image" Target="../media/image94.png"/><Relationship Id="rId4" Type="http://schemas.openxmlformats.org/officeDocument/2006/relationships/image" Target="../media/image830.png"/></Relationships>
</file>

<file path=ppt/slides/_rels/slide31.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image" Target="../media/image950.png"/><Relationship Id="rId7"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40.png"/><Relationship Id="rId4" Type="http://schemas.openxmlformats.org/officeDocument/2006/relationships/image" Target="../media/image850.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7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3500.png"/><Relationship Id="rId3" Type="http://schemas.openxmlformats.org/officeDocument/2006/relationships/image" Target="../media/image992.png"/><Relationship Id="rId7" Type="http://schemas.openxmlformats.org/officeDocument/2006/relationships/image" Target="../media/image100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91.png"/><Relationship Id="rId4" Type="http://schemas.openxmlformats.org/officeDocument/2006/relationships/image" Target="../media/image100.jpe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4.png"/><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10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0.png"/><Relationship Id="rId7" Type="http://schemas.openxmlformats.org/officeDocument/2006/relationships/image" Target="../media/image17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70.png"/><Relationship Id="rId4" Type="http://schemas.openxmlformats.org/officeDocument/2006/relationships/image" Target="../media/image10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5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71.png"/><Relationship Id="rId4" Type="http://schemas.openxmlformats.org/officeDocument/2006/relationships/image" Target="../media/image1060.png"/></Relationships>
</file>

<file path=ppt/slides/_rels/slide44.xml.rels><?xml version="1.0" encoding="UTF-8" standalone="yes"?>
<Relationships xmlns="http://schemas.openxmlformats.org/package/2006/relationships"><Relationship Id="rId3" Type="http://schemas.openxmlformats.org/officeDocument/2006/relationships/image" Target="../media/image108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slide" Target="slide10.xml"/><Relationship Id="rId4" Type="http://schemas.openxmlformats.org/officeDocument/2006/relationships/image" Target="../media/image35.png"/><Relationship Id="rId9" Type="http://schemas.openxmlformats.org/officeDocument/2006/relationships/image" Target="../media/image1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011.png"/><Relationship Id="rId7" Type="http://schemas.openxmlformats.org/officeDocument/2006/relationships/image" Target="../media/image104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31.png"/><Relationship Id="rId5" Type="http://schemas.openxmlformats.org/officeDocument/2006/relationships/image" Target="../media/image50.png"/><Relationship Id="rId10" Type="http://schemas.openxmlformats.org/officeDocument/2006/relationships/image" Target="../media/image123.png"/><Relationship Id="rId4" Type="http://schemas.openxmlformats.org/officeDocument/2006/relationships/image" Target="../media/image1021.png"/><Relationship Id="rId9" Type="http://schemas.openxmlformats.org/officeDocument/2006/relationships/image" Target="../media/image1022.png"/></Relationships>
</file>

<file path=ppt/slides/_rels/slide54.xml.rels><?xml version="1.0" encoding="UTF-8" standalone="yes"?>
<Relationships xmlns="http://schemas.openxmlformats.org/package/2006/relationships"><Relationship Id="rId8" Type="http://schemas.openxmlformats.org/officeDocument/2006/relationships/image" Target="../media/image1200.png"/><Relationship Id="rId3" Type="http://schemas.openxmlformats.org/officeDocument/2006/relationships/image" Target="../media/image124.png"/><Relationship Id="rId7" Type="http://schemas.openxmlformats.org/officeDocument/2006/relationships/image" Target="../media/image119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image" Target="../media/image125.png"/><Relationship Id="rId5" Type="http://schemas.openxmlformats.org/officeDocument/2006/relationships/image" Target="../media/image1180.png"/><Relationship Id="rId10" Type="http://schemas.openxmlformats.org/officeDocument/2006/relationships/image" Target="../media/image1241.png"/><Relationship Id="rId4" Type="http://schemas.openxmlformats.org/officeDocument/2006/relationships/image" Target="../media/image1170.png"/><Relationship Id="rId9" Type="http://schemas.openxmlformats.org/officeDocument/2006/relationships/image" Target="../media/image1230.png"/></Relationships>
</file>

<file path=ppt/slides/_rels/slide55.xml.rels><?xml version="1.0" encoding="UTF-8" standalone="yes"?>
<Relationships xmlns="http://schemas.openxmlformats.org/package/2006/relationships"><Relationship Id="rId3" Type="http://schemas.openxmlformats.org/officeDocument/2006/relationships/image" Target="../media/image10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5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0.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310.png"/><Relationship Id="rId13" Type="http://schemas.openxmlformats.org/officeDocument/2006/relationships/image" Target="../media/image770.png"/><Relationship Id="rId3" Type="http://schemas.openxmlformats.org/officeDocument/2006/relationships/image" Target="../media/image138.png"/><Relationship Id="rId7" Type="http://schemas.openxmlformats.org/officeDocument/2006/relationships/image" Target="../media/image139.png"/><Relationship Id="rId12" Type="http://schemas.openxmlformats.org/officeDocument/2006/relationships/image" Target="../media/image76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21.png"/><Relationship Id="rId11" Type="http://schemas.openxmlformats.org/officeDocument/2006/relationships/image" Target="../media/image820.png"/><Relationship Id="rId5" Type="http://schemas.openxmlformats.org/officeDocument/2006/relationships/image" Target="../media/image810.png"/><Relationship Id="rId10" Type="http://schemas.openxmlformats.org/officeDocument/2006/relationships/image" Target="../media/image781.png"/><Relationship Id="rId4" Type="http://schemas.openxmlformats.org/officeDocument/2006/relationships/image" Target="../media/image790.png"/><Relationship Id="rId9" Type="http://schemas.openxmlformats.org/officeDocument/2006/relationships/image" Target="../media/image1320.png"/></Relationships>
</file>

<file path=ppt/slides/_rels/slide59.xml.rels><?xml version="1.0" encoding="UTF-8" standalone="yes"?>
<Relationships xmlns="http://schemas.openxmlformats.org/package/2006/relationships"><Relationship Id="rId3" Type="http://schemas.openxmlformats.org/officeDocument/2006/relationships/image" Target="../media/image13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600.png"/><Relationship Id="rId13" Type="http://schemas.openxmlformats.org/officeDocument/2006/relationships/image" Target="../media/image650.png"/><Relationship Id="rId3" Type="http://schemas.openxmlformats.org/officeDocument/2006/relationships/image" Target="../media/image550.png"/><Relationship Id="rId7" Type="http://schemas.openxmlformats.org/officeDocument/2006/relationships/image" Target="../media/image590.png"/><Relationship Id="rId12" Type="http://schemas.openxmlformats.org/officeDocument/2006/relationships/image" Target="../media/image64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80.png"/><Relationship Id="rId11" Type="http://schemas.openxmlformats.org/officeDocument/2006/relationships/image" Target="../media/image630.png"/><Relationship Id="rId5" Type="http://schemas.openxmlformats.org/officeDocument/2006/relationships/image" Target="../media/image570.png"/><Relationship Id="rId10" Type="http://schemas.openxmlformats.org/officeDocument/2006/relationships/image" Target="../media/image620.png"/><Relationship Id="rId4" Type="http://schemas.openxmlformats.org/officeDocument/2006/relationships/image" Target="../media/image560.png"/><Relationship Id="rId9" Type="http://schemas.openxmlformats.org/officeDocument/2006/relationships/image" Target="../media/image610.png"/></Relationships>
</file>

<file path=ppt/slides/_rels/slide63.xml.rels><?xml version="1.0" encoding="UTF-8" standalone="yes"?>
<Relationships xmlns="http://schemas.openxmlformats.org/package/2006/relationships"><Relationship Id="rId8" Type="http://schemas.openxmlformats.org/officeDocument/2006/relationships/image" Target="../media/image1040.png"/><Relationship Id="rId3" Type="http://schemas.openxmlformats.org/officeDocument/2006/relationships/image" Target="../media/image990.png"/><Relationship Id="rId7" Type="http://schemas.openxmlformats.org/officeDocument/2006/relationships/image" Target="../media/image1030.png"/><Relationship Id="rId12" Type="http://schemas.openxmlformats.org/officeDocument/2006/relationships/slide" Target="slide3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20.png"/><Relationship Id="rId11" Type="http://schemas.openxmlformats.org/officeDocument/2006/relationships/image" Target="../media/image143.png"/><Relationship Id="rId5" Type="http://schemas.openxmlformats.org/officeDocument/2006/relationships/image" Target="../media/image1010.png"/><Relationship Id="rId10" Type="http://schemas.openxmlformats.org/officeDocument/2006/relationships/image" Target="../media/image142.png"/><Relationship Id="rId4" Type="http://schemas.openxmlformats.org/officeDocument/2006/relationships/image" Target="../media/image1001.png"/><Relationship Id="rId9" Type="http://schemas.openxmlformats.org/officeDocument/2006/relationships/image" Target="../media/image1050.png"/></Relationships>
</file>

<file path=ppt/slides/_rels/slide64.xml.rels><?xml version="1.0" encoding="UTF-8" standalone="yes"?>
<Relationships xmlns="http://schemas.openxmlformats.org/package/2006/relationships"><Relationship Id="rId3" Type="http://schemas.openxmlformats.org/officeDocument/2006/relationships/image" Target="../media/image129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5.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400.png"/><Relationship Id="rId3" Type="http://schemas.openxmlformats.org/officeDocument/2006/relationships/image" Target="../media/image145.png"/><Relationship Id="rId7" Type="http://schemas.openxmlformats.org/officeDocument/2006/relationships/image" Target="../media/image360.png"/><Relationship Id="rId12" Type="http://schemas.openxmlformats.org/officeDocument/2006/relationships/image" Target="../media/image14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51.png"/><Relationship Id="rId11" Type="http://schemas.openxmlformats.org/officeDocument/2006/relationships/image" Target="../media/image147.svg"/><Relationship Id="rId10" Type="http://schemas.openxmlformats.org/officeDocument/2006/relationships/image" Target="../media/image146.png"/><Relationship Id="rId4" Type="http://schemas.microsoft.com/office/2007/relationships/hdphoto" Target="../media/hdphoto2.wdp"/><Relationship Id="rId9" Type="http://schemas.openxmlformats.org/officeDocument/2006/relationships/image" Target="../media/image380.png"/><Relationship Id="rId14" Type="http://schemas.openxmlformats.org/officeDocument/2006/relationships/image" Target="../media/image149.png"/></Relationships>
</file>

<file path=ppt/slides/_rels/slide6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450.png"/><Relationship Id="rId5" Type="http://schemas.openxmlformats.org/officeDocument/2006/relationships/image" Target="../media/image1440.png"/><Relationship Id="rId4" Type="http://schemas.openxmlformats.org/officeDocument/2006/relationships/image" Target="../media/image880.png"/></Relationships>
</file>

<file path=ppt/slides/_rels/slide67.xml.rels><?xml version="1.0" encoding="UTF-8" standalone="yes"?>
<Relationships xmlns="http://schemas.openxmlformats.org/package/2006/relationships"><Relationship Id="rId3" Type="http://schemas.openxmlformats.org/officeDocument/2006/relationships/image" Target="../media/image440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500.png"/></Relationships>
</file>

<file path=ppt/slides/_rels/slide6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50.png"/></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260.png"/><Relationship Id="rId5" Type="http://schemas.openxmlformats.org/officeDocument/2006/relationships/image" Target="../media/image1250.png"/><Relationship Id="rId4" Type="http://schemas.openxmlformats.org/officeDocument/2006/relationships/image" Target="../media/image1240.png"/></Relationships>
</file>

<file path=ppt/slides/_rels/slide72.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152.png"/><Relationship Id="rId7" Type="http://schemas.openxmlformats.org/officeDocument/2006/relationships/image" Target="../media/image22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200.png"/><Relationship Id="rId4" Type="http://schemas.openxmlformats.org/officeDocument/2006/relationships/image" Target="../media/image153.png"/></Relationships>
</file>

<file path=ppt/slides/_rels/slide73.xml.rels><?xml version="1.0" encoding="UTF-8" standalone="yes"?>
<Relationships xmlns="http://schemas.openxmlformats.org/package/2006/relationships"><Relationship Id="rId3" Type="http://schemas.openxmlformats.org/officeDocument/2006/relationships/image" Target="../media/image571.png"/><Relationship Id="rId7" Type="http://schemas.openxmlformats.org/officeDocument/2006/relationships/image" Target="../media/image612.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592.png"/><Relationship Id="rId4" Type="http://schemas.openxmlformats.org/officeDocument/2006/relationships/image" Target="../media/image155.png"/></Relationships>
</file>

<file path=ppt/slides/_rels/slide74.xml.rels><?xml version="1.0" encoding="UTF-8" standalone="yes"?>
<Relationships xmlns="http://schemas.openxmlformats.org/package/2006/relationships"><Relationship Id="rId8" Type="http://schemas.openxmlformats.org/officeDocument/2006/relationships/image" Target="../media/image402.png"/><Relationship Id="rId3" Type="http://schemas.openxmlformats.org/officeDocument/2006/relationships/image" Target="../media/image157.png"/><Relationship Id="rId7" Type="http://schemas.openxmlformats.org/officeDocument/2006/relationships/image" Target="../media/image58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01.png"/><Relationship Id="rId5" Type="http://schemas.openxmlformats.org/officeDocument/2006/relationships/image" Target="../media/image591.png"/><Relationship Id="rId10" Type="http://schemas.openxmlformats.org/officeDocument/2006/relationships/image" Target="../media/image423.png"/><Relationship Id="rId9" Type="http://schemas.openxmlformats.org/officeDocument/2006/relationships/image" Target="../media/image413.png"/></Relationships>
</file>

<file path=ppt/slides/_rels/slide7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8.jpg"/><Relationship Id="rId7" Type="http://schemas.openxmlformats.org/officeDocument/2006/relationships/image" Target="../media/image64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31.png"/><Relationship Id="rId5" Type="http://schemas.openxmlformats.org/officeDocument/2006/relationships/image" Target="../media/image611.png"/><Relationship Id="rId4" Type="http://schemas.openxmlformats.org/officeDocument/2006/relationships/image" Target="../media/image621.png"/></Relationships>
</file>

<file path=ppt/slides/_rels/slide76.xml.rels><?xml version="1.0" encoding="UTF-8" standalone="yes"?>
<Relationships xmlns="http://schemas.openxmlformats.org/package/2006/relationships"><Relationship Id="rId8" Type="http://schemas.openxmlformats.org/officeDocument/2006/relationships/image" Target="../media/image1270.png"/><Relationship Id="rId3" Type="http://schemas.openxmlformats.org/officeDocument/2006/relationships/slideLayout" Target="../slideLayouts/slideLayout2.xml"/><Relationship Id="rId7" Type="http://schemas.openxmlformats.org/officeDocument/2006/relationships/image" Target="../media/image16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0.png"/><Relationship Id="rId5" Type="http://schemas.openxmlformats.org/officeDocument/2006/relationships/image" Target="../media/image1251.png"/><Relationship Id="rId4"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2.png"/><Relationship Id="rId7" Type="http://schemas.openxmlformats.org/officeDocument/2006/relationships/image" Target="../media/image2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0.png"/><Relationship Id="rId9" Type="http://schemas.openxmlformats.org/officeDocument/2006/relationships/image" Target="../media/image230.png"/></Relationships>
</file>

<file path=ppt/slides/_rels/slide9.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50.png"/><Relationship Id="rId7" Type="http://schemas.openxmlformats.org/officeDocument/2006/relationships/image" Target="../media/image29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60.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마조렐 블루, 일렉트릭 블루, 다채로움, 코발트 블루이(가) 표시된 사진&#10;&#10;자동 생성된 설명">
            <a:extLst>
              <a:ext uri="{FF2B5EF4-FFF2-40B4-BE49-F238E27FC236}">
                <a16:creationId xmlns:a16="http://schemas.microsoft.com/office/drawing/2014/main" id="{540CABD3-DA7E-9995-41E5-C87A0B337B6D}"/>
              </a:ext>
            </a:extLst>
          </p:cNvPr>
          <p:cNvPicPr>
            <a:picLocks noChangeAspect="1"/>
          </p:cNvPicPr>
          <p:nvPr/>
        </p:nvPicPr>
        <p:blipFill>
          <a:blip r:embed="rId3">
            <a:extLst>
              <a:ext uri="{28A0092B-C50C-407E-A947-70E740481C1C}">
                <a14:useLocalDpi xmlns:a14="http://schemas.microsoft.com/office/drawing/2010/main" val="0"/>
              </a:ext>
            </a:extLst>
          </a:blip>
          <a:srcRect r="31856"/>
          <a:stretch>
            <a:fillRect/>
          </a:stretch>
        </p:blipFill>
        <p:spPr>
          <a:xfrm>
            <a:off x="0" y="-2"/>
            <a:ext cx="8308076" cy="6858000"/>
          </a:xfrm>
          <a:prstGeom prst="rect">
            <a:avLst/>
          </a:prstGeom>
        </p:spPr>
      </p:pic>
      <p:pic>
        <p:nvPicPr>
          <p:cNvPr id="1030" name="Picture 6" descr="Natural Science Research Institute">
            <a:extLst>
              <a:ext uri="{FF2B5EF4-FFF2-40B4-BE49-F238E27FC236}">
                <a16:creationId xmlns:a16="http://schemas.microsoft.com/office/drawing/2014/main" id="{03D399CA-C935-EC5D-9A3C-F59A022DC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8076" y="0"/>
            <a:ext cx="3804557" cy="675210"/>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a:extLst>
              <a:ext uri="{FF2B5EF4-FFF2-40B4-BE49-F238E27FC236}">
                <a16:creationId xmlns:a16="http://schemas.microsoft.com/office/drawing/2014/main" id="{6C0AF746-2597-2C8B-9A6A-2D51F9C0EA16}"/>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8" name="TextBox 7">
            <a:extLst>
              <a:ext uri="{FF2B5EF4-FFF2-40B4-BE49-F238E27FC236}">
                <a16:creationId xmlns:a16="http://schemas.microsoft.com/office/drawing/2014/main" id="{06BF01FA-2498-D805-0E7B-9C30ABA96438}"/>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1" name="제목 1">
            <a:extLst>
              <a:ext uri="{FF2B5EF4-FFF2-40B4-BE49-F238E27FC236}">
                <a16:creationId xmlns:a16="http://schemas.microsoft.com/office/drawing/2014/main" id="{65DAAF2D-186A-A3D7-305D-9C5FBFA35DFC}"/>
              </a:ext>
            </a:extLst>
          </p:cNvPr>
          <p:cNvSpPr>
            <a:spLocks noGrp="1"/>
          </p:cNvSpPr>
          <p:nvPr>
            <p:ph type="ctrTitle"/>
          </p:nvPr>
        </p:nvSpPr>
        <p:spPr>
          <a:xfrm>
            <a:off x="5557520" y="1432525"/>
            <a:ext cx="6319848" cy="2473012"/>
          </a:xfrm>
        </p:spPr>
        <p:txBody>
          <a:bodyPr>
            <a:noAutofit/>
          </a:bodyPr>
          <a:lstStyle/>
          <a:p>
            <a:pPr algn="r"/>
            <a:r>
              <a:rPr lang="en-US" altLang="ko-KR" sz="4800" b="1" dirty="0">
                <a:ln>
                  <a:solidFill>
                    <a:schemeClr val="bg1"/>
                  </a:solidFill>
                </a:ln>
                <a:latin typeface="Grandview" panose="020B0502040204020203" pitchFamily="34" charset="0"/>
              </a:rPr>
              <a:t>Wave-like nature of Ultralight Dark Matter in our universe</a:t>
            </a:r>
            <a:endParaRPr lang="ko-KR" altLang="en-US" sz="4800" b="1" dirty="0">
              <a:ln>
                <a:solidFill>
                  <a:schemeClr val="bg1"/>
                </a:solidFill>
              </a:ln>
              <a:latin typeface="Grandview" panose="020B0502040204020203" pitchFamily="34" charset="0"/>
            </a:endParaRPr>
          </a:p>
        </p:txBody>
      </p:sp>
      <p:sp>
        <p:nvSpPr>
          <p:cNvPr id="12" name="TextBox 11">
            <a:extLst>
              <a:ext uri="{FF2B5EF4-FFF2-40B4-BE49-F238E27FC236}">
                <a16:creationId xmlns:a16="http://schemas.microsoft.com/office/drawing/2014/main" id="{7F2F9DBB-812A-8505-FD29-4CB79E39A5EC}"/>
              </a:ext>
            </a:extLst>
          </p:cNvPr>
          <p:cNvSpPr txBox="1"/>
          <p:nvPr/>
        </p:nvSpPr>
        <p:spPr>
          <a:xfrm>
            <a:off x="7325360" y="4445111"/>
            <a:ext cx="4409440" cy="1292662"/>
          </a:xfrm>
          <a:prstGeom prst="rect">
            <a:avLst/>
          </a:prstGeom>
          <a:noFill/>
        </p:spPr>
        <p:txBody>
          <a:bodyPr wrap="square" rtlCol="0">
            <a:spAutoFit/>
          </a:bodyPr>
          <a:lstStyle/>
          <a:p>
            <a:pPr algn="r"/>
            <a:r>
              <a:rPr lang="en-US" altLang="ko-KR" sz="3600" b="1" dirty="0">
                <a:latin typeface="Grandview" panose="020B0502040204020203" pitchFamily="34" charset="0"/>
              </a:rPr>
              <a:t>Hyeonmo</a:t>
            </a:r>
            <a:r>
              <a:rPr lang="ko-KR" altLang="en-US" sz="3600" b="1" dirty="0">
                <a:latin typeface="Grandview" panose="020B0502040204020203" pitchFamily="34" charset="0"/>
              </a:rPr>
              <a:t> </a:t>
            </a:r>
            <a:r>
              <a:rPr lang="en-US" altLang="ko-KR" sz="3600" b="1" dirty="0">
                <a:latin typeface="Grandview" panose="020B0502040204020203" pitchFamily="34" charset="0"/>
              </a:rPr>
              <a:t>Koo</a:t>
            </a:r>
            <a:endParaRPr lang="en-US" altLang="ko-KR" sz="2000" dirty="0"/>
          </a:p>
          <a:p>
            <a:pPr algn="r"/>
            <a:endParaRPr lang="en-US" altLang="ko-KR" dirty="0"/>
          </a:p>
          <a:p>
            <a:pPr algn="r"/>
            <a:r>
              <a:rPr lang="en-US" altLang="ko-KR" sz="2400" dirty="0"/>
              <a:t>University of Seoul</a:t>
            </a:r>
          </a:p>
        </p:txBody>
      </p:sp>
    </p:spTree>
    <p:extLst>
      <p:ext uri="{BB962C8B-B14F-4D97-AF65-F5344CB8AC3E}">
        <p14:creationId xmlns:p14="http://schemas.microsoft.com/office/powerpoint/2010/main" val="3892947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C0845-4DE1-3359-D000-29FA6CA73D54}"/>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A9F3410A-7005-6C26-4AE6-FF2C9FBA9632}"/>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Core-Halo mass Relation</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내용 개체 틀 2">
                <a:extLst>
                  <a:ext uri="{FF2B5EF4-FFF2-40B4-BE49-F238E27FC236}">
                    <a16:creationId xmlns:a16="http://schemas.microsoft.com/office/drawing/2014/main" id="{C07630C9-3D70-2D53-6318-E449F9CDA203}"/>
                  </a:ext>
                </a:extLst>
              </p:cNvPr>
              <p:cNvSpPr txBox="1">
                <a:spLocks/>
              </p:cNvSpPr>
              <p:nvPr/>
            </p:nvSpPr>
            <p:spPr>
              <a:xfrm>
                <a:off x="361742" y="1247574"/>
                <a:ext cx="11468512" cy="380825"/>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t>Core-like structure inside the central region + NFW-like (</a:t>
                </a:r>
                <a14:m>
                  <m:oMath xmlns:m="http://schemas.openxmlformats.org/officeDocument/2006/math">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𝑟</m:t>
                        </m:r>
                      </m:e>
                      <m:sup>
                        <m:r>
                          <a:rPr lang="en-US" altLang="ko-KR" sz="2000" i="1">
                            <a:latin typeface="Cambria Math" panose="02040503050406030204" pitchFamily="18" charset="0"/>
                          </a:rPr>
                          <m:t>−3</m:t>
                        </m:r>
                      </m:sup>
                    </m:sSup>
                  </m:oMath>
                </a14:m>
                <a:r>
                  <a:rPr lang="en-US" altLang="ko-KR" sz="2000" dirty="0"/>
                  <a:t>) outskirts = Total DM halo</a:t>
                </a:r>
              </a:p>
            </p:txBody>
          </p:sp>
        </mc:Choice>
        <mc:Fallback xmlns="">
          <p:sp>
            <p:nvSpPr>
              <p:cNvPr id="8" name="내용 개체 틀 2">
                <a:extLst>
                  <a:ext uri="{FF2B5EF4-FFF2-40B4-BE49-F238E27FC236}">
                    <a16:creationId xmlns:a16="http://schemas.microsoft.com/office/drawing/2014/main" id="{C07630C9-3D70-2D53-6318-E449F9CDA203}"/>
                  </a:ext>
                </a:extLst>
              </p:cNvPr>
              <p:cNvSpPr txBox="1">
                <a:spLocks noRot="1" noChangeAspect="1" noMove="1" noResize="1" noEditPoints="1" noAdjustHandles="1" noChangeArrowheads="1" noChangeShapeType="1" noTextEdit="1"/>
              </p:cNvSpPr>
              <p:nvPr/>
            </p:nvSpPr>
            <p:spPr>
              <a:xfrm>
                <a:off x="361742" y="1247574"/>
                <a:ext cx="11468512" cy="380825"/>
              </a:xfrm>
              <a:prstGeom prst="rect">
                <a:avLst/>
              </a:prstGeom>
              <a:blipFill>
                <a:blip r:embed="rId3"/>
                <a:stretch>
                  <a:fillRect l="-478" t="-17742" b="-25806"/>
                </a:stretch>
              </a:blipFill>
            </p:spPr>
            <p:txBody>
              <a:bodyPr/>
              <a:lstStyle/>
              <a:p>
                <a:r>
                  <a:rPr lang="ko-KR" altLang="en-US">
                    <a:noFill/>
                  </a:rPr>
                  <a:t> </a:t>
                </a:r>
              </a:p>
            </p:txBody>
          </p:sp>
        </mc:Fallback>
      </mc:AlternateContent>
      <p:pic>
        <p:nvPicPr>
          <p:cNvPr id="11" name="그림 10">
            <a:extLst>
              <a:ext uri="{FF2B5EF4-FFF2-40B4-BE49-F238E27FC236}">
                <a16:creationId xmlns:a16="http://schemas.microsoft.com/office/drawing/2014/main" id="{2CB0E1D2-51E7-3608-D204-2E32C0F5A1CC}"/>
              </a:ext>
            </a:extLst>
          </p:cNvPr>
          <p:cNvPicPr>
            <a:picLocks noChangeAspect="1"/>
          </p:cNvPicPr>
          <p:nvPr/>
        </p:nvPicPr>
        <p:blipFill>
          <a:blip r:embed="rId4"/>
          <a:stretch>
            <a:fillRect/>
          </a:stretch>
        </p:blipFill>
        <p:spPr>
          <a:xfrm>
            <a:off x="45289" y="1908067"/>
            <a:ext cx="3064917" cy="2930310"/>
          </a:xfrm>
          <a:prstGeom prst="rect">
            <a:avLst/>
          </a:prstGeom>
        </p:spPr>
      </p:pic>
      <p:sp>
        <p:nvSpPr>
          <p:cNvPr id="13" name="TextBox 12">
            <a:extLst>
              <a:ext uri="{FF2B5EF4-FFF2-40B4-BE49-F238E27FC236}">
                <a16:creationId xmlns:a16="http://schemas.microsoft.com/office/drawing/2014/main" id="{B116EA34-BFCA-36A7-7986-D77AA1C0E4C0}"/>
              </a:ext>
            </a:extLst>
          </p:cNvPr>
          <p:cNvSpPr txBox="1"/>
          <p:nvPr/>
        </p:nvSpPr>
        <p:spPr>
          <a:xfrm>
            <a:off x="196022" y="1632783"/>
            <a:ext cx="3203732" cy="307777"/>
          </a:xfrm>
          <a:prstGeom prst="rect">
            <a:avLst/>
          </a:prstGeom>
          <a:solidFill>
            <a:srgbClr val="FFFFFF">
              <a:alpha val="0"/>
            </a:srgbClr>
          </a:solidFill>
        </p:spPr>
        <p:txBody>
          <a:bodyPr wrap="squar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Schive</a:t>
            </a:r>
            <a:r>
              <a:rPr lang="en-US" altLang="ko-KR" sz="1400" dirty="0">
                <a:latin typeface="Arial" panose="020B0604020202020204" pitchFamily="34" charset="0"/>
                <a:cs typeface="Arial" panose="020B0604020202020204" pitchFamily="34" charset="0"/>
              </a:rPr>
              <a:t>+ 1406.6586 ; 1407.7762]</a:t>
            </a:r>
          </a:p>
        </p:txBody>
      </p:sp>
      <p:pic>
        <p:nvPicPr>
          <p:cNvPr id="18" name="그림 17">
            <a:extLst>
              <a:ext uri="{FF2B5EF4-FFF2-40B4-BE49-F238E27FC236}">
                <a16:creationId xmlns:a16="http://schemas.microsoft.com/office/drawing/2014/main" id="{EBE39376-86E3-6606-EA12-56AB39FA71DC}"/>
              </a:ext>
            </a:extLst>
          </p:cNvPr>
          <p:cNvPicPr>
            <a:picLocks noChangeAspect="1"/>
          </p:cNvPicPr>
          <p:nvPr/>
        </p:nvPicPr>
        <p:blipFill>
          <a:blip r:embed="rId5"/>
          <a:stretch>
            <a:fillRect/>
          </a:stretch>
        </p:blipFill>
        <p:spPr>
          <a:xfrm>
            <a:off x="3099320" y="1882769"/>
            <a:ext cx="2923370" cy="2910678"/>
          </a:xfrm>
          <a:prstGeom prst="rect">
            <a:avLst/>
          </a:prstGeom>
        </p:spPr>
      </p:pic>
      <p:cxnSp>
        <p:nvCxnSpPr>
          <p:cNvPr id="16" name="직선 화살표 연결선 15">
            <a:extLst>
              <a:ext uri="{FF2B5EF4-FFF2-40B4-BE49-F238E27FC236}">
                <a16:creationId xmlns:a16="http://schemas.microsoft.com/office/drawing/2014/main" id="{A04AD6A9-FB84-D153-1B0F-1B33CC5B1477}"/>
              </a:ext>
            </a:extLst>
          </p:cNvPr>
          <p:cNvCxnSpPr>
            <a:cxnSpLocks/>
            <a:stCxn id="8" idx="2"/>
          </p:cNvCxnSpPr>
          <p:nvPr/>
        </p:nvCxnSpPr>
        <p:spPr>
          <a:xfrm>
            <a:off x="6095998" y="1628399"/>
            <a:ext cx="0" cy="4907721"/>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1" name="그림 20">
            <a:extLst>
              <a:ext uri="{FF2B5EF4-FFF2-40B4-BE49-F238E27FC236}">
                <a16:creationId xmlns:a16="http://schemas.microsoft.com/office/drawing/2014/main" id="{C8A03D69-347A-8C1C-9F99-5914F78AB459}"/>
              </a:ext>
            </a:extLst>
          </p:cNvPr>
          <p:cNvPicPr>
            <a:picLocks noChangeAspect="1"/>
          </p:cNvPicPr>
          <p:nvPr/>
        </p:nvPicPr>
        <p:blipFill>
          <a:blip r:embed="rId6"/>
          <a:stretch>
            <a:fillRect/>
          </a:stretch>
        </p:blipFill>
        <p:spPr>
          <a:xfrm>
            <a:off x="6143426" y="2201174"/>
            <a:ext cx="3474198" cy="2184159"/>
          </a:xfrm>
          <a:prstGeom prst="rect">
            <a:avLst/>
          </a:prstGeom>
        </p:spPr>
      </p:pic>
      <p:pic>
        <p:nvPicPr>
          <p:cNvPr id="22" name="그림 21">
            <a:extLst>
              <a:ext uri="{FF2B5EF4-FFF2-40B4-BE49-F238E27FC236}">
                <a16:creationId xmlns:a16="http://schemas.microsoft.com/office/drawing/2014/main" id="{C46F649E-BB87-0BD0-B052-8B9CCA28E6D2}"/>
              </a:ext>
            </a:extLst>
          </p:cNvPr>
          <p:cNvPicPr>
            <a:picLocks noChangeAspect="1"/>
          </p:cNvPicPr>
          <p:nvPr/>
        </p:nvPicPr>
        <p:blipFill>
          <a:blip r:embed="rId7"/>
          <a:stretch>
            <a:fillRect/>
          </a:stretch>
        </p:blipFill>
        <p:spPr>
          <a:xfrm>
            <a:off x="9617624" y="2176706"/>
            <a:ext cx="2574376" cy="1996840"/>
          </a:xfrm>
          <a:prstGeom prst="rect">
            <a:avLst/>
          </a:prstGeom>
        </p:spPr>
      </p:pic>
      <p:sp>
        <p:nvSpPr>
          <p:cNvPr id="23" name="TextBox 22">
            <a:extLst>
              <a:ext uri="{FF2B5EF4-FFF2-40B4-BE49-F238E27FC236}">
                <a16:creationId xmlns:a16="http://schemas.microsoft.com/office/drawing/2014/main" id="{5B801E5C-59FE-4241-E360-DEB916CECF10}"/>
              </a:ext>
            </a:extLst>
          </p:cNvPr>
          <p:cNvSpPr txBox="1"/>
          <p:nvPr/>
        </p:nvSpPr>
        <p:spPr>
          <a:xfrm>
            <a:off x="6261720" y="1632783"/>
            <a:ext cx="2568365" cy="307777"/>
          </a:xfrm>
          <a:prstGeom prst="rect">
            <a:avLst/>
          </a:prstGeom>
          <a:solidFill>
            <a:srgbClr val="FFFFFF">
              <a:alpha val="0"/>
            </a:srgbClr>
          </a:solidFill>
        </p:spPr>
        <p:txBody>
          <a:bodyPr wrap="square" rtlCol="0">
            <a:spAutoFit/>
          </a:bodyPr>
          <a:lstStyle/>
          <a:p>
            <a:r>
              <a:rPr lang="en-US" altLang="ko-KR" sz="1400" dirty="0">
                <a:latin typeface="Arial" panose="020B0604020202020204" pitchFamily="34" charset="0"/>
                <a:cs typeface="Arial" panose="020B0604020202020204" pitchFamily="34" charset="0"/>
              </a:rPr>
              <a:t>[Mocz+ 1705.05845]</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내용 개체 틀 2">
                <a:extLst>
                  <a:ext uri="{FF2B5EF4-FFF2-40B4-BE49-F238E27FC236}">
                    <a16:creationId xmlns:a16="http://schemas.microsoft.com/office/drawing/2014/main" id="{363F82CA-A7D5-059E-842E-B336A4DD03EC}"/>
                  </a:ext>
                </a:extLst>
              </p:cNvPr>
              <p:cNvSpPr txBox="1">
                <a:spLocks/>
              </p:cNvSpPr>
              <p:nvPr/>
            </p:nvSpPr>
            <p:spPr>
              <a:xfrm>
                <a:off x="2209457" y="4884495"/>
                <a:ext cx="3655136" cy="1651626"/>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altLang="ko-KR" sz="2000" dirty="0"/>
                  <a:t>Velocity Dispersion Tracing </a:t>
                </a:r>
                <a:endParaRPr lang="en-US" altLang="ko-KR" sz="20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𝜎</m:t>
                          </m:r>
                        </m:e>
                        <m:sub>
                          <m:r>
                            <a:rPr lang="en-US" altLang="ko-KR" sz="2000" b="0" i="1" smtClean="0">
                              <a:latin typeface="Cambria Math" panose="02040503050406030204" pitchFamily="18" charset="0"/>
                            </a:rPr>
                            <m:t>𝑐</m:t>
                          </m:r>
                        </m:sub>
                      </m:sSub>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𝜎</m:t>
                          </m:r>
                        </m:e>
                        <m:sub>
                          <m:r>
                            <a:rPr lang="en-US" altLang="ko-KR" sz="2000" b="0" i="1" smtClean="0">
                              <a:latin typeface="Cambria Math" panose="02040503050406030204" pitchFamily="18" charset="0"/>
                            </a:rPr>
                            <m:t>h</m:t>
                          </m:r>
                        </m:sub>
                      </m:sSub>
                    </m:oMath>
                  </m:oMathPara>
                </a14:m>
                <a:endParaRPr lang="en-US" altLang="ko-KR" sz="2000" dirty="0"/>
              </a:p>
              <a:p>
                <a14:m>
                  <m:oMath xmlns:m="http://schemas.openxmlformats.org/officeDocument/2006/math">
                    <m:r>
                      <a:rPr lang="en-US" altLang="ko-KR" sz="2000" b="0" i="1" smtClean="0">
                        <a:latin typeface="Cambria Math" panose="02040503050406030204" pitchFamily="18" charset="0"/>
                      </a:rPr>
                      <m:t>𝐿</m:t>
                    </m:r>
                    <m:r>
                      <a:rPr lang="en-US" altLang="ko-KR" sz="2000" b="0" i="1" smtClean="0">
                        <a:latin typeface="Cambria Math" panose="02040503050406030204" pitchFamily="18" charset="0"/>
                      </a:rPr>
                      <m:t>=2~40</m:t>
                    </m:r>
                    <m:r>
                      <m:rPr>
                        <m:sty m:val="p"/>
                      </m:rPr>
                      <a:rPr lang="en-US" altLang="ko-KR" sz="2000" b="0" i="1" smtClean="0">
                        <a:latin typeface="Cambria Math" panose="02040503050406030204" pitchFamily="18" charset="0"/>
                      </a:rPr>
                      <m:t>Mpc</m:t>
                    </m:r>
                  </m:oMath>
                </a14:m>
                <a:r>
                  <a:rPr lang="en-US" altLang="ko-KR" sz="2000" dirty="0"/>
                  <a:t> (Cosmological)</a:t>
                </a:r>
              </a:p>
            </p:txBody>
          </p:sp>
        </mc:Choice>
        <mc:Fallback xmlns="">
          <p:sp>
            <p:nvSpPr>
              <p:cNvPr id="6" name="내용 개체 틀 2">
                <a:extLst>
                  <a:ext uri="{FF2B5EF4-FFF2-40B4-BE49-F238E27FC236}">
                    <a16:creationId xmlns:a16="http://schemas.microsoft.com/office/drawing/2014/main" id="{363F82CA-A7D5-059E-842E-B336A4DD03EC}"/>
                  </a:ext>
                </a:extLst>
              </p:cNvPr>
              <p:cNvSpPr txBox="1">
                <a:spLocks noRot="1" noChangeAspect="1" noMove="1" noResize="1" noEditPoints="1" noAdjustHandles="1" noChangeArrowheads="1" noChangeShapeType="1" noTextEdit="1"/>
              </p:cNvSpPr>
              <p:nvPr/>
            </p:nvSpPr>
            <p:spPr>
              <a:xfrm>
                <a:off x="2209457" y="4884495"/>
                <a:ext cx="3655136" cy="1651626"/>
              </a:xfrm>
              <a:prstGeom prst="rect">
                <a:avLst/>
              </a:prstGeom>
              <a:blipFill>
                <a:blip r:embed="rId8"/>
                <a:stretch>
                  <a:fillRect l="-1500" t="-36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내용 개체 틀 2">
                <a:extLst>
                  <a:ext uri="{FF2B5EF4-FFF2-40B4-BE49-F238E27FC236}">
                    <a16:creationId xmlns:a16="http://schemas.microsoft.com/office/drawing/2014/main" id="{A7CA5D49-C1AA-76A3-3816-4191E1F37183}"/>
                  </a:ext>
                </a:extLst>
              </p:cNvPr>
              <p:cNvSpPr txBox="1">
                <a:spLocks/>
              </p:cNvSpPr>
              <p:nvPr/>
            </p:nvSpPr>
            <p:spPr>
              <a:xfrm>
                <a:off x="8267128" y="4884494"/>
                <a:ext cx="3691185" cy="1651626"/>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altLang="ko-KR" sz="2000" dirty="0"/>
                  <a:t>Virial Energy Tracing </a:t>
                </a:r>
                <a:endParaRPr lang="en-US" altLang="ko-KR" sz="20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a:rPr lang="en-US" altLang="ko-KR" sz="2000" b="0" i="1" smtClean="0">
                              <a:latin typeface="Cambria Math" panose="02040503050406030204" pitchFamily="18" charset="0"/>
                            </a:rPr>
                            <m:t>𝑐</m:t>
                          </m:r>
                        </m:sub>
                      </m:sSub>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𝜎</m:t>
                          </m:r>
                        </m:e>
                        <m:sub>
                          <m:r>
                            <a:rPr lang="en-US" altLang="ko-KR" sz="2000" b="0" i="1" smtClean="0">
                              <a:latin typeface="Cambria Math" panose="02040503050406030204" pitchFamily="18" charset="0"/>
                            </a:rPr>
                            <m:t>𝑐</m:t>
                          </m:r>
                        </m:sub>
                        <m:sup>
                          <m:r>
                            <a:rPr lang="en-US" altLang="ko-KR" sz="2000" b="0" i="1" smtClean="0">
                              <a:latin typeface="Cambria Math" panose="02040503050406030204" pitchFamily="18" charset="0"/>
                            </a:rPr>
                            <m:t>2</m:t>
                          </m:r>
                        </m:sup>
                      </m:sSubSup>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a:rPr lang="en-US" altLang="ko-KR" sz="2000" b="0" i="1" smtClean="0">
                              <a:latin typeface="Cambria Math" panose="02040503050406030204" pitchFamily="18" charset="0"/>
                            </a:rPr>
                            <m:t>h</m:t>
                          </m:r>
                        </m:sub>
                      </m:sSub>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𝜎</m:t>
                          </m:r>
                        </m:e>
                        <m:sub>
                          <m:r>
                            <a:rPr lang="en-US" altLang="ko-KR" sz="2000" b="0" i="1" smtClean="0">
                              <a:latin typeface="Cambria Math" panose="02040503050406030204" pitchFamily="18" charset="0"/>
                            </a:rPr>
                            <m:t>h</m:t>
                          </m:r>
                        </m:sub>
                        <m:sup>
                          <m:r>
                            <a:rPr lang="en-US" altLang="ko-KR" sz="2000" b="0" i="1" smtClean="0">
                              <a:latin typeface="Cambria Math" panose="02040503050406030204" pitchFamily="18" charset="0"/>
                            </a:rPr>
                            <m:t>2</m:t>
                          </m:r>
                        </m:sup>
                      </m:sSubSup>
                    </m:oMath>
                  </m:oMathPara>
                </a14:m>
                <a:endParaRPr lang="en-US" altLang="ko-KR" sz="2000" dirty="0"/>
              </a:p>
              <a:p>
                <a14:m>
                  <m:oMath xmlns:m="http://schemas.openxmlformats.org/officeDocument/2006/math">
                    <m:r>
                      <a:rPr lang="en-US" altLang="ko-KR" sz="2000" b="0" i="1" smtClean="0">
                        <a:latin typeface="Cambria Math" panose="02040503050406030204" pitchFamily="18" charset="0"/>
                      </a:rPr>
                      <m:t>𝐿</m:t>
                    </m:r>
                    <m:r>
                      <a:rPr lang="en-US" altLang="ko-KR" sz="2000" b="0" i="1" smtClean="0">
                        <a:latin typeface="Cambria Math" panose="02040503050406030204" pitchFamily="18" charset="0"/>
                      </a:rPr>
                      <m:t>=1</m:t>
                    </m:r>
                    <m:r>
                      <m:rPr>
                        <m:sty m:val="p"/>
                      </m:rPr>
                      <a:rPr lang="en-US" altLang="ko-KR" sz="2000" b="0" i="1" smtClean="0">
                        <a:latin typeface="Cambria Math" panose="02040503050406030204" pitchFamily="18" charset="0"/>
                      </a:rPr>
                      <m:t>Mpc</m:t>
                    </m:r>
                  </m:oMath>
                </a14:m>
                <a:r>
                  <a:rPr lang="en-US" altLang="ko-KR" sz="2000" dirty="0"/>
                  <a:t> (Non-cosmological)</a:t>
                </a:r>
              </a:p>
              <a:p>
                <a:endParaRPr lang="en-US" altLang="ko-KR" sz="2000" dirty="0"/>
              </a:p>
            </p:txBody>
          </p:sp>
        </mc:Choice>
        <mc:Fallback xmlns="">
          <p:sp>
            <p:nvSpPr>
              <p:cNvPr id="25" name="내용 개체 틀 2">
                <a:extLst>
                  <a:ext uri="{FF2B5EF4-FFF2-40B4-BE49-F238E27FC236}">
                    <a16:creationId xmlns:a16="http://schemas.microsoft.com/office/drawing/2014/main" id="{A7CA5D49-C1AA-76A3-3816-4191E1F37183}"/>
                  </a:ext>
                </a:extLst>
              </p:cNvPr>
              <p:cNvSpPr txBox="1">
                <a:spLocks noRot="1" noChangeAspect="1" noMove="1" noResize="1" noEditPoints="1" noAdjustHandles="1" noChangeArrowheads="1" noChangeShapeType="1" noTextEdit="1"/>
              </p:cNvSpPr>
              <p:nvPr/>
            </p:nvSpPr>
            <p:spPr>
              <a:xfrm>
                <a:off x="8267128" y="4884494"/>
                <a:ext cx="3691185" cy="1651626"/>
              </a:xfrm>
              <a:prstGeom prst="rect">
                <a:avLst/>
              </a:prstGeom>
              <a:blipFill>
                <a:blip r:embed="rId10"/>
                <a:stretch>
                  <a:fillRect l="-1485" t="-36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사각형: 둥근 모서리 25">
                <a:extLst>
                  <a:ext uri="{FF2B5EF4-FFF2-40B4-BE49-F238E27FC236}">
                    <a16:creationId xmlns:a16="http://schemas.microsoft.com/office/drawing/2014/main" id="{35EC86FB-0834-7557-D8AB-287F095072B8}"/>
                  </a:ext>
                </a:extLst>
              </p:cNvPr>
              <p:cNvSpPr/>
              <p:nvPr/>
            </p:nvSpPr>
            <p:spPr>
              <a:xfrm>
                <a:off x="156621" y="4884495"/>
                <a:ext cx="2005408" cy="1168400"/>
              </a:xfrm>
              <a:prstGeom prst="round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𝑐</m:t>
                          </m:r>
                        </m:sub>
                      </m:sSub>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h</m:t>
                              </m:r>
                            </m:sub>
                            <m:sup>
                              <m:r>
                                <a:rPr lang="en-US" altLang="ko-KR" sz="2000" b="0" i="1" smtClean="0">
                                  <a:solidFill>
                                    <a:schemeClr val="tx1"/>
                                  </a:solidFill>
                                  <a:latin typeface="Cambria Math" panose="02040503050406030204" pitchFamily="18" charset="0"/>
                                </a:rPr>
                                <m:t>1/3</m:t>
                              </m:r>
                            </m:sup>
                          </m:sSubSup>
                        </m:num>
                        <m:den>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𝜙</m:t>
                              </m:r>
                            </m:sub>
                          </m:sSub>
                        </m:den>
                      </m:f>
                    </m:oMath>
                  </m:oMathPara>
                </a14:m>
                <a:endParaRPr lang="ko-KR" altLang="en-US" sz="2000" dirty="0">
                  <a:solidFill>
                    <a:schemeClr val="tx1"/>
                  </a:solidFill>
                </a:endParaRPr>
              </a:p>
            </p:txBody>
          </p:sp>
        </mc:Choice>
        <mc:Fallback xmlns="">
          <p:sp>
            <p:nvSpPr>
              <p:cNvPr id="26" name="사각형: 둥근 모서리 25">
                <a:extLst>
                  <a:ext uri="{FF2B5EF4-FFF2-40B4-BE49-F238E27FC236}">
                    <a16:creationId xmlns:a16="http://schemas.microsoft.com/office/drawing/2014/main" id="{35EC86FB-0834-7557-D8AB-287F095072B8}"/>
                  </a:ext>
                </a:extLst>
              </p:cNvPr>
              <p:cNvSpPr>
                <a:spLocks noRot="1" noChangeAspect="1" noMove="1" noResize="1" noEditPoints="1" noAdjustHandles="1" noChangeArrowheads="1" noChangeShapeType="1" noTextEdit="1"/>
              </p:cNvSpPr>
              <p:nvPr/>
            </p:nvSpPr>
            <p:spPr>
              <a:xfrm>
                <a:off x="156621" y="4884495"/>
                <a:ext cx="2005408" cy="1168400"/>
              </a:xfrm>
              <a:prstGeom prst="roundRect">
                <a:avLst/>
              </a:prstGeom>
              <a:blipFill>
                <a:blip r:embed="rId11"/>
                <a:stretch>
                  <a:fillRect/>
                </a:stretch>
              </a:blipFill>
              <a:ln w="28575">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 name="사각형: 둥근 모서리 26">
                <a:extLst>
                  <a:ext uri="{FF2B5EF4-FFF2-40B4-BE49-F238E27FC236}">
                    <a16:creationId xmlns:a16="http://schemas.microsoft.com/office/drawing/2014/main" id="{B006A5EE-3E1D-18A3-886A-FC572FAEDD8C}"/>
                  </a:ext>
                </a:extLst>
              </p:cNvPr>
              <p:cNvSpPr/>
              <p:nvPr/>
            </p:nvSpPr>
            <p:spPr>
              <a:xfrm>
                <a:off x="6261720" y="4884495"/>
                <a:ext cx="2005408" cy="1168400"/>
              </a:xfrm>
              <a:prstGeom prst="round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𝑐</m:t>
                          </m:r>
                        </m:sub>
                      </m:sSub>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h</m:t>
                              </m:r>
                            </m:sub>
                            <m:sup>
                              <m:r>
                                <a:rPr lang="en-US" altLang="ko-KR" sz="2000" b="0" i="1" smtClean="0">
                                  <a:solidFill>
                                    <a:schemeClr val="tx1"/>
                                  </a:solidFill>
                                  <a:latin typeface="Cambria Math" panose="02040503050406030204" pitchFamily="18" charset="0"/>
                                </a:rPr>
                                <m:t>5/9</m:t>
                              </m:r>
                            </m:sup>
                          </m:sSubSup>
                        </m:num>
                        <m:den>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𝜙</m:t>
                              </m:r>
                            </m:sub>
                            <m:sup>
                              <m:r>
                                <a:rPr lang="en-US" altLang="ko-KR" sz="2000" b="0" i="1" smtClean="0">
                                  <a:solidFill>
                                    <a:schemeClr val="tx1"/>
                                  </a:solidFill>
                                  <a:latin typeface="Cambria Math" panose="02040503050406030204" pitchFamily="18" charset="0"/>
                                </a:rPr>
                                <m:t>2/3</m:t>
                              </m:r>
                            </m:sup>
                          </m:sSubSup>
                        </m:den>
                      </m:f>
                    </m:oMath>
                  </m:oMathPara>
                </a14:m>
                <a:endParaRPr lang="ko-KR" altLang="en-US" sz="2000" dirty="0">
                  <a:solidFill>
                    <a:schemeClr val="tx1"/>
                  </a:solidFill>
                </a:endParaRPr>
              </a:p>
            </p:txBody>
          </p:sp>
        </mc:Choice>
        <mc:Fallback xmlns="">
          <p:sp>
            <p:nvSpPr>
              <p:cNvPr id="27" name="사각형: 둥근 모서리 26">
                <a:extLst>
                  <a:ext uri="{FF2B5EF4-FFF2-40B4-BE49-F238E27FC236}">
                    <a16:creationId xmlns:a16="http://schemas.microsoft.com/office/drawing/2014/main" id="{B006A5EE-3E1D-18A3-886A-FC572FAEDD8C}"/>
                  </a:ext>
                </a:extLst>
              </p:cNvPr>
              <p:cNvSpPr>
                <a:spLocks noRot="1" noChangeAspect="1" noMove="1" noResize="1" noEditPoints="1" noAdjustHandles="1" noChangeArrowheads="1" noChangeShapeType="1" noTextEdit="1"/>
              </p:cNvSpPr>
              <p:nvPr/>
            </p:nvSpPr>
            <p:spPr>
              <a:xfrm>
                <a:off x="6261720" y="4884495"/>
                <a:ext cx="2005408" cy="1168400"/>
              </a:xfrm>
              <a:prstGeom prst="roundRect">
                <a:avLst/>
              </a:prstGeom>
              <a:blipFill>
                <a:blip r:embed="rId12"/>
                <a:stretch>
                  <a:fillRect/>
                </a:stretch>
              </a:blipFill>
              <a:ln w="28575">
                <a:solidFill>
                  <a:schemeClr val="tx1"/>
                </a:solidFill>
              </a:ln>
            </p:spPr>
            <p:txBody>
              <a:bodyPr/>
              <a:lstStyle/>
              <a:p>
                <a:r>
                  <a:rPr lang="ko-KR" altLang="en-US">
                    <a:noFill/>
                  </a:rPr>
                  <a:t> </a:t>
                </a:r>
              </a:p>
            </p:txBody>
          </p:sp>
        </mc:Fallback>
      </mc:AlternateContent>
      <p:sp>
        <p:nvSpPr>
          <p:cNvPr id="9" name="직사각형 8">
            <a:extLst>
              <a:ext uri="{FF2B5EF4-FFF2-40B4-BE49-F238E27FC236}">
                <a16:creationId xmlns:a16="http://schemas.microsoft.com/office/drawing/2014/main" id="{9592B78C-68AF-6969-1B9D-C59D3DE43A9E}"/>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TextBox 9">
            <a:extLst>
              <a:ext uri="{FF2B5EF4-FFF2-40B4-BE49-F238E27FC236}">
                <a16:creationId xmlns:a16="http://schemas.microsoft.com/office/drawing/2014/main" id="{52B5E55C-3AD4-E93D-6BCD-AEB0A876CD42}"/>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10/37</a:t>
            </a:r>
            <a:endParaRPr lang="ko-KR" altLang="en-US" sz="1050" dirty="0">
              <a:solidFill>
                <a:schemeClr val="bg1"/>
              </a:solidFill>
            </a:endParaRPr>
          </a:p>
        </p:txBody>
      </p:sp>
      <p:sp>
        <p:nvSpPr>
          <p:cNvPr id="12" name="직사각형 11">
            <a:extLst>
              <a:ext uri="{FF2B5EF4-FFF2-40B4-BE49-F238E27FC236}">
                <a16:creationId xmlns:a16="http://schemas.microsoft.com/office/drawing/2014/main" id="{15A62058-5D5E-8131-0DA4-910B89756ACA}"/>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hlinkClick r:id="rId13" action="ppaction://hlinksldjump">
                  <a:extLst>
                    <a:ext uri="{A12FA001-AC4F-418D-AE19-62706E023703}">
                      <ahyp:hlinkClr xmlns:ahyp="http://schemas.microsoft.com/office/drawing/2018/hyperlinkcolor" val="tx"/>
                    </a:ext>
                  </a:extLst>
                </a:hlinkClick>
              </a:rPr>
              <a:t>2025.12.02</a:t>
            </a:r>
            <a:r>
              <a:rPr lang="en-US" altLang="ko-KR" sz="1050" dirty="0">
                <a:solidFill>
                  <a:srgbClr val="954F72"/>
                </a:solidFill>
                <a:hlinkClick r:id="rId13" action="ppaction://hlinksldjump">
                  <a:extLst>
                    <a:ext uri="{A12FA001-AC4F-418D-AE19-62706E023703}">
                      <ahyp:hlinkClr xmlns:ahyp="http://schemas.microsoft.com/office/drawing/2018/hyperlinkcolor" val="tx"/>
                    </a:ext>
                  </a:extLst>
                </a:hlinkClick>
              </a:rPr>
              <a:t> </a:t>
            </a:r>
            <a:r>
              <a:rPr lang="ko-KR" altLang="en-US" sz="1050" dirty="0">
                <a:solidFill>
                  <a:schemeClr val="bg1"/>
                </a:solidFill>
                <a:hlinkClick r:id="rId13" action="ppaction://hlinksldjump">
                  <a:extLst>
                    <a:ext uri="{A12FA001-AC4F-418D-AE19-62706E023703}">
                      <ahyp:hlinkClr xmlns:ahyp="http://schemas.microsoft.com/office/drawing/2018/hyperlinkcolor" val="tx"/>
                    </a:ext>
                  </a:extLst>
                </a:hlinkClick>
              </a:rPr>
              <a:t>박사학위 졸업발표</a:t>
            </a:r>
            <a:endParaRPr lang="ko-KR" altLang="en-US" sz="1050" dirty="0">
              <a:solidFill>
                <a:schemeClr val="bg1"/>
              </a:solidFill>
            </a:endParaRPr>
          </a:p>
        </p:txBody>
      </p:sp>
      <p:sp>
        <p:nvSpPr>
          <p:cNvPr id="14" name="TextBox 13">
            <a:extLst>
              <a:ext uri="{FF2B5EF4-FFF2-40B4-BE49-F238E27FC236}">
                <a16:creationId xmlns:a16="http://schemas.microsoft.com/office/drawing/2014/main" id="{A2BB13A7-5364-B5A8-5133-482EA3F1C13E}"/>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1D1645A-8BC9-DB85-FA47-4823BF1F692F}"/>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1A51C46B-4870-76BD-9B41-100D2292364B}"/>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B037A00D-4A29-F17E-322C-67B5D4B79914}"/>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F078B131-6D98-4223-CCC5-9EE6CE4E3DA9}"/>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4" name="직사각형 23">
            <a:extLst>
              <a:ext uri="{FF2B5EF4-FFF2-40B4-BE49-F238E27FC236}">
                <a16:creationId xmlns:a16="http://schemas.microsoft.com/office/drawing/2014/main" id="{80F0F6BD-0D29-14B2-0421-E96EF50F9A46}"/>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53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A3219-A33B-B4CD-BF53-39CF5044F17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사각형: 둥근 모서리 25">
                <a:extLst>
                  <a:ext uri="{FF2B5EF4-FFF2-40B4-BE49-F238E27FC236}">
                    <a16:creationId xmlns:a16="http://schemas.microsoft.com/office/drawing/2014/main" id="{4A74F016-DCCB-409E-3592-D74720CE8ACF}"/>
                  </a:ext>
                </a:extLst>
              </p:cNvPr>
              <p:cNvSpPr/>
              <p:nvPr/>
            </p:nvSpPr>
            <p:spPr>
              <a:xfrm>
                <a:off x="7174975" y="4876379"/>
                <a:ext cx="4683067" cy="1527226"/>
              </a:xfrm>
              <a:prstGeom prst="roundRect">
                <a:avLst/>
              </a:prstGeom>
              <a:solidFill>
                <a:srgbClr val="4472C4">
                  <a:alpha val="0"/>
                </a:srgbClr>
              </a:solid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altLang="ko-KR" sz="2800" i="1" smtClean="0">
                              <a:solidFill>
                                <a:schemeClr val="tx1"/>
                              </a:solidFill>
                              <a:latin typeface="Cambria Math" panose="02040503050406030204" pitchFamily="18" charset="0"/>
                            </a:rPr>
                          </m:ctrlPr>
                        </m:sSubPr>
                        <m:e>
                          <m:r>
                            <a:rPr lang="en-US" altLang="ko-KR" sz="2800" i="1">
                              <a:solidFill>
                                <a:schemeClr val="tx1"/>
                              </a:solidFill>
                              <a:latin typeface="Cambria Math" panose="02040503050406030204" pitchFamily="18" charset="0"/>
                            </a:rPr>
                            <m:t>𝐹</m:t>
                          </m:r>
                        </m:e>
                        <m:sub>
                          <m:r>
                            <m:rPr>
                              <m:sty m:val="p"/>
                            </m:rPr>
                            <a:rPr lang="en-US" altLang="ko-KR" sz="2800" i="1">
                              <a:solidFill>
                                <a:schemeClr val="tx1"/>
                              </a:solidFill>
                              <a:latin typeface="Cambria Math" panose="02040503050406030204" pitchFamily="18" charset="0"/>
                            </a:rPr>
                            <m:t>DF</m:t>
                          </m:r>
                        </m:sub>
                      </m:sSub>
                      <m:r>
                        <a:rPr lang="en-US" altLang="ko-KR" sz="2800" i="1">
                          <a:solidFill>
                            <a:schemeClr val="tx1"/>
                          </a:solidFill>
                          <a:latin typeface="Cambria Math" panose="02040503050406030204" pitchFamily="18" charset="0"/>
                        </a:rPr>
                        <m:t>=</m:t>
                      </m:r>
                      <m:acc>
                        <m:accPr>
                          <m:chr m:val="̅"/>
                          <m:ctrlPr>
                            <a:rPr lang="en-US" altLang="ko-KR" sz="2800" i="1">
                              <a:solidFill>
                                <a:schemeClr val="tx1"/>
                              </a:solidFill>
                              <a:latin typeface="Cambria Math" panose="02040503050406030204" pitchFamily="18" charset="0"/>
                            </a:rPr>
                          </m:ctrlPr>
                        </m:accPr>
                        <m:e>
                          <m:r>
                            <a:rPr lang="en-US" altLang="ko-KR" sz="2800" i="1">
                              <a:solidFill>
                                <a:schemeClr val="tx1"/>
                              </a:solidFill>
                              <a:latin typeface="Cambria Math" panose="02040503050406030204" pitchFamily="18" charset="0"/>
                            </a:rPr>
                            <m:t>𝜌</m:t>
                          </m:r>
                        </m:e>
                      </m:acc>
                      <m:nary>
                        <m:naryPr>
                          <m:subHide m:val="on"/>
                          <m:supHide m:val="on"/>
                          <m:ctrlPr>
                            <a:rPr lang="en-US" altLang="ko-KR" sz="2800" b="0" i="1" smtClean="0">
                              <a:solidFill>
                                <a:schemeClr val="tx1"/>
                              </a:solidFill>
                              <a:latin typeface="Cambria Math" panose="02040503050406030204" pitchFamily="18" charset="0"/>
                            </a:rPr>
                          </m:ctrlPr>
                        </m:naryPr>
                        <m:sub/>
                        <m:sup/>
                        <m:e>
                          <m:sSup>
                            <m:sSupPr>
                              <m:ctrlPr>
                                <a:rPr lang="en-US" altLang="ko-KR" sz="2800" b="0" i="1" smtClean="0">
                                  <a:solidFill>
                                    <a:schemeClr val="tx1"/>
                                  </a:solidFill>
                                  <a:latin typeface="Cambria Math" panose="02040503050406030204" pitchFamily="18" charset="0"/>
                                </a:rPr>
                              </m:ctrlPr>
                            </m:sSupPr>
                            <m:e>
                              <m:r>
                                <a:rPr lang="en-US" altLang="ko-KR" sz="2800" b="0" i="1" smtClean="0">
                                  <a:solidFill>
                                    <a:schemeClr val="tx1"/>
                                  </a:solidFill>
                                  <a:latin typeface="Cambria Math" panose="02040503050406030204" pitchFamily="18" charset="0"/>
                                </a:rPr>
                                <m:t>𝑑</m:t>
                              </m:r>
                            </m:e>
                            <m:sup>
                              <m:r>
                                <a:rPr lang="en-US" altLang="ko-KR" sz="2800" b="0" i="1" smtClean="0">
                                  <a:solidFill>
                                    <a:schemeClr val="tx1"/>
                                  </a:solidFill>
                                  <a:latin typeface="Cambria Math" panose="02040503050406030204" pitchFamily="18" charset="0"/>
                                </a:rPr>
                                <m:t>3</m:t>
                              </m:r>
                            </m:sup>
                          </m:sSup>
                          <m:acc>
                            <m:accPr>
                              <m:chr m:val="⃗"/>
                              <m:ctrlPr>
                                <a:rPr lang="en-US" altLang="ko-KR" sz="2800" b="0" i="1" smtClean="0">
                                  <a:solidFill>
                                    <a:schemeClr val="tx1"/>
                                  </a:solidFill>
                                  <a:latin typeface="Cambria Math" panose="02040503050406030204" pitchFamily="18" charset="0"/>
                                </a:rPr>
                              </m:ctrlPr>
                            </m:accPr>
                            <m:e>
                              <m:r>
                                <a:rPr lang="en-US" altLang="ko-KR" sz="2800" b="0" i="1" smtClean="0">
                                  <a:solidFill>
                                    <a:schemeClr val="tx1"/>
                                  </a:solidFill>
                                  <a:latin typeface="Cambria Math" panose="02040503050406030204" pitchFamily="18" charset="0"/>
                                </a:rPr>
                                <m:t>𝑥</m:t>
                              </m:r>
                            </m:e>
                          </m:acc>
                          <m:d>
                            <m:dPr>
                              <m:ctrlPr>
                                <a:rPr lang="en-US" altLang="ko-KR" sz="2800" b="0" i="1" smtClean="0">
                                  <a:solidFill>
                                    <a:schemeClr val="tx1"/>
                                  </a:solidFill>
                                  <a:latin typeface="Cambria Math" panose="02040503050406030204" pitchFamily="18" charset="0"/>
                                </a:rPr>
                              </m:ctrlPr>
                            </m:dPr>
                            <m:e>
                              <m:r>
                                <m:rPr>
                                  <m:sty m:val="p"/>
                                </m:rPr>
                                <a:rPr lang="en-US" altLang="ko-KR" sz="2800" b="0" i="0" smtClean="0">
                                  <a:solidFill>
                                    <a:schemeClr val="tx1"/>
                                  </a:solidFill>
                                  <a:latin typeface="Cambria Math" panose="02040503050406030204" pitchFamily="18" charset="0"/>
                                </a:rPr>
                                <m:t>∇</m:t>
                              </m:r>
                              <m:sSub>
                                <m:sSubPr>
                                  <m:ctrlPr>
                                    <a:rPr lang="en-US" altLang="ko-KR" sz="2800" b="0" i="1" smtClean="0">
                                      <a:solidFill>
                                        <a:schemeClr val="tx1"/>
                                      </a:solidFill>
                                      <a:latin typeface="Cambria Math" panose="02040503050406030204" pitchFamily="18" charset="0"/>
                                    </a:rPr>
                                  </m:ctrlPr>
                                </m:sSubPr>
                                <m:e>
                                  <m:r>
                                    <m:rPr>
                                      <m:sty m:val="p"/>
                                    </m:rPr>
                                    <a:rPr lang="en-US" altLang="ko-KR" sz="2800" b="0" i="0" smtClean="0">
                                      <a:solidFill>
                                        <a:schemeClr val="tx1"/>
                                      </a:solidFill>
                                      <a:latin typeface="Cambria Math" panose="02040503050406030204" pitchFamily="18" charset="0"/>
                                    </a:rPr>
                                    <m:t>Φ</m:t>
                                  </m:r>
                                </m:e>
                                <m:sub>
                                  <m:r>
                                    <m:rPr>
                                      <m:sty m:val="p"/>
                                    </m:rPr>
                                    <a:rPr lang="en-US" altLang="ko-KR" sz="2800" b="0" i="1" smtClean="0">
                                      <a:solidFill>
                                        <a:schemeClr val="tx1"/>
                                      </a:solidFill>
                                      <a:latin typeface="Cambria Math" panose="02040503050406030204" pitchFamily="18" charset="0"/>
                                    </a:rPr>
                                    <m:t>P</m:t>
                                  </m:r>
                                </m:sub>
                              </m:sSub>
                            </m:e>
                          </m:d>
                          <m:r>
                            <a:rPr lang="en-US" altLang="ko-KR" sz="2800" b="0" i="1" smtClean="0">
                              <a:solidFill>
                                <a:schemeClr val="tx1"/>
                              </a:solidFill>
                              <a:latin typeface="Cambria Math" panose="02040503050406030204" pitchFamily="18" charset="0"/>
                            </a:rPr>
                            <m:t>𝛿</m:t>
                          </m:r>
                          <m:d>
                            <m:dPr>
                              <m:ctrlPr>
                                <a:rPr lang="en-US" altLang="ko-KR" sz="2800" b="0" i="1" smtClean="0">
                                  <a:solidFill>
                                    <a:schemeClr val="tx1"/>
                                  </a:solidFill>
                                  <a:latin typeface="Cambria Math" panose="02040503050406030204" pitchFamily="18" charset="0"/>
                                </a:rPr>
                              </m:ctrlPr>
                            </m:dPr>
                            <m:e>
                              <m:acc>
                                <m:accPr>
                                  <m:chr m:val="⃗"/>
                                  <m:ctrlPr>
                                    <a:rPr lang="en-US" altLang="ko-KR" sz="2800" b="0" i="1" smtClean="0">
                                      <a:solidFill>
                                        <a:schemeClr val="tx1"/>
                                      </a:solidFill>
                                      <a:latin typeface="Cambria Math" panose="02040503050406030204" pitchFamily="18" charset="0"/>
                                    </a:rPr>
                                  </m:ctrlPr>
                                </m:accPr>
                                <m:e>
                                  <m:r>
                                    <a:rPr lang="en-US" altLang="ko-KR" sz="2800" b="0" i="1" smtClean="0">
                                      <a:solidFill>
                                        <a:schemeClr val="tx1"/>
                                      </a:solidFill>
                                      <a:latin typeface="Cambria Math" panose="02040503050406030204" pitchFamily="18" charset="0"/>
                                    </a:rPr>
                                    <m:t>𝑥</m:t>
                                  </m:r>
                                </m:e>
                              </m:acc>
                              <m:r>
                                <a:rPr lang="en-US" altLang="ko-KR" sz="2800" b="0" i="1" smtClean="0">
                                  <a:solidFill>
                                    <a:schemeClr val="tx1"/>
                                  </a:solidFill>
                                  <a:latin typeface="Cambria Math" panose="02040503050406030204" pitchFamily="18" charset="0"/>
                                </a:rPr>
                                <m:t>,</m:t>
                              </m:r>
                              <m:r>
                                <a:rPr lang="en-US" altLang="ko-KR" sz="2800" b="0" i="1" smtClean="0">
                                  <a:solidFill>
                                    <a:schemeClr val="tx1"/>
                                  </a:solidFill>
                                  <a:latin typeface="Cambria Math" panose="02040503050406030204" pitchFamily="18" charset="0"/>
                                </a:rPr>
                                <m:t>𝑡</m:t>
                              </m:r>
                            </m:e>
                          </m:d>
                        </m:e>
                      </m:nary>
                      <m:r>
                        <a:rPr lang="en-US" altLang="ko-KR" sz="2800" b="0" i="1" smtClean="0">
                          <a:solidFill>
                            <a:schemeClr val="tx1"/>
                          </a:solidFill>
                          <a:latin typeface="Cambria Math" panose="02040503050406030204" pitchFamily="18" charset="0"/>
                        </a:rPr>
                        <m:t>=4</m:t>
                      </m:r>
                      <m:r>
                        <a:rPr lang="en-US" altLang="ko-KR" sz="2800" b="0" i="1" smtClean="0">
                          <a:solidFill>
                            <a:schemeClr val="tx1"/>
                          </a:solidFill>
                          <a:latin typeface="Cambria Math" panose="02040503050406030204" pitchFamily="18" charset="0"/>
                        </a:rPr>
                        <m:t>𝜋</m:t>
                      </m:r>
                      <m:acc>
                        <m:accPr>
                          <m:chr m:val="̅"/>
                          <m:ctrlPr>
                            <a:rPr lang="en-US" altLang="ko-KR" sz="2800" i="1">
                              <a:solidFill>
                                <a:schemeClr val="tx1"/>
                              </a:solidFill>
                              <a:latin typeface="Cambria Math" panose="02040503050406030204" pitchFamily="18" charset="0"/>
                            </a:rPr>
                          </m:ctrlPr>
                        </m:accPr>
                        <m:e>
                          <m:r>
                            <a:rPr lang="en-US" altLang="ko-KR" sz="2800" i="1">
                              <a:solidFill>
                                <a:schemeClr val="tx1"/>
                              </a:solidFill>
                              <a:latin typeface="Cambria Math" panose="02040503050406030204" pitchFamily="18" charset="0"/>
                            </a:rPr>
                            <m:t>𝜌</m:t>
                          </m:r>
                        </m:e>
                      </m:acc>
                      <m:sSup>
                        <m:sSupPr>
                          <m:ctrlPr>
                            <a:rPr lang="en-US" altLang="ko-KR" sz="2800" i="1">
                              <a:solidFill>
                                <a:schemeClr val="tx1"/>
                              </a:solidFill>
                              <a:latin typeface="Cambria Math" panose="02040503050406030204" pitchFamily="18" charset="0"/>
                            </a:rPr>
                          </m:ctrlPr>
                        </m:sSupPr>
                        <m:e>
                          <m:d>
                            <m:dPr>
                              <m:ctrlPr>
                                <a:rPr lang="en-US" altLang="ko-KR" sz="2800" i="1">
                                  <a:solidFill>
                                    <a:schemeClr val="tx1"/>
                                  </a:solidFill>
                                  <a:latin typeface="Cambria Math" panose="02040503050406030204" pitchFamily="18" charset="0"/>
                                </a:rPr>
                              </m:ctrlPr>
                            </m:dPr>
                            <m:e>
                              <m:r>
                                <a:rPr lang="en-US" altLang="ko-KR" sz="2800" b="0" i="1" smtClean="0">
                                  <a:solidFill>
                                    <a:schemeClr val="tx1"/>
                                  </a:solidFill>
                                  <a:latin typeface="Cambria Math" panose="02040503050406030204" pitchFamily="18" charset="0"/>
                                </a:rPr>
                                <m:t>𝐺𝑀</m:t>
                              </m:r>
                              <m:r>
                                <a:rPr lang="en-US" altLang="ko-KR" sz="2800" b="0" i="1" smtClean="0">
                                  <a:solidFill>
                                    <a:schemeClr val="tx1"/>
                                  </a:solidFill>
                                  <a:latin typeface="Cambria Math" panose="02040503050406030204" pitchFamily="18" charset="0"/>
                                </a:rPr>
                                <m:t>/</m:t>
                              </m:r>
                              <m:r>
                                <a:rPr lang="en-US" altLang="ko-KR" sz="2800" b="0" i="1" smtClean="0">
                                  <a:solidFill>
                                    <a:schemeClr val="tx1"/>
                                  </a:solidFill>
                                  <a:latin typeface="Cambria Math" panose="02040503050406030204" pitchFamily="18" charset="0"/>
                                </a:rPr>
                                <m:t>𝑣</m:t>
                              </m:r>
                            </m:e>
                          </m:d>
                        </m:e>
                        <m:sup>
                          <m:r>
                            <a:rPr lang="en-US" altLang="ko-KR" sz="2800" i="1">
                              <a:solidFill>
                                <a:schemeClr val="tx1"/>
                              </a:solidFill>
                              <a:latin typeface="Cambria Math" panose="02040503050406030204" pitchFamily="18" charset="0"/>
                            </a:rPr>
                            <m:t>2</m:t>
                          </m:r>
                        </m:sup>
                      </m:sSup>
                      <m:sSub>
                        <m:sSubPr>
                          <m:ctrlPr>
                            <a:rPr lang="en-US" altLang="ko-KR" sz="2800" b="0" i="1" smtClean="0">
                              <a:solidFill>
                                <a:schemeClr val="tx1"/>
                              </a:solidFill>
                              <a:latin typeface="Cambria Math" panose="02040503050406030204" pitchFamily="18" charset="0"/>
                            </a:rPr>
                          </m:ctrlPr>
                        </m:sSubPr>
                        <m:e>
                          <m:r>
                            <a:rPr lang="en-US" altLang="ko-KR" sz="2800" i="1">
                              <a:solidFill>
                                <a:schemeClr val="tx1"/>
                              </a:solidFill>
                              <a:latin typeface="Cambria Math" panose="02040503050406030204" pitchFamily="18" charset="0"/>
                            </a:rPr>
                            <m:t>𝐶</m:t>
                          </m:r>
                        </m:e>
                        <m:sub>
                          <m:r>
                            <m:rPr>
                              <m:sty m:val="p"/>
                            </m:rPr>
                            <a:rPr lang="en-US" altLang="ko-KR" sz="2800" b="0" i="1" smtClean="0">
                              <a:solidFill>
                                <a:schemeClr val="tx1"/>
                              </a:solidFill>
                              <a:latin typeface="Cambria Math" panose="02040503050406030204" pitchFamily="18" charset="0"/>
                            </a:rPr>
                            <m:t>DF</m:t>
                          </m:r>
                        </m:sub>
                      </m:sSub>
                    </m:oMath>
                  </m:oMathPara>
                </a14:m>
                <a:endParaRPr lang="ko-KR" altLang="en-US" sz="2800" dirty="0">
                  <a:solidFill>
                    <a:schemeClr val="tx1"/>
                  </a:solidFill>
                </a:endParaRPr>
              </a:p>
            </p:txBody>
          </p:sp>
        </mc:Choice>
        <mc:Fallback xmlns="">
          <p:sp>
            <p:nvSpPr>
              <p:cNvPr id="26" name="사각형: 둥근 모서리 25">
                <a:extLst>
                  <a:ext uri="{FF2B5EF4-FFF2-40B4-BE49-F238E27FC236}">
                    <a16:creationId xmlns:a16="http://schemas.microsoft.com/office/drawing/2014/main" id="{4A74F016-DCCB-409E-3592-D74720CE8ACF}"/>
                  </a:ext>
                </a:extLst>
              </p:cNvPr>
              <p:cNvSpPr>
                <a:spLocks noRot="1" noChangeAspect="1" noMove="1" noResize="1" noEditPoints="1" noAdjustHandles="1" noChangeArrowheads="1" noChangeShapeType="1" noTextEdit="1"/>
              </p:cNvSpPr>
              <p:nvPr/>
            </p:nvSpPr>
            <p:spPr>
              <a:xfrm>
                <a:off x="7174975" y="4876379"/>
                <a:ext cx="4683067" cy="1527226"/>
              </a:xfrm>
              <a:prstGeom prst="roundRect">
                <a:avLst/>
              </a:prstGeom>
              <a:blipFill>
                <a:blip r:embed="rId3"/>
                <a:stretch>
                  <a:fillRect/>
                </a:stretch>
              </a:blipFill>
              <a:ln w="38100">
                <a:solidFill>
                  <a:srgbClr val="0000FF"/>
                </a:solidFill>
              </a:ln>
            </p:spPr>
            <p:txBody>
              <a:bodyPr/>
              <a:lstStyle/>
              <a:p>
                <a:r>
                  <a:rPr lang="ko-KR" altLang="en-US">
                    <a:noFill/>
                  </a:rPr>
                  <a:t> </a:t>
                </a:r>
              </a:p>
            </p:txBody>
          </p:sp>
        </mc:Fallback>
      </mc:AlternateContent>
      <p:sp>
        <p:nvSpPr>
          <p:cNvPr id="31" name="제목 1">
            <a:extLst>
              <a:ext uri="{FF2B5EF4-FFF2-40B4-BE49-F238E27FC236}">
                <a16:creationId xmlns:a16="http://schemas.microsoft.com/office/drawing/2014/main" id="{1B12E2E4-68D9-3624-364E-96CB86EE4D7F}"/>
              </a:ext>
            </a:extLst>
          </p:cNvPr>
          <p:cNvSpPr txBox="1">
            <a:spLocks/>
          </p:cNvSpPr>
          <p:nvPr/>
        </p:nvSpPr>
        <p:spPr>
          <a:xfrm>
            <a:off x="1070517" y="384558"/>
            <a:ext cx="10050966" cy="95684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000" b="1" dirty="0">
                <a:latin typeface="Grandview" panose="020B0502040204020203" pitchFamily="34" charset="0"/>
                <a:cs typeface="Arial" panose="020B0604020202020204" pitchFamily="34" charset="0"/>
              </a:rPr>
              <a:t>Dynamical Friction (DF)</a:t>
            </a:r>
            <a:endParaRPr lang="ko-KR" altLang="en-US" sz="4000" b="1" dirty="0">
              <a:latin typeface="Grandview" panose="020B0502040204020203" pitchFamily="34" charset="0"/>
              <a:cs typeface="Arial" panose="020B0604020202020204" pitchFamily="34" charset="0"/>
            </a:endParaRPr>
          </a:p>
        </p:txBody>
      </p:sp>
      <p:sp>
        <p:nvSpPr>
          <p:cNvPr id="8" name="타원 7">
            <a:extLst>
              <a:ext uri="{FF2B5EF4-FFF2-40B4-BE49-F238E27FC236}">
                <a16:creationId xmlns:a16="http://schemas.microsoft.com/office/drawing/2014/main" id="{D9154C4B-FE07-0200-9C56-034618EBB0C0}"/>
              </a:ext>
            </a:extLst>
          </p:cNvPr>
          <p:cNvSpPr/>
          <p:nvPr/>
        </p:nvSpPr>
        <p:spPr>
          <a:xfrm>
            <a:off x="6040692" y="2973498"/>
            <a:ext cx="110614" cy="11061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그림 6">
            <a:extLst>
              <a:ext uri="{FF2B5EF4-FFF2-40B4-BE49-F238E27FC236}">
                <a16:creationId xmlns:a16="http://schemas.microsoft.com/office/drawing/2014/main" id="{16CD0BD6-6206-125C-D582-446A7CB2C5CD}"/>
              </a:ext>
            </a:extLst>
          </p:cNvPr>
          <p:cNvPicPr>
            <a:picLocks noChangeAspect="1"/>
          </p:cNvPicPr>
          <p:nvPr/>
        </p:nvPicPr>
        <p:blipFill>
          <a:blip r:embed="rId4"/>
          <a:srcRect l="15307" t="24309" r="15307" b="24309"/>
          <a:stretch>
            <a:fillRect/>
          </a:stretch>
        </p:blipFill>
        <p:spPr>
          <a:xfrm>
            <a:off x="1480457" y="1341405"/>
            <a:ext cx="9231086" cy="3374800"/>
          </a:xfrm>
          <a:prstGeom prst="rect">
            <a:avLst/>
          </a:prstGeom>
        </p:spPr>
      </p:pic>
      <p:cxnSp>
        <p:nvCxnSpPr>
          <p:cNvPr id="10" name="직선 화살표 연결선 9">
            <a:extLst>
              <a:ext uri="{FF2B5EF4-FFF2-40B4-BE49-F238E27FC236}">
                <a16:creationId xmlns:a16="http://schemas.microsoft.com/office/drawing/2014/main" id="{AD5BF1D3-284B-1950-D536-BC9B1275F88F}"/>
              </a:ext>
            </a:extLst>
          </p:cNvPr>
          <p:cNvCxnSpPr>
            <a:cxnSpLocks/>
            <a:stCxn id="5" idx="6"/>
          </p:cNvCxnSpPr>
          <p:nvPr/>
        </p:nvCxnSpPr>
        <p:spPr>
          <a:xfrm>
            <a:off x="6364817" y="3028805"/>
            <a:ext cx="1732703"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4B36661-8683-B778-EABE-E51ABB93FE67}"/>
                  </a:ext>
                </a:extLst>
              </p:cNvPr>
              <p:cNvSpPr txBox="1"/>
              <p:nvPr/>
            </p:nvSpPr>
            <p:spPr>
              <a:xfrm>
                <a:off x="6939904" y="3097567"/>
                <a:ext cx="38933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ko-KR" sz="2000" b="0" i="1" smtClean="0">
                              <a:solidFill>
                                <a:schemeClr val="accent2"/>
                              </a:solidFill>
                              <a:latin typeface="Cambria Math" panose="02040503050406030204" pitchFamily="18" charset="0"/>
                            </a:rPr>
                          </m:ctrlPr>
                        </m:accPr>
                        <m:e>
                          <m:r>
                            <a:rPr lang="en-US" altLang="ko-KR" sz="2000" b="0" i="1" smtClean="0">
                              <a:solidFill>
                                <a:schemeClr val="accent2"/>
                              </a:solidFill>
                              <a:latin typeface="Cambria Math" panose="02040503050406030204" pitchFamily="18" charset="0"/>
                            </a:rPr>
                            <m:t>𝑣</m:t>
                          </m:r>
                        </m:e>
                      </m:acc>
                    </m:oMath>
                  </m:oMathPara>
                </a14:m>
                <a:endParaRPr lang="ko-KR" altLang="en-US" sz="2000" dirty="0">
                  <a:solidFill>
                    <a:schemeClr val="accent2"/>
                  </a:solidFill>
                </a:endParaRPr>
              </a:p>
            </p:txBody>
          </p:sp>
        </mc:Choice>
        <mc:Fallback xmlns="">
          <p:sp>
            <p:nvSpPr>
              <p:cNvPr id="14" name="TextBox 13">
                <a:extLst>
                  <a:ext uri="{FF2B5EF4-FFF2-40B4-BE49-F238E27FC236}">
                    <a16:creationId xmlns:a16="http://schemas.microsoft.com/office/drawing/2014/main" id="{C4B36661-8683-B778-EABE-E51ABB93FE67}"/>
                  </a:ext>
                </a:extLst>
              </p:cNvPr>
              <p:cNvSpPr txBox="1">
                <a:spLocks noRot="1" noChangeAspect="1" noMove="1" noResize="1" noEditPoints="1" noAdjustHandles="1" noChangeArrowheads="1" noChangeShapeType="1" noTextEdit="1"/>
              </p:cNvSpPr>
              <p:nvPr/>
            </p:nvSpPr>
            <p:spPr>
              <a:xfrm>
                <a:off x="6939904" y="3097567"/>
                <a:ext cx="389337" cy="400110"/>
              </a:xfrm>
              <a:prstGeom prst="rect">
                <a:avLst/>
              </a:prstGeom>
              <a:blipFill>
                <a:blip r:embed="rId5"/>
                <a:stretch>
                  <a:fillRect t="-18182" r="-28125"/>
                </a:stretch>
              </a:blipFill>
            </p:spPr>
            <p:txBody>
              <a:bodyPr/>
              <a:lstStyle/>
              <a:p>
                <a:r>
                  <a:rPr lang="ko-KR" altLang="en-US">
                    <a:noFill/>
                  </a:rPr>
                  <a:t> </a:t>
                </a:r>
              </a:p>
            </p:txBody>
          </p:sp>
        </mc:Fallback>
      </mc:AlternateContent>
      <p:sp>
        <p:nvSpPr>
          <p:cNvPr id="15" name="화살표: 오른쪽 14">
            <a:extLst>
              <a:ext uri="{FF2B5EF4-FFF2-40B4-BE49-F238E27FC236}">
                <a16:creationId xmlns:a16="http://schemas.microsoft.com/office/drawing/2014/main" id="{6891CD84-CA62-29B1-A2A8-A44CCED2940E}"/>
              </a:ext>
            </a:extLst>
          </p:cNvPr>
          <p:cNvSpPr/>
          <p:nvPr/>
        </p:nvSpPr>
        <p:spPr>
          <a:xfrm flipH="1">
            <a:off x="4470400" y="2702560"/>
            <a:ext cx="1067298" cy="65249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dirty="0"/>
              <a:t>Drag</a:t>
            </a:r>
            <a:endParaRPr lang="ko-KR" altLang="en-US" sz="2000" dirty="0"/>
          </a:p>
        </p:txBody>
      </p:sp>
      <p:sp>
        <p:nvSpPr>
          <p:cNvPr id="2" name="직사각형 1">
            <a:extLst>
              <a:ext uri="{FF2B5EF4-FFF2-40B4-BE49-F238E27FC236}">
                <a16:creationId xmlns:a16="http://schemas.microsoft.com/office/drawing/2014/main" id="{831AE274-2E83-7B55-DCD5-FBDF58E60996}"/>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6" name="TextBox 5">
            <a:extLst>
              <a:ext uri="{FF2B5EF4-FFF2-40B4-BE49-F238E27FC236}">
                <a16:creationId xmlns:a16="http://schemas.microsoft.com/office/drawing/2014/main" id="{DDCD6DAC-6C12-8EEE-8580-195A6C2D512E}"/>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11/37</a:t>
            </a:r>
            <a:endParaRPr lang="ko-KR" altLang="en-US" sz="1050" dirty="0">
              <a:solidFill>
                <a:schemeClr val="bg1"/>
              </a:solidFill>
            </a:endParaRPr>
          </a:p>
        </p:txBody>
      </p:sp>
      <p:sp>
        <p:nvSpPr>
          <p:cNvPr id="9" name="직사각형 8">
            <a:extLst>
              <a:ext uri="{FF2B5EF4-FFF2-40B4-BE49-F238E27FC236}">
                <a16:creationId xmlns:a16="http://schemas.microsoft.com/office/drawing/2014/main" id="{4E1AFA2A-BD3C-5E3E-BC30-F426DDD10E75}"/>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1" name="TextBox 10">
            <a:extLst>
              <a:ext uri="{FF2B5EF4-FFF2-40B4-BE49-F238E27FC236}">
                <a16:creationId xmlns:a16="http://schemas.microsoft.com/office/drawing/2014/main" id="{CE467981-F457-ABFD-D050-A82876A41510}"/>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A3C29C9-EA2D-B972-B201-7EE6A4B5E813}"/>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91F7ADF8-BE11-D6FB-B414-9EEA1B0D6E01}"/>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21" name="직사각형 20">
            <a:extLst>
              <a:ext uri="{FF2B5EF4-FFF2-40B4-BE49-F238E27FC236}">
                <a16:creationId xmlns:a16="http://schemas.microsoft.com/office/drawing/2014/main" id="{F2CC5A37-2211-0BE1-E8BD-2FB59211C54B}"/>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64FDD3ED-1F0E-EB10-1737-9309C230D4F0}"/>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91372D0D-6CA5-A06E-C739-0839142CCBD4}"/>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4" name="내용 개체 틀 2">
            <a:extLst>
              <a:ext uri="{FF2B5EF4-FFF2-40B4-BE49-F238E27FC236}">
                <a16:creationId xmlns:a16="http://schemas.microsoft.com/office/drawing/2014/main" id="{8A9456DC-13EF-0C13-10B5-E4C035F904F6}"/>
              </a:ext>
            </a:extLst>
          </p:cNvPr>
          <p:cNvSpPr txBox="1">
            <a:spLocks/>
          </p:cNvSpPr>
          <p:nvPr/>
        </p:nvSpPr>
        <p:spPr>
          <a:xfrm>
            <a:off x="159958" y="5050263"/>
            <a:ext cx="6204859" cy="1176366"/>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altLang="ko-KR" sz="2000" dirty="0"/>
              <a:t>Object traveling through a density field</a:t>
            </a:r>
          </a:p>
          <a:p>
            <a:pPr marL="457200" indent="-457200">
              <a:buFont typeface="+mj-lt"/>
              <a:buAutoNum type="arabicPeriod"/>
            </a:pPr>
            <a:r>
              <a:rPr lang="en-US" altLang="ko-KR" sz="2000" dirty="0"/>
              <a:t>Gravitational wake behind the object </a:t>
            </a:r>
          </a:p>
          <a:p>
            <a:pPr marL="457200" indent="-457200">
              <a:buFont typeface="+mj-lt"/>
              <a:buAutoNum type="arabicPeriod"/>
            </a:pPr>
            <a:r>
              <a:rPr lang="en-US" altLang="ko-KR" sz="2000" dirty="0"/>
              <a:t>Dragging the object backward </a:t>
            </a:r>
            <a:r>
              <a:rPr lang="ko-KR" altLang="en-US" sz="2000" dirty="0"/>
              <a:t>⇒ </a:t>
            </a:r>
            <a:r>
              <a:rPr lang="en-US" altLang="ko-KR" sz="2000" b="1" dirty="0">
                <a:solidFill>
                  <a:srgbClr val="0000FF"/>
                </a:solidFill>
              </a:rPr>
              <a:t>Effective DF Force</a:t>
            </a:r>
          </a:p>
        </p:txBody>
      </p:sp>
      <p:sp>
        <p:nvSpPr>
          <p:cNvPr id="5" name="타원 4">
            <a:extLst>
              <a:ext uri="{FF2B5EF4-FFF2-40B4-BE49-F238E27FC236}">
                <a16:creationId xmlns:a16="http://schemas.microsoft.com/office/drawing/2014/main" id="{1D9BC1A8-C8C7-B9A6-69F7-017C387C5B7D}"/>
              </a:ext>
            </a:extLst>
          </p:cNvPr>
          <p:cNvSpPr/>
          <p:nvPr/>
        </p:nvSpPr>
        <p:spPr>
          <a:xfrm>
            <a:off x="5827183" y="2759988"/>
            <a:ext cx="537634" cy="537634"/>
          </a:xfrm>
          <a:prstGeom prst="ellipse">
            <a:avLst/>
          </a:prstGeom>
          <a:solidFill>
            <a:srgbClr val="000000">
              <a:alpha val="69804"/>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i="1" dirty="0">
                <a:latin typeface="Cambria Math" panose="02040503050406030204" pitchFamily="18" charset="0"/>
                <a:ea typeface="Cambria Math" panose="02040503050406030204" pitchFamily="18" charset="0"/>
              </a:rPr>
              <a:t>M</a:t>
            </a:r>
            <a:endParaRPr lang="ko-KR" altLang="en-US" sz="2000" i="1" dirty="0">
              <a:latin typeface="Cambria Math" panose="02040503050406030204" pitchFamily="18" charset="0"/>
            </a:endParaRPr>
          </a:p>
        </p:txBody>
      </p:sp>
      <p:sp>
        <p:nvSpPr>
          <p:cNvPr id="25" name="화살표: 오른쪽 24">
            <a:extLst>
              <a:ext uri="{FF2B5EF4-FFF2-40B4-BE49-F238E27FC236}">
                <a16:creationId xmlns:a16="http://schemas.microsoft.com/office/drawing/2014/main" id="{20BEFFF3-A9E5-14C2-174D-B3DD05C8F88D}"/>
              </a:ext>
            </a:extLst>
          </p:cNvPr>
          <p:cNvSpPr/>
          <p:nvPr/>
        </p:nvSpPr>
        <p:spPr>
          <a:xfrm>
            <a:off x="6040692" y="5275972"/>
            <a:ext cx="852412" cy="724949"/>
          </a:xfrm>
          <a:prstGeom prst="righ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E7F0E5AA-5A3A-F0AA-6890-A2A7AFB5A96F}"/>
              </a:ext>
            </a:extLst>
          </p:cNvPr>
          <p:cNvSpPr txBox="1"/>
          <p:nvPr/>
        </p:nvSpPr>
        <p:spPr>
          <a:xfrm>
            <a:off x="4030790" y="6148499"/>
            <a:ext cx="1946518" cy="307777"/>
          </a:xfrm>
          <a:prstGeom prst="rect">
            <a:avLst/>
          </a:prstGeom>
          <a:noFill/>
        </p:spPr>
        <p:txBody>
          <a:bodyPr wrap="square" rtlCol="0">
            <a:spAutoFit/>
          </a:bodyPr>
          <a:lstStyle/>
          <a:p>
            <a:pPr algn="r"/>
            <a:r>
              <a:rPr lang="en-US" altLang="ko-KR" sz="1400" dirty="0">
                <a:latin typeface="Arial" panose="020B0604020202020204" pitchFamily="34" charset="0"/>
                <a:cs typeface="Arial" panose="020B0604020202020204" pitchFamily="34" charset="0"/>
              </a:rPr>
              <a:t>[Chandrasekhar 1943]</a:t>
            </a:r>
            <a:endParaRPr lang="en-US" altLang="ko-KR"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99EF2B8-BDF3-C2B9-8542-D2D4E5B4B2D2}"/>
                  </a:ext>
                </a:extLst>
              </p:cNvPr>
              <p:cNvSpPr txBox="1"/>
              <p:nvPr/>
            </p:nvSpPr>
            <p:spPr>
              <a:xfrm>
                <a:off x="1856377" y="2828750"/>
                <a:ext cx="2289281" cy="400110"/>
              </a:xfrm>
              <a:prstGeom prst="rect">
                <a:avLst/>
              </a:prstGeom>
              <a:noFill/>
            </p:spPr>
            <p:txBody>
              <a:bodyPr wrap="none" rtlCol="0">
                <a:spAutoFit/>
              </a:bodyPr>
              <a:lstStyle/>
              <a:p>
                <a:r>
                  <a:rPr lang="en-US" altLang="ko-KR" sz="2000" dirty="0"/>
                  <a:t>Over-density </a:t>
                </a:r>
                <a14:m>
                  <m:oMath xmlns:m="http://schemas.openxmlformats.org/officeDocument/2006/math">
                    <m:r>
                      <a:rPr lang="en-US" altLang="ko-KR" sz="2000" b="0" i="1" smtClean="0">
                        <a:latin typeface="Cambria Math" panose="02040503050406030204" pitchFamily="18" charset="0"/>
                      </a:rPr>
                      <m:t>𝛿</m:t>
                    </m:r>
                    <m:d>
                      <m:dPr>
                        <m:ctrlPr>
                          <a:rPr lang="en-US" altLang="ko-KR" sz="2000" b="0" i="1" smtClean="0">
                            <a:latin typeface="Cambria Math" panose="02040503050406030204" pitchFamily="18" charset="0"/>
                          </a:rPr>
                        </m:ctrlPr>
                      </m:d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𝑥</m:t>
                            </m:r>
                          </m:e>
                        </m:acc>
                        <m:r>
                          <a:rPr lang="en-US" altLang="ko-KR" sz="2000" b="0" i="1" dirty="0" smtClean="0">
                            <a:latin typeface="Cambria Math" panose="02040503050406030204" pitchFamily="18" charset="0"/>
                          </a:rPr>
                          <m:t>,</m:t>
                        </m:r>
                        <m:r>
                          <a:rPr lang="en-US" altLang="ko-KR" sz="2000" b="0" i="1" dirty="0" smtClean="0">
                            <a:latin typeface="Cambria Math" panose="02040503050406030204" pitchFamily="18" charset="0"/>
                          </a:rPr>
                          <m:t>𝑡</m:t>
                        </m:r>
                      </m:e>
                    </m:d>
                  </m:oMath>
                </a14:m>
                <a:endParaRPr lang="ko-KR" altLang="en-US" sz="2000" dirty="0"/>
              </a:p>
            </p:txBody>
          </p:sp>
        </mc:Choice>
        <mc:Fallback xmlns="">
          <p:sp>
            <p:nvSpPr>
              <p:cNvPr id="28" name="TextBox 27">
                <a:extLst>
                  <a:ext uri="{FF2B5EF4-FFF2-40B4-BE49-F238E27FC236}">
                    <a16:creationId xmlns:a16="http://schemas.microsoft.com/office/drawing/2014/main" id="{C99EF2B8-BDF3-C2B9-8542-D2D4E5B4B2D2}"/>
                  </a:ext>
                </a:extLst>
              </p:cNvPr>
              <p:cNvSpPr txBox="1">
                <a:spLocks noRot="1" noChangeAspect="1" noMove="1" noResize="1" noEditPoints="1" noAdjustHandles="1" noChangeArrowheads="1" noChangeShapeType="1" noTextEdit="1"/>
              </p:cNvSpPr>
              <p:nvPr/>
            </p:nvSpPr>
            <p:spPr>
              <a:xfrm>
                <a:off x="1856377" y="2828750"/>
                <a:ext cx="2289281" cy="400110"/>
              </a:xfrm>
              <a:prstGeom prst="rect">
                <a:avLst/>
              </a:prstGeom>
              <a:blipFill>
                <a:blip r:embed="rId6"/>
                <a:stretch>
                  <a:fillRect l="-2933" t="-18182" b="-2575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84B96E1-A56A-73D6-C870-FFF3EA396FF9}"/>
                  </a:ext>
                </a:extLst>
              </p:cNvPr>
              <p:cNvSpPr txBox="1"/>
              <p:nvPr/>
            </p:nvSpPr>
            <p:spPr>
              <a:xfrm>
                <a:off x="9157168" y="1341405"/>
                <a:ext cx="1540422" cy="369332"/>
              </a:xfrm>
              <a:prstGeom prst="rect">
                <a:avLst/>
              </a:prstGeom>
              <a:noFill/>
            </p:spPr>
            <p:txBody>
              <a:bodyPr wrap="none" rtlCol="0">
                <a:spAutoFit/>
              </a:bodyPr>
              <a:lstStyle/>
              <a:p>
                <a:r>
                  <a:rPr lang="en-US" altLang="ko-KR" dirty="0">
                    <a:solidFill>
                      <a:schemeClr val="bg1"/>
                    </a:solidFill>
                  </a:rPr>
                  <a:t>Density field </a:t>
                </a:r>
                <a14:m>
                  <m:oMath xmlns:m="http://schemas.openxmlformats.org/officeDocument/2006/math">
                    <m:acc>
                      <m:accPr>
                        <m:chr m:val="̅"/>
                        <m:ctrlPr>
                          <a:rPr lang="en-US" altLang="ko-KR" b="0" i="1" smtClean="0">
                            <a:solidFill>
                              <a:schemeClr val="bg1"/>
                            </a:solidFill>
                            <a:latin typeface="Cambria Math" panose="02040503050406030204" pitchFamily="18" charset="0"/>
                          </a:rPr>
                        </m:ctrlPr>
                      </m:accPr>
                      <m:e>
                        <m:r>
                          <a:rPr lang="en-US" altLang="ko-KR" b="0" i="1" smtClean="0">
                            <a:solidFill>
                              <a:schemeClr val="bg1"/>
                            </a:solidFill>
                            <a:latin typeface="Cambria Math" panose="02040503050406030204" pitchFamily="18" charset="0"/>
                          </a:rPr>
                          <m:t>𝜌</m:t>
                        </m:r>
                      </m:e>
                    </m:acc>
                  </m:oMath>
                </a14:m>
                <a:endParaRPr lang="ko-KR" altLang="en-US" dirty="0">
                  <a:solidFill>
                    <a:schemeClr val="bg1"/>
                  </a:solidFill>
                </a:endParaRPr>
              </a:p>
            </p:txBody>
          </p:sp>
        </mc:Choice>
        <mc:Fallback xmlns="">
          <p:sp>
            <p:nvSpPr>
              <p:cNvPr id="29" name="TextBox 28">
                <a:extLst>
                  <a:ext uri="{FF2B5EF4-FFF2-40B4-BE49-F238E27FC236}">
                    <a16:creationId xmlns:a16="http://schemas.microsoft.com/office/drawing/2014/main" id="{E84B96E1-A56A-73D6-C870-FFF3EA396FF9}"/>
                  </a:ext>
                </a:extLst>
              </p:cNvPr>
              <p:cNvSpPr txBox="1">
                <a:spLocks noRot="1" noChangeAspect="1" noMove="1" noResize="1" noEditPoints="1" noAdjustHandles="1" noChangeArrowheads="1" noChangeShapeType="1" noTextEdit="1"/>
              </p:cNvSpPr>
              <p:nvPr/>
            </p:nvSpPr>
            <p:spPr>
              <a:xfrm>
                <a:off x="9157168" y="1341405"/>
                <a:ext cx="1540422" cy="369332"/>
              </a:xfrm>
              <a:prstGeom prst="rect">
                <a:avLst/>
              </a:prstGeom>
              <a:blipFill>
                <a:blip r:embed="rId7"/>
                <a:stretch>
                  <a:fillRect l="-3162" t="-8197" r="-16601" b="-245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FFDBFB7-ABEB-AA82-CCAA-228460D7C7FE}"/>
                  </a:ext>
                </a:extLst>
              </p:cNvPr>
              <p:cNvSpPr txBox="1"/>
              <p:nvPr/>
            </p:nvSpPr>
            <p:spPr>
              <a:xfrm>
                <a:off x="7562484" y="4408428"/>
                <a:ext cx="3149059" cy="307777"/>
              </a:xfrm>
              <a:prstGeom prst="rect">
                <a:avLst/>
              </a:prstGeom>
              <a:solidFill>
                <a:srgbClr val="FFFFFF">
                  <a:alpha val="50196"/>
                </a:srgbClr>
              </a:solidFill>
            </p:spPr>
            <p:txBody>
              <a:bodyPr wrap="square" rtlCol="0">
                <a:spAutoFit/>
              </a:bodyPr>
              <a:lstStyle/>
              <a:p>
                <a:pPr algn="r"/>
                <a14:m>
                  <m:oMath xmlns:m="http://schemas.openxmlformats.org/officeDocument/2006/math">
                    <m:r>
                      <a:rPr lang="en-US" altLang="ko-KR" sz="1400" b="0" i="1" smtClean="0">
                        <a:latin typeface="Cambria Math" panose="02040503050406030204" pitchFamily="18" charset="0"/>
                        <a:cs typeface="Arial" panose="020B0604020202020204" pitchFamily="34" charset="0"/>
                      </a:rPr>
                      <m:t>𝜌</m:t>
                    </m:r>
                  </m:oMath>
                </a14:m>
                <a:r>
                  <a:rPr lang="en-US" altLang="ko-KR" sz="1400" dirty="0">
                    <a:latin typeface="Arial" panose="020B0604020202020204" pitchFamily="34" charset="0"/>
                    <a:cs typeface="Arial" panose="020B0604020202020204" pitchFamily="34" charset="0"/>
                  </a:rPr>
                  <a:t> for ULDM, [Lancaster+ 1909.06381]</a:t>
                </a:r>
                <a:endParaRPr lang="en-US" altLang="ko-KR" sz="2000" dirty="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2FFDBFB7-ABEB-AA82-CCAA-228460D7C7FE}"/>
                  </a:ext>
                </a:extLst>
              </p:cNvPr>
              <p:cNvSpPr txBox="1">
                <a:spLocks noRot="1" noChangeAspect="1" noMove="1" noResize="1" noEditPoints="1" noAdjustHandles="1" noChangeArrowheads="1" noChangeShapeType="1" noTextEdit="1"/>
              </p:cNvSpPr>
              <p:nvPr/>
            </p:nvSpPr>
            <p:spPr>
              <a:xfrm>
                <a:off x="7562484" y="4408428"/>
                <a:ext cx="3149059" cy="307777"/>
              </a:xfrm>
              <a:prstGeom prst="rect">
                <a:avLst/>
              </a:prstGeom>
              <a:blipFill>
                <a:blip r:embed="rId8"/>
                <a:stretch>
                  <a:fillRect t="-3922" r="-2326" b="-19608"/>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99067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5FF60-B6A5-7AF5-10BF-F39CF20708A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제목 1">
                <a:extLst>
                  <a:ext uri="{FF2B5EF4-FFF2-40B4-BE49-F238E27FC236}">
                    <a16:creationId xmlns:a16="http://schemas.microsoft.com/office/drawing/2014/main" id="{0ADDD9FB-D9FC-A34A-B02B-B370221C56D1}"/>
                  </a:ext>
                </a:extLst>
              </p:cNvPr>
              <p:cNvSpPr>
                <a:spLocks noGrp="1"/>
              </p:cNvSpPr>
              <p:nvPr>
                <p:ph type="title"/>
              </p:nvPr>
            </p:nvSpPr>
            <p:spPr>
              <a:xfrm>
                <a:off x="1644688" y="384558"/>
                <a:ext cx="8902624" cy="956847"/>
              </a:xfrm>
            </p:spPr>
            <p:txBody>
              <a:bodyPr>
                <a:noAutofit/>
              </a:bodyPr>
              <a:lstStyle/>
              <a:p>
                <a:pPr algn="ctr"/>
                <a:r>
                  <a:rPr lang="en-US" altLang="ko-KR" sz="4000" b="1" dirty="0">
                    <a:latin typeface="Grandview" panose="020B0502040204020203" pitchFamily="34" charset="0"/>
                    <a:cs typeface="Arial" panose="020B0604020202020204" pitchFamily="34" charset="0"/>
                  </a:rPr>
                  <a:t>DF Coefficient </a:t>
                </a:r>
                <a14:m>
                  <m:oMath xmlns:m="http://schemas.openxmlformats.org/officeDocument/2006/math">
                    <m:sSub>
                      <m:sSubPr>
                        <m:ctrlPr>
                          <a:rPr lang="en-US" altLang="ko-KR" sz="4000" b="1" i="1" smtClean="0">
                            <a:latin typeface="Cambria Math" panose="02040503050406030204" pitchFamily="18" charset="0"/>
                            <a:cs typeface="Arial" panose="020B0604020202020204" pitchFamily="34" charset="0"/>
                          </a:rPr>
                        </m:ctrlPr>
                      </m:sSubPr>
                      <m:e>
                        <m:r>
                          <a:rPr lang="en-US" altLang="ko-KR" sz="4000" b="1" i="1" smtClean="0">
                            <a:latin typeface="Cambria Math" panose="02040503050406030204" pitchFamily="18" charset="0"/>
                            <a:cs typeface="Arial" panose="020B0604020202020204" pitchFamily="34" charset="0"/>
                          </a:rPr>
                          <m:t>𝑪</m:t>
                        </m:r>
                      </m:e>
                      <m:sub>
                        <m:r>
                          <m:rPr>
                            <m:sty m:val="p"/>
                          </m:rPr>
                          <a:rPr lang="en-US" altLang="ko-KR" sz="4000" b="1" i="1" smtClean="0">
                            <a:latin typeface="Cambria Math" panose="02040503050406030204" pitchFamily="18" charset="0"/>
                            <a:cs typeface="Arial" panose="020B0604020202020204" pitchFamily="34" charset="0"/>
                          </a:rPr>
                          <m:t>DF</m:t>
                        </m:r>
                      </m:sub>
                    </m:sSub>
                  </m:oMath>
                </a14:m>
                <a:endParaRPr lang="ko-KR" altLang="en-US" sz="4000" b="1" dirty="0">
                  <a:latin typeface="Grandview" panose="020B0502040204020203" pitchFamily="34" charset="0"/>
                  <a:cs typeface="Arial" panose="020B0604020202020204" pitchFamily="34" charset="0"/>
                </a:endParaRPr>
              </a:p>
            </p:txBody>
          </p:sp>
        </mc:Choice>
        <mc:Fallback xmlns="">
          <p:sp>
            <p:nvSpPr>
              <p:cNvPr id="34" name="제목 1">
                <a:extLst>
                  <a:ext uri="{FF2B5EF4-FFF2-40B4-BE49-F238E27FC236}">
                    <a16:creationId xmlns:a16="http://schemas.microsoft.com/office/drawing/2014/main" id="{0ADDD9FB-D9FC-A34A-B02B-B370221C56D1}"/>
                  </a:ext>
                </a:extLst>
              </p:cNvPr>
              <p:cNvSpPr>
                <a:spLocks noGrp="1" noRot="1" noChangeAspect="1" noMove="1" noResize="1" noEditPoints="1" noAdjustHandles="1" noChangeArrowheads="1" noChangeShapeType="1" noTextEdit="1"/>
              </p:cNvSpPr>
              <p:nvPr>
                <p:ph type="title"/>
              </p:nvPr>
            </p:nvSpPr>
            <p:spPr>
              <a:xfrm>
                <a:off x="1644688" y="384558"/>
                <a:ext cx="8902624" cy="956847"/>
              </a:xfrm>
              <a:blipFill>
                <a:blip r:embed="rId3"/>
                <a:stretch>
                  <a:fillRect t="-1911" b="-1019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내용 개체 틀 2">
                <a:extLst>
                  <a:ext uri="{FF2B5EF4-FFF2-40B4-BE49-F238E27FC236}">
                    <a16:creationId xmlns:a16="http://schemas.microsoft.com/office/drawing/2014/main" id="{2806A3D4-1EFC-13C6-7929-67E257FF1E82}"/>
                  </a:ext>
                </a:extLst>
              </p:cNvPr>
              <p:cNvSpPr txBox="1">
                <a:spLocks/>
              </p:cNvSpPr>
              <p:nvPr/>
            </p:nvSpPr>
            <p:spPr>
              <a:xfrm>
                <a:off x="344731" y="1495129"/>
                <a:ext cx="8538990" cy="1558599"/>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altLang="ko-KR" sz="2000" dirty="0"/>
                  <a:t>For CDM (Classical): Coulomb-like logarithm form</a:t>
                </a:r>
              </a:p>
              <a:p>
                <a:pPr marL="342900" indent="-342900">
                  <a:buFont typeface="+mj-lt"/>
                  <a:buAutoNum type="arabicPeriod"/>
                </a:pPr>
                <a:r>
                  <a:rPr lang="en-US" altLang="ko-KR" sz="100" dirty="0">
                    <a:solidFill>
                      <a:schemeClr val="bg1"/>
                    </a:solidFill>
                  </a:rPr>
                  <a:t>d</a:t>
                </a:r>
              </a:p>
              <a:p>
                <a:pPr marL="0" indent="0">
                  <a:buNone/>
                </a:pPr>
                <a14:m>
                  <m:oMathPara xmlns:m="http://schemas.openxmlformats.org/officeDocument/2006/math">
                    <m:oMathParaPr>
                      <m:jc m:val="centerGroup"/>
                    </m:oMathParaPr>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𝐶</m:t>
                          </m:r>
                        </m:e>
                        <m:sub>
                          <m:r>
                            <m:rPr>
                              <m:sty m:val="p"/>
                            </m:rPr>
                            <a:rPr lang="en-US" altLang="ko-KR" sz="2000" i="1">
                              <a:latin typeface="Cambria Math" panose="02040503050406030204" pitchFamily="18" charset="0"/>
                            </a:rPr>
                            <m:t>DF</m:t>
                          </m:r>
                        </m:sub>
                      </m:sSub>
                      <m:r>
                        <a:rPr lang="en-US" altLang="ko-KR" sz="2000" i="1">
                          <a:latin typeface="Cambria Math" panose="02040503050406030204" pitchFamily="18" charset="0"/>
                        </a:rPr>
                        <m:t>=</m:t>
                      </m:r>
                      <m:func>
                        <m:funcPr>
                          <m:ctrlPr>
                            <a:rPr lang="en-US" altLang="ko-KR" sz="2000" i="1">
                              <a:latin typeface="Cambria Math" panose="02040503050406030204" pitchFamily="18" charset="0"/>
                            </a:rPr>
                          </m:ctrlPr>
                        </m:funcPr>
                        <m:fName>
                          <m:r>
                            <m:rPr>
                              <m:sty m:val="p"/>
                            </m:rPr>
                            <a:rPr lang="en-US" altLang="ko-KR" sz="2000">
                              <a:latin typeface="Cambria Math" panose="02040503050406030204" pitchFamily="18" charset="0"/>
                            </a:rPr>
                            <m:t>ln</m:t>
                          </m:r>
                        </m:fName>
                        <m:e>
                          <m:r>
                            <m:rPr>
                              <m:sty m:val="p"/>
                            </m:rPr>
                            <a:rPr lang="en-US" altLang="ko-KR" sz="2000">
                              <a:latin typeface="Cambria Math" panose="02040503050406030204" pitchFamily="18" charset="0"/>
                            </a:rPr>
                            <m:t>Λ</m:t>
                          </m:r>
                        </m:e>
                      </m:func>
                      <m:r>
                        <a:rPr lang="en-US" altLang="ko-KR" sz="2000" i="1">
                          <a:latin typeface="Cambria Math" panose="02040503050406030204" pitchFamily="18" charset="0"/>
                        </a:rPr>
                        <m:t>≡</m:t>
                      </m:r>
                      <m:func>
                        <m:funcPr>
                          <m:ctrlPr>
                            <a:rPr lang="en-US" altLang="ko-KR" sz="2000" i="1">
                              <a:latin typeface="Cambria Math" panose="02040503050406030204" pitchFamily="18" charset="0"/>
                            </a:rPr>
                          </m:ctrlPr>
                        </m:funcPr>
                        <m:fName>
                          <m:r>
                            <m:rPr>
                              <m:sty m:val="p"/>
                            </m:rPr>
                            <a:rPr lang="en-US" altLang="ko-KR" sz="2000">
                              <a:latin typeface="Cambria Math" panose="02040503050406030204" pitchFamily="18" charset="0"/>
                            </a:rPr>
                            <m:t>ln</m:t>
                          </m:r>
                        </m:fName>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𝑏</m:t>
                              </m:r>
                            </m:num>
                            <m:den>
                              <m:func>
                                <m:funcPr>
                                  <m:ctrlPr>
                                    <a:rPr lang="en-US" altLang="ko-KR" sz="2000" i="1">
                                      <a:latin typeface="Cambria Math" panose="02040503050406030204" pitchFamily="18" charset="0"/>
                                    </a:rPr>
                                  </m:ctrlPr>
                                </m:funcPr>
                                <m:fName>
                                  <m:r>
                                    <m:rPr>
                                      <m:sty m:val="p"/>
                                    </m:rPr>
                                    <a:rPr lang="en-US" altLang="ko-KR" sz="2000">
                                      <a:latin typeface="Cambria Math" panose="02040503050406030204" pitchFamily="18" charset="0"/>
                                    </a:rPr>
                                    <m:t>max</m:t>
                                  </m:r>
                                </m:fName>
                                <m:e>
                                  <m:d>
                                    <m:dPr>
                                      <m:ctrlPr>
                                        <a:rPr lang="en-US" altLang="ko-KR" sz="2000" i="1">
                                          <a:latin typeface="Cambria Math" panose="02040503050406030204" pitchFamily="18" charset="0"/>
                                        </a:rPr>
                                      </m:ctrlPr>
                                    </m:dPr>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𝑟</m:t>
                                          </m:r>
                                        </m:e>
                                        <m:sub>
                                          <m:r>
                                            <a:rPr lang="en-US" altLang="ko-KR" sz="2000" i="1">
                                              <a:latin typeface="Cambria Math" panose="02040503050406030204" pitchFamily="18" charset="0"/>
                                            </a:rPr>
                                            <m:t>h</m:t>
                                          </m:r>
                                        </m:sub>
                                      </m:sSub>
                                      <m:r>
                                        <a:rPr lang="en-US" altLang="ko-KR" sz="2000" i="1">
                                          <a:latin typeface="Cambria Math" panose="02040503050406030204" pitchFamily="18" charset="0"/>
                                        </a:rPr>
                                        <m:t>,</m:t>
                                      </m:r>
                                      <m:sSub>
                                        <m:sSubPr>
                                          <m:ctrlPr>
                                            <a:rPr lang="en-US" altLang="ko-KR" sz="2000" i="1" smtClean="0">
                                              <a:solidFill>
                                                <a:srgbClr val="0000FF"/>
                                              </a:solidFill>
                                              <a:latin typeface="Cambria Math" panose="02040503050406030204" pitchFamily="18" charset="0"/>
                                            </a:rPr>
                                          </m:ctrlPr>
                                        </m:sSubPr>
                                        <m:e>
                                          <m:r>
                                            <a:rPr lang="en-US" altLang="ko-KR" sz="2000" i="1">
                                              <a:solidFill>
                                                <a:srgbClr val="0000FF"/>
                                              </a:solidFill>
                                              <a:latin typeface="Cambria Math" panose="02040503050406030204" pitchFamily="18" charset="0"/>
                                            </a:rPr>
                                            <m:t>𝑏</m:t>
                                          </m:r>
                                        </m:e>
                                        <m:sub>
                                          <m:r>
                                            <a:rPr lang="en-US" altLang="ko-KR" sz="2000" i="1">
                                              <a:solidFill>
                                                <a:srgbClr val="0000FF"/>
                                              </a:solidFill>
                                              <a:latin typeface="Cambria Math" panose="02040503050406030204" pitchFamily="18" charset="0"/>
                                            </a:rPr>
                                            <m:t>90</m:t>
                                          </m:r>
                                        </m:sub>
                                      </m:sSub>
                                      <m:r>
                                        <a:rPr lang="en-US" altLang="ko-KR" sz="2000" b="0" i="1" smtClean="0">
                                          <a:solidFill>
                                            <a:srgbClr val="0000FF"/>
                                          </a:solidFill>
                                          <a:latin typeface="Cambria Math" panose="02040503050406030204" pitchFamily="18" charset="0"/>
                                        </a:rPr>
                                        <m:t>~</m:t>
                                      </m:r>
                                      <m:r>
                                        <a:rPr lang="en-US" altLang="ko-KR" sz="2000" b="0" i="1" smtClean="0">
                                          <a:solidFill>
                                            <a:srgbClr val="0000FF"/>
                                          </a:solidFill>
                                          <a:latin typeface="Cambria Math" panose="02040503050406030204" pitchFamily="18" charset="0"/>
                                        </a:rPr>
                                        <m:t>𝐺𝑀</m:t>
                                      </m:r>
                                      <m:r>
                                        <a:rPr lang="en-US" altLang="ko-KR" sz="2000" b="0" i="1" smtClean="0">
                                          <a:solidFill>
                                            <a:srgbClr val="0000FF"/>
                                          </a:solidFill>
                                          <a:latin typeface="Cambria Math" panose="02040503050406030204" pitchFamily="18" charset="0"/>
                                        </a:rPr>
                                        <m:t>/</m:t>
                                      </m:r>
                                      <m:sSup>
                                        <m:sSupPr>
                                          <m:ctrlPr>
                                            <a:rPr lang="en-US" altLang="ko-KR" sz="2000" b="0" i="1" smtClean="0">
                                              <a:solidFill>
                                                <a:srgbClr val="0000FF"/>
                                              </a:solidFill>
                                              <a:latin typeface="Cambria Math" panose="02040503050406030204" pitchFamily="18" charset="0"/>
                                            </a:rPr>
                                          </m:ctrlPr>
                                        </m:sSupPr>
                                        <m:e>
                                          <m:r>
                                            <a:rPr lang="en-US" altLang="ko-KR" sz="2000" b="0" i="1" smtClean="0">
                                              <a:solidFill>
                                                <a:srgbClr val="0000FF"/>
                                              </a:solidFill>
                                              <a:latin typeface="Cambria Math" panose="02040503050406030204" pitchFamily="18" charset="0"/>
                                            </a:rPr>
                                            <m:t>𝑣</m:t>
                                          </m:r>
                                        </m:e>
                                        <m:sup>
                                          <m:r>
                                            <a:rPr lang="en-US" altLang="ko-KR" sz="2000" b="0" i="1" smtClean="0">
                                              <a:solidFill>
                                                <a:srgbClr val="0000FF"/>
                                              </a:solidFill>
                                              <a:latin typeface="Cambria Math" panose="02040503050406030204" pitchFamily="18" charset="0"/>
                                            </a:rPr>
                                            <m:t>2</m:t>
                                          </m:r>
                                        </m:sup>
                                      </m:sSup>
                                    </m:e>
                                  </m:d>
                                </m:e>
                              </m:func>
                            </m:den>
                          </m:f>
                        </m:e>
                      </m:func>
                    </m:oMath>
                  </m:oMathPara>
                </a14:m>
                <a:endParaRPr lang="en-US" altLang="ko-KR" sz="2000" dirty="0"/>
              </a:p>
            </p:txBody>
          </p:sp>
        </mc:Choice>
        <mc:Fallback xmlns="">
          <p:sp>
            <p:nvSpPr>
              <p:cNvPr id="5" name="내용 개체 틀 2">
                <a:extLst>
                  <a:ext uri="{FF2B5EF4-FFF2-40B4-BE49-F238E27FC236}">
                    <a16:creationId xmlns:a16="http://schemas.microsoft.com/office/drawing/2014/main" id="{2806A3D4-1EFC-13C6-7929-67E257FF1E82}"/>
                  </a:ext>
                </a:extLst>
              </p:cNvPr>
              <p:cNvSpPr txBox="1">
                <a:spLocks noRot="1" noChangeAspect="1" noMove="1" noResize="1" noEditPoints="1" noAdjustHandles="1" noChangeArrowheads="1" noChangeShapeType="1" noTextEdit="1"/>
              </p:cNvSpPr>
              <p:nvPr/>
            </p:nvSpPr>
            <p:spPr>
              <a:xfrm>
                <a:off x="344731" y="1495129"/>
                <a:ext cx="8538990" cy="1558599"/>
              </a:xfrm>
              <a:prstGeom prst="rect">
                <a:avLst/>
              </a:prstGeom>
              <a:blipFill>
                <a:blip r:embed="rId4"/>
                <a:stretch>
                  <a:fillRect l="-786" t="-4297"/>
                </a:stretch>
              </a:blipFill>
            </p:spPr>
            <p:txBody>
              <a:bodyPr/>
              <a:lstStyle/>
              <a:p>
                <a:r>
                  <a:rPr lang="ko-KR" altLang="en-US">
                    <a:noFill/>
                  </a:rPr>
                  <a:t> </a:t>
                </a:r>
              </a:p>
            </p:txBody>
          </p:sp>
        </mc:Fallback>
      </mc:AlternateContent>
      <p:sp>
        <p:nvSpPr>
          <p:cNvPr id="6" name="직사각형 5">
            <a:extLst>
              <a:ext uri="{FF2B5EF4-FFF2-40B4-BE49-F238E27FC236}">
                <a16:creationId xmlns:a16="http://schemas.microsoft.com/office/drawing/2014/main" id="{2BC2B92C-C1D7-6AB9-7B02-9818626B2B6B}"/>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7" name="TextBox 6">
            <a:extLst>
              <a:ext uri="{FF2B5EF4-FFF2-40B4-BE49-F238E27FC236}">
                <a16:creationId xmlns:a16="http://schemas.microsoft.com/office/drawing/2014/main" id="{262688A8-E1E0-BA86-933C-1B1ABE67AB35}"/>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12/37</a:t>
            </a:r>
            <a:endParaRPr lang="ko-KR" altLang="en-US" sz="1050" dirty="0">
              <a:solidFill>
                <a:schemeClr val="bg1"/>
              </a:solidFill>
            </a:endParaRPr>
          </a:p>
        </p:txBody>
      </p:sp>
      <p:sp>
        <p:nvSpPr>
          <p:cNvPr id="8" name="직사각형 7">
            <a:extLst>
              <a:ext uri="{FF2B5EF4-FFF2-40B4-BE49-F238E27FC236}">
                <a16:creationId xmlns:a16="http://schemas.microsoft.com/office/drawing/2014/main" id="{B7209C2A-55A5-AEC6-2ED7-50C0A4D797DD}"/>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0" name="TextBox 9">
            <a:extLst>
              <a:ext uri="{FF2B5EF4-FFF2-40B4-BE49-F238E27FC236}">
                <a16:creationId xmlns:a16="http://schemas.microsoft.com/office/drawing/2014/main" id="{4A60C976-3726-0A5B-333E-15F17FDA6BCA}"/>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21E723C-7227-3560-5D00-0EF3379C5E21}"/>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14F70CD1-6684-9036-5E6B-627B9D60B0DB}"/>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5A8D1E2E-1CC5-8C4C-B2AA-62DB555FAFB0}"/>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55092D10-2649-9B6C-9961-DE86C641A6CC}"/>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7557927F-E736-C4BE-F92E-E198C19970CF}"/>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내용 개체 틀 2">
                <a:extLst>
                  <a:ext uri="{FF2B5EF4-FFF2-40B4-BE49-F238E27FC236}">
                    <a16:creationId xmlns:a16="http://schemas.microsoft.com/office/drawing/2014/main" id="{1319F26F-F5A6-D7D8-B9C2-EF944F2D3720}"/>
                  </a:ext>
                </a:extLst>
              </p:cNvPr>
              <p:cNvSpPr txBox="1">
                <a:spLocks/>
              </p:cNvSpPr>
              <p:nvPr/>
            </p:nvSpPr>
            <p:spPr>
              <a:xfrm>
                <a:off x="344730" y="3061759"/>
                <a:ext cx="5676123" cy="3565403"/>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en-US" altLang="ko-KR" sz="2000" dirty="0">
                    <a:solidFill>
                      <a:schemeClr val="tx1"/>
                    </a:solidFill>
                  </a:rPr>
                  <a:t>For ULDM</a:t>
                </a:r>
              </a:p>
              <a:p>
                <a:pPr lvl="1"/>
                <a:r>
                  <a:rPr lang="en-US" altLang="ko-KR" sz="1800" dirty="0"/>
                  <a:t>Dimensionless parameter </a:t>
                </a:r>
                <a14:m>
                  <m:oMath xmlns:m="http://schemas.openxmlformats.org/officeDocument/2006/math">
                    <m:r>
                      <a:rPr lang="en-US" altLang="ko-KR" sz="1800" b="0" i="1" smtClean="0">
                        <a:solidFill>
                          <a:srgbClr val="0000FF"/>
                        </a:solidFill>
                        <a:latin typeface="Cambria Math" panose="02040503050406030204" pitchFamily="18" charset="0"/>
                      </a:rPr>
                      <m:t>𝛽</m:t>
                    </m:r>
                    <m:r>
                      <a:rPr lang="en-US" altLang="ko-KR" sz="1800" b="0" i="1" smtClean="0">
                        <a:solidFill>
                          <a:srgbClr val="0000FF"/>
                        </a:solidFill>
                        <a:latin typeface="Cambria Math" panose="02040503050406030204" pitchFamily="18" charset="0"/>
                      </a:rPr>
                      <m:t>≡</m:t>
                    </m:r>
                    <m:f>
                      <m:fPr>
                        <m:ctrlPr>
                          <a:rPr lang="en-US" altLang="ko-KR" sz="1800" b="0" i="1" smtClean="0">
                            <a:solidFill>
                              <a:srgbClr val="0000FF"/>
                            </a:solidFill>
                            <a:latin typeface="Cambria Math" panose="02040503050406030204" pitchFamily="18" charset="0"/>
                          </a:rPr>
                        </m:ctrlPr>
                      </m:fPr>
                      <m:num>
                        <m:r>
                          <a:rPr lang="en-US" altLang="ko-KR" sz="1800" b="0" i="1" smtClean="0">
                            <a:solidFill>
                              <a:srgbClr val="0000FF"/>
                            </a:solidFill>
                            <a:latin typeface="Cambria Math" panose="02040503050406030204" pitchFamily="18" charset="0"/>
                          </a:rPr>
                          <m:t>𝐺𝑀</m:t>
                        </m:r>
                        <m:sSub>
                          <m:sSubPr>
                            <m:ctrlPr>
                              <a:rPr lang="en-US" altLang="ko-KR" sz="1800" b="0" i="1" smtClean="0">
                                <a:solidFill>
                                  <a:srgbClr val="0000FF"/>
                                </a:solidFill>
                                <a:latin typeface="Cambria Math" panose="02040503050406030204" pitchFamily="18" charset="0"/>
                              </a:rPr>
                            </m:ctrlPr>
                          </m:sSubPr>
                          <m:e>
                            <m:r>
                              <a:rPr lang="en-US" altLang="ko-KR" sz="1800" b="0" i="1" smtClean="0">
                                <a:solidFill>
                                  <a:srgbClr val="0000FF"/>
                                </a:solidFill>
                                <a:latin typeface="Cambria Math" panose="02040503050406030204" pitchFamily="18" charset="0"/>
                              </a:rPr>
                              <m:t>𝑚</m:t>
                            </m:r>
                          </m:e>
                          <m:sub>
                            <m:r>
                              <a:rPr lang="en-US" altLang="ko-KR" sz="1800" b="0" i="1" smtClean="0">
                                <a:solidFill>
                                  <a:srgbClr val="0000FF"/>
                                </a:solidFill>
                                <a:latin typeface="Cambria Math" panose="02040503050406030204" pitchFamily="18" charset="0"/>
                              </a:rPr>
                              <m:t>𝜙</m:t>
                            </m:r>
                          </m:sub>
                        </m:sSub>
                      </m:num>
                      <m:den>
                        <m:r>
                          <a:rPr lang="en-US" altLang="ko-KR" sz="1800" b="0" i="1" smtClean="0">
                            <a:solidFill>
                              <a:srgbClr val="0000FF"/>
                            </a:solidFill>
                            <a:latin typeface="Cambria Math" panose="02040503050406030204" pitchFamily="18" charset="0"/>
                          </a:rPr>
                          <m:t>ℏ</m:t>
                        </m:r>
                        <m:r>
                          <a:rPr lang="en-US" altLang="ko-KR" sz="1800" b="0" i="1" smtClean="0">
                            <a:solidFill>
                              <a:srgbClr val="0000FF"/>
                            </a:solidFill>
                            <a:latin typeface="Cambria Math" panose="02040503050406030204" pitchFamily="18" charset="0"/>
                          </a:rPr>
                          <m:t>𝑣</m:t>
                        </m:r>
                      </m:den>
                    </m:f>
                    <m:r>
                      <a:rPr lang="en-US" altLang="ko-KR" sz="1800" b="0" i="1" smtClean="0">
                        <a:solidFill>
                          <a:srgbClr val="0000FF"/>
                        </a:solidFill>
                        <a:latin typeface="Cambria Math" panose="02040503050406030204" pitchFamily="18" charset="0"/>
                      </a:rPr>
                      <m:t>≪1</m:t>
                    </m:r>
                  </m:oMath>
                </a14:m>
                <a:endParaRPr lang="en-US" altLang="ko-KR" sz="1600" dirty="0"/>
              </a:p>
              <a:p>
                <a:pPr marL="0" indent="0">
                  <a:buNone/>
                </a:pPr>
                <a:r>
                  <a:rPr lang="en-US" altLang="ko-KR" sz="100" i="1" dirty="0">
                    <a:solidFill>
                      <a:schemeClr val="bg1"/>
                    </a:solidFill>
                    <a:latin typeface="Cambria Math" panose="02040503050406030204" pitchFamily="18" charset="0"/>
                  </a:rPr>
                  <a:t>d</a:t>
                </a:r>
              </a:p>
              <a:p>
                <a:pPr marL="0" indent="0">
                  <a:buNone/>
                </a:pPr>
                <a14:m>
                  <m:oMathPara xmlns:m="http://schemas.openxmlformats.org/officeDocument/2006/math">
                    <m:oMathParaPr>
                      <m:jc m:val="centerGroup"/>
                    </m:oMathParaPr>
                    <m:oMath xmlns:m="http://schemas.openxmlformats.org/officeDocument/2006/math">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𝐶</m:t>
                          </m:r>
                        </m:e>
                        <m:sub>
                          <m:r>
                            <m:rPr>
                              <m:sty m:val="p"/>
                            </m:rPr>
                            <a:rPr lang="en-US" altLang="ko-KR" sz="2000" i="1">
                              <a:solidFill>
                                <a:schemeClr val="tx1"/>
                              </a:solidFill>
                              <a:latin typeface="Cambria Math" panose="02040503050406030204" pitchFamily="18" charset="0"/>
                            </a:rPr>
                            <m:t>DF</m:t>
                          </m:r>
                        </m:sub>
                      </m:sSub>
                      <m:r>
                        <a:rPr lang="en-US" altLang="ko-KR" sz="2000" i="1">
                          <a:solidFill>
                            <a:schemeClr val="tx1"/>
                          </a:solidFill>
                          <a:latin typeface="Cambria Math" panose="02040503050406030204" pitchFamily="18" charset="0"/>
                        </a:rPr>
                        <m:t>=</m:t>
                      </m:r>
                      <m:r>
                        <m:rPr>
                          <m:sty m:val="p"/>
                        </m:rPr>
                        <a:rPr lang="en-US" altLang="ko-KR" sz="2000" b="0" i="1" smtClean="0">
                          <a:solidFill>
                            <a:schemeClr val="tx1"/>
                          </a:solidFill>
                          <a:latin typeface="Cambria Math" panose="02040503050406030204" pitchFamily="18" charset="0"/>
                        </a:rPr>
                        <m:t>Cin</m:t>
                      </m:r>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2</m:t>
                          </m:r>
                          <m:r>
                            <a:rPr lang="en-US" altLang="ko-KR" sz="2000" b="0" i="1" smtClean="0">
                              <a:solidFill>
                                <a:schemeClr val="tx1"/>
                              </a:solidFill>
                              <a:latin typeface="Cambria Math" panose="02040503050406030204" pitchFamily="18" charset="0"/>
                            </a:rPr>
                            <m:t>𝑘𝑏</m:t>
                          </m:r>
                        </m:e>
                      </m:d>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func>
                            <m:funcPr>
                              <m:ctrlPr>
                                <a:rPr lang="en-US" altLang="ko-KR" sz="2000" b="0" i="1" smtClean="0">
                                  <a:solidFill>
                                    <a:schemeClr val="tx1"/>
                                  </a:solidFill>
                                  <a:latin typeface="Cambria Math" panose="02040503050406030204" pitchFamily="18" charset="0"/>
                                </a:rPr>
                              </m:ctrlPr>
                            </m:funcPr>
                            <m:fName>
                              <m:r>
                                <m:rPr>
                                  <m:sty m:val="p"/>
                                </m:rPr>
                                <a:rPr lang="en-US" altLang="ko-KR" sz="2000" b="0" i="0" smtClean="0">
                                  <a:solidFill>
                                    <a:schemeClr val="tx1"/>
                                  </a:solidFill>
                                  <a:latin typeface="Cambria Math" panose="02040503050406030204" pitchFamily="18" charset="0"/>
                                </a:rPr>
                                <m:t>sin</m:t>
                              </m:r>
                            </m:fName>
                            <m:e>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2</m:t>
                                  </m:r>
                                  <m:r>
                                    <a:rPr lang="en-US" altLang="ko-KR" sz="2000" b="0" i="1" smtClean="0">
                                      <a:solidFill>
                                        <a:schemeClr val="tx1"/>
                                      </a:solidFill>
                                      <a:latin typeface="Cambria Math" panose="02040503050406030204" pitchFamily="18" charset="0"/>
                                    </a:rPr>
                                    <m:t>𝑘𝑏</m:t>
                                  </m:r>
                                </m:e>
                              </m:d>
                            </m:e>
                          </m:func>
                        </m:num>
                        <m:den>
                          <m:r>
                            <a:rPr lang="en-US" altLang="ko-KR" sz="2000" b="0" i="1" smtClean="0">
                              <a:solidFill>
                                <a:schemeClr val="tx1"/>
                              </a:solidFill>
                              <a:latin typeface="Cambria Math" panose="02040503050406030204" pitchFamily="18" charset="0"/>
                            </a:rPr>
                            <m:t>2</m:t>
                          </m:r>
                          <m:r>
                            <a:rPr lang="en-US" altLang="ko-KR" sz="2000" b="0" i="1" smtClean="0">
                              <a:solidFill>
                                <a:schemeClr val="tx1"/>
                              </a:solidFill>
                              <a:latin typeface="Cambria Math" panose="02040503050406030204" pitchFamily="18" charset="0"/>
                            </a:rPr>
                            <m:t>𝑘𝑏</m:t>
                          </m:r>
                        </m:den>
                      </m:f>
                      <m:r>
                        <a:rPr lang="en-US" altLang="ko-KR" sz="2000" b="0" i="1" smtClean="0">
                          <a:solidFill>
                            <a:schemeClr val="tx1"/>
                          </a:solidFill>
                          <a:latin typeface="Cambria Math" panose="02040503050406030204" pitchFamily="18" charset="0"/>
                        </a:rPr>
                        <m:t>−1+</m:t>
                      </m:r>
                      <m:r>
                        <a:rPr lang="en-US" altLang="ko-KR" sz="2000" b="0" i="1" smtClean="0">
                          <a:solidFill>
                            <a:schemeClr val="tx1"/>
                          </a:solidFill>
                          <a:latin typeface="Cambria Math" panose="02040503050406030204" pitchFamily="18" charset="0"/>
                        </a:rPr>
                        <m:t>𝒪</m:t>
                      </m:r>
                      <m:d>
                        <m:dPr>
                          <m:ctrlPr>
                            <a:rPr lang="en-US" altLang="ko-KR" sz="2000" b="0" i="1" smtClean="0">
                              <a:solidFill>
                                <a:schemeClr val="tx1"/>
                              </a:solidFill>
                              <a:latin typeface="Cambria Math" panose="02040503050406030204" pitchFamily="18" charset="0"/>
                            </a:rPr>
                          </m:ctrlPr>
                        </m:dPr>
                        <m:e>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𝛽</m:t>
                              </m:r>
                            </m:e>
                            <m:sup>
                              <m:r>
                                <a:rPr lang="en-US" altLang="ko-KR" sz="2000" b="0" i="1" smtClean="0">
                                  <a:latin typeface="Cambria Math" panose="02040503050406030204" pitchFamily="18" charset="0"/>
                                </a:rPr>
                                <m:t>1</m:t>
                              </m:r>
                            </m:sup>
                          </m:sSup>
                        </m:e>
                      </m:d>
                      <m:r>
                        <a:rPr lang="en-US" altLang="ko-KR" sz="2000" b="0" i="1" smtClean="0">
                          <a:solidFill>
                            <a:schemeClr val="tx1"/>
                          </a:solidFill>
                          <a:latin typeface="Cambria Math" panose="02040503050406030204" pitchFamily="18" charset="0"/>
                        </a:rPr>
                        <m:t>≅</m:t>
                      </m:r>
                      <m:d>
                        <m:dPr>
                          <m:begChr m:val="{"/>
                          <m:endChr m:val=""/>
                          <m:ctrlPr>
                            <a:rPr lang="en-US" altLang="ko-KR" sz="2000" b="0" i="1" smtClean="0">
                              <a:solidFill>
                                <a:schemeClr val="tx1"/>
                              </a:solidFill>
                              <a:latin typeface="Cambria Math" panose="02040503050406030204" pitchFamily="18" charset="0"/>
                            </a:rPr>
                          </m:ctrlPr>
                        </m:dPr>
                        <m:e>
                          <m:m>
                            <m:mPr>
                              <m:mcs>
                                <m:mc>
                                  <m:mcPr>
                                    <m:count m:val="2"/>
                                    <m:mcJc m:val="center"/>
                                  </m:mcPr>
                                </m:mc>
                              </m:mcs>
                              <m:ctrlPr>
                                <a:rPr lang="en-US" altLang="ko-KR" sz="2000" i="1">
                                  <a:latin typeface="Cambria Math" panose="02040503050406030204" pitchFamily="18" charset="0"/>
                                </a:rPr>
                              </m:ctrlPr>
                            </m:mPr>
                            <m:mr>
                              <m:e>
                                <m:f>
                                  <m:fPr>
                                    <m:ctrlPr>
                                      <a:rPr lang="en-US" altLang="ko-KR" sz="2000" b="0" i="1" smtClean="0">
                                        <a:latin typeface="Cambria Math" panose="02040503050406030204" pitchFamily="18" charset="0"/>
                                      </a:rPr>
                                    </m:ctrlPr>
                                  </m:fPr>
                                  <m:num>
                                    <m:r>
                                      <m:rPr>
                                        <m:brk m:alnAt="7"/>
                                      </m:rPr>
                                      <a:rPr lang="en-US" altLang="ko-KR" sz="2000" b="0" i="1" smtClean="0">
                                        <a:latin typeface="Cambria Math" panose="02040503050406030204" pitchFamily="18" charset="0"/>
                                      </a:rPr>
                                      <m:t>1</m:t>
                                    </m:r>
                                  </m:num>
                                  <m:den>
                                    <m:r>
                                      <m:rPr>
                                        <m:brk m:alnAt="7"/>
                                      </m:rPr>
                                      <a:rPr lang="en-US" altLang="ko-KR" sz="2000" b="0" i="1" smtClean="0">
                                        <a:latin typeface="Cambria Math" panose="02040503050406030204" pitchFamily="18" charset="0"/>
                                      </a:rPr>
                                      <m:t>3</m:t>
                                    </m:r>
                                  </m:den>
                                </m:f>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r>
                                          <m:rPr>
                                            <m:brk m:alnAt="7"/>
                                          </m:rPr>
                                          <a:rPr lang="en-US" altLang="ko-KR" sz="2000" b="0" i="1" smtClean="0">
                                            <a:latin typeface="Cambria Math" panose="02040503050406030204" pitchFamily="18" charset="0"/>
                                          </a:rPr>
                                          <m:t>𝑘</m:t>
                                        </m:r>
                                        <m:r>
                                          <a:rPr lang="en-US" altLang="ko-KR" sz="2000" b="0" i="1" smtClean="0">
                                            <a:latin typeface="Cambria Math" panose="02040503050406030204" pitchFamily="18" charset="0"/>
                                          </a:rPr>
                                          <m:t>𝑏</m:t>
                                        </m:r>
                                      </m:e>
                                    </m:d>
                                  </m:e>
                                  <m:sup>
                                    <m:r>
                                      <m:rPr>
                                        <m:brk m:alnAt="7"/>
                                      </m:rPr>
                                      <a:rPr lang="en-US" altLang="ko-KR" sz="2000" b="0" i="1" smtClean="0">
                                        <a:latin typeface="Cambria Math" panose="02040503050406030204" pitchFamily="18" charset="0"/>
                                      </a:rPr>
                                      <m:t>2</m:t>
                                    </m:r>
                                  </m:sup>
                                </m:sSup>
                              </m:e>
                              <m:e>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𝑘𝑏</m:t>
                                    </m:r>
                                    <m:r>
                                      <a:rPr lang="en-US" altLang="ko-KR" sz="2000" b="0" i="1" smtClean="0">
                                        <a:latin typeface="Cambria Math" panose="02040503050406030204" pitchFamily="18" charset="0"/>
                                      </a:rPr>
                                      <m:t>≪1</m:t>
                                    </m:r>
                                  </m:e>
                                </m:d>
                              </m:e>
                            </m:mr>
                            <m:mr>
                              <m:e>
                                <m:func>
                                  <m:funcPr>
                                    <m:ctrlPr>
                                      <a:rPr lang="en-US" altLang="ko-KR" sz="2000" b="0" i="1" smtClean="0">
                                        <a:latin typeface="Cambria Math" panose="02040503050406030204" pitchFamily="18" charset="0"/>
                                      </a:rPr>
                                    </m:ctrlPr>
                                  </m:funcPr>
                                  <m:fName>
                                    <m:r>
                                      <m:rPr>
                                        <m:sty m:val="p"/>
                                      </m:rPr>
                                      <a:rPr lang="en-US" altLang="ko-KR" sz="2000" b="0" i="0" smtClean="0">
                                        <a:latin typeface="Cambria Math" panose="02040503050406030204" pitchFamily="18" charset="0"/>
                                      </a:rPr>
                                      <m:t>ln</m:t>
                                    </m:r>
                                  </m:fName>
                                  <m:e>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2</m:t>
                                        </m:r>
                                        <m:r>
                                          <a:rPr lang="en-US" altLang="ko-KR" sz="2000" b="0" i="1" smtClean="0">
                                            <a:latin typeface="Cambria Math" panose="02040503050406030204" pitchFamily="18" charset="0"/>
                                          </a:rPr>
                                          <m:t>𝑘𝑏</m:t>
                                        </m:r>
                                      </m:e>
                                    </m:d>
                                    <m:r>
                                      <a:rPr lang="en-US" altLang="ko-KR" sz="2000" b="0" i="1" smtClean="0">
                                        <a:latin typeface="Cambria Math" panose="02040503050406030204" pitchFamily="18" charset="0"/>
                                      </a:rPr>
                                      <m:t>−1</m:t>
                                    </m:r>
                                  </m:e>
                                </m:func>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𝛾</m:t>
                                    </m:r>
                                  </m:e>
                                  <m:sub>
                                    <m:r>
                                      <m:rPr>
                                        <m:sty m:val="p"/>
                                      </m:rPr>
                                      <a:rPr lang="en-US" altLang="ko-KR" sz="2000" b="0" i="1" smtClean="0">
                                        <a:latin typeface="Cambria Math" panose="02040503050406030204" pitchFamily="18" charset="0"/>
                                      </a:rPr>
                                      <m:t>E</m:t>
                                    </m:r>
                                  </m:sub>
                                </m:sSub>
                              </m:e>
                              <m:e>
                                <m:d>
                                  <m:dPr>
                                    <m:ctrlPr>
                                      <a:rPr lang="en-US" altLang="ko-KR" sz="2000" i="1">
                                        <a:latin typeface="Cambria Math" panose="02040503050406030204" pitchFamily="18" charset="0"/>
                                      </a:rPr>
                                    </m:ctrlPr>
                                  </m:dPr>
                                  <m:e>
                                    <m:r>
                                      <a:rPr lang="en-US" altLang="ko-KR" sz="2000" i="1">
                                        <a:latin typeface="Cambria Math" panose="02040503050406030204" pitchFamily="18" charset="0"/>
                                      </a:rPr>
                                      <m:t>𝑘𝑏</m:t>
                                    </m:r>
                                    <m:r>
                                      <a:rPr lang="en-US" altLang="ko-KR" sz="2000" b="0" i="1" smtClean="0">
                                        <a:latin typeface="Cambria Math" panose="02040503050406030204" pitchFamily="18" charset="0"/>
                                      </a:rPr>
                                      <m:t>≫</m:t>
                                    </m:r>
                                    <m:r>
                                      <a:rPr lang="en-US" altLang="ko-KR" sz="2000" i="1">
                                        <a:latin typeface="Cambria Math" panose="02040503050406030204" pitchFamily="18" charset="0"/>
                                      </a:rPr>
                                      <m:t>1</m:t>
                                    </m:r>
                                  </m:e>
                                </m:d>
                              </m:e>
                            </m:mr>
                          </m:m>
                        </m:e>
                      </m:d>
                      <m:r>
                        <a:rPr lang="en-US" altLang="ko-KR" sz="2000" b="0" i="1" smtClean="0">
                          <a:solidFill>
                            <a:schemeClr val="tx1"/>
                          </a:solidFill>
                          <a:latin typeface="Cambria Math" panose="02040503050406030204" pitchFamily="18" charset="0"/>
                        </a:rPr>
                        <m:t> </m:t>
                      </m:r>
                    </m:oMath>
                  </m:oMathPara>
                </a14:m>
                <a:endParaRPr lang="en-US" altLang="ko-KR" sz="2000" b="0" dirty="0">
                  <a:solidFill>
                    <a:schemeClr val="tx1"/>
                  </a:solidFill>
                </a:endParaRPr>
              </a:p>
              <a:p>
                <a:pPr marL="0" indent="0">
                  <a:buNone/>
                </a:pPr>
                <a:endParaRPr lang="en-US" altLang="ko-KR" sz="2000" b="0" dirty="0">
                  <a:solidFill>
                    <a:schemeClr val="tx1"/>
                  </a:solidFill>
                </a:endParaRPr>
              </a:p>
              <a:p>
                <a:pPr lvl="1"/>
                <a:endParaRPr lang="en-US" altLang="ko-KR" sz="1600" b="0" i="1" dirty="0">
                  <a:solidFill>
                    <a:schemeClr val="tx1"/>
                  </a:solidFill>
                  <a:latin typeface="Cambria Math" panose="02040503050406030204" pitchFamily="18" charset="0"/>
                </a:endParaRPr>
              </a:p>
              <a:p>
                <a:pPr lvl="1"/>
                <a14:m>
                  <m:oMath xmlns:m="http://schemas.openxmlformats.org/officeDocument/2006/math">
                    <m:r>
                      <m:rPr>
                        <m:sty m:val="p"/>
                      </m:rPr>
                      <a:rPr lang="en-US" altLang="ko-KR" sz="1800" b="0" i="1" smtClean="0">
                        <a:solidFill>
                          <a:schemeClr val="tx1"/>
                        </a:solidFill>
                        <a:latin typeface="Cambria Math" panose="02040503050406030204" pitchFamily="18" charset="0"/>
                      </a:rPr>
                      <m:t>Cin</m:t>
                    </m:r>
                    <m:d>
                      <m:dPr>
                        <m:ctrlPr>
                          <a:rPr lang="en-US" altLang="ko-KR" sz="1800" b="0" i="1" smtClean="0">
                            <a:solidFill>
                              <a:schemeClr val="tx1"/>
                            </a:solidFill>
                            <a:latin typeface="Cambria Math" panose="02040503050406030204" pitchFamily="18" charset="0"/>
                          </a:rPr>
                        </m:ctrlPr>
                      </m:dPr>
                      <m:e>
                        <m:r>
                          <a:rPr lang="en-US" altLang="ko-KR" sz="1800" b="0" i="1" smtClean="0">
                            <a:solidFill>
                              <a:schemeClr val="tx1"/>
                            </a:solidFill>
                            <a:latin typeface="Cambria Math" panose="02040503050406030204" pitchFamily="18" charset="0"/>
                          </a:rPr>
                          <m:t>𝑥</m:t>
                        </m:r>
                      </m:e>
                    </m:d>
                    <m:r>
                      <a:rPr lang="en-US" altLang="ko-KR" sz="1800" b="0" i="1" smtClean="0">
                        <a:solidFill>
                          <a:schemeClr val="tx1"/>
                        </a:solidFill>
                        <a:latin typeface="Cambria Math" panose="02040503050406030204" pitchFamily="18" charset="0"/>
                      </a:rPr>
                      <m:t>=</m:t>
                    </m:r>
                    <m:nary>
                      <m:naryPr>
                        <m:ctrlPr>
                          <a:rPr lang="en-US" altLang="ko-KR" sz="1800" b="0" i="1" smtClean="0">
                            <a:solidFill>
                              <a:schemeClr val="tx1"/>
                            </a:solidFill>
                            <a:latin typeface="Cambria Math" panose="02040503050406030204" pitchFamily="18" charset="0"/>
                          </a:rPr>
                        </m:ctrlPr>
                      </m:naryPr>
                      <m:sub>
                        <m:r>
                          <a:rPr lang="en-US" altLang="ko-KR" sz="1800" b="0" i="1" smtClean="0">
                            <a:solidFill>
                              <a:schemeClr val="tx1"/>
                            </a:solidFill>
                            <a:latin typeface="Cambria Math" panose="02040503050406030204" pitchFamily="18" charset="0"/>
                          </a:rPr>
                          <m:t>0</m:t>
                        </m:r>
                      </m:sub>
                      <m:sup>
                        <m:r>
                          <a:rPr lang="en-US" altLang="ko-KR" sz="1800" b="0" i="1" smtClean="0">
                            <a:solidFill>
                              <a:schemeClr val="tx1"/>
                            </a:solidFill>
                            <a:latin typeface="Cambria Math" panose="02040503050406030204" pitchFamily="18" charset="0"/>
                          </a:rPr>
                          <m:t>𝑥</m:t>
                        </m:r>
                      </m:sup>
                      <m:e>
                        <m:r>
                          <a:rPr lang="en-US" altLang="ko-KR" sz="1800" b="0" i="1" smtClean="0">
                            <a:solidFill>
                              <a:schemeClr val="tx1"/>
                            </a:solidFill>
                            <a:latin typeface="Cambria Math" panose="02040503050406030204" pitchFamily="18" charset="0"/>
                          </a:rPr>
                          <m:t>𝑑𝑡</m:t>
                        </m:r>
                        <m:f>
                          <m:fPr>
                            <m:ctrlPr>
                              <a:rPr lang="en-US" altLang="ko-KR" sz="1800" b="0" i="1" smtClean="0">
                                <a:solidFill>
                                  <a:schemeClr val="tx1"/>
                                </a:solidFill>
                                <a:latin typeface="Cambria Math" panose="02040503050406030204" pitchFamily="18" charset="0"/>
                              </a:rPr>
                            </m:ctrlPr>
                          </m:fPr>
                          <m:num>
                            <m:r>
                              <a:rPr lang="en-US" altLang="ko-KR" sz="1800" b="0" i="1" smtClean="0">
                                <a:solidFill>
                                  <a:schemeClr val="tx1"/>
                                </a:solidFill>
                                <a:latin typeface="Cambria Math" panose="02040503050406030204" pitchFamily="18" charset="0"/>
                              </a:rPr>
                              <m:t>1−</m:t>
                            </m:r>
                            <m:func>
                              <m:funcPr>
                                <m:ctrlPr>
                                  <a:rPr lang="en-US" altLang="ko-KR" sz="1800" b="0" i="1" smtClean="0">
                                    <a:solidFill>
                                      <a:schemeClr val="tx1"/>
                                    </a:solidFill>
                                    <a:latin typeface="Cambria Math" panose="02040503050406030204" pitchFamily="18" charset="0"/>
                                  </a:rPr>
                                </m:ctrlPr>
                              </m:funcPr>
                              <m:fName>
                                <m:r>
                                  <m:rPr>
                                    <m:sty m:val="p"/>
                                  </m:rPr>
                                  <a:rPr lang="en-US" altLang="ko-KR" sz="1800" b="0" i="0" smtClean="0">
                                    <a:solidFill>
                                      <a:schemeClr val="tx1"/>
                                    </a:solidFill>
                                    <a:latin typeface="Cambria Math" panose="02040503050406030204" pitchFamily="18" charset="0"/>
                                  </a:rPr>
                                  <m:t>cos</m:t>
                                </m:r>
                              </m:fName>
                              <m:e>
                                <m:r>
                                  <a:rPr lang="en-US" altLang="ko-KR" sz="1800" b="0" i="1" smtClean="0">
                                    <a:solidFill>
                                      <a:schemeClr val="tx1"/>
                                    </a:solidFill>
                                    <a:latin typeface="Cambria Math" panose="02040503050406030204" pitchFamily="18" charset="0"/>
                                  </a:rPr>
                                  <m:t>𝑡</m:t>
                                </m:r>
                              </m:e>
                            </m:func>
                          </m:num>
                          <m:den>
                            <m:r>
                              <a:rPr lang="en-US" altLang="ko-KR" sz="1800" b="0" i="1" smtClean="0">
                                <a:solidFill>
                                  <a:schemeClr val="tx1"/>
                                </a:solidFill>
                                <a:latin typeface="Cambria Math" panose="02040503050406030204" pitchFamily="18" charset="0"/>
                              </a:rPr>
                              <m:t>𝑡</m:t>
                            </m:r>
                          </m:den>
                        </m:f>
                      </m:e>
                    </m:nary>
                  </m:oMath>
                </a14:m>
                <a:endParaRPr lang="en-US" altLang="ko-KR" sz="1600" dirty="0">
                  <a:solidFill>
                    <a:schemeClr val="tx1"/>
                  </a:solidFill>
                </a:endParaRPr>
              </a:p>
            </p:txBody>
          </p:sp>
        </mc:Choice>
        <mc:Fallback xmlns="">
          <p:sp>
            <p:nvSpPr>
              <p:cNvPr id="2" name="내용 개체 틀 2">
                <a:extLst>
                  <a:ext uri="{FF2B5EF4-FFF2-40B4-BE49-F238E27FC236}">
                    <a16:creationId xmlns:a16="http://schemas.microsoft.com/office/drawing/2014/main" id="{1319F26F-F5A6-D7D8-B9C2-EF944F2D3720}"/>
                  </a:ext>
                </a:extLst>
              </p:cNvPr>
              <p:cNvSpPr txBox="1">
                <a:spLocks noRot="1" noChangeAspect="1" noMove="1" noResize="1" noEditPoints="1" noAdjustHandles="1" noChangeArrowheads="1" noChangeShapeType="1" noTextEdit="1"/>
              </p:cNvSpPr>
              <p:nvPr/>
            </p:nvSpPr>
            <p:spPr>
              <a:xfrm>
                <a:off x="344730" y="3061759"/>
                <a:ext cx="5676123" cy="3565403"/>
              </a:xfrm>
              <a:prstGeom prst="rect">
                <a:avLst/>
              </a:prstGeom>
              <a:blipFill>
                <a:blip r:embed="rId5"/>
                <a:stretch>
                  <a:fillRect l="-1182" t="-1880" b="-18632"/>
                </a:stretch>
              </a:blipFill>
            </p:spPr>
            <p:txBody>
              <a:bodyPr/>
              <a:lstStyle/>
              <a:p>
                <a:r>
                  <a:rPr lang="ko-KR" altLang="en-US">
                    <a:noFill/>
                  </a:rPr>
                  <a:t> </a:t>
                </a:r>
              </a:p>
            </p:txBody>
          </p:sp>
        </mc:Fallback>
      </mc:AlternateContent>
      <p:sp>
        <p:nvSpPr>
          <p:cNvPr id="3" name="화살표: 굽음 2">
            <a:extLst>
              <a:ext uri="{FF2B5EF4-FFF2-40B4-BE49-F238E27FC236}">
                <a16:creationId xmlns:a16="http://schemas.microsoft.com/office/drawing/2014/main" id="{9D4E2FC4-5CF0-1A4F-25E6-E7DAC8DC6FF9}"/>
              </a:ext>
            </a:extLst>
          </p:cNvPr>
          <p:cNvSpPr/>
          <p:nvPr/>
        </p:nvSpPr>
        <p:spPr>
          <a:xfrm rot="18897255">
            <a:off x="9629505" y="1652517"/>
            <a:ext cx="841422" cy="898148"/>
          </a:xfrm>
          <a:prstGeom prst="bentArrow">
            <a:avLst>
              <a:gd name="adj1" fmla="val 0"/>
              <a:gd name="adj2" fmla="val 5383"/>
              <a:gd name="adj3" fmla="val 9489"/>
              <a:gd name="adj4" fmla="val 35538"/>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 name="타원 3">
            <a:extLst>
              <a:ext uri="{FF2B5EF4-FFF2-40B4-BE49-F238E27FC236}">
                <a16:creationId xmlns:a16="http://schemas.microsoft.com/office/drawing/2014/main" id="{276A09D2-501B-2CD1-BA22-6D2B78EF500A}"/>
              </a:ext>
            </a:extLst>
          </p:cNvPr>
          <p:cNvSpPr/>
          <p:nvPr/>
        </p:nvSpPr>
        <p:spPr>
          <a:xfrm rot="18897255">
            <a:off x="9818440" y="1870077"/>
            <a:ext cx="463550" cy="4635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직선 화살표 연결선 8">
            <a:extLst>
              <a:ext uri="{FF2B5EF4-FFF2-40B4-BE49-F238E27FC236}">
                <a16:creationId xmlns:a16="http://schemas.microsoft.com/office/drawing/2014/main" id="{46363DE9-9EF0-7BEE-3E85-BA6A252AE380}"/>
              </a:ext>
            </a:extLst>
          </p:cNvPr>
          <p:cNvCxnSpPr>
            <a:cxnSpLocks/>
            <a:endCxn id="4" idx="1"/>
          </p:cNvCxnSpPr>
          <p:nvPr/>
        </p:nvCxnSpPr>
        <p:spPr>
          <a:xfrm rot="18897255">
            <a:off x="9645032" y="2030290"/>
            <a:ext cx="143656" cy="14365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790B1EA-2FE8-F149-D4EC-FA53156C45E9}"/>
              </a:ext>
            </a:extLst>
          </p:cNvPr>
          <p:cNvSpPr txBox="1"/>
          <p:nvPr/>
        </p:nvSpPr>
        <p:spPr>
          <a:xfrm>
            <a:off x="5142095" y="2516900"/>
            <a:ext cx="4177031" cy="338554"/>
          </a:xfrm>
          <a:prstGeom prst="rect">
            <a:avLst/>
          </a:prstGeom>
          <a:noFill/>
        </p:spPr>
        <p:txBody>
          <a:bodyPr wrap="square">
            <a:spAutoFit/>
          </a:bodyPr>
          <a:lstStyle/>
          <a:p>
            <a:r>
              <a:rPr lang="en-US" altLang="ko-KR" sz="1600" dirty="0">
                <a:solidFill>
                  <a:srgbClr val="0000FF"/>
                </a:solidFill>
              </a:rPr>
              <a:t>Minimum impact parameter with 90º deflection</a:t>
            </a:r>
          </a:p>
        </p:txBody>
      </p:sp>
      <p:pic>
        <p:nvPicPr>
          <p:cNvPr id="24" name="그림 23">
            <a:extLst>
              <a:ext uri="{FF2B5EF4-FFF2-40B4-BE49-F238E27FC236}">
                <a16:creationId xmlns:a16="http://schemas.microsoft.com/office/drawing/2014/main" id="{42B00C98-F8B7-D076-D205-3A1F171D834B}"/>
              </a:ext>
            </a:extLst>
          </p:cNvPr>
          <p:cNvPicPr>
            <a:picLocks noChangeAspect="1"/>
          </p:cNvPicPr>
          <p:nvPr/>
        </p:nvPicPr>
        <p:blipFill>
          <a:blip r:embed="rId6"/>
          <a:srcRect l="3757" t="5732" b="5909"/>
          <a:stretch>
            <a:fillRect/>
          </a:stretch>
        </p:blipFill>
        <p:spPr>
          <a:xfrm>
            <a:off x="5781366" y="3275543"/>
            <a:ext cx="6096000" cy="3089589"/>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3447FB8-C560-5F44-F829-9686DC711FB0}"/>
                  </a:ext>
                </a:extLst>
              </p:cNvPr>
              <p:cNvSpPr txBox="1"/>
              <p:nvPr/>
            </p:nvSpPr>
            <p:spPr>
              <a:xfrm>
                <a:off x="8283504" y="6225972"/>
                <a:ext cx="1663982" cy="3781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rPr>
                        <m:t>𝑘𝑏</m:t>
                      </m:r>
                      <m:r>
                        <a:rPr lang="en-US" altLang="ko-KR" sz="1600" b="0" i="1" smtClean="0">
                          <a:latin typeface="Cambria Math" panose="02040503050406030204" pitchFamily="18" charset="0"/>
                        </a:rPr>
                        <m:t>≡</m:t>
                      </m:r>
                      <m:d>
                        <m:dPr>
                          <m:ctrlPr>
                            <a:rPr lang="en-US" altLang="ko-KR" sz="1600" b="0" i="1" smtClean="0">
                              <a:latin typeface="Cambria Math" panose="02040503050406030204" pitchFamily="18" charset="0"/>
                            </a:rPr>
                          </m:ctrlPr>
                        </m:dPr>
                        <m:e>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𝑚</m:t>
                              </m:r>
                            </m:e>
                            <m:sub>
                              <m:r>
                                <a:rPr lang="en-US" altLang="ko-KR" sz="1600" b="0" i="1" smtClean="0">
                                  <a:latin typeface="Cambria Math" panose="02040503050406030204" pitchFamily="18" charset="0"/>
                                </a:rPr>
                                <m:t>𝜙</m:t>
                              </m:r>
                            </m:sub>
                          </m:sSub>
                          <m:r>
                            <a:rPr lang="en-US" altLang="ko-KR" sz="1600" b="0" i="1" smtClean="0">
                              <a:latin typeface="Cambria Math" panose="02040503050406030204" pitchFamily="18" charset="0"/>
                            </a:rPr>
                            <m:t>𝑣</m:t>
                          </m:r>
                          <m:r>
                            <a:rPr lang="en-US" altLang="ko-KR" sz="1600" b="0" i="1" smtClean="0">
                              <a:latin typeface="Cambria Math" panose="02040503050406030204" pitchFamily="18" charset="0"/>
                            </a:rPr>
                            <m:t>/ℏ</m:t>
                          </m:r>
                        </m:e>
                      </m:d>
                      <m:r>
                        <a:rPr lang="en-US" altLang="ko-KR" sz="1600" b="0" i="1" smtClean="0">
                          <a:latin typeface="Cambria Math" panose="02040503050406030204" pitchFamily="18" charset="0"/>
                        </a:rPr>
                        <m:t>𝑏</m:t>
                      </m:r>
                    </m:oMath>
                  </m:oMathPara>
                </a14:m>
                <a:endParaRPr lang="ko-KR" altLang="en-US" sz="1600" dirty="0"/>
              </a:p>
            </p:txBody>
          </p:sp>
        </mc:Choice>
        <mc:Fallback xmlns="">
          <p:sp>
            <p:nvSpPr>
              <p:cNvPr id="25" name="TextBox 24">
                <a:extLst>
                  <a:ext uri="{FF2B5EF4-FFF2-40B4-BE49-F238E27FC236}">
                    <a16:creationId xmlns:a16="http://schemas.microsoft.com/office/drawing/2014/main" id="{C3447FB8-C560-5F44-F829-9686DC711FB0}"/>
                  </a:ext>
                </a:extLst>
              </p:cNvPr>
              <p:cNvSpPr txBox="1">
                <a:spLocks noRot="1" noChangeAspect="1" noMove="1" noResize="1" noEditPoints="1" noAdjustHandles="1" noChangeArrowheads="1" noChangeShapeType="1" noTextEdit="1"/>
              </p:cNvSpPr>
              <p:nvPr/>
            </p:nvSpPr>
            <p:spPr>
              <a:xfrm>
                <a:off x="8283504" y="6225972"/>
                <a:ext cx="1663982" cy="378117"/>
              </a:xfrm>
              <a:prstGeom prst="rect">
                <a:avLst/>
              </a:prstGeom>
              <a:blipFill>
                <a:blip r:embed="rId7"/>
                <a:stretch>
                  <a:fillRect b="-6452"/>
                </a:stretch>
              </a:blipFill>
            </p:spPr>
            <p:txBody>
              <a:bodyPr/>
              <a:lstStyle/>
              <a:p>
                <a:r>
                  <a:rPr lang="ko-KR" altLang="en-US">
                    <a:noFill/>
                  </a:rPr>
                  <a:t> </a:t>
                </a:r>
              </a:p>
            </p:txBody>
          </p:sp>
        </mc:Fallback>
      </mc:AlternateContent>
      <p:sp>
        <p:nvSpPr>
          <p:cNvPr id="26" name="TextBox 25">
            <a:extLst>
              <a:ext uri="{FF2B5EF4-FFF2-40B4-BE49-F238E27FC236}">
                <a16:creationId xmlns:a16="http://schemas.microsoft.com/office/drawing/2014/main" id="{1B9F10F5-2A35-240E-73AF-DAAEB14CE8A9}"/>
              </a:ext>
            </a:extLst>
          </p:cNvPr>
          <p:cNvSpPr txBox="1"/>
          <p:nvPr/>
        </p:nvSpPr>
        <p:spPr>
          <a:xfrm>
            <a:off x="9443275" y="5799563"/>
            <a:ext cx="2348059" cy="307777"/>
          </a:xfrm>
          <a:prstGeom prst="rect">
            <a:avLst/>
          </a:prstGeom>
          <a:noFill/>
        </p:spPr>
        <p:txBody>
          <a:bodyPr wrap="square" rtlCol="0">
            <a:spAutoFit/>
          </a:bodyPr>
          <a:lstStyle/>
          <a:p>
            <a:pPr algn="r"/>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Lancaseter</a:t>
            </a:r>
            <a:r>
              <a:rPr lang="en-US" altLang="ko-KR" sz="1400" dirty="0">
                <a:latin typeface="Arial" panose="020B0604020202020204" pitchFamily="34" charset="0"/>
                <a:cs typeface="Arial" panose="020B0604020202020204" pitchFamily="34" charset="0"/>
              </a:rPr>
              <a:t>+ 1909.06381]</a:t>
            </a:r>
            <a:endParaRPr lang="en-US" altLang="ko-KR" sz="20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5914BEC-5346-AA37-29FF-7D09D05D3A8E}"/>
              </a:ext>
            </a:extLst>
          </p:cNvPr>
          <p:cNvSpPr txBox="1"/>
          <p:nvPr/>
        </p:nvSpPr>
        <p:spPr>
          <a:xfrm>
            <a:off x="4207375" y="4345769"/>
            <a:ext cx="1644019" cy="307777"/>
          </a:xfrm>
          <a:prstGeom prst="rect">
            <a:avLst/>
          </a:prstGeom>
          <a:noFill/>
        </p:spPr>
        <p:txBody>
          <a:bodyPr wrap="square" rtlCol="0">
            <a:spAutoFit/>
          </a:bodyPr>
          <a:lstStyle/>
          <a:p>
            <a:pPr algn="r"/>
            <a:r>
              <a:rPr lang="en-US" altLang="ko-KR" sz="1400" dirty="0">
                <a:latin typeface="Arial" panose="020B0604020202020204" pitchFamily="34" charset="0"/>
                <a:cs typeface="Arial" panose="020B0604020202020204" pitchFamily="34" charset="0"/>
              </a:rPr>
              <a:t>[Hui+ 1610.08297]</a:t>
            </a:r>
            <a:endParaRPr lang="en-US" altLang="ko-KR" sz="2000" dirty="0">
              <a:latin typeface="Arial" panose="020B0604020202020204" pitchFamily="34" charset="0"/>
              <a:cs typeface="Arial" panose="020B0604020202020204" pitchFamily="34" charset="0"/>
            </a:endParaRPr>
          </a:p>
        </p:txBody>
      </p:sp>
      <p:cxnSp>
        <p:nvCxnSpPr>
          <p:cNvPr id="17" name="직선 연결선 16">
            <a:extLst>
              <a:ext uri="{FF2B5EF4-FFF2-40B4-BE49-F238E27FC236}">
                <a16:creationId xmlns:a16="http://schemas.microsoft.com/office/drawing/2014/main" id="{617AC0BF-8D41-32A2-DD4A-CD453D017FBA}"/>
              </a:ext>
            </a:extLst>
          </p:cNvPr>
          <p:cNvCxnSpPr/>
          <p:nvPr/>
        </p:nvCxnSpPr>
        <p:spPr>
          <a:xfrm>
            <a:off x="1477972" y="5403113"/>
            <a:ext cx="1335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DA62934-A173-6AB9-A8F8-0C61BD40B488}"/>
                  </a:ext>
                </a:extLst>
              </p:cNvPr>
              <p:cNvSpPr txBox="1"/>
              <p:nvPr/>
            </p:nvSpPr>
            <p:spPr>
              <a:xfrm>
                <a:off x="1412242" y="5426193"/>
                <a:ext cx="2088136" cy="508024"/>
              </a:xfrm>
              <a:prstGeom prst="rect">
                <a:avLst/>
              </a:prstGeom>
              <a:noFill/>
            </p:spPr>
            <p:txBody>
              <a:bodyPr wrap="none" rtlCol="0">
                <a:spAutoFit/>
              </a:bodyPr>
              <a:lstStyle/>
              <a:p>
                <a:r>
                  <a:rPr lang="en-US" altLang="ko-KR" sz="1600" dirty="0">
                    <a:solidFill>
                      <a:srgbClr val="FF0000"/>
                    </a:solidFill>
                  </a:rPr>
                  <a:t>Regarded as </a:t>
                </a:r>
                <a14:m>
                  <m:oMath xmlns:m="http://schemas.openxmlformats.org/officeDocument/2006/math">
                    <m:sSub>
                      <m:sSubPr>
                        <m:ctrlPr>
                          <a:rPr lang="en-US" altLang="ko-KR" sz="1600" b="0" i="1" smtClean="0">
                            <a:solidFill>
                              <a:srgbClr val="FF0000"/>
                            </a:solidFill>
                            <a:latin typeface="Cambria Math" panose="02040503050406030204" pitchFamily="18" charset="0"/>
                          </a:rPr>
                        </m:ctrlPr>
                      </m:sSubPr>
                      <m:e>
                        <m:r>
                          <a:rPr lang="en-US" altLang="ko-KR" sz="1600" b="0" i="1" smtClean="0">
                            <a:solidFill>
                              <a:srgbClr val="FF0000"/>
                            </a:solidFill>
                            <a:latin typeface="Cambria Math" panose="02040503050406030204" pitchFamily="18" charset="0"/>
                          </a:rPr>
                          <m:t>𝑏</m:t>
                        </m:r>
                      </m:e>
                      <m:sub>
                        <m:r>
                          <a:rPr lang="en-US" altLang="ko-KR" sz="1600" b="0" i="1" smtClean="0">
                            <a:solidFill>
                              <a:srgbClr val="FF0000"/>
                            </a:solidFill>
                            <a:latin typeface="Cambria Math" panose="02040503050406030204" pitchFamily="18" charset="0"/>
                          </a:rPr>
                          <m:t>90</m:t>
                        </m:r>
                      </m:sub>
                    </m:sSub>
                    <m:r>
                      <a:rPr lang="en-US" altLang="ko-KR" sz="1600" b="0" i="1" smtClean="0">
                        <a:solidFill>
                          <a:srgbClr val="FF0000"/>
                        </a:solidFill>
                        <a:latin typeface="Cambria Math" panose="02040503050406030204" pitchFamily="18" charset="0"/>
                      </a:rPr>
                      <m:t>~</m:t>
                    </m:r>
                    <m:f>
                      <m:fPr>
                        <m:ctrlPr>
                          <a:rPr lang="en-US" altLang="ko-KR" sz="1600" b="0" i="1" smtClean="0">
                            <a:solidFill>
                              <a:srgbClr val="FF0000"/>
                            </a:solidFill>
                            <a:latin typeface="Cambria Math" panose="02040503050406030204" pitchFamily="18" charset="0"/>
                          </a:rPr>
                        </m:ctrlPr>
                      </m:fPr>
                      <m:num>
                        <m:r>
                          <a:rPr lang="en-US" altLang="ko-KR" sz="1600" b="0" i="1" smtClean="0">
                            <a:solidFill>
                              <a:srgbClr val="FF0000"/>
                            </a:solidFill>
                            <a:latin typeface="Cambria Math" panose="02040503050406030204" pitchFamily="18" charset="0"/>
                          </a:rPr>
                          <m:t>ℏ</m:t>
                        </m:r>
                      </m:num>
                      <m:den>
                        <m:sSub>
                          <m:sSubPr>
                            <m:ctrlPr>
                              <a:rPr lang="en-US" altLang="ko-KR" sz="1600" b="0" i="1" smtClean="0">
                                <a:solidFill>
                                  <a:srgbClr val="FF0000"/>
                                </a:solidFill>
                                <a:latin typeface="Cambria Math" panose="02040503050406030204" pitchFamily="18" charset="0"/>
                              </a:rPr>
                            </m:ctrlPr>
                          </m:sSubPr>
                          <m:e>
                            <m:r>
                              <a:rPr lang="en-US" altLang="ko-KR" sz="1600" b="0" i="1" smtClean="0">
                                <a:solidFill>
                                  <a:srgbClr val="FF0000"/>
                                </a:solidFill>
                                <a:latin typeface="Cambria Math" panose="02040503050406030204" pitchFamily="18" charset="0"/>
                              </a:rPr>
                              <m:t>𝑚</m:t>
                            </m:r>
                          </m:e>
                          <m:sub>
                            <m:r>
                              <a:rPr lang="en-US" altLang="ko-KR" sz="1600" b="0" i="1" smtClean="0">
                                <a:solidFill>
                                  <a:srgbClr val="FF0000"/>
                                </a:solidFill>
                                <a:latin typeface="Cambria Math" panose="02040503050406030204" pitchFamily="18" charset="0"/>
                              </a:rPr>
                              <m:t>𝜙</m:t>
                            </m:r>
                          </m:sub>
                        </m:sSub>
                        <m:r>
                          <a:rPr lang="en-US" altLang="ko-KR" sz="1600" b="0" i="1" smtClean="0">
                            <a:solidFill>
                              <a:srgbClr val="FF0000"/>
                            </a:solidFill>
                            <a:latin typeface="Cambria Math" panose="02040503050406030204" pitchFamily="18" charset="0"/>
                          </a:rPr>
                          <m:t>𝑣</m:t>
                        </m:r>
                      </m:den>
                    </m:f>
                  </m:oMath>
                </a14:m>
                <a:r>
                  <a:rPr lang="en-US" altLang="ko-KR" sz="1600" dirty="0">
                    <a:solidFill>
                      <a:srgbClr val="FF0000"/>
                    </a:solidFill>
                  </a:rPr>
                  <a:t> </a:t>
                </a:r>
                <a:endParaRPr lang="ko-KR" altLang="en-US" sz="1600" dirty="0">
                  <a:solidFill>
                    <a:srgbClr val="FF0000"/>
                  </a:solidFill>
                </a:endParaRPr>
              </a:p>
            </p:txBody>
          </p:sp>
        </mc:Choice>
        <mc:Fallback xmlns="">
          <p:sp>
            <p:nvSpPr>
              <p:cNvPr id="18" name="TextBox 17">
                <a:extLst>
                  <a:ext uri="{FF2B5EF4-FFF2-40B4-BE49-F238E27FC236}">
                    <a16:creationId xmlns:a16="http://schemas.microsoft.com/office/drawing/2014/main" id="{4DA62934-A173-6AB9-A8F8-0C61BD40B488}"/>
                  </a:ext>
                </a:extLst>
              </p:cNvPr>
              <p:cNvSpPr txBox="1">
                <a:spLocks noRot="1" noChangeAspect="1" noMove="1" noResize="1" noEditPoints="1" noAdjustHandles="1" noChangeArrowheads="1" noChangeShapeType="1" noTextEdit="1"/>
              </p:cNvSpPr>
              <p:nvPr/>
            </p:nvSpPr>
            <p:spPr>
              <a:xfrm>
                <a:off x="1412242" y="5426193"/>
                <a:ext cx="2088136" cy="508024"/>
              </a:xfrm>
              <a:prstGeom prst="rect">
                <a:avLst/>
              </a:prstGeom>
              <a:blipFill>
                <a:blip r:embed="rId8"/>
                <a:stretch>
                  <a:fillRect l="-1754" b="-2410"/>
                </a:stretch>
              </a:blipFill>
            </p:spPr>
            <p:txBody>
              <a:bodyPr/>
              <a:lstStyle/>
              <a:p>
                <a:r>
                  <a:rPr lang="ko-KR" altLang="en-US">
                    <a:noFill/>
                  </a:rPr>
                  <a:t> </a:t>
                </a:r>
              </a:p>
            </p:txBody>
          </p:sp>
        </mc:Fallback>
      </mc:AlternateContent>
      <p:sp>
        <p:nvSpPr>
          <p:cNvPr id="21" name="TextBox 20">
            <a:extLst>
              <a:ext uri="{FF2B5EF4-FFF2-40B4-BE49-F238E27FC236}">
                <a16:creationId xmlns:a16="http://schemas.microsoft.com/office/drawing/2014/main" id="{FC0B77FD-72B7-2DB0-3946-8889743A8800}"/>
              </a:ext>
            </a:extLst>
          </p:cNvPr>
          <p:cNvSpPr txBox="1"/>
          <p:nvPr/>
        </p:nvSpPr>
        <p:spPr>
          <a:xfrm>
            <a:off x="6630054" y="2261899"/>
            <a:ext cx="1934499"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[Chandrasekhar 1943]</a:t>
            </a:r>
            <a:endParaRPr lang="en-US" altLang="ko-K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846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3D8DEB41-DF20-9E8A-DAC6-9FD5A867BC9B}"/>
                  </a:ext>
                </a:extLst>
              </p:cNvPr>
              <p:cNvSpPr>
                <a:spLocks noGrp="1"/>
              </p:cNvSpPr>
              <p:nvPr>
                <p:ph idx="1"/>
              </p:nvPr>
            </p:nvSpPr>
            <p:spPr>
              <a:xfrm>
                <a:off x="4648200" y="1694289"/>
                <a:ext cx="7315199" cy="435133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𝜏</m:t>
                      </m:r>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𝐿</m:t>
                          </m:r>
                        </m:num>
                        <m:den>
                          <m:d>
                            <m:dPr>
                              <m:begChr m:val="|"/>
                              <m:endChr m:val="|"/>
                              <m:ctrlPr>
                                <a:rPr lang="en-US" altLang="ko-KR" sz="2000" b="0" i="1" smtClean="0">
                                  <a:latin typeface="Cambria Math" panose="02040503050406030204" pitchFamily="18" charset="0"/>
                                </a:rPr>
                              </m:ctrlPr>
                            </m:dPr>
                            <m:e>
                              <m:acc>
                                <m:accPr>
                                  <m:chr m:val="⃗"/>
                                  <m:ctrlPr>
                                    <a:rPr lang="en-US" altLang="ko-KR" sz="2000" b="0" i="1" smtClean="0">
                                      <a:latin typeface="Cambria Math" panose="02040503050406030204" pitchFamily="18" charset="0"/>
                                    </a:rPr>
                                  </m:ctrlPr>
                                </m:accPr>
                                <m:e>
                                  <m:r>
                                    <a:rPr lang="en-US" altLang="ko-KR" sz="2000" i="1">
                                      <a:latin typeface="Cambria Math" panose="02040503050406030204" pitchFamily="18" charset="0"/>
                                    </a:rPr>
                                    <m:t>𝑟</m:t>
                                  </m:r>
                                </m:e>
                              </m:acc>
                              <m:r>
                                <a:rPr lang="en-US" altLang="ko-KR" sz="2000" i="1">
                                  <a:latin typeface="Cambria Math" panose="02040503050406030204" pitchFamily="18" charset="0"/>
                                </a:rPr>
                                <m:t>×</m:t>
                              </m:r>
                              <m:sSub>
                                <m:sSubPr>
                                  <m:ctrlPr>
                                    <a:rPr lang="en-US" altLang="ko-KR" sz="2000" b="0" i="1" smtClean="0">
                                      <a:latin typeface="Cambria Math" panose="02040503050406030204" pitchFamily="18" charset="0"/>
                                    </a:rPr>
                                  </m:ctrlPr>
                                </m:sSub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𝐹</m:t>
                                      </m:r>
                                    </m:e>
                                  </m:acc>
                                </m:e>
                                <m:sub>
                                  <m:r>
                                    <m:rPr>
                                      <m:sty m:val="p"/>
                                    </m:rPr>
                                    <a:rPr lang="en-US" altLang="ko-KR" sz="2000" b="0" i="1" smtClean="0">
                                      <a:latin typeface="Cambria Math" panose="02040503050406030204" pitchFamily="18" charset="0"/>
                                    </a:rPr>
                                    <m:t>DF</m:t>
                                  </m:r>
                                </m:sub>
                              </m:sSub>
                            </m:e>
                          </m:d>
                        </m:den>
                      </m:f>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m:rPr>
                                  <m:sty m:val="p"/>
                                </m:rPr>
                                <a:rPr lang="en-US" altLang="ko-KR" sz="2000" b="0" i="1" smtClean="0">
                                  <a:latin typeface="Cambria Math" panose="02040503050406030204" pitchFamily="18" charset="0"/>
                                </a:rPr>
                                <m:t>P</m:t>
                              </m:r>
                            </m:sub>
                          </m:sSub>
                          <m:r>
                            <a:rPr lang="en-US" altLang="ko-KR" sz="2000" b="0" i="1" smtClean="0">
                              <a:latin typeface="Cambria Math" panose="02040503050406030204" pitchFamily="18" charset="0"/>
                            </a:rPr>
                            <m:t>𝑣𝑟</m:t>
                          </m:r>
                        </m:num>
                        <m:den>
                          <m:r>
                            <a:rPr lang="en-US" altLang="ko-KR" sz="2000" b="0" i="1" smtClean="0">
                              <a:latin typeface="Cambria Math" panose="02040503050406030204" pitchFamily="18" charset="0"/>
                            </a:rPr>
                            <m:t>𝑟</m:t>
                          </m:r>
                          <m:r>
                            <a:rPr lang="en-US" altLang="ko-KR" sz="2000" b="0" i="1" smtClean="0">
                              <a:latin typeface="Cambria Math" panose="02040503050406030204" pitchFamily="18" charset="0"/>
                            </a:rPr>
                            <m:t>×4</m:t>
                          </m:r>
                          <m:r>
                            <a:rPr lang="en-US" altLang="ko-KR" sz="2000" b="0" i="1" smtClean="0">
                              <a:latin typeface="Cambria Math" panose="02040503050406030204" pitchFamily="18" charset="0"/>
                            </a:rPr>
                            <m:t>𝜋𝜌</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𝑟</m:t>
                              </m:r>
                            </m:e>
                          </m:d>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𝐺</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m:rPr>
                                          <m:sty m:val="p"/>
                                        </m:rPr>
                                        <a:rPr lang="en-US" altLang="ko-KR" sz="2000" b="0" i="1" smtClean="0">
                                          <a:latin typeface="Cambria Math" panose="02040503050406030204" pitchFamily="18" charset="0"/>
                                        </a:rPr>
                                        <m:t>P</m:t>
                                      </m:r>
                                    </m:sub>
                                  </m:sSub>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𝑣</m:t>
                                  </m:r>
                                </m:e>
                              </m:d>
                            </m:e>
                            <m:sup>
                              <m:r>
                                <a:rPr lang="en-US" altLang="ko-KR" sz="2000" b="0" i="1" smtClean="0">
                                  <a:latin typeface="Cambria Math" panose="02040503050406030204" pitchFamily="18" charset="0"/>
                                </a:rPr>
                                <m:t>2</m:t>
                              </m:r>
                            </m:sup>
                          </m:sSup>
                          <m:r>
                            <a:rPr lang="en-US" altLang="ko-KR" sz="2000" b="0" i="1" smtClean="0">
                              <a:solidFill>
                                <a:srgbClr val="FF0000"/>
                              </a:solidFill>
                              <a:latin typeface="Cambria Math" panose="02040503050406030204" pitchFamily="18" charset="0"/>
                            </a:rPr>
                            <m:t>𝐶</m:t>
                          </m:r>
                          <m:d>
                            <m:dPr>
                              <m:ctrlPr>
                                <a:rPr lang="en-US" altLang="ko-KR" sz="2000" b="0" i="1" smtClean="0">
                                  <a:solidFill>
                                    <a:srgbClr val="FF0000"/>
                                  </a:solidFill>
                                  <a:latin typeface="Cambria Math" panose="02040503050406030204" pitchFamily="18" charset="0"/>
                                </a:rPr>
                              </m:ctrlPr>
                            </m:dPr>
                            <m:e>
                              <m:r>
                                <a:rPr lang="en-US" altLang="ko-KR" sz="2000" b="0" i="1" smtClean="0">
                                  <a:solidFill>
                                    <a:srgbClr val="FF0000"/>
                                  </a:solidFill>
                                  <a:latin typeface="Cambria Math" panose="02040503050406030204" pitchFamily="18" charset="0"/>
                                </a:rPr>
                                <m:t>𝑟</m:t>
                              </m:r>
                            </m:e>
                          </m:d>
                        </m:den>
                      </m:f>
                      <m:r>
                        <a:rPr lang="en-US" altLang="ko-KR" sz="2000" b="0" i="1" smtClean="0">
                          <a:latin typeface="Cambria Math" panose="02040503050406030204" pitchFamily="18" charset="0"/>
                        </a:rPr>
                        <m:t>=</m:t>
                      </m:r>
                      <m:f>
                        <m:fPr>
                          <m:ctrlPr>
                            <a:rPr lang="en-US" altLang="ko-KR" sz="2000" i="1">
                              <a:latin typeface="Cambria Math" panose="02040503050406030204" pitchFamily="18" charset="0"/>
                            </a:rPr>
                          </m:ctrlPr>
                        </m:fPr>
                        <m:num>
                          <m:rad>
                            <m:radPr>
                              <m:degHide m:val="on"/>
                              <m:ctrlPr>
                                <a:rPr lang="en-US" altLang="ko-KR" sz="2000" b="0" i="1" smtClean="0">
                                  <a:latin typeface="Cambria Math" panose="02040503050406030204" pitchFamily="18" charset="0"/>
                                </a:rPr>
                              </m:ctrlPr>
                            </m:radPr>
                            <m:deg/>
                            <m:e>
                              <m:r>
                                <a:rPr lang="en-US" altLang="ko-KR" sz="2000" i="1">
                                  <a:latin typeface="Cambria Math" panose="02040503050406030204" pitchFamily="18" charset="0"/>
                                </a:rPr>
                                <m:t>ℳ</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e>
                          </m:rad>
                        </m:num>
                        <m:den>
                          <m:r>
                            <a:rPr lang="en-US" altLang="ko-KR" sz="2000" i="1">
                              <a:latin typeface="Cambria Math" panose="02040503050406030204" pitchFamily="18" charset="0"/>
                            </a:rPr>
                            <m:t>4</m:t>
                          </m:r>
                          <m:r>
                            <a:rPr lang="en-US" altLang="ko-KR" sz="2000" i="1">
                              <a:latin typeface="Cambria Math" panose="02040503050406030204" pitchFamily="18" charset="0"/>
                            </a:rPr>
                            <m:t>𝜋𝜌</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sSup>
                            <m:sSupPr>
                              <m:ctrlPr>
                                <a:rPr lang="en-US" altLang="ko-KR" sz="2000" i="1">
                                  <a:latin typeface="Cambria Math" panose="02040503050406030204" pitchFamily="18" charset="0"/>
                                </a:rPr>
                              </m:ctrlPr>
                            </m:sSupPr>
                            <m:e>
                              <m:r>
                                <a:rPr lang="en-US" altLang="ko-KR" sz="2000" b="0" i="1" smtClean="0">
                                  <a:latin typeface="Cambria Math" panose="02040503050406030204" pitchFamily="18" charset="0"/>
                                </a:rPr>
                                <m:t>𝐺</m:t>
                              </m:r>
                            </m:e>
                            <m:sup>
                              <m:r>
                                <a:rPr lang="en-US" altLang="ko-KR" sz="2000" b="0" i="1" smtClean="0">
                                  <a:latin typeface="Cambria Math" panose="02040503050406030204" pitchFamily="18" charset="0"/>
                                </a:rPr>
                                <m:t>3/</m:t>
                              </m:r>
                              <m:r>
                                <a:rPr lang="en-US" altLang="ko-KR" sz="2000" i="1">
                                  <a:latin typeface="Cambria Math" panose="02040503050406030204" pitchFamily="18" charset="0"/>
                                </a:rPr>
                                <m:t>2</m:t>
                              </m:r>
                            </m:sup>
                          </m:sSup>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m:rPr>
                                  <m:sty m:val="p"/>
                                </m:rPr>
                                <a:rPr lang="en-US" altLang="ko-KR" sz="2000" i="1">
                                  <a:latin typeface="Cambria Math" panose="02040503050406030204" pitchFamily="18" charset="0"/>
                                </a:rPr>
                                <m:t>P</m:t>
                              </m:r>
                            </m:sub>
                          </m:sSub>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𝑟</m:t>
                              </m:r>
                            </m:e>
                          </m:rad>
                          <m:r>
                            <a:rPr lang="en-US" altLang="ko-KR" sz="2000" i="1">
                              <a:latin typeface="Cambria Math" panose="02040503050406030204" pitchFamily="18" charset="0"/>
                            </a:rPr>
                            <m:t>×</m:t>
                          </m:r>
                          <m:r>
                            <a:rPr lang="en-US" altLang="ko-KR" sz="2000" i="1">
                              <a:solidFill>
                                <a:srgbClr val="FF0000"/>
                              </a:solidFill>
                              <a:latin typeface="Cambria Math" panose="02040503050406030204" pitchFamily="18" charset="0"/>
                            </a:rPr>
                            <m:t>𝐶</m:t>
                          </m:r>
                          <m:d>
                            <m:dPr>
                              <m:ctrlPr>
                                <a:rPr lang="en-US" altLang="ko-KR" sz="2000" i="1">
                                  <a:solidFill>
                                    <a:srgbClr val="FF0000"/>
                                  </a:solidFill>
                                  <a:latin typeface="Cambria Math" panose="02040503050406030204" pitchFamily="18" charset="0"/>
                                </a:rPr>
                              </m:ctrlPr>
                            </m:dPr>
                            <m:e>
                              <m:r>
                                <a:rPr lang="en-US" altLang="ko-KR" sz="2000" i="1">
                                  <a:solidFill>
                                    <a:srgbClr val="FF0000"/>
                                  </a:solidFill>
                                  <a:latin typeface="Cambria Math" panose="02040503050406030204" pitchFamily="18" charset="0"/>
                                </a:rPr>
                                <m:t>𝑟</m:t>
                              </m:r>
                            </m:e>
                          </m:d>
                        </m:den>
                      </m:f>
                    </m:oMath>
                  </m:oMathPara>
                </a14:m>
                <a:endParaRPr lang="en-US" altLang="ko-KR" sz="2000" dirty="0"/>
              </a:p>
              <a:p>
                <a:pPr marL="0" indent="0">
                  <a:buNone/>
                </a:pPr>
                <a:endParaRPr lang="en-US" altLang="ko-KR" sz="2000" dirty="0"/>
              </a:p>
              <a:p>
                <a:r>
                  <a:rPr lang="en-US" altLang="ko-KR" sz="2000" dirty="0"/>
                  <a:t>For small </a:t>
                </a:r>
                <a14:m>
                  <m:oMath xmlns:m="http://schemas.openxmlformats.org/officeDocument/2006/math">
                    <m:r>
                      <a:rPr lang="en-US" altLang="ko-KR" sz="2000" b="0" i="1" smtClean="0">
                        <a:latin typeface="Cambria Math" panose="02040503050406030204" pitchFamily="18" charset="0"/>
                      </a:rPr>
                      <m:t>𝑟</m:t>
                    </m:r>
                  </m:oMath>
                </a14:m>
                <a:r>
                  <a:rPr lang="ko-KR" altLang="en-US" sz="2000" dirty="0"/>
                  <a:t> ⇒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m:rPr>
                            <m:sty m:val="p"/>
                          </m:rPr>
                          <a:rPr lang="en-US" altLang="ko-KR" sz="2000" b="0" i="1" smtClean="0">
                            <a:latin typeface="Cambria Math" panose="02040503050406030204" pitchFamily="18" charset="0"/>
                          </a:rPr>
                          <m:t>P</m:t>
                        </m:r>
                      </m:sub>
                    </m:sSub>
                  </m:oMath>
                </a14:m>
                <a:r>
                  <a:rPr lang="ko-KR" altLang="en-US" sz="2000" dirty="0"/>
                  <a:t> </a:t>
                </a:r>
                <a:r>
                  <a:rPr lang="en-US" altLang="ko-KR" sz="2000" dirty="0"/>
                  <a:t>experiences flat background density </a:t>
                </a:r>
                <a14:m>
                  <m:oMath xmlns:m="http://schemas.openxmlformats.org/officeDocument/2006/math">
                    <m:r>
                      <a:rPr lang="en-US" altLang="ko-KR" sz="2000" b="0" i="1" smtClean="0">
                        <a:latin typeface="Cambria Math" panose="02040503050406030204" pitchFamily="18" charset="0"/>
                      </a:rPr>
                      <m:t>𝜌</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𝑟</m:t>
                        </m:r>
                      </m:e>
                    </m:d>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𝜌</m:t>
                        </m:r>
                      </m:e>
                      <m:sub>
                        <m:r>
                          <a:rPr lang="en-US" altLang="ko-KR" sz="2000" b="0" i="1" smtClean="0">
                            <a:latin typeface="Cambria Math" panose="02040503050406030204" pitchFamily="18" charset="0"/>
                          </a:rPr>
                          <m:t>𝑐</m:t>
                        </m:r>
                      </m:sub>
                    </m:sSub>
                  </m:oMath>
                </a14:m>
                <a:endParaRPr lang="en-US" altLang="ko-KR" sz="2000" b="0" i="1" dirty="0">
                  <a:latin typeface="Cambria Math" panose="02040503050406030204" pitchFamily="18" charset="0"/>
                </a:endParaRPr>
              </a:p>
              <a:p>
                <a:pPr marL="0" indent="0">
                  <a:buNone/>
                </a:pPr>
                <a:endParaRPr lang="en-US" altLang="ko-KR" sz="20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rPr>
                        <m:t>𝜏</m:t>
                      </m:r>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smtClean="0">
                              <a:latin typeface="Cambria Math" panose="02040503050406030204" pitchFamily="18" charset="0"/>
                            </a:rPr>
                            <m:t>𝑟</m:t>
                          </m:r>
                        </m:num>
                        <m:den>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12</m:t>
                              </m:r>
                              <m:r>
                                <a:rPr lang="en-US" altLang="ko-KR" sz="2000" i="1">
                                  <a:latin typeface="Cambria Math" panose="02040503050406030204" pitchFamily="18" charset="0"/>
                                </a:rPr>
                                <m:t>𝜋</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𝜌</m:t>
                                  </m:r>
                                </m:e>
                                <m:sub>
                                  <m:r>
                                    <a:rPr lang="en-US" altLang="ko-KR" sz="2000" b="0" i="1" smtClean="0">
                                      <a:latin typeface="Cambria Math" panose="02040503050406030204" pitchFamily="18" charset="0"/>
                                    </a:rPr>
                                    <m:t>𝑐</m:t>
                                  </m:r>
                                </m:sub>
                              </m:sSub>
                            </m:e>
                          </m:rad>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𝐺</m:t>
                              </m:r>
                            </m:e>
                            <m:sup>
                              <m:r>
                                <a:rPr lang="en-US" altLang="ko-KR" sz="2000" i="1">
                                  <a:latin typeface="Cambria Math" panose="02040503050406030204" pitchFamily="18" charset="0"/>
                                </a:rPr>
                                <m:t>3/2</m:t>
                              </m:r>
                            </m:sup>
                          </m:sSup>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m:rPr>
                                  <m:sty m:val="p"/>
                                </m:rPr>
                                <a:rPr lang="en-US" altLang="ko-KR" sz="2000" i="1">
                                  <a:latin typeface="Cambria Math" panose="02040503050406030204" pitchFamily="18" charset="0"/>
                                </a:rPr>
                                <m:t>P</m:t>
                              </m:r>
                            </m:sub>
                          </m:sSub>
                          <m:r>
                            <a:rPr lang="en-US" altLang="ko-KR" sz="2000" i="1">
                              <a:latin typeface="Cambria Math" panose="02040503050406030204" pitchFamily="18" charset="0"/>
                            </a:rPr>
                            <m:t>×</m:t>
                          </m:r>
                          <m:r>
                            <a:rPr lang="en-US" altLang="ko-KR" sz="2000" i="1">
                              <a:solidFill>
                                <a:srgbClr val="FF0000"/>
                              </a:solidFill>
                              <a:latin typeface="Cambria Math" panose="02040503050406030204" pitchFamily="18" charset="0"/>
                            </a:rPr>
                            <m:t>𝐶</m:t>
                          </m:r>
                          <m:d>
                            <m:dPr>
                              <m:ctrlPr>
                                <a:rPr lang="en-US" altLang="ko-KR" sz="2000" i="1">
                                  <a:solidFill>
                                    <a:srgbClr val="FF0000"/>
                                  </a:solidFill>
                                  <a:latin typeface="Cambria Math" panose="02040503050406030204" pitchFamily="18" charset="0"/>
                                </a:rPr>
                              </m:ctrlPr>
                            </m:dPr>
                            <m:e>
                              <m:r>
                                <a:rPr lang="en-US" altLang="ko-KR" sz="2000" i="1">
                                  <a:solidFill>
                                    <a:srgbClr val="FF0000"/>
                                  </a:solidFill>
                                  <a:latin typeface="Cambria Math" panose="02040503050406030204" pitchFamily="18" charset="0"/>
                                </a:rPr>
                                <m:t>𝑟</m:t>
                              </m:r>
                            </m:e>
                          </m:d>
                        </m:den>
                      </m:f>
                    </m:oMath>
                  </m:oMathPara>
                </a14:m>
                <a:endParaRPr lang="en-US" altLang="ko-KR" sz="2000" dirty="0"/>
              </a:p>
              <a:p>
                <a:pPr marL="0" indent="0">
                  <a:buNone/>
                </a:pPr>
                <a:endParaRPr lang="en-US" altLang="ko-KR" sz="2000" dirty="0"/>
              </a:p>
              <a:p>
                <a:endParaRPr lang="ko-KR" altLang="en-US" sz="2000" dirty="0"/>
              </a:p>
            </p:txBody>
          </p:sp>
        </mc:Choice>
        <mc:Fallback xmlns="">
          <p:sp>
            <p:nvSpPr>
              <p:cNvPr id="3" name="내용 개체 틀 2">
                <a:extLst>
                  <a:ext uri="{FF2B5EF4-FFF2-40B4-BE49-F238E27FC236}">
                    <a16:creationId xmlns:a16="http://schemas.microsoft.com/office/drawing/2014/main" id="{3D8DEB41-DF20-9E8A-DAC6-9FD5A867BC9B}"/>
                  </a:ext>
                </a:extLst>
              </p:cNvPr>
              <p:cNvSpPr>
                <a:spLocks noGrp="1" noRot="1" noChangeAspect="1" noMove="1" noResize="1" noEditPoints="1" noAdjustHandles="1" noChangeArrowheads="1" noChangeShapeType="1" noTextEdit="1"/>
              </p:cNvSpPr>
              <p:nvPr>
                <p:ph idx="1"/>
              </p:nvPr>
            </p:nvSpPr>
            <p:spPr>
              <a:xfrm>
                <a:off x="4648200" y="1694289"/>
                <a:ext cx="7315199" cy="4351338"/>
              </a:xfrm>
              <a:blipFill>
                <a:blip r:embed="rId2"/>
                <a:stretch>
                  <a:fillRect l="-751"/>
                </a:stretch>
              </a:blipFill>
            </p:spPr>
            <p:txBody>
              <a:bodyPr/>
              <a:lstStyle/>
              <a:p>
                <a:r>
                  <a:rPr lang="ko-KR" altLang="en-US">
                    <a:noFill/>
                  </a:rPr>
                  <a:t> </a:t>
                </a:r>
              </a:p>
            </p:txBody>
          </p:sp>
        </mc:Fallback>
      </mc:AlternateContent>
      <p:sp>
        <p:nvSpPr>
          <p:cNvPr id="2" name="직사각형 1">
            <a:extLst>
              <a:ext uri="{FF2B5EF4-FFF2-40B4-BE49-F238E27FC236}">
                <a16:creationId xmlns:a16="http://schemas.microsoft.com/office/drawing/2014/main" id="{495B4329-A8B3-FF4C-A1CE-42C9174AF06E}"/>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5" name="TextBox 4">
            <a:extLst>
              <a:ext uri="{FF2B5EF4-FFF2-40B4-BE49-F238E27FC236}">
                <a16:creationId xmlns:a16="http://schemas.microsoft.com/office/drawing/2014/main" id="{9B93C6BB-AE03-C9BB-8768-4D8719DF7BEE}"/>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13/37</a:t>
            </a:r>
            <a:endParaRPr lang="ko-KR" altLang="en-US" sz="1050" dirty="0">
              <a:solidFill>
                <a:schemeClr val="bg1"/>
              </a:solidFill>
            </a:endParaRPr>
          </a:p>
        </p:txBody>
      </p:sp>
      <p:sp>
        <p:nvSpPr>
          <p:cNvPr id="8" name="TextBox 7">
            <a:extLst>
              <a:ext uri="{FF2B5EF4-FFF2-40B4-BE49-F238E27FC236}">
                <a16:creationId xmlns:a16="http://schemas.microsoft.com/office/drawing/2014/main" id="{74B7055E-FDDD-5A1B-06A5-E7BA4D8A7BEB}"/>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0220B389-F23A-DC9F-985F-661B1484F6CC}"/>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14BDDD66-E3AE-C4D5-A72E-3190013A9B39}"/>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2BB297C6-C62C-09EF-CAA9-888B7AB9A415}"/>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1" name="직사각형 20">
            <a:extLst>
              <a:ext uri="{FF2B5EF4-FFF2-40B4-BE49-F238E27FC236}">
                <a16:creationId xmlns:a16="http://schemas.microsoft.com/office/drawing/2014/main" id="{75A4656A-06BF-3398-DC3C-BAE26566C3AC}"/>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52A3872D-F45C-8C70-679B-5EDB161CA621}"/>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23" name="TextBox 22">
            <a:extLst>
              <a:ext uri="{FF2B5EF4-FFF2-40B4-BE49-F238E27FC236}">
                <a16:creationId xmlns:a16="http://schemas.microsoft.com/office/drawing/2014/main" id="{B01AA106-A0AB-A971-94C9-9A3EAD1A3BAD}"/>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4" name="제목 1">
            <a:extLst>
              <a:ext uri="{FF2B5EF4-FFF2-40B4-BE49-F238E27FC236}">
                <a16:creationId xmlns:a16="http://schemas.microsoft.com/office/drawing/2014/main" id="{597C54E1-4B51-3E51-6E0D-AB25D5CEADEA}"/>
              </a:ext>
            </a:extLst>
          </p:cNvPr>
          <p:cNvSpPr txBox="1">
            <a:spLocks/>
          </p:cNvSpPr>
          <p:nvPr/>
        </p:nvSpPr>
        <p:spPr>
          <a:xfrm>
            <a:off x="1644688" y="384558"/>
            <a:ext cx="8902624" cy="95684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000" b="1" dirty="0">
                <a:latin typeface="Grandview" panose="020B0502040204020203" pitchFamily="34" charset="0"/>
              </a:rPr>
              <a:t>Decay Timescale inside ULDM Soliton</a:t>
            </a:r>
            <a:endParaRPr lang="ko-KR" altLang="en-US" sz="4000" b="1" dirty="0">
              <a:latin typeface="Grandview" panose="020B0502040204020203" pitchFamily="34" charset="0"/>
              <a:cs typeface="Arial" panose="020B0604020202020204" pitchFamily="34" charset="0"/>
            </a:endParaRPr>
          </a:p>
        </p:txBody>
      </p:sp>
      <p:sp>
        <p:nvSpPr>
          <p:cNvPr id="9" name="타원 8">
            <a:extLst>
              <a:ext uri="{FF2B5EF4-FFF2-40B4-BE49-F238E27FC236}">
                <a16:creationId xmlns:a16="http://schemas.microsoft.com/office/drawing/2014/main" id="{22471F25-CD59-CEC7-4F91-90C1921938E3}"/>
              </a:ext>
            </a:extLst>
          </p:cNvPr>
          <p:cNvSpPr/>
          <p:nvPr/>
        </p:nvSpPr>
        <p:spPr>
          <a:xfrm rot="19800000">
            <a:off x="487680" y="1798320"/>
            <a:ext cx="4013200" cy="4013200"/>
          </a:xfrm>
          <a:prstGeom prst="ellipse">
            <a:avLst/>
          </a:prstGeom>
          <a:gradFill flip="none" rotWithShape="1">
            <a:gsLst>
              <a:gs pos="0">
                <a:schemeClr val="accent4">
                  <a:lumMod val="75000"/>
                </a:schemeClr>
              </a:gs>
              <a:gs pos="66000">
                <a:schemeClr val="bg1"/>
              </a:gs>
            </a:gsLst>
            <a:path path="circle">
              <a:fillToRect l="50000" t="50000" r="50000" b="50000"/>
            </a:path>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6" name="직선 화살표 연결선 25">
            <a:extLst>
              <a:ext uri="{FF2B5EF4-FFF2-40B4-BE49-F238E27FC236}">
                <a16:creationId xmlns:a16="http://schemas.microsoft.com/office/drawing/2014/main" id="{501A2AFB-04D7-1D2A-A554-9200ADBAA73E}"/>
              </a:ext>
            </a:extLst>
          </p:cNvPr>
          <p:cNvCxnSpPr>
            <a:cxnSpLocks/>
          </p:cNvCxnSpPr>
          <p:nvPr/>
        </p:nvCxnSpPr>
        <p:spPr>
          <a:xfrm rot="19800000" flipV="1">
            <a:off x="3190590" y="2468000"/>
            <a:ext cx="0" cy="66632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연결선 36">
            <a:extLst>
              <a:ext uri="{FF2B5EF4-FFF2-40B4-BE49-F238E27FC236}">
                <a16:creationId xmlns:a16="http://schemas.microsoft.com/office/drawing/2014/main" id="{1178C92D-1257-ABA8-89E8-DB7577672051}"/>
              </a:ext>
            </a:extLst>
          </p:cNvPr>
          <p:cNvCxnSpPr>
            <a:cxnSpLocks/>
          </p:cNvCxnSpPr>
          <p:nvPr/>
        </p:nvCxnSpPr>
        <p:spPr>
          <a:xfrm rot="19800000" flipH="1">
            <a:off x="2420266" y="3528695"/>
            <a:ext cx="11049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0105012-93D8-1CD4-3E99-AD3A82DA2946}"/>
                  </a:ext>
                </a:extLst>
              </p:cNvPr>
              <p:cNvSpPr txBox="1"/>
              <p:nvPr/>
            </p:nvSpPr>
            <p:spPr>
              <a:xfrm>
                <a:off x="2839085" y="3543586"/>
                <a:ext cx="36984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𝑟</m:t>
                      </m:r>
                    </m:oMath>
                  </m:oMathPara>
                </a14:m>
                <a:endParaRPr lang="ko-KR" altLang="en-US" sz="2000" dirty="0"/>
              </a:p>
            </p:txBody>
          </p:sp>
        </mc:Choice>
        <mc:Fallback xmlns="">
          <p:sp>
            <p:nvSpPr>
              <p:cNvPr id="40" name="TextBox 39">
                <a:extLst>
                  <a:ext uri="{FF2B5EF4-FFF2-40B4-BE49-F238E27FC236}">
                    <a16:creationId xmlns:a16="http://schemas.microsoft.com/office/drawing/2014/main" id="{30105012-93D8-1CD4-3E99-AD3A82DA2946}"/>
                  </a:ext>
                </a:extLst>
              </p:cNvPr>
              <p:cNvSpPr txBox="1">
                <a:spLocks noRot="1" noChangeAspect="1" noMove="1" noResize="1" noEditPoints="1" noAdjustHandles="1" noChangeArrowheads="1" noChangeShapeType="1" noTextEdit="1"/>
              </p:cNvSpPr>
              <p:nvPr/>
            </p:nvSpPr>
            <p:spPr>
              <a:xfrm>
                <a:off x="2839085" y="3543586"/>
                <a:ext cx="369845" cy="400110"/>
              </a:xfrm>
              <a:prstGeom prst="rect">
                <a:avLst/>
              </a:prstGeom>
              <a:blipFill>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타원 10">
                <a:extLst>
                  <a:ext uri="{FF2B5EF4-FFF2-40B4-BE49-F238E27FC236}">
                    <a16:creationId xmlns:a16="http://schemas.microsoft.com/office/drawing/2014/main" id="{63C658AF-979F-A3F8-F53A-333CB2A30564}"/>
                  </a:ext>
                </a:extLst>
              </p:cNvPr>
              <p:cNvSpPr/>
              <p:nvPr/>
            </p:nvSpPr>
            <p:spPr>
              <a:xfrm rot="10800000" flipV="1">
                <a:off x="3143375" y="2944694"/>
                <a:ext cx="615552" cy="61555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𝑀</m:t>
                          </m:r>
                        </m:e>
                        <m:sub>
                          <m:r>
                            <m:rPr>
                              <m:sty m:val="p"/>
                            </m:rPr>
                            <a:rPr lang="en-US" altLang="ko-KR" b="0" i="1" smtClean="0">
                              <a:latin typeface="Cambria Math" panose="02040503050406030204" pitchFamily="18" charset="0"/>
                            </a:rPr>
                            <m:t>P</m:t>
                          </m:r>
                        </m:sub>
                      </m:sSub>
                    </m:oMath>
                  </m:oMathPara>
                </a14:m>
                <a:endParaRPr lang="ko-KR" altLang="en-US" dirty="0"/>
              </a:p>
            </p:txBody>
          </p:sp>
        </mc:Choice>
        <mc:Fallback xmlns="">
          <p:sp>
            <p:nvSpPr>
              <p:cNvPr id="11" name="타원 10">
                <a:extLst>
                  <a:ext uri="{FF2B5EF4-FFF2-40B4-BE49-F238E27FC236}">
                    <a16:creationId xmlns:a16="http://schemas.microsoft.com/office/drawing/2014/main" id="{63C658AF-979F-A3F8-F53A-333CB2A30564}"/>
                  </a:ext>
                </a:extLst>
              </p:cNvPr>
              <p:cNvSpPr>
                <a:spLocks noRot="1" noChangeAspect="1" noMove="1" noResize="1" noEditPoints="1" noAdjustHandles="1" noChangeArrowheads="1" noChangeShapeType="1" noTextEdit="1"/>
              </p:cNvSpPr>
              <p:nvPr/>
            </p:nvSpPr>
            <p:spPr>
              <a:xfrm rot="10800000" flipV="1">
                <a:off x="3143375" y="2944694"/>
                <a:ext cx="615552" cy="615552"/>
              </a:xfrm>
              <a:prstGeom prst="ellipse">
                <a:avLst/>
              </a:prstGeom>
              <a:blipFill>
                <a:blip r:embed="rId4"/>
                <a:stretch>
                  <a:fillRect/>
                </a:stretch>
              </a:blipFill>
              <a:ln>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DAB21CC-C84F-732A-7D91-8287E925DA4D}"/>
                  </a:ext>
                </a:extLst>
              </p:cNvPr>
              <p:cNvSpPr txBox="1"/>
              <p:nvPr/>
            </p:nvSpPr>
            <p:spPr>
              <a:xfrm>
                <a:off x="1169655" y="4829172"/>
                <a:ext cx="2649250" cy="6925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ℳ</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𝑟</m:t>
                          </m:r>
                        </m:e>
                      </m:d>
                      <m:r>
                        <a:rPr lang="en-US" altLang="ko-KR" b="0" i="1" smtClean="0">
                          <a:latin typeface="Cambria Math" panose="02040503050406030204" pitchFamily="18" charset="0"/>
                        </a:rPr>
                        <m:t>=</m:t>
                      </m:r>
                      <m:r>
                        <a:rPr lang="en-US" altLang="ko-KR" i="1">
                          <a:latin typeface="Cambria Math" panose="02040503050406030204" pitchFamily="18" charset="0"/>
                        </a:rPr>
                        <m:t>4</m:t>
                      </m:r>
                      <m:r>
                        <a:rPr lang="en-US" altLang="ko-KR" i="1">
                          <a:latin typeface="Cambria Math" panose="02040503050406030204" pitchFamily="18" charset="0"/>
                        </a:rPr>
                        <m:t>𝜋</m:t>
                      </m:r>
                      <m:nary>
                        <m:naryPr>
                          <m:ctrlPr>
                            <a:rPr lang="en-US" altLang="ko-KR" b="0" i="1" smtClean="0">
                              <a:latin typeface="Cambria Math" panose="02040503050406030204" pitchFamily="18" charset="0"/>
                            </a:rPr>
                          </m:ctrlPr>
                        </m:naryPr>
                        <m:sub>
                          <m:r>
                            <a:rPr lang="en-US" altLang="ko-KR" b="0" i="1" smtClean="0">
                              <a:latin typeface="Cambria Math" panose="02040503050406030204" pitchFamily="18" charset="0"/>
                            </a:rPr>
                            <m:t>0</m:t>
                          </m:r>
                        </m:sub>
                        <m:sup>
                          <m:r>
                            <a:rPr lang="en-US" altLang="ko-KR" b="0" i="1" smtClean="0">
                              <a:latin typeface="Cambria Math" panose="02040503050406030204" pitchFamily="18" charset="0"/>
                            </a:rPr>
                            <m:t>𝑟</m:t>
                          </m:r>
                        </m:sup>
                        <m:e>
                          <m:r>
                            <a:rPr lang="en-US" altLang="ko-KR" b="0" i="1" smtClean="0">
                              <a:latin typeface="Cambria Math" panose="02040503050406030204" pitchFamily="18" charset="0"/>
                            </a:rPr>
                            <m:t>𝑑𝑟</m:t>
                          </m:r>
                        </m:e>
                      </m:nary>
                      <m:r>
                        <a:rPr lang="en-US" altLang="ko-KR" b="0" i="1" smtClean="0">
                          <a:latin typeface="Cambria Math" panose="02040503050406030204" pitchFamily="18" charset="0"/>
                        </a:rPr>
                        <m:t>𝜌</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𝑟</m:t>
                          </m:r>
                        </m:e>
                      </m:d>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𝑟</m:t>
                          </m:r>
                        </m:e>
                        <m:sup>
                          <m:r>
                            <a:rPr lang="en-US" altLang="ko-KR" b="0" i="1" smtClean="0">
                              <a:latin typeface="Cambria Math" panose="02040503050406030204" pitchFamily="18" charset="0"/>
                            </a:rPr>
                            <m:t>2</m:t>
                          </m:r>
                        </m:sup>
                      </m:sSup>
                    </m:oMath>
                  </m:oMathPara>
                </a14:m>
                <a:endParaRPr lang="ko-KR" altLang="en-US" dirty="0"/>
              </a:p>
            </p:txBody>
          </p:sp>
        </mc:Choice>
        <mc:Fallback xmlns="">
          <p:sp>
            <p:nvSpPr>
              <p:cNvPr id="42" name="TextBox 41">
                <a:extLst>
                  <a:ext uri="{FF2B5EF4-FFF2-40B4-BE49-F238E27FC236}">
                    <a16:creationId xmlns:a16="http://schemas.microsoft.com/office/drawing/2014/main" id="{ADAB21CC-C84F-732A-7D91-8287E925DA4D}"/>
                  </a:ext>
                </a:extLst>
              </p:cNvPr>
              <p:cNvSpPr txBox="1">
                <a:spLocks noRot="1" noChangeAspect="1" noMove="1" noResize="1" noEditPoints="1" noAdjustHandles="1" noChangeArrowheads="1" noChangeShapeType="1" noTextEdit="1"/>
              </p:cNvSpPr>
              <p:nvPr/>
            </p:nvSpPr>
            <p:spPr>
              <a:xfrm>
                <a:off x="1169655" y="4829172"/>
                <a:ext cx="2649250" cy="692562"/>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4A0F3C3-6CC6-A7D5-39C0-73123A0EB4DA}"/>
                  </a:ext>
                </a:extLst>
              </p:cNvPr>
              <p:cNvSpPr txBox="1"/>
              <p:nvPr/>
            </p:nvSpPr>
            <p:spPr>
              <a:xfrm>
                <a:off x="1293868" y="2575881"/>
                <a:ext cx="1805879" cy="6280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ko-KR" b="0" i="1" smtClean="0">
                              <a:solidFill>
                                <a:srgbClr val="0000FF"/>
                              </a:solidFill>
                              <a:latin typeface="Cambria Math" panose="02040503050406030204" pitchFamily="18" charset="0"/>
                            </a:rPr>
                          </m:ctrlPr>
                        </m:sSupPr>
                        <m:e>
                          <m:r>
                            <a:rPr lang="en-US" altLang="ko-KR" b="0" i="1" smtClean="0">
                              <a:solidFill>
                                <a:srgbClr val="0000FF"/>
                              </a:solidFill>
                              <a:latin typeface="Cambria Math" panose="02040503050406030204" pitchFamily="18" charset="0"/>
                            </a:rPr>
                            <m:t>𝑣</m:t>
                          </m:r>
                        </m:e>
                        <m:sup>
                          <m:r>
                            <a:rPr lang="en-US" altLang="ko-KR" b="0" i="1" smtClean="0">
                              <a:solidFill>
                                <a:srgbClr val="0000FF"/>
                              </a:solidFill>
                              <a:latin typeface="Cambria Math" panose="02040503050406030204" pitchFamily="18" charset="0"/>
                            </a:rPr>
                            <m:t>2</m:t>
                          </m:r>
                        </m:sup>
                      </m:sSup>
                      <m:d>
                        <m:dPr>
                          <m:ctrlPr>
                            <a:rPr lang="en-US" altLang="ko-KR" b="0" i="1" smtClean="0">
                              <a:solidFill>
                                <a:srgbClr val="0000FF"/>
                              </a:solidFill>
                              <a:latin typeface="Cambria Math" panose="02040503050406030204" pitchFamily="18" charset="0"/>
                            </a:rPr>
                          </m:ctrlPr>
                        </m:dPr>
                        <m:e>
                          <m:r>
                            <a:rPr lang="en-US" altLang="ko-KR" b="0" i="1" smtClean="0">
                              <a:solidFill>
                                <a:srgbClr val="0000FF"/>
                              </a:solidFill>
                              <a:latin typeface="Cambria Math" panose="02040503050406030204" pitchFamily="18" charset="0"/>
                            </a:rPr>
                            <m:t>𝑟</m:t>
                          </m:r>
                        </m:e>
                      </m:d>
                      <m:r>
                        <a:rPr lang="en-US" altLang="ko-KR" b="0" i="1" smtClean="0">
                          <a:solidFill>
                            <a:srgbClr val="0000FF"/>
                          </a:solidFill>
                          <a:latin typeface="Cambria Math" panose="02040503050406030204" pitchFamily="18" charset="0"/>
                        </a:rPr>
                        <m:t>=</m:t>
                      </m:r>
                      <m:f>
                        <m:fPr>
                          <m:ctrlPr>
                            <a:rPr lang="en-US" altLang="ko-KR" b="0" i="1" smtClean="0">
                              <a:solidFill>
                                <a:srgbClr val="0000FF"/>
                              </a:solidFill>
                              <a:latin typeface="Cambria Math" panose="02040503050406030204" pitchFamily="18" charset="0"/>
                            </a:rPr>
                          </m:ctrlPr>
                        </m:fPr>
                        <m:num>
                          <m:r>
                            <a:rPr lang="en-US" altLang="ko-KR" b="0" i="1" smtClean="0">
                              <a:solidFill>
                                <a:srgbClr val="0000FF"/>
                              </a:solidFill>
                              <a:latin typeface="Cambria Math" panose="02040503050406030204" pitchFamily="18" charset="0"/>
                            </a:rPr>
                            <m:t>𝐺</m:t>
                          </m:r>
                          <m:r>
                            <a:rPr lang="en-US" altLang="ko-KR" b="0" i="1" smtClean="0">
                              <a:solidFill>
                                <a:srgbClr val="0000FF"/>
                              </a:solidFill>
                              <a:latin typeface="Cambria Math" panose="02040503050406030204" pitchFamily="18" charset="0"/>
                            </a:rPr>
                            <m:t>ℳ</m:t>
                          </m:r>
                          <m:d>
                            <m:dPr>
                              <m:ctrlPr>
                                <a:rPr lang="en-US" altLang="ko-KR" b="0" i="1" smtClean="0">
                                  <a:solidFill>
                                    <a:srgbClr val="0000FF"/>
                                  </a:solidFill>
                                  <a:latin typeface="Cambria Math" panose="02040503050406030204" pitchFamily="18" charset="0"/>
                                </a:rPr>
                              </m:ctrlPr>
                            </m:dPr>
                            <m:e>
                              <m:r>
                                <a:rPr lang="en-US" altLang="ko-KR" b="0" i="1" smtClean="0">
                                  <a:solidFill>
                                    <a:srgbClr val="0000FF"/>
                                  </a:solidFill>
                                  <a:latin typeface="Cambria Math" panose="02040503050406030204" pitchFamily="18" charset="0"/>
                                </a:rPr>
                                <m:t>𝑟</m:t>
                              </m:r>
                            </m:e>
                          </m:d>
                        </m:num>
                        <m:den>
                          <m:r>
                            <a:rPr lang="en-US" altLang="ko-KR" b="0" i="1" smtClean="0">
                              <a:solidFill>
                                <a:srgbClr val="0000FF"/>
                              </a:solidFill>
                              <a:latin typeface="Cambria Math" panose="02040503050406030204" pitchFamily="18" charset="0"/>
                            </a:rPr>
                            <m:t>𝑟</m:t>
                          </m:r>
                        </m:den>
                      </m:f>
                    </m:oMath>
                  </m:oMathPara>
                </a14:m>
                <a:endParaRPr lang="ko-KR" altLang="en-US" dirty="0">
                  <a:solidFill>
                    <a:srgbClr val="0000FF"/>
                  </a:solidFill>
                </a:endParaRPr>
              </a:p>
            </p:txBody>
          </p:sp>
        </mc:Choice>
        <mc:Fallback xmlns="">
          <p:sp>
            <p:nvSpPr>
              <p:cNvPr id="43" name="TextBox 42">
                <a:extLst>
                  <a:ext uri="{FF2B5EF4-FFF2-40B4-BE49-F238E27FC236}">
                    <a16:creationId xmlns:a16="http://schemas.microsoft.com/office/drawing/2014/main" id="{D4A0F3C3-6CC6-A7D5-39C0-73123A0EB4DA}"/>
                  </a:ext>
                </a:extLst>
              </p:cNvPr>
              <p:cNvSpPr txBox="1">
                <a:spLocks noRot="1" noChangeAspect="1" noMove="1" noResize="1" noEditPoints="1" noAdjustHandles="1" noChangeArrowheads="1" noChangeShapeType="1" noTextEdit="1"/>
              </p:cNvSpPr>
              <p:nvPr/>
            </p:nvSpPr>
            <p:spPr>
              <a:xfrm>
                <a:off x="1293868" y="2575881"/>
                <a:ext cx="1805879" cy="628057"/>
              </a:xfrm>
              <a:prstGeom prst="rect">
                <a:avLst/>
              </a:prstGeom>
              <a:blipFill>
                <a:blip r:embed="rId6"/>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98073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F6CA7-9E7A-8496-EBC2-C4B0CC82FC8D}"/>
            </a:ext>
          </a:extLst>
        </p:cNvPr>
        <p:cNvGrpSpPr/>
        <p:nvPr/>
      </p:nvGrpSpPr>
      <p:grpSpPr>
        <a:xfrm>
          <a:off x="0" y="0"/>
          <a:ext cx="0" cy="0"/>
          <a:chOff x="0" y="0"/>
          <a:chExt cx="0" cy="0"/>
        </a:xfrm>
      </p:grpSpPr>
      <p:pic>
        <p:nvPicPr>
          <p:cNvPr id="22" name="그림 21">
            <a:extLst>
              <a:ext uri="{FF2B5EF4-FFF2-40B4-BE49-F238E27FC236}">
                <a16:creationId xmlns:a16="http://schemas.microsoft.com/office/drawing/2014/main" id="{B4393FF6-2163-D476-397B-5A33D0234E75}"/>
              </a:ext>
            </a:extLst>
          </p:cNvPr>
          <p:cNvPicPr>
            <a:picLocks noChangeAspect="1"/>
          </p:cNvPicPr>
          <p:nvPr/>
        </p:nvPicPr>
        <p:blipFill>
          <a:blip r:embed="rId3"/>
          <a:srcRect r="14901"/>
          <a:stretch>
            <a:fillRect/>
          </a:stretch>
        </p:blipFill>
        <p:spPr>
          <a:xfrm>
            <a:off x="75722" y="3533268"/>
            <a:ext cx="3097913" cy="3046787"/>
          </a:xfrm>
          <a:prstGeom prst="rect">
            <a:avLst/>
          </a:prstGeom>
        </p:spPr>
      </p:pic>
      <mc:AlternateContent xmlns:mc="http://schemas.openxmlformats.org/markup-compatibility/2006" xmlns:a14="http://schemas.microsoft.com/office/drawing/2010/main">
        <mc:Choice Requires="a14">
          <p:sp>
            <p:nvSpPr>
              <p:cNvPr id="39" name="내용 개체 틀 2">
                <a:extLst>
                  <a:ext uri="{FF2B5EF4-FFF2-40B4-BE49-F238E27FC236}">
                    <a16:creationId xmlns:a16="http://schemas.microsoft.com/office/drawing/2014/main" id="{6F939CF5-C1C1-0345-61D5-BD2DB61D8CF8}"/>
                  </a:ext>
                </a:extLst>
              </p:cNvPr>
              <p:cNvSpPr>
                <a:spLocks noGrp="1"/>
              </p:cNvSpPr>
              <p:nvPr>
                <p:ph idx="1"/>
              </p:nvPr>
            </p:nvSpPr>
            <p:spPr>
              <a:xfrm>
                <a:off x="587939" y="1559483"/>
                <a:ext cx="6995618" cy="1758663"/>
              </a:xfrm>
            </p:spPr>
            <p:txBody>
              <a:bodyPr>
                <a:noAutofit/>
              </a:bodyPr>
              <a:lstStyle/>
              <a:p>
                <a:r>
                  <a:rPr lang="en-US" altLang="ko-KR" sz="2000" b="1" dirty="0"/>
                  <a:t>Violent relaxation </a:t>
                </a:r>
                <a:r>
                  <a:rPr lang="en-US" altLang="ko-KR" sz="2000" dirty="0"/>
                  <a:t>with ejecting high-momentum DM particles</a:t>
                </a: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𝜏</m:t>
                          </m:r>
                        </m:e>
                        <m:sub>
                          <m:r>
                            <m:rPr>
                              <m:sty m:val="p"/>
                            </m:rPr>
                            <a:rPr lang="en-US" altLang="ko-KR" sz="2000" b="0" i="1" smtClean="0">
                              <a:solidFill>
                                <a:srgbClr val="FF0000"/>
                              </a:solidFill>
                              <a:latin typeface="Cambria Math" panose="02040503050406030204" pitchFamily="18" charset="0"/>
                            </a:rPr>
                            <m:t>rel</m:t>
                          </m:r>
                        </m:sub>
                      </m:sSub>
                      <m:r>
                        <a:rPr lang="en-US" altLang="ko-KR" sz="2000" b="0" i="1" smtClean="0">
                          <a:solidFill>
                            <a:srgbClr val="FF0000"/>
                          </a:solidFill>
                          <a:latin typeface="Cambria Math" panose="02040503050406030204" pitchFamily="18" charset="0"/>
                        </a:rPr>
                        <m:t>=</m:t>
                      </m:r>
                      <m:r>
                        <a:rPr lang="en-US" altLang="ko-KR" sz="2000" b="0" i="1" smtClean="0">
                          <a:solidFill>
                            <a:srgbClr val="FF0000"/>
                          </a:solidFill>
                          <a:latin typeface="Cambria Math" panose="02040503050406030204" pitchFamily="18" charset="0"/>
                        </a:rPr>
                        <m:t>𝒪</m:t>
                      </m:r>
                      <m:d>
                        <m:dPr>
                          <m:ctrlPr>
                            <a:rPr lang="en-US" altLang="ko-KR" sz="2000" b="0" i="1" smtClean="0">
                              <a:solidFill>
                                <a:srgbClr val="FF0000"/>
                              </a:solidFill>
                              <a:latin typeface="Cambria Math" panose="02040503050406030204" pitchFamily="18" charset="0"/>
                            </a:rPr>
                          </m:ctrlPr>
                        </m:dPr>
                        <m:e>
                          <m:r>
                            <a:rPr lang="en-US" altLang="ko-KR" sz="2000" b="0" i="1" smtClean="0">
                              <a:solidFill>
                                <a:srgbClr val="FF0000"/>
                              </a:solidFill>
                              <a:latin typeface="Cambria Math" panose="02040503050406030204" pitchFamily="18" charset="0"/>
                            </a:rPr>
                            <m:t>10</m:t>
                          </m:r>
                        </m:e>
                      </m:d>
                      <m:sSup>
                        <m:sSupPr>
                          <m:ctrlPr>
                            <a:rPr lang="en-US" altLang="ko-KR" sz="2000" b="0" i="1" smtClean="0">
                              <a:solidFill>
                                <a:srgbClr val="FF0000"/>
                              </a:solidFill>
                              <a:latin typeface="Cambria Math" panose="02040503050406030204" pitchFamily="18" charset="0"/>
                            </a:rPr>
                          </m:ctrlPr>
                        </m:sSupPr>
                        <m:e>
                          <m:d>
                            <m:dPr>
                              <m:ctrlPr>
                                <a:rPr lang="en-US" altLang="ko-KR" sz="2000" b="0" i="1" smtClean="0">
                                  <a:solidFill>
                                    <a:srgbClr val="FF0000"/>
                                  </a:solidFill>
                                  <a:latin typeface="Cambria Math" panose="02040503050406030204" pitchFamily="18" charset="0"/>
                                </a:rPr>
                              </m:ctrlPr>
                            </m:dPr>
                            <m:e>
                              <m:f>
                                <m:fPr>
                                  <m:ctrlPr>
                                    <a:rPr lang="en-US" altLang="ko-KR" sz="2000" b="0" i="1" smtClean="0">
                                      <a:solidFill>
                                        <a:srgbClr val="FF0000"/>
                                      </a:solidFill>
                                      <a:latin typeface="Cambria Math" panose="02040503050406030204" pitchFamily="18" charset="0"/>
                                    </a:rPr>
                                  </m:ctrlPr>
                                </m:fPr>
                                <m:num>
                                  <m:r>
                                    <a:rPr lang="en-US" altLang="ko-KR" sz="2000" b="0" i="1" smtClean="0">
                                      <a:solidFill>
                                        <a:srgbClr val="FF0000"/>
                                      </a:solidFill>
                                      <a:latin typeface="Cambria Math" panose="02040503050406030204" pitchFamily="18" charset="0"/>
                                    </a:rPr>
                                    <m:t>ℏ</m:t>
                                  </m:r>
                                </m:num>
                                <m:den>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𝑚</m:t>
                                      </m:r>
                                    </m:e>
                                    <m:sub>
                                      <m:r>
                                        <a:rPr lang="en-US" altLang="ko-KR" sz="2000" b="0" i="1" smtClean="0">
                                          <a:solidFill>
                                            <a:srgbClr val="FF0000"/>
                                          </a:solidFill>
                                          <a:latin typeface="Cambria Math" panose="02040503050406030204" pitchFamily="18" charset="0"/>
                                        </a:rPr>
                                        <m:t>𝜙</m:t>
                                      </m:r>
                                    </m:sub>
                                  </m:sSub>
                                </m:den>
                              </m:f>
                            </m:e>
                          </m:d>
                        </m:e>
                        <m:sup>
                          <m:r>
                            <a:rPr lang="en-US" altLang="ko-KR" sz="2000" b="0" i="1" smtClean="0">
                              <a:solidFill>
                                <a:srgbClr val="FF0000"/>
                              </a:solidFill>
                              <a:latin typeface="Cambria Math" panose="02040503050406030204" pitchFamily="18" charset="0"/>
                            </a:rPr>
                            <m:t>3</m:t>
                          </m:r>
                        </m:sup>
                      </m:sSup>
                      <m:f>
                        <m:fPr>
                          <m:ctrlPr>
                            <a:rPr lang="en-US" altLang="ko-KR" sz="2000" b="0" i="1" smtClean="0">
                              <a:solidFill>
                                <a:srgbClr val="FF0000"/>
                              </a:solidFill>
                              <a:latin typeface="Cambria Math" panose="02040503050406030204" pitchFamily="18" charset="0"/>
                            </a:rPr>
                          </m:ctrlPr>
                        </m:fPr>
                        <m:num>
                          <m:r>
                            <a:rPr lang="en-US" altLang="ko-KR" sz="2000" b="0" i="1" smtClean="0">
                              <a:solidFill>
                                <a:srgbClr val="FF0000"/>
                              </a:solidFill>
                              <a:latin typeface="Cambria Math" panose="02040503050406030204" pitchFamily="18" charset="0"/>
                            </a:rPr>
                            <m:t>1</m:t>
                          </m:r>
                        </m:num>
                        <m:den>
                          <m:sSup>
                            <m:sSupPr>
                              <m:ctrlPr>
                                <a:rPr lang="en-US" altLang="ko-KR" sz="2000" b="0" i="1" smtClean="0">
                                  <a:solidFill>
                                    <a:srgbClr val="FF0000"/>
                                  </a:solidFill>
                                  <a:latin typeface="Cambria Math" panose="02040503050406030204" pitchFamily="18" charset="0"/>
                                </a:rPr>
                              </m:ctrlPr>
                            </m:sSupPr>
                            <m:e>
                              <m:d>
                                <m:dPr>
                                  <m:ctrlPr>
                                    <a:rPr lang="en-US" altLang="ko-KR" sz="2000" b="0" i="1" smtClean="0">
                                      <a:solidFill>
                                        <a:srgbClr val="FF0000"/>
                                      </a:solidFill>
                                      <a:latin typeface="Cambria Math" panose="02040503050406030204" pitchFamily="18" charset="0"/>
                                    </a:rPr>
                                  </m:ctrlPr>
                                </m:dPr>
                                <m:e>
                                  <m:r>
                                    <a:rPr lang="en-US" altLang="ko-KR" sz="2000" b="0" i="1" smtClean="0">
                                      <a:solidFill>
                                        <a:srgbClr val="FF0000"/>
                                      </a:solidFill>
                                      <a:latin typeface="Cambria Math" panose="02040503050406030204" pitchFamily="18" charset="0"/>
                                    </a:rPr>
                                    <m:t>𝐺</m:t>
                                  </m:r>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𝑀</m:t>
                                      </m:r>
                                    </m:e>
                                    <m:sub>
                                      <m:r>
                                        <a:rPr lang="en-US" altLang="ko-KR" sz="2000" b="0" i="1" smtClean="0">
                                          <a:solidFill>
                                            <a:srgbClr val="FF0000"/>
                                          </a:solidFill>
                                          <a:latin typeface="Cambria Math" panose="02040503050406030204" pitchFamily="18" charset="0"/>
                                        </a:rPr>
                                        <m:t>𝑠</m:t>
                                      </m:r>
                                    </m:sub>
                                  </m:sSub>
                                </m:e>
                              </m:d>
                            </m:e>
                            <m:sup>
                              <m:r>
                                <a:rPr lang="en-US" altLang="ko-KR" sz="2000" b="0" i="1" smtClean="0">
                                  <a:solidFill>
                                    <a:srgbClr val="FF0000"/>
                                  </a:solidFill>
                                  <a:latin typeface="Cambria Math" panose="02040503050406030204" pitchFamily="18" charset="0"/>
                                </a:rPr>
                                <m:t>2</m:t>
                              </m:r>
                            </m:sup>
                          </m:sSup>
                        </m:den>
                      </m:f>
                    </m:oMath>
                  </m:oMathPara>
                </a14:m>
                <a:endParaRPr lang="en-US" altLang="ko-KR" sz="2000" dirty="0"/>
              </a:p>
              <a:p>
                <a:r>
                  <a:rPr lang="en-US" altLang="ko-KR" sz="2000" dirty="0" err="1"/>
                  <a:t>Virialize</a:t>
                </a:r>
                <a:r>
                  <a:rPr lang="en-US" altLang="ko-KR" sz="2000" dirty="0"/>
                  <a:t> to the stable soliton configuration</a:t>
                </a:r>
              </a:p>
              <a:p>
                <a:r>
                  <a:rPr lang="en-US" altLang="ko-KR" sz="2000" dirty="0"/>
                  <a:t>Inherently</a:t>
                </a:r>
                <a:r>
                  <a:rPr lang="ko-KR" altLang="en-US" sz="2000" dirty="0"/>
                  <a:t> </a:t>
                </a:r>
                <a:r>
                  <a:rPr lang="en-US" altLang="ko-KR" sz="2000" dirty="0"/>
                  <a:t>dependent</a:t>
                </a:r>
                <a:r>
                  <a:rPr lang="ko-KR" altLang="en-US" sz="2000" dirty="0"/>
                  <a:t> </a:t>
                </a:r>
                <a:r>
                  <a:rPr lang="en-US" altLang="ko-KR" sz="2000" dirty="0"/>
                  <a:t>of</a:t>
                </a:r>
                <a:r>
                  <a:rPr lang="ko-KR" altLang="en-US" sz="2000" dirty="0"/>
                  <a:t> </a:t>
                </a:r>
                <a:r>
                  <a:rPr lang="en-US" altLang="ko-KR" sz="2000" dirty="0"/>
                  <a:t>self-gravity</a:t>
                </a:r>
                <a:r>
                  <a:rPr lang="ko-KR" altLang="en-US" sz="2000" dirty="0"/>
                  <a:t> ⇒ </a:t>
                </a:r>
                <a14:m>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r>
                      <a:rPr lang="en-US" altLang="ko-KR" sz="2000" i="1">
                        <a:latin typeface="Cambria Math" panose="02040503050406030204" pitchFamily="18" charset="0"/>
                      </a:rPr>
                      <m:t>≠0</m:t>
                    </m:r>
                  </m:oMath>
                </a14:m>
                <a:endParaRPr lang="ko-KR" altLang="en-US" sz="2000" dirty="0"/>
              </a:p>
            </p:txBody>
          </p:sp>
        </mc:Choice>
        <mc:Fallback xmlns="">
          <p:sp>
            <p:nvSpPr>
              <p:cNvPr id="39" name="내용 개체 틀 2">
                <a:extLst>
                  <a:ext uri="{FF2B5EF4-FFF2-40B4-BE49-F238E27FC236}">
                    <a16:creationId xmlns:a16="http://schemas.microsoft.com/office/drawing/2014/main" id="{6F939CF5-C1C1-0345-61D5-BD2DB61D8CF8}"/>
                  </a:ext>
                </a:extLst>
              </p:cNvPr>
              <p:cNvSpPr>
                <a:spLocks noGrp="1" noRot="1" noChangeAspect="1" noMove="1" noResize="1" noEditPoints="1" noAdjustHandles="1" noChangeArrowheads="1" noChangeShapeType="1" noTextEdit="1"/>
              </p:cNvSpPr>
              <p:nvPr>
                <p:ph idx="1"/>
              </p:nvPr>
            </p:nvSpPr>
            <p:spPr>
              <a:xfrm>
                <a:off x="587939" y="1559483"/>
                <a:ext cx="6995618" cy="1758663"/>
              </a:xfrm>
              <a:blipFill>
                <a:blip r:embed="rId4"/>
                <a:stretch>
                  <a:fillRect l="-784" t="-3819" b="-12153"/>
                </a:stretch>
              </a:blipFill>
            </p:spPr>
            <p:txBody>
              <a:bodyPr/>
              <a:lstStyle/>
              <a:p>
                <a:r>
                  <a:rPr lang="ko-KR" altLang="en-US">
                    <a:noFill/>
                  </a:rPr>
                  <a:t> </a:t>
                </a:r>
              </a:p>
            </p:txBody>
          </p:sp>
        </mc:Fallback>
      </mc:AlternateContent>
      <p:pic>
        <p:nvPicPr>
          <p:cNvPr id="8" name="그림 7">
            <a:extLst>
              <a:ext uri="{FF2B5EF4-FFF2-40B4-BE49-F238E27FC236}">
                <a16:creationId xmlns:a16="http://schemas.microsoft.com/office/drawing/2014/main" id="{F985E704-92CD-3AF2-EC19-8444A5F64159}"/>
              </a:ext>
            </a:extLst>
          </p:cNvPr>
          <p:cNvPicPr>
            <a:picLocks noChangeAspect="1"/>
          </p:cNvPicPr>
          <p:nvPr/>
        </p:nvPicPr>
        <p:blipFill rotWithShape="1">
          <a:blip r:embed="rId5"/>
          <a:srcRect l="5324" t="53311" r="56469"/>
          <a:stretch>
            <a:fillRect/>
          </a:stretch>
        </p:blipFill>
        <p:spPr>
          <a:xfrm>
            <a:off x="3343433" y="3410032"/>
            <a:ext cx="3684365" cy="3081351"/>
          </a:xfrm>
          <a:prstGeom prst="rect">
            <a:avLst/>
          </a:prstGeom>
        </p:spPr>
      </p:pic>
      <p:sp>
        <p:nvSpPr>
          <p:cNvPr id="9" name="TextBox 8">
            <a:extLst>
              <a:ext uri="{FF2B5EF4-FFF2-40B4-BE49-F238E27FC236}">
                <a16:creationId xmlns:a16="http://schemas.microsoft.com/office/drawing/2014/main" id="{09043DDD-7CFB-8D55-2AC7-C874794833AB}"/>
              </a:ext>
            </a:extLst>
          </p:cNvPr>
          <p:cNvSpPr txBox="1"/>
          <p:nvPr/>
        </p:nvSpPr>
        <p:spPr>
          <a:xfrm>
            <a:off x="3923014" y="3628965"/>
            <a:ext cx="1678152"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[Bak+ 1811.09694]</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DF506A7-B80F-762F-125F-F56AD21B6500}"/>
                  </a:ext>
                </a:extLst>
              </p:cNvPr>
              <p:cNvSpPr txBox="1"/>
              <p:nvPr/>
            </p:nvSpPr>
            <p:spPr>
              <a:xfrm>
                <a:off x="4613526" y="6171935"/>
                <a:ext cx="832825" cy="38504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1100" b="0" i="1" smtClean="0">
                          <a:latin typeface="Cambria Math" panose="02040503050406030204" pitchFamily="18" charset="0"/>
                        </a:rPr>
                        <m:t>𝑌</m:t>
                      </m:r>
                      <m:r>
                        <a:rPr lang="en-US" altLang="ko-KR" sz="1100" b="0" i="1" smtClean="0">
                          <a:latin typeface="Cambria Math" panose="02040503050406030204" pitchFamily="18" charset="0"/>
                        </a:rPr>
                        <m:t>=</m:t>
                      </m:r>
                      <m:f>
                        <m:fPr>
                          <m:ctrlPr>
                            <a:rPr lang="en-US" altLang="ko-KR" sz="1100" b="0" i="1" smtClean="0">
                              <a:latin typeface="Cambria Math" panose="02040503050406030204" pitchFamily="18" charset="0"/>
                            </a:rPr>
                          </m:ctrlPr>
                        </m:fPr>
                        <m:num>
                          <m:r>
                            <a:rPr lang="en-US" altLang="ko-KR" sz="1100" b="0" i="1" smtClean="0">
                              <a:latin typeface="Cambria Math" panose="02040503050406030204" pitchFamily="18" charset="0"/>
                            </a:rPr>
                            <m:t>𝑟</m:t>
                          </m:r>
                        </m:num>
                        <m:den>
                          <m:r>
                            <a:rPr lang="en-US" altLang="ko-KR" sz="1100" b="0" i="1" smtClean="0">
                              <a:latin typeface="Cambria Math" panose="02040503050406030204" pitchFamily="18" charset="0"/>
                            </a:rPr>
                            <m:t>1+</m:t>
                          </m:r>
                          <m:r>
                            <a:rPr lang="en-US" altLang="ko-KR" sz="1100" b="0" i="1" smtClean="0">
                              <a:latin typeface="Cambria Math" panose="02040503050406030204" pitchFamily="18" charset="0"/>
                            </a:rPr>
                            <m:t>𝑟</m:t>
                          </m:r>
                        </m:den>
                      </m:f>
                    </m:oMath>
                  </m:oMathPara>
                </a14:m>
                <a:endParaRPr lang="ko-KR" altLang="en-US" sz="1100" dirty="0"/>
              </a:p>
            </p:txBody>
          </p:sp>
        </mc:Choice>
        <mc:Fallback xmlns="">
          <p:sp>
            <p:nvSpPr>
              <p:cNvPr id="19" name="TextBox 18">
                <a:extLst>
                  <a:ext uri="{FF2B5EF4-FFF2-40B4-BE49-F238E27FC236}">
                    <a16:creationId xmlns:a16="http://schemas.microsoft.com/office/drawing/2014/main" id="{1DF506A7-B80F-762F-125F-F56AD21B6500}"/>
                  </a:ext>
                </a:extLst>
              </p:cNvPr>
              <p:cNvSpPr txBox="1">
                <a:spLocks noRot="1" noChangeAspect="1" noMove="1" noResize="1" noEditPoints="1" noAdjustHandles="1" noChangeArrowheads="1" noChangeShapeType="1" noTextEdit="1"/>
              </p:cNvSpPr>
              <p:nvPr/>
            </p:nvSpPr>
            <p:spPr>
              <a:xfrm>
                <a:off x="4613526" y="6171935"/>
                <a:ext cx="832825" cy="385042"/>
              </a:xfrm>
              <a:prstGeom prst="rect">
                <a:avLst/>
              </a:prstGeom>
              <a:blipFill>
                <a:blip r:embed="rId6"/>
                <a:stretch>
                  <a:fillRect/>
                </a:stretch>
              </a:blipFill>
            </p:spPr>
            <p:txBody>
              <a:bodyPr/>
              <a:lstStyle/>
              <a:p>
                <a:r>
                  <a:rPr lang="ko-KR" altLang="en-US">
                    <a:noFill/>
                  </a:rPr>
                  <a:t> </a:t>
                </a:r>
              </a:p>
            </p:txBody>
          </p:sp>
        </mc:Fallback>
      </mc:AlternateContent>
      <p:sp>
        <p:nvSpPr>
          <p:cNvPr id="4" name="직사각형 3">
            <a:extLst>
              <a:ext uri="{FF2B5EF4-FFF2-40B4-BE49-F238E27FC236}">
                <a16:creationId xmlns:a16="http://schemas.microsoft.com/office/drawing/2014/main" id="{6A18376D-3C30-7E09-BA9F-45168FEAA0B8}"/>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TextBox 9">
            <a:extLst>
              <a:ext uri="{FF2B5EF4-FFF2-40B4-BE49-F238E27FC236}">
                <a16:creationId xmlns:a16="http://schemas.microsoft.com/office/drawing/2014/main" id="{289CB92F-5AA8-C152-BE81-FDE95FF284BF}"/>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14/37</a:t>
            </a:r>
            <a:endParaRPr lang="ko-KR" altLang="en-US" sz="1050" dirty="0">
              <a:solidFill>
                <a:schemeClr val="bg1"/>
              </a:solidFill>
            </a:endParaRPr>
          </a:p>
        </p:txBody>
      </p:sp>
      <p:sp>
        <p:nvSpPr>
          <p:cNvPr id="12" name="직사각형 11">
            <a:extLst>
              <a:ext uri="{FF2B5EF4-FFF2-40B4-BE49-F238E27FC236}">
                <a16:creationId xmlns:a16="http://schemas.microsoft.com/office/drawing/2014/main" id="{DE473005-E200-C5B8-DDD6-376E16808204}"/>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3" name="TextBox 12">
            <a:extLst>
              <a:ext uri="{FF2B5EF4-FFF2-40B4-BE49-F238E27FC236}">
                <a16:creationId xmlns:a16="http://schemas.microsoft.com/office/drawing/2014/main" id="{9758403B-D00E-C945-DBE4-F965EBDF1138}"/>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10FC5C8-C03C-FEE9-5A27-B90D363982C0}"/>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98B4D2D7-E4D4-44FA-E3C8-093DF9F8B364}"/>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C057DB42-E9E4-5550-5CF4-111310948150}"/>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96A78782-255F-C9AE-0517-11525D5BD640}"/>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796E99B4-84DD-465D-59C8-3B30DFAA3557}"/>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6" name="제목 1">
            <a:extLst>
              <a:ext uri="{FF2B5EF4-FFF2-40B4-BE49-F238E27FC236}">
                <a16:creationId xmlns:a16="http://schemas.microsoft.com/office/drawing/2014/main" id="{EB8FE7A5-D9F2-2117-4987-BD94E213EAC5}"/>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Gravitational Cooling</a:t>
            </a:r>
            <a:endParaRPr lang="ko-KR" altLang="en-US" sz="4000" b="1" dirty="0">
              <a:latin typeface="Grandview" panose="020B0502040204020203" pitchFamily="34" charset="0"/>
              <a:cs typeface="Arial" panose="020B0604020202020204" pitchFamily="34" charset="0"/>
            </a:endParaRPr>
          </a:p>
        </p:txBody>
      </p:sp>
      <p:sp>
        <p:nvSpPr>
          <p:cNvPr id="7" name="TextBox 6">
            <a:extLst>
              <a:ext uri="{FF2B5EF4-FFF2-40B4-BE49-F238E27FC236}">
                <a16:creationId xmlns:a16="http://schemas.microsoft.com/office/drawing/2014/main" id="{3A7BAB15-F6E7-91B2-99A1-88270B435644}"/>
              </a:ext>
            </a:extLst>
          </p:cNvPr>
          <p:cNvSpPr txBox="1"/>
          <p:nvPr/>
        </p:nvSpPr>
        <p:spPr>
          <a:xfrm>
            <a:off x="459918" y="5930080"/>
            <a:ext cx="1986441"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[Seidel &amp; Suen (1994)]</a:t>
            </a:r>
            <a:endParaRPr lang="ko-KR" altLang="en-US" sz="1400" dirty="0">
              <a:latin typeface="Arial" panose="020B0604020202020204" pitchFamily="34" charset="0"/>
              <a:cs typeface="Arial" panose="020B0604020202020204" pitchFamily="34" charset="0"/>
            </a:endParaRPr>
          </a:p>
        </p:txBody>
      </p:sp>
      <p:sp>
        <p:nvSpPr>
          <p:cNvPr id="25" name="화살표: 오른쪽 24">
            <a:extLst>
              <a:ext uri="{FF2B5EF4-FFF2-40B4-BE49-F238E27FC236}">
                <a16:creationId xmlns:a16="http://schemas.microsoft.com/office/drawing/2014/main" id="{B55AFCC7-BCCE-62DE-D617-83554C36C847}"/>
              </a:ext>
            </a:extLst>
          </p:cNvPr>
          <p:cNvSpPr/>
          <p:nvPr/>
        </p:nvSpPr>
        <p:spPr>
          <a:xfrm>
            <a:off x="11084939" y="3383740"/>
            <a:ext cx="914400" cy="783772"/>
          </a:xfrm>
          <a:prstGeom prst="rightArrow">
            <a:avLst/>
          </a:prstGeom>
          <a:solidFill>
            <a:srgbClr val="FFFF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화살표: 오른쪽 25">
            <a:extLst>
              <a:ext uri="{FF2B5EF4-FFF2-40B4-BE49-F238E27FC236}">
                <a16:creationId xmlns:a16="http://schemas.microsoft.com/office/drawing/2014/main" id="{5BEB24DE-079E-C4F6-A526-555CE58233C7}"/>
              </a:ext>
            </a:extLst>
          </p:cNvPr>
          <p:cNvSpPr/>
          <p:nvPr/>
        </p:nvSpPr>
        <p:spPr>
          <a:xfrm rot="10800000">
            <a:off x="7209626" y="3383740"/>
            <a:ext cx="914400" cy="783772"/>
          </a:xfrm>
          <a:prstGeom prst="rightArrow">
            <a:avLst/>
          </a:prstGeom>
          <a:solidFill>
            <a:srgbClr val="FFFF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화살표: 오른쪽 26">
            <a:extLst>
              <a:ext uri="{FF2B5EF4-FFF2-40B4-BE49-F238E27FC236}">
                <a16:creationId xmlns:a16="http://schemas.microsoft.com/office/drawing/2014/main" id="{F8DDB4B2-680C-16F8-2B00-C60320A5E117}"/>
              </a:ext>
            </a:extLst>
          </p:cNvPr>
          <p:cNvSpPr/>
          <p:nvPr/>
        </p:nvSpPr>
        <p:spPr>
          <a:xfrm rot="16200000">
            <a:off x="9147282" y="1446083"/>
            <a:ext cx="914400" cy="783772"/>
          </a:xfrm>
          <a:prstGeom prst="rightArrow">
            <a:avLst/>
          </a:prstGeom>
          <a:solidFill>
            <a:srgbClr val="FFFF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화살표: 오른쪽 27">
            <a:extLst>
              <a:ext uri="{FF2B5EF4-FFF2-40B4-BE49-F238E27FC236}">
                <a16:creationId xmlns:a16="http://schemas.microsoft.com/office/drawing/2014/main" id="{FB1A1E88-D5C2-0EC0-D170-9230F087BE15}"/>
              </a:ext>
            </a:extLst>
          </p:cNvPr>
          <p:cNvSpPr/>
          <p:nvPr/>
        </p:nvSpPr>
        <p:spPr>
          <a:xfrm rot="5400000">
            <a:off x="9147282" y="5321397"/>
            <a:ext cx="914400" cy="783772"/>
          </a:xfrm>
          <a:prstGeom prst="rightArrow">
            <a:avLst/>
          </a:prstGeom>
          <a:solidFill>
            <a:srgbClr val="FFFF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그림 28" descr="원, 그래픽, 스크린샷, 다채로움이(가) 표시된 사진&#10;&#10;AI 생성 콘텐츠는 정확하지 않을 수 있습니다.">
            <a:extLst>
              <a:ext uri="{FF2B5EF4-FFF2-40B4-BE49-F238E27FC236}">
                <a16:creationId xmlns:a16="http://schemas.microsoft.com/office/drawing/2014/main" id="{C7A31D2B-4E1A-3886-3A85-D3660334B5AD}"/>
              </a:ext>
            </a:extLst>
          </p:cNvPr>
          <p:cNvPicPr>
            <a:picLocks noChangeAspect="1"/>
          </p:cNvPicPr>
          <p:nvPr/>
        </p:nvPicPr>
        <p:blipFill>
          <a:blip r:embed="rId7">
            <a:extLst>
              <a:ext uri="{28A0092B-C50C-407E-A947-70E740481C1C}">
                <a14:useLocalDpi xmlns:a14="http://schemas.microsoft.com/office/drawing/2010/main" val="0"/>
              </a:ext>
            </a:extLst>
          </a:blip>
          <a:srcRect l="1587" t="1587" r="1587" b="1587"/>
          <a:stretch>
            <a:fillRect/>
          </a:stretch>
        </p:blipFill>
        <p:spPr>
          <a:xfrm>
            <a:off x="7027798" y="1238583"/>
            <a:ext cx="5153368" cy="5074086"/>
          </a:xfrm>
          <a:prstGeom prst="rect">
            <a:avLst/>
          </a:prstGeom>
        </p:spPr>
      </p:pic>
      <p:sp>
        <p:nvSpPr>
          <p:cNvPr id="3" name="TextBox 2">
            <a:extLst>
              <a:ext uri="{FF2B5EF4-FFF2-40B4-BE49-F238E27FC236}">
                <a16:creationId xmlns:a16="http://schemas.microsoft.com/office/drawing/2014/main" id="{EB13850C-3E71-0F1A-D73D-365E44336503}"/>
              </a:ext>
            </a:extLst>
          </p:cNvPr>
          <p:cNvSpPr txBox="1"/>
          <p:nvPr/>
        </p:nvSpPr>
        <p:spPr>
          <a:xfrm>
            <a:off x="9834964" y="5856930"/>
            <a:ext cx="2164375" cy="307777"/>
          </a:xfrm>
          <a:prstGeom prst="rect">
            <a:avLst/>
          </a:prstGeom>
          <a:noFill/>
        </p:spPr>
        <p:txBody>
          <a:bodyPr wrap="none" rtlCol="0">
            <a:spAutoFit/>
          </a:bodyPr>
          <a:lstStyle/>
          <a:p>
            <a:r>
              <a:rPr lang="en-US" altLang="ko-KR" sz="1400" dirty="0">
                <a:solidFill>
                  <a:schemeClr val="bg1"/>
                </a:solidFill>
                <a:effectLst>
                  <a:glow rad="215900">
                    <a:schemeClr val="tx1"/>
                  </a:glow>
                </a:effectLst>
                <a:latin typeface="Arial" panose="020B0604020202020204" pitchFamily="34" charset="0"/>
                <a:cs typeface="Arial" panose="020B0604020202020204" pitchFamily="34" charset="0"/>
              </a:rPr>
              <a:t>[Illustrated by Gemini3.0]</a:t>
            </a:r>
            <a:endParaRPr lang="ko-KR" altLang="en-US" sz="1400" dirty="0">
              <a:solidFill>
                <a:schemeClr val="bg1"/>
              </a:solidFill>
              <a:effectLst>
                <a:glow rad="2159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090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852AD-FA93-E43C-8021-46AF94DA7D5D}"/>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1A2F93DE-35AF-79D8-1538-4EF021E33579}"/>
              </a:ext>
            </a:extLst>
          </p:cNvPr>
          <p:cNvSpPr>
            <a:spLocks noGrp="1"/>
          </p:cNvSpPr>
          <p:nvPr>
            <p:ph type="title"/>
          </p:nvPr>
        </p:nvSpPr>
        <p:spPr>
          <a:xfrm>
            <a:off x="-1" y="2482000"/>
            <a:ext cx="12191998" cy="1107440"/>
          </a:xfrm>
        </p:spPr>
        <p:txBody>
          <a:bodyPr>
            <a:noAutofit/>
          </a:bodyPr>
          <a:lstStyle/>
          <a:p>
            <a:pPr algn="ctr"/>
            <a:r>
              <a:rPr lang="en-US" altLang="ko-KR" sz="5400" b="1" dirty="0">
                <a:latin typeface="Grandview" panose="020B0502040204020203" pitchFamily="34" charset="0"/>
              </a:rPr>
              <a:t>Numerical methods for ULDM system</a:t>
            </a:r>
            <a:endParaRPr lang="ko-KR" altLang="en-US" sz="5400" b="1" dirty="0">
              <a:latin typeface="Grandview" panose="020B0502040204020203" pitchFamily="34" charset="0"/>
              <a:cs typeface="Arial" panose="020B0604020202020204" pitchFamily="34" charset="0"/>
            </a:endParaRPr>
          </a:p>
        </p:txBody>
      </p:sp>
      <p:sp>
        <p:nvSpPr>
          <p:cNvPr id="3" name="직사각형 2">
            <a:extLst>
              <a:ext uri="{FF2B5EF4-FFF2-40B4-BE49-F238E27FC236}">
                <a16:creationId xmlns:a16="http://schemas.microsoft.com/office/drawing/2014/main" id="{182370E6-D086-9AEB-A3F4-579A6975FD29}"/>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9FDA0590-971B-0025-8CEA-D33F9C3C1FE4}"/>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15/37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7E53300D-2CBE-63B1-306B-57F3C88D0278}"/>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24265C62-4073-B37B-3AA9-C72465BB2260}"/>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F9FA070-F6F5-57FE-AECF-407FC70A1D89}"/>
              </a:ext>
            </a:extLst>
          </p:cNvPr>
          <p:cNvSpPr txBox="1"/>
          <p:nvPr/>
        </p:nvSpPr>
        <p:spPr>
          <a:xfrm>
            <a:off x="1838960" y="3589440"/>
            <a:ext cx="8453120" cy="830997"/>
          </a:xfrm>
          <a:prstGeom prst="rect">
            <a:avLst/>
          </a:prstGeom>
          <a:noFill/>
        </p:spPr>
        <p:txBody>
          <a:bodyPr wrap="square" rtlCol="0">
            <a:spAutoFit/>
          </a:bodyPr>
          <a:lstStyle/>
          <a:p>
            <a:pPr marL="285750" indent="-285750">
              <a:buFont typeface="Arial" panose="020B0604020202020204" pitchFamily="34" charset="0"/>
              <a:buChar char="•"/>
            </a:pPr>
            <a:r>
              <a:rPr lang="en-US" altLang="ko-KR" sz="2400" dirty="0"/>
              <a:t>Dynamical Evolution</a:t>
            </a:r>
          </a:p>
          <a:p>
            <a:pPr marL="285750" indent="-285750">
              <a:buFont typeface="Arial" panose="020B0604020202020204" pitchFamily="34" charset="0"/>
              <a:buChar char="•"/>
            </a:pPr>
            <a:r>
              <a:rPr lang="en-US" altLang="ko-KR" sz="2400" dirty="0"/>
              <a:t>Initial Soliton Configuration</a:t>
            </a:r>
            <a:endParaRPr lang="ko-KR" altLang="en-US" sz="2400" dirty="0"/>
          </a:p>
        </p:txBody>
      </p:sp>
      <p:sp>
        <p:nvSpPr>
          <p:cNvPr id="8" name="TextBox 7">
            <a:extLst>
              <a:ext uri="{FF2B5EF4-FFF2-40B4-BE49-F238E27FC236}">
                <a16:creationId xmlns:a16="http://schemas.microsoft.com/office/drawing/2014/main" id="{2AB039D5-01CA-A2D0-36A4-80894AE0699F}"/>
              </a:ext>
            </a:extLst>
          </p:cNvPr>
          <p:cNvSpPr txBox="1"/>
          <p:nvPr/>
        </p:nvSpPr>
        <p:spPr>
          <a:xfrm>
            <a:off x="0" y="0"/>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EEC490F4-2BAC-1701-E9A2-E911E9CF7965}"/>
              </a:ext>
            </a:extLst>
          </p:cNvPr>
          <p:cNvSpPr/>
          <p:nvPr/>
        </p:nvSpPr>
        <p:spPr>
          <a:xfrm>
            <a:off x="247650" y="0"/>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03CA9450-B72A-CD04-AB8F-F5CF5084FC0F}"/>
              </a:ext>
            </a:extLst>
          </p:cNvPr>
          <p:cNvSpPr/>
          <p:nvPr/>
        </p:nvSpPr>
        <p:spPr>
          <a:xfrm>
            <a:off x="495300" y="0"/>
            <a:ext cx="1297304"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 Numerical Methods</a:t>
            </a:r>
            <a:endParaRPr lang="ko-KR" altLang="en-US" sz="900" dirty="0">
              <a:latin typeface="Arial" panose="020B0604020202020204"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D74D9D68-8290-4A4E-E88E-450900D1C497}"/>
              </a:ext>
            </a:extLst>
          </p:cNvPr>
          <p:cNvSpPr/>
          <p:nvPr/>
        </p:nvSpPr>
        <p:spPr>
          <a:xfrm>
            <a:off x="1792604" y="0"/>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9D1CF219-E22F-EF8A-0D87-07B29ED5DB4A}"/>
              </a:ext>
            </a:extLst>
          </p:cNvPr>
          <p:cNvSpPr/>
          <p:nvPr/>
        </p:nvSpPr>
        <p:spPr>
          <a:xfrm>
            <a:off x="2040254" y="0"/>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717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7F533-4065-564B-4DB5-7E0D73188C81}"/>
            </a:ext>
          </a:extLst>
        </p:cNvPr>
        <p:cNvGrpSpPr/>
        <p:nvPr/>
      </p:nvGrpSpPr>
      <p:grpSpPr>
        <a:xfrm>
          <a:off x="0" y="0"/>
          <a:ext cx="0" cy="0"/>
          <a:chOff x="0" y="0"/>
          <a:chExt cx="0" cy="0"/>
        </a:xfrm>
      </p:grpSpPr>
      <p:pic>
        <p:nvPicPr>
          <p:cNvPr id="27" name="그림 26">
            <a:extLst>
              <a:ext uri="{FF2B5EF4-FFF2-40B4-BE49-F238E27FC236}">
                <a16:creationId xmlns:a16="http://schemas.microsoft.com/office/drawing/2014/main" id="{B829F486-3F52-F87D-E041-C04F3A998A53}"/>
              </a:ext>
            </a:extLst>
          </p:cNvPr>
          <p:cNvPicPr>
            <a:picLocks noChangeAspect="1"/>
          </p:cNvPicPr>
          <p:nvPr/>
        </p:nvPicPr>
        <p:blipFill>
          <a:blip r:embed="rId3"/>
          <a:srcRect l="3791" t="44513" r="6371" b="34774"/>
          <a:stretch>
            <a:fillRect/>
          </a:stretch>
        </p:blipFill>
        <p:spPr>
          <a:xfrm>
            <a:off x="0" y="230832"/>
            <a:ext cx="12192000" cy="1297876"/>
          </a:xfrm>
          <a:prstGeom prst="rect">
            <a:avLst/>
          </a:prstGeom>
        </p:spPr>
      </p:pic>
      <p:pic>
        <p:nvPicPr>
          <p:cNvPr id="32" name="그림 31">
            <a:extLst>
              <a:ext uri="{FF2B5EF4-FFF2-40B4-BE49-F238E27FC236}">
                <a16:creationId xmlns:a16="http://schemas.microsoft.com/office/drawing/2014/main" id="{49337D42-AF69-6B50-451E-A21B3B0D10EE}"/>
              </a:ext>
            </a:extLst>
          </p:cNvPr>
          <p:cNvPicPr>
            <a:picLocks noChangeAspect="1"/>
          </p:cNvPicPr>
          <p:nvPr/>
        </p:nvPicPr>
        <p:blipFill>
          <a:blip r:embed="rId4"/>
          <a:srcRect l="3791" t="44960" r="6371" b="35219"/>
          <a:stretch>
            <a:fillRect/>
          </a:stretch>
        </p:blipFill>
        <p:spPr>
          <a:xfrm>
            <a:off x="0" y="1524478"/>
            <a:ext cx="12192000" cy="1241972"/>
          </a:xfrm>
          <a:prstGeom prst="rect">
            <a:avLst/>
          </a:prstGeom>
        </p:spPr>
      </p:pic>
      <mc:AlternateContent xmlns:mc="http://schemas.openxmlformats.org/markup-compatibility/2006" xmlns:a14="http://schemas.microsoft.com/office/drawing/2010/main">
        <mc:Choice Requires="a14">
          <p:sp>
            <p:nvSpPr>
              <p:cNvPr id="14" name="내용 개체 틀 2">
                <a:extLst>
                  <a:ext uri="{FF2B5EF4-FFF2-40B4-BE49-F238E27FC236}">
                    <a16:creationId xmlns:a16="http://schemas.microsoft.com/office/drawing/2014/main" id="{1B6F3A29-5CB7-779C-B2F7-5ACEAD26D871}"/>
                  </a:ext>
                </a:extLst>
              </p:cNvPr>
              <p:cNvSpPr txBox="1">
                <a:spLocks/>
              </p:cNvSpPr>
              <p:nvPr/>
            </p:nvSpPr>
            <p:spPr>
              <a:xfrm>
                <a:off x="-1" y="2842801"/>
                <a:ext cx="12192002" cy="3549527"/>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ko-KR" sz="2150" b="0" i="1" smtClean="0">
                          <a:solidFill>
                            <a:schemeClr val="tx1"/>
                          </a:solidFill>
                          <a:latin typeface="Cambria Math" panose="02040503050406030204" pitchFamily="18" charset="0"/>
                        </a:rPr>
                        <m:t>𝜓</m:t>
                      </m:r>
                      <m:d>
                        <m:dPr>
                          <m:ctrlPr>
                            <a:rPr lang="en-US" altLang="ko-KR" sz="2150" b="0" i="1" smtClean="0">
                              <a:solidFill>
                                <a:schemeClr val="tx1"/>
                              </a:solidFill>
                              <a:latin typeface="Cambria Math" panose="02040503050406030204" pitchFamily="18" charset="0"/>
                            </a:rPr>
                          </m:ctrlPr>
                        </m:dPr>
                        <m:e>
                          <m:acc>
                            <m:accPr>
                              <m:chr m:val="⃗"/>
                              <m:ctrlPr>
                                <a:rPr lang="en-US" altLang="ko-KR" sz="2150" b="0" i="1" smtClean="0">
                                  <a:solidFill>
                                    <a:schemeClr val="tx1"/>
                                  </a:solidFill>
                                  <a:latin typeface="Cambria Math" panose="02040503050406030204" pitchFamily="18" charset="0"/>
                                </a:rPr>
                              </m:ctrlPr>
                            </m:accPr>
                            <m:e>
                              <m:r>
                                <a:rPr lang="en-US" altLang="ko-KR" sz="2150" b="0" i="1" smtClean="0">
                                  <a:solidFill>
                                    <a:schemeClr val="tx1"/>
                                  </a:solidFill>
                                  <a:latin typeface="Cambria Math" panose="02040503050406030204" pitchFamily="18" charset="0"/>
                                </a:rPr>
                                <m:t>𝑥</m:t>
                              </m:r>
                            </m:e>
                          </m:acc>
                          <m:r>
                            <a:rPr lang="en-US" altLang="ko-KR" sz="2150" b="0" i="1" smtClean="0">
                              <a:solidFill>
                                <a:schemeClr val="tx1"/>
                              </a:solidFill>
                              <a:latin typeface="Cambria Math" panose="02040503050406030204" pitchFamily="18" charset="0"/>
                            </a:rPr>
                            <m:t>,</m:t>
                          </m:r>
                          <m:r>
                            <a:rPr lang="en-US" altLang="ko-KR" sz="2150" b="0" i="1" smtClean="0">
                              <a:solidFill>
                                <a:schemeClr val="tx1"/>
                              </a:solidFill>
                              <a:latin typeface="Cambria Math" panose="02040503050406030204" pitchFamily="18" charset="0"/>
                            </a:rPr>
                            <m:t>𝑡</m:t>
                          </m:r>
                          <m:r>
                            <a:rPr lang="en-US" altLang="ko-KR" sz="2150" b="0" i="1" smtClean="0">
                              <a:solidFill>
                                <a:schemeClr val="tx1"/>
                              </a:solidFill>
                              <a:latin typeface="Cambria Math" panose="02040503050406030204" pitchFamily="18" charset="0"/>
                            </a:rPr>
                            <m:t>+</m:t>
                          </m:r>
                          <m:r>
                            <a:rPr lang="en-US" altLang="ko-KR" sz="2150" b="0" i="1" smtClean="0">
                              <a:latin typeface="Cambria Math" panose="02040503050406030204" pitchFamily="18" charset="0"/>
                            </a:rPr>
                            <m:t>h</m:t>
                          </m:r>
                        </m:e>
                      </m:d>
                      <m:r>
                        <a:rPr lang="en-US" altLang="ko-KR" sz="2150" b="0" i="1" smtClean="0">
                          <a:solidFill>
                            <a:schemeClr val="tx1"/>
                          </a:solidFill>
                          <a:latin typeface="Cambria Math" panose="02040503050406030204" pitchFamily="18" charset="0"/>
                        </a:rPr>
                        <m:t>=</m:t>
                      </m:r>
                      <m:sSup>
                        <m:sSupPr>
                          <m:ctrlPr>
                            <a:rPr lang="en-US" altLang="ko-KR" sz="2150" b="0" i="1" smtClean="0">
                              <a:solidFill>
                                <a:schemeClr val="tx1"/>
                              </a:solidFill>
                              <a:latin typeface="Cambria Math" panose="02040503050406030204" pitchFamily="18" charset="0"/>
                            </a:rPr>
                          </m:ctrlPr>
                        </m:sSupPr>
                        <m:e>
                          <m:r>
                            <a:rPr lang="en-US" altLang="ko-KR" sz="2150" b="0" i="1" smtClean="0">
                              <a:solidFill>
                                <a:schemeClr val="tx1"/>
                              </a:solidFill>
                              <a:latin typeface="Cambria Math" panose="02040503050406030204" pitchFamily="18" charset="0"/>
                            </a:rPr>
                            <m:t>𝑒</m:t>
                          </m:r>
                        </m:e>
                        <m:sup>
                          <m:r>
                            <a:rPr lang="en-US" altLang="ko-KR" sz="2150" b="0" i="1" smtClean="0">
                              <a:solidFill>
                                <a:schemeClr val="tx1"/>
                              </a:solidFill>
                              <a:latin typeface="Cambria Math" panose="02040503050406030204" pitchFamily="18" charset="0"/>
                            </a:rPr>
                            <m:t>−</m:t>
                          </m:r>
                          <m:r>
                            <a:rPr lang="en-US" altLang="ko-KR" sz="2150" b="0" i="1" smtClean="0">
                              <a:solidFill>
                                <a:schemeClr val="tx1"/>
                              </a:solidFill>
                              <a:latin typeface="Cambria Math" panose="02040503050406030204" pitchFamily="18" charset="0"/>
                            </a:rPr>
                            <m:t>𝑖</m:t>
                          </m:r>
                          <m:f>
                            <m:fPr>
                              <m:ctrlPr>
                                <a:rPr lang="en-US" altLang="ko-KR" sz="2150" b="0" i="1" smtClean="0">
                                  <a:solidFill>
                                    <a:schemeClr val="tx1"/>
                                  </a:solidFill>
                                  <a:latin typeface="Cambria Math" panose="02040503050406030204" pitchFamily="18" charset="0"/>
                                </a:rPr>
                              </m:ctrlPr>
                            </m:fPr>
                            <m:num>
                              <m:r>
                                <a:rPr lang="en-US" altLang="ko-KR" sz="2150" b="0" i="1" smtClean="0">
                                  <a:solidFill>
                                    <a:schemeClr val="tx1"/>
                                  </a:solidFill>
                                  <a:latin typeface="Cambria Math" panose="02040503050406030204" pitchFamily="18" charset="0"/>
                                </a:rPr>
                                <m:t>h</m:t>
                              </m:r>
                            </m:num>
                            <m:den>
                              <m:r>
                                <a:rPr lang="en-US" altLang="ko-KR" sz="2150" b="0" i="1" smtClean="0">
                                  <a:solidFill>
                                    <a:schemeClr val="tx1"/>
                                  </a:solidFill>
                                  <a:latin typeface="Cambria Math" panose="02040503050406030204" pitchFamily="18" charset="0"/>
                                </a:rPr>
                                <m:t>2</m:t>
                              </m:r>
                            </m:den>
                          </m:f>
                          <m:r>
                            <m:rPr>
                              <m:sty m:val="p"/>
                            </m:rPr>
                            <a:rPr lang="en-US" altLang="ko-KR" sz="2150" b="0" i="0" smtClean="0">
                              <a:solidFill>
                                <a:schemeClr val="tx1"/>
                              </a:solidFill>
                              <a:latin typeface="Cambria Math" panose="02040503050406030204" pitchFamily="18" charset="0"/>
                            </a:rPr>
                            <m:t>Φ</m:t>
                          </m:r>
                          <m:d>
                            <m:dPr>
                              <m:ctrlPr>
                                <a:rPr lang="en-US" altLang="ko-KR" sz="2150" i="1">
                                  <a:latin typeface="Cambria Math" panose="02040503050406030204" pitchFamily="18" charset="0"/>
                                </a:rPr>
                              </m:ctrlPr>
                            </m:dPr>
                            <m:e>
                              <m:acc>
                                <m:accPr>
                                  <m:chr m:val="⃗"/>
                                  <m:ctrlPr>
                                    <a:rPr lang="en-US" altLang="ko-KR" sz="2150" i="1">
                                      <a:latin typeface="Cambria Math" panose="02040503050406030204" pitchFamily="18" charset="0"/>
                                    </a:rPr>
                                  </m:ctrlPr>
                                </m:accPr>
                                <m:e>
                                  <m:r>
                                    <a:rPr lang="en-US" altLang="ko-KR" sz="2150" i="1">
                                      <a:latin typeface="Cambria Math" panose="02040503050406030204" pitchFamily="18" charset="0"/>
                                    </a:rPr>
                                    <m:t>𝑥</m:t>
                                  </m:r>
                                </m:e>
                              </m:acc>
                              <m:r>
                                <a:rPr lang="en-US" altLang="ko-KR" sz="2150" i="1">
                                  <a:latin typeface="Cambria Math" panose="02040503050406030204" pitchFamily="18" charset="0"/>
                                </a:rPr>
                                <m:t>,</m:t>
                              </m:r>
                              <m:r>
                                <a:rPr lang="en-US" altLang="ko-KR" sz="2150" i="1">
                                  <a:latin typeface="Cambria Math" panose="02040503050406030204" pitchFamily="18" charset="0"/>
                                </a:rPr>
                                <m:t>𝑡</m:t>
                              </m:r>
                              <m:r>
                                <a:rPr lang="en-US" altLang="ko-KR" sz="2150" i="1">
                                  <a:latin typeface="Cambria Math" panose="02040503050406030204" pitchFamily="18" charset="0"/>
                                </a:rPr>
                                <m:t>+</m:t>
                              </m:r>
                              <m:r>
                                <a:rPr lang="en-US" altLang="ko-KR" sz="2150" b="0" i="1" smtClean="0">
                                  <a:latin typeface="Cambria Math" panose="02040503050406030204" pitchFamily="18" charset="0"/>
                                </a:rPr>
                                <m:t>h</m:t>
                              </m:r>
                            </m:e>
                          </m:d>
                        </m:sup>
                      </m:sSup>
                      <m:sSubSup>
                        <m:sSubSupPr>
                          <m:ctrlPr>
                            <a:rPr lang="en-US" altLang="ko-KR" sz="2150" b="0" i="1" smtClean="0">
                              <a:latin typeface="Cambria Math" panose="02040503050406030204" pitchFamily="18" charset="0"/>
                            </a:rPr>
                          </m:ctrlPr>
                        </m:sSubSupPr>
                        <m:e>
                          <m:r>
                            <a:rPr lang="en-US" altLang="ko-KR" sz="2150" b="0" i="1" smtClean="0">
                              <a:latin typeface="Cambria Math" panose="02040503050406030204" pitchFamily="18" charset="0"/>
                            </a:rPr>
                            <m:t>ℱ</m:t>
                          </m:r>
                        </m:e>
                        <m:sub>
                          <m:r>
                            <a:rPr lang="en-US" altLang="ko-KR" sz="2150" b="0" i="1" smtClean="0">
                              <a:latin typeface="Cambria Math" panose="02040503050406030204" pitchFamily="18" charset="0"/>
                            </a:rPr>
                            <m:t>𝑘</m:t>
                          </m:r>
                        </m:sub>
                        <m:sup>
                          <m:r>
                            <a:rPr lang="en-US" altLang="ko-KR" sz="2150" b="0" i="1" smtClean="0">
                              <a:latin typeface="Cambria Math" panose="02040503050406030204" pitchFamily="18" charset="0"/>
                            </a:rPr>
                            <m:t>−1</m:t>
                          </m:r>
                        </m:sup>
                      </m:sSubSup>
                      <m:sSup>
                        <m:sSupPr>
                          <m:ctrlPr>
                            <a:rPr lang="en-US" altLang="ko-KR" sz="2150" b="0" i="1" smtClean="0">
                              <a:solidFill>
                                <a:schemeClr val="tx1"/>
                              </a:solidFill>
                              <a:latin typeface="Cambria Math" panose="02040503050406030204" pitchFamily="18" charset="0"/>
                            </a:rPr>
                          </m:ctrlPr>
                        </m:sSupPr>
                        <m:e>
                          <m:r>
                            <a:rPr lang="en-US" altLang="ko-KR" sz="2150" b="0" i="1" smtClean="0">
                              <a:solidFill>
                                <a:schemeClr val="tx1"/>
                              </a:solidFill>
                              <a:latin typeface="Cambria Math" panose="02040503050406030204" pitchFamily="18" charset="0"/>
                            </a:rPr>
                            <m:t>𝑒</m:t>
                          </m:r>
                        </m:e>
                        <m:sup>
                          <m:r>
                            <a:rPr lang="en-US" altLang="ko-KR" sz="2150" b="0" i="1" smtClean="0">
                              <a:solidFill>
                                <a:schemeClr val="tx1"/>
                              </a:solidFill>
                              <a:latin typeface="Cambria Math" panose="02040503050406030204" pitchFamily="18" charset="0"/>
                            </a:rPr>
                            <m:t>−</m:t>
                          </m:r>
                          <m:r>
                            <a:rPr lang="en-US" altLang="ko-KR" sz="2150" b="0" i="1" smtClean="0">
                              <a:solidFill>
                                <a:schemeClr val="tx1"/>
                              </a:solidFill>
                              <a:latin typeface="Cambria Math" panose="02040503050406030204" pitchFamily="18" charset="0"/>
                            </a:rPr>
                            <m:t>𝑖</m:t>
                          </m:r>
                          <m:f>
                            <m:fPr>
                              <m:ctrlPr>
                                <a:rPr lang="en-US" altLang="ko-KR" sz="2150" b="0" i="1" smtClean="0">
                                  <a:solidFill>
                                    <a:schemeClr val="tx1"/>
                                  </a:solidFill>
                                  <a:latin typeface="Cambria Math" panose="02040503050406030204" pitchFamily="18" charset="0"/>
                                </a:rPr>
                              </m:ctrlPr>
                            </m:fPr>
                            <m:num>
                              <m:r>
                                <a:rPr lang="en-US" altLang="ko-KR" sz="2150" b="0" i="1" smtClean="0">
                                  <a:solidFill>
                                    <a:schemeClr val="tx1"/>
                                  </a:solidFill>
                                  <a:latin typeface="Cambria Math" panose="02040503050406030204" pitchFamily="18" charset="0"/>
                                </a:rPr>
                                <m:t>h</m:t>
                              </m:r>
                            </m:num>
                            <m:den>
                              <m:r>
                                <a:rPr lang="en-US" altLang="ko-KR" sz="2150" b="0" i="1" smtClean="0">
                                  <a:solidFill>
                                    <a:schemeClr val="tx1"/>
                                  </a:solidFill>
                                  <a:latin typeface="Cambria Math" panose="02040503050406030204" pitchFamily="18" charset="0"/>
                                </a:rPr>
                                <m:t>2</m:t>
                              </m:r>
                            </m:den>
                          </m:f>
                          <m:sSup>
                            <m:sSupPr>
                              <m:ctrlPr>
                                <a:rPr lang="en-US" altLang="ko-KR" sz="2150" b="0" i="1" smtClean="0">
                                  <a:solidFill>
                                    <a:schemeClr val="tx1"/>
                                  </a:solidFill>
                                  <a:latin typeface="Cambria Math" panose="02040503050406030204" pitchFamily="18" charset="0"/>
                                </a:rPr>
                              </m:ctrlPr>
                            </m:sSupPr>
                            <m:e>
                              <m:r>
                                <a:rPr lang="en-US" altLang="ko-KR" sz="2150" b="0" i="1" smtClean="0">
                                  <a:solidFill>
                                    <a:schemeClr val="tx1"/>
                                  </a:solidFill>
                                  <a:latin typeface="Cambria Math" panose="02040503050406030204" pitchFamily="18" charset="0"/>
                                </a:rPr>
                                <m:t>𝑘</m:t>
                              </m:r>
                            </m:e>
                            <m:sup>
                              <m:r>
                                <a:rPr lang="en-US" altLang="ko-KR" sz="2150" b="0" i="1" smtClean="0">
                                  <a:solidFill>
                                    <a:schemeClr val="tx1"/>
                                  </a:solidFill>
                                  <a:latin typeface="Cambria Math" panose="02040503050406030204" pitchFamily="18" charset="0"/>
                                </a:rPr>
                                <m:t>2</m:t>
                              </m:r>
                            </m:sup>
                          </m:sSup>
                        </m:sup>
                      </m:sSup>
                      <m:sSub>
                        <m:sSubPr>
                          <m:ctrlPr>
                            <a:rPr lang="en-US" altLang="ko-KR" sz="2150" b="0" i="1" smtClean="0">
                              <a:latin typeface="Cambria Math" panose="02040503050406030204" pitchFamily="18" charset="0"/>
                            </a:rPr>
                          </m:ctrlPr>
                        </m:sSubPr>
                        <m:e>
                          <m:r>
                            <a:rPr lang="en-US" altLang="ko-KR" sz="2150" i="1">
                              <a:latin typeface="Cambria Math" panose="02040503050406030204" pitchFamily="18" charset="0"/>
                            </a:rPr>
                            <m:t>ℱ</m:t>
                          </m:r>
                        </m:e>
                        <m:sub>
                          <m:r>
                            <a:rPr lang="en-US" altLang="ko-KR" sz="2150" b="0" i="1" smtClean="0">
                              <a:latin typeface="Cambria Math" panose="02040503050406030204" pitchFamily="18" charset="0"/>
                            </a:rPr>
                            <m:t>𝑘</m:t>
                          </m:r>
                        </m:sub>
                      </m:sSub>
                      <m:sSup>
                        <m:sSupPr>
                          <m:ctrlPr>
                            <a:rPr lang="en-US" altLang="ko-KR" sz="2150" i="1">
                              <a:latin typeface="Cambria Math" panose="02040503050406030204" pitchFamily="18" charset="0"/>
                            </a:rPr>
                          </m:ctrlPr>
                        </m:sSupPr>
                        <m:e>
                          <m:r>
                            <a:rPr lang="en-US" altLang="ko-KR" sz="2150" i="1">
                              <a:latin typeface="Cambria Math" panose="02040503050406030204" pitchFamily="18" charset="0"/>
                            </a:rPr>
                            <m:t>𝑒</m:t>
                          </m:r>
                        </m:e>
                        <m:sup>
                          <m:r>
                            <a:rPr lang="en-US" altLang="ko-KR" sz="2150" i="1">
                              <a:latin typeface="Cambria Math" panose="02040503050406030204" pitchFamily="18" charset="0"/>
                            </a:rPr>
                            <m:t>−</m:t>
                          </m:r>
                          <m:r>
                            <a:rPr lang="en-US" altLang="ko-KR" sz="2150" i="1">
                              <a:latin typeface="Cambria Math" panose="02040503050406030204" pitchFamily="18" charset="0"/>
                            </a:rPr>
                            <m:t>𝑖</m:t>
                          </m:r>
                          <m:f>
                            <m:fPr>
                              <m:ctrlPr>
                                <a:rPr lang="en-US" altLang="ko-KR" sz="2150" i="1">
                                  <a:latin typeface="Cambria Math" panose="02040503050406030204" pitchFamily="18" charset="0"/>
                                </a:rPr>
                              </m:ctrlPr>
                            </m:fPr>
                            <m:num>
                              <m:r>
                                <a:rPr lang="en-US" altLang="ko-KR" sz="2150" b="0" i="1" smtClean="0">
                                  <a:latin typeface="Cambria Math" panose="02040503050406030204" pitchFamily="18" charset="0"/>
                                </a:rPr>
                                <m:t>h</m:t>
                              </m:r>
                            </m:num>
                            <m:den>
                              <m:r>
                                <a:rPr lang="en-US" altLang="ko-KR" sz="2150" i="1">
                                  <a:latin typeface="Cambria Math" panose="02040503050406030204" pitchFamily="18" charset="0"/>
                                </a:rPr>
                                <m:t>2</m:t>
                              </m:r>
                            </m:den>
                          </m:f>
                          <m:r>
                            <m:rPr>
                              <m:sty m:val="p"/>
                            </m:rPr>
                            <a:rPr lang="en-US" altLang="ko-KR" sz="2150">
                              <a:latin typeface="Cambria Math" panose="02040503050406030204" pitchFamily="18" charset="0"/>
                            </a:rPr>
                            <m:t>Φ</m:t>
                          </m:r>
                          <m:d>
                            <m:dPr>
                              <m:ctrlPr>
                                <a:rPr lang="en-US" altLang="ko-KR" sz="2150" i="1">
                                  <a:latin typeface="Cambria Math" panose="02040503050406030204" pitchFamily="18" charset="0"/>
                                </a:rPr>
                              </m:ctrlPr>
                            </m:dPr>
                            <m:e>
                              <m:acc>
                                <m:accPr>
                                  <m:chr m:val="⃗"/>
                                  <m:ctrlPr>
                                    <a:rPr lang="en-US" altLang="ko-KR" sz="2150" i="1">
                                      <a:latin typeface="Cambria Math" panose="02040503050406030204" pitchFamily="18" charset="0"/>
                                    </a:rPr>
                                  </m:ctrlPr>
                                </m:accPr>
                                <m:e>
                                  <m:r>
                                    <a:rPr lang="en-US" altLang="ko-KR" sz="2150" i="1">
                                      <a:latin typeface="Cambria Math" panose="02040503050406030204" pitchFamily="18" charset="0"/>
                                    </a:rPr>
                                    <m:t>𝑥</m:t>
                                  </m:r>
                                </m:e>
                              </m:acc>
                              <m:r>
                                <a:rPr lang="en-US" altLang="ko-KR" sz="2150" i="1">
                                  <a:latin typeface="Cambria Math" panose="02040503050406030204" pitchFamily="18" charset="0"/>
                                </a:rPr>
                                <m:t>,</m:t>
                              </m:r>
                              <m:r>
                                <a:rPr lang="en-US" altLang="ko-KR" sz="2150" i="1">
                                  <a:latin typeface="Cambria Math" panose="02040503050406030204" pitchFamily="18" charset="0"/>
                                </a:rPr>
                                <m:t>𝑡</m:t>
                              </m:r>
                            </m:e>
                          </m:d>
                        </m:sup>
                      </m:sSup>
                      <m:r>
                        <a:rPr lang="en-US" altLang="ko-KR" sz="2150" i="1">
                          <a:latin typeface="Cambria Math" panose="02040503050406030204" pitchFamily="18" charset="0"/>
                        </a:rPr>
                        <m:t>𝜓</m:t>
                      </m:r>
                      <m:d>
                        <m:dPr>
                          <m:ctrlPr>
                            <a:rPr lang="en-US" altLang="ko-KR" sz="2150" i="1">
                              <a:latin typeface="Cambria Math" panose="02040503050406030204" pitchFamily="18" charset="0"/>
                            </a:rPr>
                          </m:ctrlPr>
                        </m:dPr>
                        <m:e>
                          <m:acc>
                            <m:accPr>
                              <m:chr m:val="⃗"/>
                              <m:ctrlPr>
                                <a:rPr lang="en-US" altLang="ko-KR" sz="2150" i="1">
                                  <a:latin typeface="Cambria Math" panose="02040503050406030204" pitchFamily="18" charset="0"/>
                                </a:rPr>
                              </m:ctrlPr>
                            </m:accPr>
                            <m:e>
                              <m:r>
                                <a:rPr lang="en-US" altLang="ko-KR" sz="2150" i="1">
                                  <a:latin typeface="Cambria Math" panose="02040503050406030204" pitchFamily="18" charset="0"/>
                                </a:rPr>
                                <m:t>𝑥</m:t>
                              </m:r>
                            </m:e>
                          </m:acc>
                          <m:r>
                            <a:rPr lang="en-US" altLang="ko-KR" sz="2150" i="1">
                              <a:latin typeface="Cambria Math" panose="02040503050406030204" pitchFamily="18" charset="0"/>
                            </a:rPr>
                            <m:t>,</m:t>
                          </m:r>
                          <m:r>
                            <a:rPr lang="en-US" altLang="ko-KR" sz="2150" i="1">
                              <a:latin typeface="Cambria Math" panose="02040503050406030204" pitchFamily="18" charset="0"/>
                            </a:rPr>
                            <m:t>𝑡</m:t>
                          </m:r>
                        </m:e>
                      </m:d>
                      <m:r>
                        <a:rPr lang="en-US" altLang="ko-KR" sz="2150" b="0" i="1" smtClean="0">
                          <a:latin typeface="Cambria Math" panose="02040503050406030204" pitchFamily="18" charset="0"/>
                        </a:rPr>
                        <m:t>,  </m:t>
                      </m:r>
                      <m:r>
                        <m:rPr>
                          <m:sty m:val="p"/>
                        </m:rPr>
                        <a:rPr lang="en-US" altLang="ko-KR" sz="2150" b="0" i="0" smtClean="0">
                          <a:latin typeface="Cambria Math" panose="02040503050406030204" pitchFamily="18" charset="0"/>
                        </a:rPr>
                        <m:t>Φ</m:t>
                      </m:r>
                      <m:d>
                        <m:dPr>
                          <m:ctrlPr>
                            <a:rPr lang="en-US" altLang="ko-KR" sz="2150" i="1">
                              <a:latin typeface="Cambria Math" panose="02040503050406030204" pitchFamily="18" charset="0"/>
                            </a:rPr>
                          </m:ctrlPr>
                        </m:dPr>
                        <m:e>
                          <m:acc>
                            <m:accPr>
                              <m:chr m:val="⃗"/>
                              <m:ctrlPr>
                                <a:rPr lang="en-US" altLang="ko-KR" sz="2150" i="1">
                                  <a:latin typeface="Cambria Math" panose="02040503050406030204" pitchFamily="18" charset="0"/>
                                </a:rPr>
                              </m:ctrlPr>
                            </m:accPr>
                            <m:e>
                              <m:r>
                                <a:rPr lang="en-US" altLang="ko-KR" sz="2150" i="1">
                                  <a:latin typeface="Cambria Math" panose="02040503050406030204" pitchFamily="18" charset="0"/>
                                </a:rPr>
                                <m:t>𝑥</m:t>
                              </m:r>
                            </m:e>
                          </m:acc>
                          <m:r>
                            <a:rPr lang="en-US" altLang="ko-KR" sz="2150" i="1">
                              <a:latin typeface="Cambria Math" panose="02040503050406030204" pitchFamily="18" charset="0"/>
                            </a:rPr>
                            <m:t>,</m:t>
                          </m:r>
                          <m:r>
                            <a:rPr lang="en-US" altLang="ko-KR" sz="2150" i="1">
                              <a:latin typeface="Cambria Math" panose="02040503050406030204" pitchFamily="18" charset="0"/>
                            </a:rPr>
                            <m:t>𝑡</m:t>
                          </m:r>
                          <m:r>
                            <a:rPr lang="en-US" altLang="ko-KR" sz="2150" i="1">
                              <a:latin typeface="Cambria Math" panose="02040503050406030204" pitchFamily="18" charset="0"/>
                            </a:rPr>
                            <m:t>+</m:t>
                          </m:r>
                          <m:r>
                            <a:rPr lang="en-US" altLang="ko-KR" sz="2150" b="0" i="1" smtClean="0">
                              <a:latin typeface="Cambria Math" panose="02040503050406030204" pitchFamily="18" charset="0"/>
                            </a:rPr>
                            <m:t>h</m:t>
                          </m:r>
                        </m:e>
                      </m:d>
                      <m:r>
                        <a:rPr lang="en-US" altLang="ko-KR" sz="2150" b="0" i="1" smtClean="0">
                          <a:latin typeface="Cambria Math" panose="02040503050406030204" pitchFamily="18" charset="0"/>
                        </a:rPr>
                        <m:t>=</m:t>
                      </m:r>
                      <m:sSubSup>
                        <m:sSubSupPr>
                          <m:ctrlPr>
                            <a:rPr lang="en-US" altLang="ko-KR" sz="2150" i="1">
                              <a:latin typeface="Cambria Math" panose="02040503050406030204" pitchFamily="18" charset="0"/>
                            </a:rPr>
                          </m:ctrlPr>
                        </m:sSubSupPr>
                        <m:e>
                          <m:r>
                            <a:rPr lang="en-US" altLang="ko-KR" sz="2150" i="1">
                              <a:latin typeface="Cambria Math" panose="02040503050406030204" pitchFamily="18" charset="0"/>
                            </a:rPr>
                            <m:t>ℱ</m:t>
                          </m:r>
                        </m:e>
                        <m:sub>
                          <m:r>
                            <a:rPr lang="en-US" altLang="ko-KR" sz="2150" i="1">
                              <a:latin typeface="Cambria Math" panose="02040503050406030204" pitchFamily="18" charset="0"/>
                            </a:rPr>
                            <m:t>𝑘</m:t>
                          </m:r>
                        </m:sub>
                        <m:sup>
                          <m:r>
                            <a:rPr lang="en-US" altLang="ko-KR" sz="2150" i="1">
                              <a:latin typeface="Cambria Math" panose="02040503050406030204" pitchFamily="18" charset="0"/>
                            </a:rPr>
                            <m:t>−1</m:t>
                          </m:r>
                        </m:sup>
                      </m:sSubSup>
                      <m:d>
                        <m:dPr>
                          <m:ctrlPr>
                            <a:rPr lang="en-US" altLang="ko-KR" sz="2150" b="0" i="1" smtClean="0">
                              <a:latin typeface="Cambria Math" panose="02040503050406030204" pitchFamily="18" charset="0"/>
                            </a:rPr>
                          </m:ctrlPr>
                        </m:dPr>
                        <m:e>
                          <m:r>
                            <a:rPr lang="en-US" altLang="ko-KR" sz="2150" b="0" i="1" smtClean="0">
                              <a:latin typeface="Cambria Math" panose="02040503050406030204" pitchFamily="18" charset="0"/>
                            </a:rPr>
                            <m:t>−</m:t>
                          </m:r>
                          <m:f>
                            <m:fPr>
                              <m:ctrlPr>
                                <a:rPr lang="en-US" altLang="ko-KR" sz="2150" b="0" i="1" smtClean="0">
                                  <a:latin typeface="Cambria Math" panose="02040503050406030204" pitchFamily="18" charset="0"/>
                                </a:rPr>
                              </m:ctrlPr>
                            </m:fPr>
                            <m:num>
                              <m:r>
                                <a:rPr lang="en-US" altLang="ko-KR" sz="2150" b="0" i="1" smtClean="0">
                                  <a:latin typeface="Cambria Math" panose="02040503050406030204" pitchFamily="18" charset="0"/>
                                </a:rPr>
                                <m:t>1</m:t>
                              </m:r>
                            </m:num>
                            <m:den>
                              <m:sSup>
                                <m:sSupPr>
                                  <m:ctrlPr>
                                    <a:rPr lang="en-US" altLang="ko-KR" sz="2150" b="0" i="1" smtClean="0">
                                      <a:latin typeface="Cambria Math" panose="02040503050406030204" pitchFamily="18" charset="0"/>
                                    </a:rPr>
                                  </m:ctrlPr>
                                </m:sSupPr>
                                <m:e>
                                  <m:r>
                                    <a:rPr lang="en-US" altLang="ko-KR" sz="2150" b="0" i="1" smtClean="0">
                                      <a:latin typeface="Cambria Math" panose="02040503050406030204" pitchFamily="18" charset="0"/>
                                    </a:rPr>
                                    <m:t>𝑘</m:t>
                                  </m:r>
                                </m:e>
                                <m:sup>
                                  <m:r>
                                    <a:rPr lang="en-US" altLang="ko-KR" sz="2150" b="0" i="1" smtClean="0">
                                      <a:latin typeface="Cambria Math" panose="02040503050406030204" pitchFamily="18" charset="0"/>
                                    </a:rPr>
                                    <m:t>2</m:t>
                                  </m:r>
                                </m:sup>
                              </m:sSup>
                            </m:den>
                          </m:f>
                        </m:e>
                      </m:d>
                      <m:sSub>
                        <m:sSubPr>
                          <m:ctrlPr>
                            <a:rPr lang="en-US" altLang="ko-KR" sz="2150" i="1">
                              <a:latin typeface="Cambria Math" panose="02040503050406030204" pitchFamily="18" charset="0"/>
                            </a:rPr>
                          </m:ctrlPr>
                        </m:sSubPr>
                        <m:e>
                          <m:r>
                            <a:rPr lang="en-US" altLang="ko-KR" sz="2150" i="1">
                              <a:latin typeface="Cambria Math" panose="02040503050406030204" pitchFamily="18" charset="0"/>
                            </a:rPr>
                            <m:t>ℱ</m:t>
                          </m:r>
                        </m:e>
                        <m:sub>
                          <m:r>
                            <a:rPr lang="en-US" altLang="ko-KR" sz="2150" i="1">
                              <a:latin typeface="Cambria Math" panose="02040503050406030204" pitchFamily="18" charset="0"/>
                            </a:rPr>
                            <m:t>𝑘</m:t>
                          </m:r>
                        </m:sub>
                      </m:sSub>
                      <m:r>
                        <a:rPr lang="en-US" altLang="ko-KR" sz="2150" b="0" i="1" smtClean="0">
                          <a:latin typeface="Cambria Math" panose="02040503050406030204" pitchFamily="18" charset="0"/>
                        </a:rPr>
                        <m:t>4</m:t>
                      </m:r>
                      <m:r>
                        <a:rPr lang="en-US" altLang="ko-KR" sz="2150" b="0" i="1" smtClean="0">
                          <a:latin typeface="Cambria Math" panose="02040503050406030204" pitchFamily="18" charset="0"/>
                        </a:rPr>
                        <m:t>𝜋</m:t>
                      </m:r>
                      <m:sSup>
                        <m:sSupPr>
                          <m:ctrlPr>
                            <a:rPr lang="en-US" altLang="ko-KR" sz="2150" b="0" i="1" smtClean="0">
                              <a:latin typeface="Cambria Math" panose="02040503050406030204" pitchFamily="18" charset="0"/>
                            </a:rPr>
                          </m:ctrlPr>
                        </m:sSupPr>
                        <m:e>
                          <m:d>
                            <m:dPr>
                              <m:begChr m:val="|"/>
                              <m:endChr m:val="|"/>
                              <m:ctrlPr>
                                <a:rPr lang="en-US" altLang="ko-KR" sz="2150" b="0" i="1" smtClean="0">
                                  <a:latin typeface="Cambria Math" panose="02040503050406030204" pitchFamily="18" charset="0"/>
                                </a:rPr>
                              </m:ctrlPr>
                            </m:dPr>
                            <m:e>
                              <m:r>
                                <a:rPr lang="en-US" altLang="ko-KR" sz="2150" b="0" i="1" smtClean="0">
                                  <a:latin typeface="Cambria Math" panose="02040503050406030204" pitchFamily="18" charset="0"/>
                                </a:rPr>
                                <m:t>𝜓</m:t>
                              </m:r>
                              <m:d>
                                <m:dPr>
                                  <m:ctrlPr>
                                    <a:rPr lang="en-US" altLang="ko-KR" sz="2150" b="0" i="1" smtClean="0">
                                      <a:latin typeface="Cambria Math" panose="02040503050406030204" pitchFamily="18" charset="0"/>
                                    </a:rPr>
                                  </m:ctrlPr>
                                </m:dPr>
                                <m:e>
                                  <m:acc>
                                    <m:accPr>
                                      <m:chr m:val="⃗"/>
                                      <m:ctrlPr>
                                        <a:rPr lang="en-US" altLang="ko-KR" sz="2150" b="0" i="1" smtClean="0">
                                          <a:latin typeface="Cambria Math" panose="02040503050406030204" pitchFamily="18" charset="0"/>
                                        </a:rPr>
                                      </m:ctrlPr>
                                    </m:accPr>
                                    <m:e>
                                      <m:r>
                                        <a:rPr lang="en-US" altLang="ko-KR" sz="2150" b="0" i="1" smtClean="0">
                                          <a:latin typeface="Cambria Math" panose="02040503050406030204" pitchFamily="18" charset="0"/>
                                        </a:rPr>
                                        <m:t>𝑥</m:t>
                                      </m:r>
                                    </m:e>
                                  </m:acc>
                                  <m:r>
                                    <a:rPr lang="en-US" altLang="ko-KR" sz="2150" b="0" i="1" smtClean="0">
                                      <a:latin typeface="Cambria Math" panose="02040503050406030204" pitchFamily="18" charset="0"/>
                                    </a:rPr>
                                    <m:t>,</m:t>
                                  </m:r>
                                  <m:sSub>
                                    <m:sSubPr>
                                      <m:ctrlPr>
                                        <a:rPr lang="en-US" altLang="ko-KR" sz="2150" b="0" i="1" smtClean="0">
                                          <a:latin typeface="Cambria Math" panose="02040503050406030204" pitchFamily="18" charset="0"/>
                                        </a:rPr>
                                      </m:ctrlPr>
                                    </m:sSubPr>
                                    <m:e>
                                      <m:r>
                                        <a:rPr lang="en-US" altLang="ko-KR" sz="2150" b="0" i="1" smtClean="0">
                                          <a:latin typeface="Cambria Math" panose="02040503050406030204" pitchFamily="18" charset="0"/>
                                        </a:rPr>
                                        <m:t>𝑡</m:t>
                                      </m:r>
                                    </m:e>
                                    <m:sub>
                                      <m:r>
                                        <a:rPr lang="en-US" altLang="ko-KR" sz="2150" b="0" i="1" smtClean="0">
                                          <a:latin typeface="Cambria Math" panose="02040503050406030204" pitchFamily="18" charset="0"/>
                                        </a:rPr>
                                        <m:t>𝑖</m:t>
                                      </m:r>
                                    </m:sub>
                                  </m:sSub>
                                </m:e>
                              </m:d>
                            </m:e>
                          </m:d>
                        </m:e>
                        <m:sup>
                          <m:r>
                            <a:rPr lang="en-US" altLang="ko-KR" sz="2150" b="0" i="1" smtClean="0">
                              <a:latin typeface="Cambria Math" panose="02040503050406030204" pitchFamily="18" charset="0"/>
                            </a:rPr>
                            <m:t>2</m:t>
                          </m:r>
                        </m:sup>
                      </m:sSup>
                    </m:oMath>
                  </m:oMathPara>
                </a14:m>
                <a:endParaRPr lang="en-US" altLang="ko-KR" sz="2150" dirty="0">
                  <a:solidFill>
                    <a:schemeClr val="tx1"/>
                  </a:solidFill>
                </a:endParaRPr>
              </a:p>
              <a:p>
                <a:pPr marL="0" indent="0">
                  <a:buNone/>
                </a:pPr>
                <a:endParaRPr lang="en-US" altLang="ko-KR" sz="2000" dirty="0"/>
              </a:p>
              <a:p>
                <a:r>
                  <a:rPr lang="en-US" altLang="ko-KR" sz="2000" dirty="0">
                    <a:solidFill>
                      <a:schemeClr val="tx1"/>
                    </a:solidFill>
                  </a:rPr>
                  <a:t>Leapfrog (time-evolution) + Pseudo-spectral Fourier algorithm (Poisson eq.)</a:t>
                </a:r>
              </a:p>
              <a:p>
                <a:r>
                  <a:rPr lang="en-US" altLang="ko-KR" sz="2000" dirty="0"/>
                  <a:t>Particles coupled with ULDM </a:t>
                </a:r>
                <a:r>
                  <a:rPr lang="ko-KR" altLang="en-US" sz="2000" dirty="0"/>
                  <a:t>⇒ </a:t>
                </a:r>
                <a:r>
                  <a:rPr lang="en-US" altLang="ko-KR" sz="2000" dirty="0"/>
                  <a:t>4</a:t>
                </a:r>
                <a:r>
                  <a:rPr lang="en-US" altLang="ko-KR" sz="2000" baseline="30000" dirty="0"/>
                  <a:t>th</a:t>
                </a:r>
                <a:r>
                  <a:rPr lang="en-US" altLang="ko-KR" sz="2000" dirty="0"/>
                  <a:t>-order Runge-</a:t>
                </a:r>
                <a:r>
                  <a:rPr lang="en-US" altLang="ko-KR" sz="2000" dirty="0" err="1"/>
                  <a:t>Kutta</a:t>
                </a:r>
                <a:r>
                  <a:rPr lang="en-US" altLang="ko-KR" sz="2000" dirty="0"/>
                  <a:t> method</a:t>
                </a:r>
              </a:p>
              <a:p>
                <a:r>
                  <a:rPr lang="en-US" altLang="ko-KR" sz="600" dirty="0">
                    <a:solidFill>
                      <a:schemeClr val="bg1"/>
                    </a:solidFill>
                  </a:rPr>
                  <a:t>d</a:t>
                </a:r>
              </a:p>
              <a:p>
                <a:pPr marL="0" indent="0">
                  <a:buNone/>
                </a:pPr>
                <a14:m>
                  <m:oMathPara xmlns:m="http://schemas.openxmlformats.org/officeDocument/2006/math">
                    <m:oMathParaPr>
                      <m:jc m:val="centerGroup"/>
                    </m:oMathParaPr>
                    <m:oMath xmlns:m="http://schemas.openxmlformats.org/officeDocument/2006/math">
                      <m:f>
                        <m:fPr>
                          <m:ctrlPr>
                            <a:rPr lang="en-US" altLang="ko-KR" sz="2000" b="0" i="1" smtClean="0">
                              <a:solidFill>
                                <a:schemeClr val="tx1"/>
                              </a:solidFill>
                              <a:latin typeface="Cambria Math" panose="02040503050406030204" pitchFamily="18" charset="0"/>
                            </a:rPr>
                          </m:ctrlPr>
                        </m:fPr>
                        <m:num>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𝑑</m:t>
                              </m:r>
                            </m:e>
                            <m:sup>
                              <m:r>
                                <a:rPr lang="en-US" altLang="ko-KR" sz="2000" b="0" i="1" smtClean="0">
                                  <a:solidFill>
                                    <a:schemeClr val="tx1"/>
                                  </a:solidFill>
                                  <a:latin typeface="Cambria Math" panose="02040503050406030204" pitchFamily="18" charset="0"/>
                                </a:rPr>
                                <m:t>2</m:t>
                              </m:r>
                            </m:sup>
                          </m:sSup>
                          <m:sSub>
                            <m:sSubPr>
                              <m:ctrlPr>
                                <a:rPr lang="en-US" altLang="ko-KR" sz="2000" b="0" i="1" smtClean="0">
                                  <a:solidFill>
                                    <a:schemeClr val="tx1"/>
                                  </a:solidFill>
                                  <a:latin typeface="Cambria Math" panose="02040503050406030204" pitchFamily="18" charset="0"/>
                                </a:rPr>
                              </m:ctrlPr>
                            </m:sSubPr>
                            <m:e>
                              <m:acc>
                                <m:accPr>
                                  <m:chr m:val="⃗"/>
                                  <m:ctrlPr>
                                    <a:rPr lang="en-US" altLang="ko-KR" sz="2000" b="0" i="1" smtClean="0">
                                      <a:solidFill>
                                        <a:schemeClr val="tx1"/>
                                      </a:solidFill>
                                      <a:latin typeface="Cambria Math" panose="02040503050406030204" pitchFamily="18" charset="0"/>
                                    </a:rPr>
                                  </m:ctrlPr>
                                </m:accPr>
                                <m:e>
                                  <m:r>
                                    <a:rPr lang="en-US" altLang="ko-KR" sz="2000" b="0" i="1" smtClean="0">
                                      <a:solidFill>
                                        <a:schemeClr val="tx1"/>
                                      </a:solidFill>
                                      <a:latin typeface="Cambria Math" panose="02040503050406030204" pitchFamily="18" charset="0"/>
                                    </a:rPr>
                                    <m:t>𝑥</m:t>
                                  </m:r>
                                </m:e>
                              </m:acc>
                            </m:e>
                            <m:sub>
                              <m:r>
                                <a:rPr lang="en-US" altLang="ko-KR" sz="2000" b="0" i="1" smtClean="0">
                                  <a:solidFill>
                                    <a:schemeClr val="tx1"/>
                                  </a:solidFill>
                                  <a:latin typeface="Cambria Math" panose="02040503050406030204" pitchFamily="18" charset="0"/>
                                </a:rPr>
                                <m:t>𝑗</m:t>
                              </m:r>
                            </m:sub>
                          </m:sSub>
                        </m:num>
                        <m:den>
                          <m:r>
                            <a:rPr lang="en-US" altLang="ko-KR" sz="2000" b="0" i="1" smtClean="0">
                              <a:solidFill>
                                <a:schemeClr val="tx1"/>
                              </a:solidFill>
                              <a:latin typeface="Cambria Math" panose="02040503050406030204" pitchFamily="18" charset="0"/>
                            </a:rPr>
                            <m:t>𝑑</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𝑡</m:t>
                              </m:r>
                            </m:e>
                            <m:sup>
                              <m:r>
                                <a:rPr lang="en-US" altLang="ko-KR" sz="2000" b="0" i="1" smtClean="0">
                                  <a:solidFill>
                                    <a:schemeClr val="tx1"/>
                                  </a:solidFill>
                                  <a:latin typeface="Cambria Math" panose="02040503050406030204" pitchFamily="18" charset="0"/>
                                </a:rPr>
                                <m:t>2</m:t>
                              </m:r>
                            </m:sup>
                          </m:sSup>
                        </m:den>
                      </m:f>
                      <m:r>
                        <a:rPr lang="en-US" altLang="ko-KR" sz="2000" b="0" i="1" smtClean="0">
                          <a:solidFill>
                            <a:schemeClr val="tx1"/>
                          </a:solidFill>
                          <a:latin typeface="Cambria Math" panose="02040503050406030204" pitchFamily="18" charset="0"/>
                        </a:rPr>
                        <m:t>=−</m:t>
                      </m:r>
                      <m:sSub>
                        <m:sSubPr>
                          <m:ctrlPr>
                            <a:rPr lang="en-US" altLang="ko-KR" sz="2000" i="1" dirty="0">
                              <a:latin typeface="Cambria Math" panose="02040503050406030204" pitchFamily="18" charset="0"/>
                            </a:rPr>
                          </m:ctrlPr>
                        </m:sSubPr>
                        <m:e>
                          <m:r>
                            <m:rPr>
                              <m:sty m:val="p"/>
                            </m:rPr>
                            <a:rPr lang="en-US" altLang="ko-KR" sz="2000" dirty="0">
                              <a:latin typeface="Cambria Math" panose="02040503050406030204" pitchFamily="18" charset="0"/>
                            </a:rPr>
                            <m:t>∇</m:t>
                          </m:r>
                        </m:e>
                        <m:sub>
                          <m:r>
                            <a:rPr lang="en-US" altLang="ko-KR" sz="2000" i="1" dirty="0">
                              <a:latin typeface="Cambria Math" panose="02040503050406030204" pitchFamily="18" charset="0"/>
                            </a:rPr>
                            <m:t>𝑗</m:t>
                          </m:r>
                        </m:sub>
                      </m:sSub>
                      <m:nary>
                        <m:naryPr>
                          <m:chr m:val="∑"/>
                          <m:supHide m:val="on"/>
                          <m:ctrlPr>
                            <a:rPr lang="en-US" altLang="ko-KR" sz="2000" i="1" dirty="0">
                              <a:latin typeface="Cambria Math" panose="02040503050406030204" pitchFamily="18" charset="0"/>
                            </a:rPr>
                          </m:ctrlPr>
                        </m:naryPr>
                        <m:sub>
                          <m:r>
                            <m:rPr>
                              <m:brk m:alnAt="7"/>
                            </m:rPr>
                            <a:rPr lang="en-US" altLang="ko-KR" sz="2000" i="1" dirty="0">
                              <a:latin typeface="Cambria Math" panose="02040503050406030204" pitchFamily="18" charset="0"/>
                            </a:rPr>
                            <m:t>𝑘</m:t>
                          </m:r>
                          <m:r>
                            <a:rPr lang="en-US" altLang="ko-KR" sz="2000" i="1" dirty="0">
                              <a:latin typeface="Cambria Math" panose="02040503050406030204" pitchFamily="18" charset="0"/>
                            </a:rPr>
                            <m:t>≠</m:t>
                          </m:r>
                          <m:r>
                            <a:rPr lang="en-US" altLang="ko-KR" sz="2000" i="1" dirty="0">
                              <a:latin typeface="Cambria Math" panose="02040503050406030204" pitchFamily="18" charset="0"/>
                            </a:rPr>
                            <m:t>𝑗</m:t>
                          </m:r>
                        </m:sub>
                        <m:sup/>
                        <m:e>
                          <m:f>
                            <m:fPr>
                              <m:ctrlPr>
                                <a:rPr lang="en-US" altLang="ko-KR" sz="2000" i="1" dirty="0">
                                  <a:latin typeface="Cambria Math" panose="02040503050406030204" pitchFamily="18" charset="0"/>
                                </a:rPr>
                              </m:ctrlPr>
                            </m:fPr>
                            <m:num>
                              <m:r>
                                <a:rPr lang="en-US" altLang="ko-KR" sz="2000" i="1" dirty="0">
                                  <a:latin typeface="Cambria Math" panose="02040503050406030204" pitchFamily="18" charset="0"/>
                                </a:rPr>
                                <m:t>𝐺</m:t>
                              </m:r>
                              <m:sSub>
                                <m:sSubPr>
                                  <m:ctrlPr>
                                    <a:rPr lang="en-US" altLang="ko-KR" sz="2000" i="1" dirty="0">
                                      <a:latin typeface="Cambria Math" panose="02040503050406030204" pitchFamily="18" charset="0"/>
                                    </a:rPr>
                                  </m:ctrlPr>
                                </m:sSubPr>
                                <m:e>
                                  <m:r>
                                    <a:rPr lang="en-US" altLang="ko-KR" sz="2000" i="1" dirty="0">
                                      <a:latin typeface="Cambria Math" panose="02040503050406030204" pitchFamily="18" charset="0"/>
                                    </a:rPr>
                                    <m:t>𝑀</m:t>
                                  </m:r>
                                </m:e>
                                <m:sub>
                                  <m:r>
                                    <a:rPr lang="en-US" altLang="ko-KR" sz="2000" i="1" dirty="0">
                                      <a:latin typeface="Cambria Math" panose="02040503050406030204" pitchFamily="18" charset="0"/>
                                    </a:rPr>
                                    <m:t>𝑘</m:t>
                                  </m:r>
                                </m:sub>
                              </m:sSub>
                            </m:num>
                            <m:den>
                              <m:d>
                                <m:dPr>
                                  <m:begChr m:val="|"/>
                                  <m:endChr m:val="|"/>
                                  <m:ctrlPr>
                                    <a:rPr lang="en-US" altLang="ko-KR" sz="2000" i="1" dirty="0">
                                      <a:latin typeface="Cambria Math" panose="02040503050406030204" pitchFamily="18" charset="0"/>
                                    </a:rPr>
                                  </m:ctrlPr>
                                </m:dPr>
                                <m:e>
                                  <m:sSub>
                                    <m:sSubPr>
                                      <m:ctrlPr>
                                        <a:rPr lang="en-US" altLang="ko-KR" sz="2000" i="1" dirty="0">
                                          <a:latin typeface="Cambria Math" panose="02040503050406030204" pitchFamily="18" charset="0"/>
                                        </a:rPr>
                                      </m:ctrlPr>
                                    </m:sSub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𝑥</m:t>
                                          </m:r>
                                        </m:e>
                                      </m:acc>
                                    </m:e>
                                    <m:sub>
                                      <m:r>
                                        <a:rPr lang="en-US" altLang="ko-KR" sz="2000" i="1" dirty="0">
                                          <a:latin typeface="Cambria Math" panose="02040503050406030204" pitchFamily="18" charset="0"/>
                                        </a:rPr>
                                        <m:t>𝑗</m:t>
                                      </m:r>
                                    </m:sub>
                                  </m:sSub>
                                  <m:r>
                                    <a:rPr lang="en-US" altLang="ko-KR" sz="2000" i="1" dirty="0">
                                      <a:latin typeface="Cambria Math" panose="02040503050406030204" pitchFamily="18" charset="0"/>
                                    </a:rPr>
                                    <m:t>−</m:t>
                                  </m:r>
                                  <m:sSub>
                                    <m:sSubPr>
                                      <m:ctrlPr>
                                        <a:rPr lang="en-US" altLang="ko-KR" sz="2000" i="1" dirty="0">
                                          <a:latin typeface="Cambria Math" panose="02040503050406030204" pitchFamily="18" charset="0"/>
                                        </a:rPr>
                                      </m:ctrlPr>
                                    </m:sSub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𝑥</m:t>
                                          </m:r>
                                        </m:e>
                                      </m:acc>
                                    </m:e>
                                    <m:sub>
                                      <m:r>
                                        <a:rPr lang="en-US" altLang="ko-KR" sz="2000" i="1" dirty="0">
                                          <a:latin typeface="Cambria Math" panose="02040503050406030204" pitchFamily="18" charset="0"/>
                                        </a:rPr>
                                        <m:t>𝑘</m:t>
                                      </m:r>
                                    </m:sub>
                                  </m:sSub>
                                </m:e>
                              </m:d>
                            </m:den>
                          </m:f>
                        </m:e>
                      </m:nary>
                      <m:r>
                        <a:rPr lang="en-US" altLang="ko-KR" sz="2000" b="0" i="1" smtClean="0">
                          <a:solidFill>
                            <a:schemeClr val="tx1"/>
                          </a:solidFill>
                          <a:latin typeface="Cambria Math" panose="02040503050406030204" pitchFamily="18" charset="0"/>
                        </a:rPr>
                        <m:t>−</m:t>
                      </m:r>
                      <m:r>
                        <m:rPr>
                          <m:sty m:val="p"/>
                        </m:rPr>
                        <a:rPr lang="en-US" altLang="ko-KR" sz="2000" b="0" i="0" smtClean="0">
                          <a:solidFill>
                            <a:schemeClr val="tx1"/>
                          </a:solidFill>
                          <a:latin typeface="Cambria Math" panose="02040503050406030204" pitchFamily="18" charset="0"/>
                        </a:rPr>
                        <m:t>∇</m:t>
                      </m:r>
                      <m:r>
                        <m:rPr>
                          <m:sty m:val="p"/>
                        </m:rPr>
                        <a:rPr lang="en-US" altLang="ko-KR" sz="2000">
                          <a:latin typeface="Cambria Math" panose="02040503050406030204" pitchFamily="18" charset="0"/>
                        </a:rPr>
                        <m:t>Φ</m:t>
                      </m:r>
                      <m:d>
                        <m:dPr>
                          <m:ctrlPr>
                            <a:rPr lang="en-US" altLang="ko-KR" sz="2000" b="0" i="1" smtClean="0">
                              <a:solidFill>
                                <a:schemeClr val="tx1"/>
                              </a:solidFill>
                              <a:latin typeface="Cambria Math" panose="02040503050406030204" pitchFamily="18" charset="0"/>
                            </a:rPr>
                          </m:ctrlPr>
                        </m:dPr>
                        <m:e>
                          <m:sSub>
                            <m:sSubPr>
                              <m:ctrlPr>
                                <a:rPr lang="en-US" altLang="ko-KR" sz="215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e>
                            <m:sub>
                              <m:r>
                                <a:rPr lang="en-US" altLang="ko-KR" sz="2150" i="1">
                                  <a:latin typeface="Cambria Math" panose="02040503050406030204" pitchFamily="18" charset="0"/>
                                </a:rPr>
                                <m:t>𝑗</m:t>
                              </m:r>
                            </m:sub>
                          </m:sSub>
                        </m:e>
                      </m:d>
                    </m:oMath>
                  </m:oMathPara>
                </a14:m>
                <a:endParaRPr lang="en-US" altLang="ko-KR" sz="2000" dirty="0">
                  <a:solidFill>
                    <a:schemeClr val="tx1"/>
                  </a:solidFill>
                </a:endParaRPr>
              </a:p>
              <a:p>
                <a:r>
                  <a:rPr lang="en-US" altLang="ko-KR" sz="2000" dirty="0"/>
                  <a:t>Timestep is chosen to </a:t>
                </a:r>
                <a14:m>
                  <m:oMath xmlns:m="http://schemas.openxmlformats.org/officeDocument/2006/math">
                    <m:r>
                      <m:rPr>
                        <m:sty m:val="p"/>
                      </m:rPr>
                      <a:rPr lang="en-US" altLang="ko-KR" sz="2000" b="0" i="0" smtClean="0">
                        <a:latin typeface="Cambria Math" panose="02040503050406030204" pitchFamily="18" charset="0"/>
                      </a:rPr>
                      <m:t>Δ</m:t>
                    </m:r>
                    <m:r>
                      <a:rPr lang="en-US" altLang="ko-KR" sz="2000" b="0" i="1" smtClean="0">
                        <a:latin typeface="Cambria Math" panose="02040503050406030204" pitchFamily="18" charset="0"/>
                      </a:rPr>
                      <m:t>𝑡</m:t>
                    </m:r>
                    <m:r>
                      <a:rPr lang="en-US" altLang="ko-KR" sz="2000" b="0" i="1" smtClean="0">
                        <a:latin typeface="Cambria Math" panose="02040503050406030204" pitchFamily="18" charset="0"/>
                      </a:rPr>
                      <m:t>≤</m:t>
                    </m:r>
                    <m:r>
                      <m:rPr>
                        <m:sty m:val="p"/>
                      </m:rPr>
                      <a:rPr lang="en-US" altLang="ko-KR" sz="2000" b="0" i="0" smtClean="0">
                        <a:latin typeface="Cambria Math" panose="02040503050406030204" pitchFamily="18" charset="0"/>
                      </a:rPr>
                      <m:t>Δ</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𝑡</m:t>
                        </m:r>
                      </m:e>
                      <m:sub>
                        <m:r>
                          <a:rPr lang="en-US" altLang="ko-KR" sz="2000" b="0" i="1" smtClean="0">
                            <a:latin typeface="Cambria Math" panose="02040503050406030204" pitchFamily="18" charset="0"/>
                          </a:rPr>
                          <m:t>𝑑</m:t>
                        </m:r>
                      </m:sub>
                    </m:sSub>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r>
                                  <m:rPr>
                                    <m:sty m:val="p"/>
                                  </m:rPr>
                                  <a:rPr lang="en-US" altLang="ko-KR" sz="2000" b="0" i="0" smtClean="0">
                                    <a:latin typeface="Cambria Math" panose="02040503050406030204" pitchFamily="18" charset="0"/>
                                  </a:rPr>
                                  <m:t>Δ</m:t>
                                </m:r>
                                <m:r>
                                  <a:rPr lang="en-US" altLang="ko-KR" sz="2000" b="0" i="1" smtClean="0">
                                    <a:latin typeface="Cambria Math" panose="02040503050406030204" pitchFamily="18" charset="0"/>
                                  </a:rPr>
                                  <m:t>𝑥</m:t>
                                </m:r>
                              </m:e>
                            </m:d>
                          </m:e>
                          <m:sup>
                            <m:r>
                              <a:rPr lang="en-US" altLang="ko-KR" sz="2000" b="0" i="1" smtClean="0">
                                <a:latin typeface="Cambria Math" panose="02040503050406030204" pitchFamily="18" charset="0"/>
                              </a:rPr>
                              <m:t>2</m:t>
                            </m:r>
                          </m:sup>
                        </m:sSup>
                      </m:num>
                      <m:den>
                        <m:r>
                          <a:rPr lang="en-US" altLang="ko-KR" sz="2000" b="0" i="1" smtClean="0">
                            <a:latin typeface="Cambria Math" panose="02040503050406030204" pitchFamily="18" charset="0"/>
                          </a:rPr>
                          <m:t>𝜋</m:t>
                        </m:r>
                      </m:den>
                    </m:f>
                  </m:oMath>
                </a14:m>
                <a:r>
                  <a:rPr lang="en-US" altLang="ko-KR" sz="2000" dirty="0">
                    <a:solidFill>
                      <a:schemeClr val="tx1"/>
                    </a:solidFill>
                  </a:rPr>
                  <a:t> </a:t>
                </a:r>
                <a:r>
                  <a:rPr lang="ko-KR" altLang="en-US" sz="2000" dirty="0">
                    <a:solidFill>
                      <a:schemeClr val="tx1"/>
                    </a:solidFill>
                  </a:rPr>
                  <a:t>⇒ </a:t>
                </a:r>
                <a14:m>
                  <m:oMath xmlns:m="http://schemas.openxmlformats.org/officeDocument/2006/math">
                    <m:r>
                      <m:rPr>
                        <m:sty m:val="p"/>
                      </m:rPr>
                      <a:rPr lang="en-US" altLang="ko-KR" sz="2000" b="0" i="1" smtClean="0">
                        <a:solidFill>
                          <a:schemeClr val="tx1"/>
                        </a:solidFill>
                        <a:latin typeface="Cambria Math" panose="02040503050406030204" pitchFamily="18" charset="0"/>
                      </a:rPr>
                      <m:t>arg</m:t>
                    </m:r>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𝜓</m:t>
                        </m:r>
                      </m:e>
                    </m:d>
                    <m:r>
                      <a:rPr lang="en-US" altLang="ko-KR" sz="2000" b="0" i="1" smtClean="0">
                        <a:solidFill>
                          <a:schemeClr val="tx1"/>
                        </a:solidFill>
                        <a:latin typeface="Cambria Math" panose="02040503050406030204" pitchFamily="18" charset="0"/>
                      </a:rPr>
                      <m:t>&lt;</m:t>
                    </m:r>
                    <m:r>
                      <a:rPr lang="en-US" altLang="ko-KR" sz="2000" b="0" i="1" smtClean="0">
                        <a:solidFill>
                          <a:schemeClr val="tx1"/>
                        </a:solidFill>
                        <a:latin typeface="Cambria Math" panose="02040503050406030204" pitchFamily="18" charset="0"/>
                      </a:rPr>
                      <m:t>𝜋</m:t>
                    </m:r>
                  </m:oMath>
                </a14:m>
                <a:r>
                  <a:rPr lang="en-US" altLang="ko-KR" sz="2000" dirty="0">
                    <a:solidFill>
                      <a:schemeClr val="tx1"/>
                    </a:solidFill>
                  </a:rPr>
                  <a:t>, thereby prevents moving “backwards”</a:t>
                </a:r>
              </a:p>
            </p:txBody>
          </p:sp>
        </mc:Choice>
        <mc:Fallback xmlns="">
          <p:sp>
            <p:nvSpPr>
              <p:cNvPr id="14" name="내용 개체 틀 2">
                <a:extLst>
                  <a:ext uri="{FF2B5EF4-FFF2-40B4-BE49-F238E27FC236}">
                    <a16:creationId xmlns:a16="http://schemas.microsoft.com/office/drawing/2014/main" id="{1B6F3A29-5CB7-779C-B2F7-5ACEAD26D871}"/>
                  </a:ext>
                </a:extLst>
              </p:cNvPr>
              <p:cNvSpPr txBox="1">
                <a:spLocks noRot="1" noChangeAspect="1" noMove="1" noResize="1" noEditPoints="1" noAdjustHandles="1" noChangeArrowheads="1" noChangeShapeType="1" noTextEdit="1"/>
              </p:cNvSpPr>
              <p:nvPr/>
            </p:nvSpPr>
            <p:spPr>
              <a:xfrm>
                <a:off x="-1" y="2842801"/>
                <a:ext cx="12192002" cy="3549527"/>
              </a:xfrm>
              <a:prstGeom prst="rect">
                <a:avLst/>
              </a:prstGeom>
              <a:blipFill>
                <a:blip r:embed="rId5"/>
                <a:stretch>
                  <a:fillRect l="-450"/>
                </a:stretch>
              </a:blipFill>
            </p:spPr>
            <p:txBody>
              <a:bodyPr/>
              <a:lstStyle/>
              <a:p>
                <a:r>
                  <a:rPr lang="ko-KR" altLang="en-US">
                    <a:noFill/>
                  </a:rPr>
                  <a:t> </a:t>
                </a:r>
              </a:p>
            </p:txBody>
          </p:sp>
        </mc:Fallback>
      </mc:AlternateContent>
      <p:sp>
        <p:nvSpPr>
          <p:cNvPr id="15" name="왼쪽 대괄호 14">
            <a:extLst>
              <a:ext uri="{FF2B5EF4-FFF2-40B4-BE49-F238E27FC236}">
                <a16:creationId xmlns:a16="http://schemas.microsoft.com/office/drawing/2014/main" id="{0781F996-0FDA-DA3E-B120-7E286C9219F8}"/>
              </a:ext>
            </a:extLst>
          </p:cNvPr>
          <p:cNvSpPr/>
          <p:nvPr/>
        </p:nvSpPr>
        <p:spPr>
          <a:xfrm rot="16200000">
            <a:off x="2339915" y="2824134"/>
            <a:ext cx="164811" cy="1363885"/>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6" name="왼쪽 대괄호 15">
            <a:extLst>
              <a:ext uri="{FF2B5EF4-FFF2-40B4-BE49-F238E27FC236}">
                <a16:creationId xmlns:a16="http://schemas.microsoft.com/office/drawing/2014/main" id="{476EECE2-D447-AA1D-0AED-B5E774140473}"/>
              </a:ext>
            </a:extLst>
          </p:cNvPr>
          <p:cNvSpPr/>
          <p:nvPr/>
        </p:nvSpPr>
        <p:spPr>
          <a:xfrm rot="16200000">
            <a:off x="5547919" y="2589994"/>
            <a:ext cx="164811" cy="1832168"/>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7" name="TextBox 16">
            <a:extLst>
              <a:ext uri="{FF2B5EF4-FFF2-40B4-BE49-F238E27FC236}">
                <a16:creationId xmlns:a16="http://schemas.microsoft.com/office/drawing/2014/main" id="{211031DC-3A41-6436-D26B-7661105BCD05}"/>
              </a:ext>
            </a:extLst>
          </p:cNvPr>
          <p:cNvSpPr txBox="1"/>
          <p:nvPr/>
        </p:nvSpPr>
        <p:spPr>
          <a:xfrm>
            <a:off x="2013881" y="3570474"/>
            <a:ext cx="875561" cy="400110"/>
          </a:xfrm>
          <a:prstGeom prst="rect">
            <a:avLst/>
          </a:prstGeom>
          <a:noFill/>
        </p:spPr>
        <p:txBody>
          <a:bodyPr wrap="none" rtlCol="0">
            <a:spAutoFit/>
          </a:bodyPr>
          <a:lstStyle/>
          <a:p>
            <a:pPr algn="ctr"/>
            <a:r>
              <a:rPr lang="en-US" altLang="ko-KR" sz="2000" b="1" dirty="0">
                <a:solidFill>
                  <a:srgbClr val="FF0000"/>
                </a:solidFill>
              </a:rPr>
              <a:t>4. Kick</a:t>
            </a:r>
            <a:endParaRPr lang="ko-KR" altLang="en-US" sz="2000" b="1" dirty="0">
              <a:solidFill>
                <a:srgbClr val="FF0000"/>
              </a:solidFill>
            </a:endParaRPr>
          </a:p>
        </p:txBody>
      </p:sp>
      <p:sp>
        <p:nvSpPr>
          <p:cNvPr id="18" name="TextBox 17">
            <a:extLst>
              <a:ext uri="{FF2B5EF4-FFF2-40B4-BE49-F238E27FC236}">
                <a16:creationId xmlns:a16="http://schemas.microsoft.com/office/drawing/2014/main" id="{6D864D4C-F0B3-3A7B-22FB-19FF33909AB9}"/>
              </a:ext>
            </a:extLst>
          </p:cNvPr>
          <p:cNvSpPr txBox="1"/>
          <p:nvPr/>
        </p:nvSpPr>
        <p:spPr>
          <a:xfrm>
            <a:off x="5192544" y="3570475"/>
            <a:ext cx="875561" cy="400110"/>
          </a:xfrm>
          <a:prstGeom prst="rect">
            <a:avLst/>
          </a:prstGeom>
          <a:noFill/>
        </p:spPr>
        <p:txBody>
          <a:bodyPr wrap="none" rtlCol="0">
            <a:spAutoFit/>
          </a:bodyPr>
          <a:lstStyle/>
          <a:p>
            <a:pPr algn="ctr"/>
            <a:r>
              <a:rPr lang="en-US" altLang="ko-KR" sz="2000" b="1" dirty="0">
                <a:solidFill>
                  <a:srgbClr val="FF0000"/>
                </a:solidFill>
              </a:rPr>
              <a:t>1. Kick</a:t>
            </a:r>
            <a:endParaRPr lang="ko-KR" altLang="en-US" sz="2000" b="1" dirty="0">
              <a:solidFill>
                <a:srgbClr val="FF0000"/>
              </a:solidFill>
            </a:endParaRPr>
          </a:p>
        </p:txBody>
      </p:sp>
      <p:sp>
        <p:nvSpPr>
          <p:cNvPr id="21" name="왼쪽 대괄호 20">
            <a:extLst>
              <a:ext uri="{FF2B5EF4-FFF2-40B4-BE49-F238E27FC236}">
                <a16:creationId xmlns:a16="http://schemas.microsoft.com/office/drawing/2014/main" id="{285C1ECD-19F9-3A8B-6DE5-8D2210369951}"/>
              </a:ext>
            </a:extLst>
          </p:cNvPr>
          <p:cNvSpPr/>
          <p:nvPr/>
        </p:nvSpPr>
        <p:spPr>
          <a:xfrm rot="16200000">
            <a:off x="3831573" y="2751532"/>
            <a:ext cx="164811" cy="1509088"/>
          </a:xfrm>
          <a:prstGeom prst="leftBracket">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2" name="TextBox 21">
            <a:extLst>
              <a:ext uri="{FF2B5EF4-FFF2-40B4-BE49-F238E27FC236}">
                <a16:creationId xmlns:a16="http://schemas.microsoft.com/office/drawing/2014/main" id="{1826B967-BA0A-A27A-9F2D-6F9188BFE78C}"/>
              </a:ext>
            </a:extLst>
          </p:cNvPr>
          <p:cNvSpPr txBox="1"/>
          <p:nvPr/>
        </p:nvSpPr>
        <p:spPr>
          <a:xfrm>
            <a:off x="3444646" y="3570475"/>
            <a:ext cx="926857" cy="400110"/>
          </a:xfrm>
          <a:prstGeom prst="rect">
            <a:avLst/>
          </a:prstGeom>
          <a:noFill/>
        </p:spPr>
        <p:txBody>
          <a:bodyPr wrap="none" rtlCol="0">
            <a:spAutoFit/>
          </a:bodyPr>
          <a:lstStyle/>
          <a:p>
            <a:pPr algn="ctr"/>
            <a:r>
              <a:rPr lang="en-US" altLang="ko-KR" sz="2000" b="1" dirty="0">
                <a:solidFill>
                  <a:srgbClr val="0000FF"/>
                </a:solidFill>
              </a:rPr>
              <a:t>2. Drift</a:t>
            </a:r>
            <a:endParaRPr lang="ko-KR" altLang="en-US" sz="2000" b="1" dirty="0">
              <a:solidFill>
                <a:srgbClr val="0000FF"/>
              </a:solidFill>
            </a:endParaRPr>
          </a:p>
        </p:txBody>
      </p:sp>
      <p:sp>
        <p:nvSpPr>
          <p:cNvPr id="20" name="TextBox 19">
            <a:extLst>
              <a:ext uri="{FF2B5EF4-FFF2-40B4-BE49-F238E27FC236}">
                <a16:creationId xmlns:a16="http://schemas.microsoft.com/office/drawing/2014/main" id="{25DE9D30-A296-1EF7-09F7-86879EE0FA74}"/>
              </a:ext>
            </a:extLst>
          </p:cNvPr>
          <p:cNvSpPr txBox="1"/>
          <p:nvPr/>
        </p:nvSpPr>
        <p:spPr>
          <a:xfrm>
            <a:off x="5917687" y="344705"/>
            <a:ext cx="2371588" cy="307777"/>
          </a:xfrm>
          <a:prstGeom prst="rect">
            <a:avLst/>
          </a:prstGeom>
          <a:noFill/>
        </p:spPr>
        <p:txBody>
          <a:bodyPr wrap="square">
            <a:spAutoFit/>
          </a:bodyPr>
          <a:lstStyle/>
          <a:p>
            <a:r>
              <a:rPr lang="ko-KR" altLang="en-US" sz="1400" dirty="0">
                <a:solidFill>
                  <a:schemeClr val="bg1"/>
                </a:solidFill>
                <a:latin typeface="Arial" panose="020B0604020202020204" pitchFamily="34" charset="0"/>
                <a:cs typeface="Arial" panose="020B0604020202020204" pitchFamily="34" charset="0"/>
              </a:rPr>
              <a:t>[</a:t>
            </a:r>
            <a:r>
              <a:rPr lang="en-US" altLang="ko-KR" sz="1400" dirty="0">
                <a:solidFill>
                  <a:schemeClr val="bg1"/>
                </a:solidFill>
                <a:latin typeface="Arial" panose="020B0604020202020204" pitchFamily="34" charset="0"/>
                <a:cs typeface="Arial" panose="020B0604020202020204" pitchFamily="34" charset="0"/>
              </a:rPr>
              <a:t>Edwards et al.</a:t>
            </a:r>
            <a:r>
              <a:rPr lang="ko-KR" altLang="en-US" sz="1400" dirty="0">
                <a:solidFill>
                  <a:schemeClr val="bg1"/>
                </a:solidFill>
                <a:latin typeface="Arial" panose="020B0604020202020204" pitchFamily="34" charset="0"/>
                <a:cs typeface="Arial" panose="020B0604020202020204" pitchFamily="34" charset="0"/>
              </a:rPr>
              <a:t> </a:t>
            </a:r>
            <a:r>
              <a:rPr lang="en-US" altLang="ko-KR" sz="1400" dirty="0">
                <a:solidFill>
                  <a:schemeClr val="bg1"/>
                </a:solidFill>
                <a:latin typeface="Arial" panose="020B0604020202020204" pitchFamily="34" charset="0"/>
                <a:cs typeface="Arial" panose="020B0604020202020204" pitchFamily="34" charset="0"/>
              </a:rPr>
              <a:t>1807.04037</a:t>
            </a:r>
            <a:r>
              <a:rPr lang="ko-KR" altLang="en-US" sz="1400" dirty="0">
                <a:solidFill>
                  <a:schemeClr val="bg1"/>
                </a:solidFill>
                <a:latin typeface="Arial" panose="020B0604020202020204" pitchFamily="34" charset="0"/>
                <a:cs typeface="Arial" panose="020B0604020202020204" pitchFamily="34" charset="0"/>
              </a:rPr>
              <a:t>]</a:t>
            </a:r>
          </a:p>
        </p:txBody>
      </p:sp>
      <p:sp>
        <p:nvSpPr>
          <p:cNvPr id="7" name="직사각형 6">
            <a:extLst>
              <a:ext uri="{FF2B5EF4-FFF2-40B4-BE49-F238E27FC236}">
                <a16:creationId xmlns:a16="http://schemas.microsoft.com/office/drawing/2014/main" id="{B2B03112-B35D-403B-6B15-76F59E48BE83}"/>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직사각형 9">
            <a:extLst>
              <a:ext uri="{FF2B5EF4-FFF2-40B4-BE49-F238E27FC236}">
                <a16:creationId xmlns:a16="http://schemas.microsoft.com/office/drawing/2014/main" id="{D9A849F2-92AF-0190-182E-A7D592A36EA8}"/>
              </a:ext>
            </a:extLst>
          </p:cNvPr>
          <p:cNvSpPr>
            <a:spLocks/>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hlinkClick r:id="rId6" action="ppaction://hlinksldjump">
                  <a:extLst>
                    <a:ext uri="{A12FA001-AC4F-418D-AE19-62706E023703}">
                      <ahyp:hlinkClr xmlns:ahyp="http://schemas.microsoft.com/office/drawing/2018/hyperlinkcolor" val="tx"/>
                    </a:ext>
                  </a:extLst>
                </a:hlinkClick>
              </a:rPr>
              <a:t>2025.12.02 </a:t>
            </a:r>
            <a:r>
              <a:rPr lang="ko-KR" altLang="en-US" sz="1050" dirty="0">
                <a:solidFill>
                  <a:schemeClr val="bg1"/>
                </a:solidFill>
                <a:hlinkClick r:id="rId6" action="ppaction://hlinksldjump">
                  <a:extLst>
                    <a:ext uri="{A12FA001-AC4F-418D-AE19-62706E023703}">
                      <ahyp:hlinkClr xmlns:ahyp="http://schemas.microsoft.com/office/drawing/2018/hyperlinkcolor" val="tx"/>
                    </a:ext>
                  </a:extLst>
                </a:hlinkClick>
              </a:rPr>
              <a:t>박사학위 졸업발표</a:t>
            </a:r>
            <a:endParaRPr lang="ko-KR" altLang="en-US" sz="1050" dirty="0">
              <a:solidFill>
                <a:schemeClr val="bg1"/>
              </a:solidFill>
            </a:endParaRPr>
          </a:p>
        </p:txBody>
      </p:sp>
      <p:sp>
        <p:nvSpPr>
          <p:cNvPr id="11" name="TextBox 10">
            <a:extLst>
              <a:ext uri="{FF2B5EF4-FFF2-40B4-BE49-F238E27FC236}">
                <a16:creationId xmlns:a16="http://schemas.microsoft.com/office/drawing/2014/main" id="{7D56CF39-3C3D-F867-5239-796C228421F3}"/>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FF389FB-71B6-FF11-165C-5826CE4AA612}"/>
              </a:ext>
            </a:extLst>
          </p:cNvPr>
          <p:cNvSpPr txBox="1"/>
          <p:nvPr/>
        </p:nvSpPr>
        <p:spPr>
          <a:xfrm>
            <a:off x="0" y="0"/>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28" name="직사각형 27">
            <a:extLst>
              <a:ext uri="{FF2B5EF4-FFF2-40B4-BE49-F238E27FC236}">
                <a16:creationId xmlns:a16="http://schemas.microsoft.com/office/drawing/2014/main" id="{32B8DE82-61DC-948D-E44B-D45FC56E50C5}"/>
              </a:ext>
            </a:extLst>
          </p:cNvPr>
          <p:cNvSpPr/>
          <p:nvPr/>
        </p:nvSpPr>
        <p:spPr>
          <a:xfrm>
            <a:off x="247650" y="0"/>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BC87DBEC-E1B4-AD96-61B2-F521FF9440C0}"/>
              </a:ext>
            </a:extLst>
          </p:cNvPr>
          <p:cNvSpPr/>
          <p:nvPr/>
        </p:nvSpPr>
        <p:spPr>
          <a:xfrm>
            <a:off x="495300" y="0"/>
            <a:ext cx="1297304"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 Numerical Methods</a:t>
            </a:r>
            <a:endParaRPr lang="ko-KR" altLang="en-US" sz="900" dirty="0">
              <a:latin typeface="Arial" panose="020B0604020202020204" pitchFamily="34" charset="0"/>
              <a:cs typeface="Arial" panose="020B0604020202020204" pitchFamily="34" charset="0"/>
            </a:endParaRPr>
          </a:p>
        </p:txBody>
      </p:sp>
      <p:sp>
        <p:nvSpPr>
          <p:cNvPr id="30" name="직사각형 29">
            <a:extLst>
              <a:ext uri="{FF2B5EF4-FFF2-40B4-BE49-F238E27FC236}">
                <a16:creationId xmlns:a16="http://schemas.microsoft.com/office/drawing/2014/main" id="{8CA5C222-77EE-D68B-2D5D-038647BF37C8}"/>
              </a:ext>
            </a:extLst>
          </p:cNvPr>
          <p:cNvSpPr/>
          <p:nvPr/>
        </p:nvSpPr>
        <p:spPr>
          <a:xfrm>
            <a:off x="1792604" y="0"/>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31" name="직사각형 30">
            <a:extLst>
              <a:ext uri="{FF2B5EF4-FFF2-40B4-BE49-F238E27FC236}">
                <a16:creationId xmlns:a16="http://schemas.microsoft.com/office/drawing/2014/main" id="{F715C470-3492-BA28-81C1-0E890E0F7F19}"/>
              </a:ext>
            </a:extLst>
          </p:cNvPr>
          <p:cNvSpPr/>
          <p:nvPr/>
        </p:nvSpPr>
        <p:spPr>
          <a:xfrm>
            <a:off x="2040254" y="0"/>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8" name="왼쪽 대괄호 7">
            <a:extLst>
              <a:ext uri="{FF2B5EF4-FFF2-40B4-BE49-F238E27FC236}">
                <a16:creationId xmlns:a16="http://schemas.microsoft.com/office/drawing/2014/main" id="{00497585-AD8C-F414-8CE9-4E4BA4B63689}"/>
              </a:ext>
            </a:extLst>
          </p:cNvPr>
          <p:cNvSpPr/>
          <p:nvPr/>
        </p:nvSpPr>
        <p:spPr>
          <a:xfrm rot="16200000">
            <a:off x="10339553" y="1933479"/>
            <a:ext cx="164811" cy="3145196"/>
          </a:xfrm>
          <a:prstGeom prst="leftBracket">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41F1CA76-D165-1591-0AE0-7B9198960CD9}"/>
              </a:ext>
            </a:extLst>
          </p:cNvPr>
          <p:cNvSpPr txBox="1"/>
          <p:nvPr/>
        </p:nvSpPr>
        <p:spPr>
          <a:xfrm>
            <a:off x="9301653" y="3570475"/>
            <a:ext cx="2240613" cy="400110"/>
          </a:xfrm>
          <a:prstGeom prst="rect">
            <a:avLst/>
          </a:prstGeom>
          <a:noFill/>
        </p:spPr>
        <p:txBody>
          <a:bodyPr wrap="none" rtlCol="0">
            <a:spAutoFit/>
          </a:bodyPr>
          <a:lstStyle/>
          <a:p>
            <a:pPr algn="ctr"/>
            <a:r>
              <a:rPr lang="en-US" altLang="ko-KR" sz="2000" b="1" dirty="0">
                <a:solidFill>
                  <a:srgbClr val="0000FF"/>
                </a:solidFill>
              </a:rPr>
              <a:t>3. Potential Update</a:t>
            </a:r>
            <a:endParaRPr lang="ko-KR" altLang="en-US" sz="2000" b="1" dirty="0">
              <a:solidFill>
                <a:srgbClr val="0000FF"/>
              </a:solidFill>
            </a:endParaRPr>
          </a:p>
        </p:txBody>
      </p:sp>
      <p:sp>
        <p:nvSpPr>
          <p:cNvPr id="33" name="TextBox 32">
            <a:extLst>
              <a:ext uri="{FF2B5EF4-FFF2-40B4-BE49-F238E27FC236}">
                <a16:creationId xmlns:a16="http://schemas.microsoft.com/office/drawing/2014/main" id="{9C4B8FBD-ECBA-C55E-7B38-E45985722D34}"/>
              </a:ext>
            </a:extLst>
          </p:cNvPr>
          <p:cNvSpPr txBox="1"/>
          <p:nvPr/>
        </p:nvSpPr>
        <p:spPr>
          <a:xfrm>
            <a:off x="4914682" y="1605059"/>
            <a:ext cx="2615383" cy="307777"/>
          </a:xfrm>
          <a:prstGeom prst="rect">
            <a:avLst/>
          </a:prstGeom>
          <a:noFill/>
        </p:spPr>
        <p:txBody>
          <a:bodyPr wrap="square">
            <a:spAutoFit/>
          </a:bodyPr>
          <a:lstStyle/>
          <a:p>
            <a:r>
              <a:rPr lang="ko-KR" altLang="en-US" sz="1400" dirty="0">
                <a:solidFill>
                  <a:schemeClr val="bg1"/>
                </a:solidFill>
                <a:latin typeface="Arial" panose="020B0604020202020204" pitchFamily="34" charset="0"/>
                <a:cs typeface="Arial" panose="020B0604020202020204" pitchFamily="34" charset="0"/>
              </a:rPr>
              <a:t>[</a:t>
            </a:r>
            <a:r>
              <a:rPr lang="en-US" altLang="ko-KR" sz="1400" dirty="0">
                <a:solidFill>
                  <a:schemeClr val="bg1"/>
                </a:solidFill>
                <a:latin typeface="Arial" panose="020B0604020202020204" pitchFamily="34" charset="0"/>
                <a:cs typeface="Arial" panose="020B0604020202020204" pitchFamily="34" charset="0"/>
              </a:rPr>
              <a:t>Wang</a:t>
            </a:r>
            <a:r>
              <a:rPr lang="ko-KR" altLang="en-US" sz="1400" dirty="0">
                <a:solidFill>
                  <a:schemeClr val="bg1"/>
                </a:solidFill>
                <a:latin typeface="Arial" panose="020B0604020202020204" pitchFamily="34" charset="0"/>
                <a:cs typeface="Arial" panose="020B0604020202020204" pitchFamily="34" charset="0"/>
              </a:rPr>
              <a:t> </a:t>
            </a:r>
            <a:r>
              <a:rPr lang="en-US" altLang="ko-KR" sz="1400" dirty="0">
                <a:solidFill>
                  <a:schemeClr val="bg1"/>
                </a:solidFill>
                <a:latin typeface="Arial" panose="020B0604020202020204" pitchFamily="34" charset="0"/>
                <a:cs typeface="Arial" panose="020B0604020202020204" pitchFamily="34" charset="0"/>
              </a:rPr>
              <a:t>&amp;</a:t>
            </a:r>
            <a:r>
              <a:rPr lang="ko-KR" altLang="en-US" sz="1400" dirty="0">
                <a:solidFill>
                  <a:schemeClr val="bg1"/>
                </a:solidFill>
                <a:latin typeface="Arial" panose="020B0604020202020204" pitchFamily="34" charset="0"/>
                <a:cs typeface="Arial" panose="020B0604020202020204" pitchFamily="34" charset="0"/>
              </a:rPr>
              <a:t> </a:t>
            </a:r>
            <a:r>
              <a:rPr lang="en-US" altLang="ko-KR" sz="1400" dirty="0">
                <a:solidFill>
                  <a:schemeClr val="bg1"/>
                </a:solidFill>
                <a:latin typeface="Arial" panose="020B0604020202020204" pitchFamily="34" charset="0"/>
                <a:cs typeface="Arial" panose="020B0604020202020204" pitchFamily="34" charset="0"/>
              </a:rPr>
              <a:t>Easther 2110.03428</a:t>
            </a:r>
            <a:r>
              <a:rPr lang="ko-KR" altLang="en-US" sz="1400" dirty="0">
                <a:solidFill>
                  <a:schemeClr val="bg1"/>
                </a:solidFill>
                <a:latin typeface="Arial" panose="020B0604020202020204" pitchFamily="34" charset="0"/>
                <a:cs typeface="Arial" panose="020B0604020202020204" pitchFamily="34" charset="0"/>
              </a:rPr>
              <a:t>]</a:t>
            </a:r>
          </a:p>
        </p:txBody>
      </p:sp>
      <p:pic>
        <p:nvPicPr>
          <p:cNvPr id="1026" name="Picture 2">
            <a:extLst>
              <a:ext uri="{FF2B5EF4-FFF2-40B4-BE49-F238E27FC236}">
                <a16:creationId xmlns:a16="http://schemas.microsoft.com/office/drawing/2014/main" id="{F0513138-86CF-3E78-9E66-4B8F6305EF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3321" y="1235855"/>
            <a:ext cx="2933608" cy="15305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B9C76F-7156-5903-E242-889BC659752E}"/>
              </a:ext>
            </a:extLst>
          </p:cNvPr>
          <p:cNvSpPr txBox="1"/>
          <p:nvPr/>
        </p:nvSpPr>
        <p:spPr>
          <a:xfrm>
            <a:off x="3104263" y="6238439"/>
            <a:ext cx="2953422" cy="307777"/>
          </a:xfrm>
          <a:prstGeom prst="rect">
            <a:avLst/>
          </a:prstGeom>
          <a:noFill/>
        </p:spPr>
        <p:txBody>
          <a:bodyPr wrap="square">
            <a:spAutoFit/>
          </a:bodyPr>
          <a:lstStyle/>
          <a:p>
            <a:r>
              <a:rPr lang="ko-KR" altLang="en-US" sz="1400" dirty="0">
                <a:latin typeface="Arial" panose="020B0604020202020204" pitchFamily="34" charset="0"/>
                <a:cs typeface="Arial" panose="020B0604020202020204" pitchFamily="34" charset="0"/>
              </a:rPr>
              <a:t>[</a:t>
            </a:r>
            <a:r>
              <a:rPr lang="en-US" altLang="ko-KR" sz="1400" dirty="0">
                <a:latin typeface="Arial" panose="020B0604020202020204" pitchFamily="34" charset="0"/>
                <a:cs typeface="Arial" panose="020B0604020202020204" pitchFamily="34" charset="0"/>
              </a:rPr>
              <a:t>Courant, Friedrichs &amp; Lewy (1928)</a:t>
            </a:r>
            <a:r>
              <a:rPr lang="ko-KR" altLang="en-US" sz="14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684973A-6EAC-8A08-8D71-6B311D3C9C3F}"/>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16/37</a:t>
            </a:r>
            <a:endParaRPr lang="ko-KR" altLang="en-US" sz="1050" dirty="0">
              <a:solidFill>
                <a:schemeClr val="bg1"/>
              </a:solidFill>
            </a:endParaRPr>
          </a:p>
        </p:txBody>
      </p:sp>
    </p:spTree>
    <p:extLst>
      <p:ext uri="{BB962C8B-B14F-4D97-AF65-F5344CB8AC3E}">
        <p14:creationId xmlns:p14="http://schemas.microsoft.com/office/powerpoint/2010/main" val="2096707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D0F4B-A5B7-0239-5A68-B6FEFEBEC992}"/>
            </a:ext>
          </a:extLst>
        </p:cNvPr>
        <p:cNvGrpSpPr/>
        <p:nvPr/>
      </p:nvGrpSpPr>
      <p:grpSpPr>
        <a:xfrm>
          <a:off x="0" y="0"/>
          <a:ext cx="0" cy="0"/>
          <a:chOff x="0" y="0"/>
          <a:chExt cx="0" cy="0"/>
        </a:xfrm>
      </p:grpSpPr>
      <p:sp>
        <p:nvSpPr>
          <p:cNvPr id="7" name="직사각형 6">
            <a:extLst>
              <a:ext uri="{FF2B5EF4-FFF2-40B4-BE49-F238E27FC236}">
                <a16:creationId xmlns:a16="http://schemas.microsoft.com/office/drawing/2014/main" id="{4CF46403-842E-9EC1-C93F-086822205042}"/>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직사각형 9">
            <a:extLst>
              <a:ext uri="{FF2B5EF4-FFF2-40B4-BE49-F238E27FC236}">
                <a16:creationId xmlns:a16="http://schemas.microsoft.com/office/drawing/2014/main" id="{28D98E9B-F8E7-685B-BA77-1E37D7E7D099}"/>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1" name="TextBox 10">
            <a:extLst>
              <a:ext uri="{FF2B5EF4-FFF2-40B4-BE49-F238E27FC236}">
                <a16:creationId xmlns:a16="http://schemas.microsoft.com/office/drawing/2014/main" id="{B942A9EB-0E19-06A5-4F91-9086D3A4EEEC}"/>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CC81D78-B0D9-2E01-1553-83605DFD5F67}"/>
              </a:ext>
            </a:extLst>
          </p:cNvPr>
          <p:cNvSpPr txBox="1"/>
          <p:nvPr/>
        </p:nvSpPr>
        <p:spPr>
          <a:xfrm>
            <a:off x="0" y="0"/>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28" name="직사각형 27">
            <a:extLst>
              <a:ext uri="{FF2B5EF4-FFF2-40B4-BE49-F238E27FC236}">
                <a16:creationId xmlns:a16="http://schemas.microsoft.com/office/drawing/2014/main" id="{661CFB80-B303-B04A-86C6-D122F1EBCD2C}"/>
              </a:ext>
            </a:extLst>
          </p:cNvPr>
          <p:cNvSpPr/>
          <p:nvPr/>
        </p:nvSpPr>
        <p:spPr>
          <a:xfrm>
            <a:off x="247650" y="0"/>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AEA74C7E-51B0-05D7-42D1-648720E0AAC0}"/>
              </a:ext>
            </a:extLst>
          </p:cNvPr>
          <p:cNvSpPr/>
          <p:nvPr/>
        </p:nvSpPr>
        <p:spPr>
          <a:xfrm>
            <a:off x="495300" y="0"/>
            <a:ext cx="1297304"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 Numerical Methods</a:t>
            </a:r>
            <a:endParaRPr lang="ko-KR" altLang="en-US" sz="900" dirty="0">
              <a:latin typeface="Arial" panose="020B0604020202020204" pitchFamily="34" charset="0"/>
              <a:cs typeface="Arial" panose="020B0604020202020204" pitchFamily="34" charset="0"/>
            </a:endParaRPr>
          </a:p>
        </p:txBody>
      </p:sp>
      <p:sp>
        <p:nvSpPr>
          <p:cNvPr id="30" name="직사각형 29">
            <a:extLst>
              <a:ext uri="{FF2B5EF4-FFF2-40B4-BE49-F238E27FC236}">
                <a16:creationId xmlns:a16="http://schemas.microsoft.com/office/drawing/2014/main" id="{B948763D-AA28-A38F-D69E-54324D5715DF}"/>
              </a:ext>
            </a:extLst>
          </p:cNvPr>
          <p:cNvSpPr/>
          <p:nvPr/>
        </p:nvSpPr>
        <p:spPr>
          <a:xfrm>
            <a:off x="1792604" y="0"/>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31" name="직사각형 30">
            <a:extLst>
              <a:ext uri="{FF2B5EF4-FFF2-40B4-BE49-F238E27FC236}">
                <a16:creationId xmlns:a16="http://schemas.microsoft.com/office/drawing/2014/main" id="{301EB2C1-FF7B-3686-45A0-F701E76066C9}"/>
              </a:ext>
            </a:extLst>
          </p:cNvPr>
          <p:cNvSpPr/>
          <p:nvPr/>
        </p:nvSpPr>
        <p:spPr>
          <a:xfrm>
            <a:off x="2040254" y="0"/>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34" name="제목 1">
            <a:extLst>
              <a:ext uri="{FF2B5EF4-FFF2-40B4-BE49-F238E27FC236}">
                <a16:creationId xmlns:a16="http://schemas.microsoft.com/office/drawing/2014/main" id="{EDE9942B-21BF-36B7-B374-13DBB53F234D}"/>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Initial soliton configuration</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내용 개체 틀 2">
                <a:extLst>
                  <a:ext uri="{FF2B5EF4-FFF2-40B4-BE49-F238E27FC236}">
                    <a16:creationId xmlns:a16="http://schemas.microsoft.com/office/drawing/2014/main" id="{3E649441-E297-AA65-ADB8-77F679D62A4D}"/>
                  </a:ext>
                </a:extLst>
              </p:cNvPr>
              <p:cNvSpPr>
                <a:spLocks noGrp="1"/>
              </p:cNvSpPr>
              <p:nvPr>
                <p:ph idx="1"/>
              </p:nvPr>
            </p:nvSpPr>
            <p:spPr>
              <a:xfrm>
                <a:off x="289250" y="1341405"/>
                <a:ext cx="11613500" cy="925260"/>
              </a:xfrm>
            </p:spPr>
            <p:txBody>
              <a:bodyPr>
                <a:noAutofit/>
              </a:bodyPr>
              <a:lstStyle/>
              <a:p>
                <a:r>
                  <a:rPr lang="en-US" altLang="ko-KR" sz="2000" dirty="0"/>
                  <a:t>Time-independent, spherically-symmetric </a:t>
                </a:r>
                <a:r>
                  <a:rPr lang="ko-KR" altLang="en-US" sz="2000" dirty="0"/>
                  <a:t>⇒ </a:t>
                </a:r>
                <a14:m>
                  <m:oMath xmlns:m="http://schemas.openxmlformats.org/officeDocument/2006/math">
                    <m:d>
                      <m:dPr>
                        <m:begChr m:val="{"/>
                        <m:endChr m:val=""/>
                        <m:ctrlPr>
                          <a:rPr lang="en-US" altLang="ko-KR" sz="2000" i="1" smtClean="0">
                            <a:latin typeface="Cambria Math" panose="02040503050406030204" pitchFamily="18" charset="0"/>
                          </a:rPr>
                        </m:ctrlPr>
                      </m:dPr>
                      <m:e>
                        <m:eqArr>
                          <m:eqArrPr>
                            <m:ctrlPr>
                              <a:rPr lang="en-US" altLang="ko-KR" sz="2000" i="1" smtClean="0">
                                <a:latin typeface="Cambria Math" panose="02040503050406030204" pitchFamily="18" charset="0"/>
                              </a:rPr>
                            </m:ctrlPr>
                          </m:eqArrPr>
                          <m:e>
                            <m:r>
                              <a:rPr lang="en-US" altLang="ko-KR" sz="2000" i="1">
                                <a:latin typeface="Cambria Math" panose="02040503050406030204" pitchFamily="18" charset="0"/>
                              </a:rPr>
                              <m:t>𝜓</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𝑒</m:t>
                                </m:r>
                              </m:e>
                              <m:sup>
                                <m:r>
                                  <a:rPr lang="en-US" altLang="ko-KR" sz="2000" i="1">
                                    <a:latin typeface="Cambria Math" panose="02040503050406030204" pitchFamily="18" charset="0"/>
                                  </a:rPr>
                                  <m:t>𝑖</m:t>
                                </m:r>
                                <m:r>
                                  <a:rPr lang="en-US" altLang="ko-KR" sz="2000" i="1">
                                    <a:latin typeface="Cambria Math" panose="02040503050406030204" pitchFamily="18" charset="0"/>
                                  </a:rPr>
                                  <m:t>𝛽</m:t>
                                </m:r>
                                <m:r>
                                  <a:rPr lang="en-US" altLang="ko-KR" sz="2000" i="1">
                                    <a:latin typeface="Cambria Math" panose="02040503050406030204" pitchFamily="18" charset="0"/>
                                  </a:rPr>
                                  <m:t>𝑡</m:t>
                                </m:r>
                              </m:sup>
                            </m:sSup>
                            <m:r>
                              <a:rPr lang="en-US" altLang="ko-KR" sz="2000" i="1">
                                <a:latin typeface="Cambria Math" panose="02040503050406030204" pitchFamily="18" charset="0"/>
                              </a:rPr>
                              <m:t>𝑓</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e>
                          <m:e>
                            <m:r>
                              <m:rPr>
                                <m:sty m:val="p"/>
                              </m:rPr>
                              <a:rPr lang="en-US" altLang="ko-KR" sz="2000">
                                <a:latin typeface="Cambria Math" panose="02040503050406030204" pitchFamily="18" charset="0"/>
                              </a:rPr>
                              <m:t>Φ</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i="1">
                                <a:latin typeface="Cambria Math" panose="02040503050406030204" pitchFamily="18" charset="0"/>
                              </a:rPr>
                              <m:t>=</m:t>
                            </m:r>
                            <m:r>
                              <a:rPr lang="en-US" altLang="ko-KR" sz="2000" i="1">
                                <a:latin typeface="Cambria Math" panose="02040503050406030204" pitchFamily="18" charset="0"/>
                              </a:rPr>
                              <m:t>𝜙</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e>
                        </m:eqArr>
                      </m:e>
                    </m:d>
                  </m:oMath>
                </a14:m>
                <a:endParaRPr lang="en-US" altLang="ko-KR" sz="2000" dirty="0"/>
              </a:p>
            </p:txBody>
          </p:sp>
        </mc:Choice>
        <mc:Fallback xmlns="">
          <p:sp>
            <p:nvSpPr>
              <p:cNvPr id="35" name="내용 개체 틀 2">
                <a:extLst>
                  <a:ext uri="{FF2B5EF4-FFF2-40B4-BE49-F238E27FC236}">
                    <a16:creationId xmlns:a16="http://schemas.microsoft.com/office/drawing/2014/main" id="{3E649441-E297-AA65-ADB8-77F679D62A4D}"/>
                  </a:ext>
                </a:extLst>
              </p:cNvPr>
              <p:cNvSpPr>
                <a:spLocks noGrp="1" noRot="1" noChangeAspect="1" noMove="1" noResize="1" noEditPoints="1" noAdjustHandles="1" noChangeArrowheads="1" noChangeShapeType="1" noTextEdit="1"/>
              </p:cNvSpPr>
              <p:nvPr>
                <p:ph idx="1"/>
              </p:nvPr>
            </p:nvSpPr>
            <p:spPr>
              <a:xfrm>
                <a:off x="289250" y="1341405"/>
                <a:ext cx="11613500" cy="925260"/>
              </a:xfrm>
              <a:blipFill>
                <a:blip r:embed="rId3"/>
                <a:stretch>
                  <a:fillRect l="-47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2B3B37F-3050-95D8-E0A4-009C3BD91537}"/>
                  </a:ext>
                </a:extLst>
              </p:cNvPr>
              <p:cNvSpPr txBox="1"/>
              <p:nvPr/>
            </p:nvSpPr>
            <p:spPr>
              <a:xfrm>
                <a:off x="843279" y="2106809"/>
                <a:ext cx="4429761" cy="11693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n-US" altLang="ko-KR" sz="1800" i="1" smtClean="0">
                              <a:latin typeface="Cambria Math" panose="02040503050406030204" pitchFamily="18" charset="0"/>
                            </a:rPr>
                          </m:ctrlPr>
                        </m:eqArrPr>
                        <m:e>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r>
                                <a:rPr lang="en-US" altLang="ko-KR" sz="1800" i="1">
                                  <a:latin typeface="Cambria Math" panose="02040503050406030204" pitchFamily="18" charset="0"/>
                                </a:rPr>
                                <m:t>1</m:t>
                              </m:r>
                            </m:num>
                            <m:den>
                              <m:r>
                                <a:rPr lang="en-US" altLang="ko-KR" sz="1800" i="1">
                                  <a:latin typeface="Cambria Math" panose="02040503050406030204" pitchFamily="18" charset="0"/>
                                </a:rPr>
                                <m:t>2</m:t>
                              </m:r>
                            </m:den>
                          </m:f>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𝑓</m:t>
                              </m:r>
                            </m:e>
                            <m:sup>
                              <m:r>
                                <a:rPr lang="en-US" altLang="ko-KR" sz="1800" i="1">
                                  <a:latin typeface="Cambria Math" panose="02040503050406030204" pitchFamily="18" charset="0"/>
                                </a:rPr>
                                <m:t>′′</m:t>
                              </m:r>
                            </m:sup>
                          </m:sSup>
                          <m:d>
                            <m:dPr>
                              <m:ctrlPr>
                                <a:rPr lang="en-US" altLang="ko-KR" sz="1800" i="1">
                                  <a:latin typeface="Cambria Math" panose="02040503050406030204" pitchFamily="18" charset="0"/>
                                </a:rPr>
                              </m:ctrlPr>
                            </m:dPr>
                            <m:e>
                              <m:r>
                                <a:rPr lang="en-US" altLang="ko-KR" sz="1800" i="1">
                                  <a:latin typeface="Cambria Math" panose="02040503050406030204" pitchFamily="18" charset="0"/>
                                </a:rPr>
                                <m:t>𝑟</m:t>
                              </m:r>
                            </m:e>
                          </m:d>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r>
                                <a:rPr lang="en-US" altLang="ko-KR" sz="1800" i="1">
                                  <a:latin typeface="Cambria Math" panose="02040503050406030204" pitchFamily="18" charset="0"/>
                                </a:rPr>
                                <m:t>1</m:t>
                              </m:r>
                            </m:num>
                            <m:den>
                              <m:r>
                                <a:rPr lang="en-US" altLang="ko-KR" sz="1800" i="1">
                                  <a:latin typeface="Cambria Math" panose="02040503050406030204" pitchFamily="18" charset="0"/>
                                </a:rPr>
                                <m:t>𝑟</m:t>
                              </m:r>
                            </m:den>
                          </m:f>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𝑓</m:t>
                              </m:r>
                            </m:e>
                            <m:sup>
                              <m:r>
                                <a:rPr lang="en-US" altLang="ko-KR" sz="1800" i="1">
                                  <a:latin typeface="Cambria Math" panose="02040503050406030204" pitchFamily="18" charset="0"/>
                                </a:rPr>
                                <m:t>′</m:t>
                              </m:r>
                            </m:sup>
                          </m:sSup>
                          <m:d>
                            <m:dPr>
                              <m:ctrlPr>
                                <a:rPr lang="en-US" altLang="ko-KR" sz="1800" i="1">
                                  <a:latin typeface="Cambria Math" panose="02040503050406030204" pitchFamily="18" charset="0"/>
                                </a:rPr>
                              </m:ctrlPr>
                            </m:dPr>
                            <m:e>
                              <m:r>
                                <a:rPr lang="en-US" altLang="ko-KR" sz="1800" i="1">
                                  <a:latin typeface="Cambria Math" panose="02040503050406030204" pitchFamily="18" charset="0"/>
                                </a:rPr>
                                <m:t>𝑟</m:t>
                              </m:r>
                            </m:e>
                          </m:d>
                          <m:r>
                            <a:rPr lang="en-US" altLang="ko-KR" sz="1800" i="1">
                              <a:latin typeface="Cambria Math" panose="02040503050406030204" pitchFamily="18" charset="0"/>
                            </a:rPr>
                            <m:t>+</m:t>
                          </m:r>
                          <m:d>
                            <m:dPr>
                              <m:begChr m:val="["/>
                              <m:endChr m:val="]"/>
                              <m:ctrlPr>
                                <a:rPr lang="en-US" altLang="ko-KR" sz="1800" i="1">
                                  <a:latin typeface="Cambria Math" panose="02040503050406030204" pitchFamily="18" charset="0"/>
                                </a:rPr>
                              </m:ctrlPr>
                            </m:dPr>
                            <m:e>
                              <m:r>
                                <a:rPr lang="en-US" altLang="ko-KR" sz="1800" i="1">
                                  <a:latin typeface="Cambria Math" panose="02040503050406030204" pitchFamily="18" charset="0"/>
                                </a:rPr>
                                <m:t>𝜙</m:t>
                              </m:r>
                              <m:d>
                                <m:dPr>
                                  <m:ctrlPr>
                                    <a:rPr lang="en-US" altLang="ko-KR" sz="1800" i="1">
                                      <a:latin typeface="Cambria Math" panose="02040503050406030204" pitchFamily="18" charset="0"/>
                                    </a:rPr>
                                  </m:ctrlPr>
                                </m:dPr>
                                <m:e>
                                  <m:r>
                                    <a:rPr lang="en-US" altLang="ko-KR" sz="1800" i="1">
                                      <a:latin typeface="Cambria Math" panose="02040503050406030204" pitchFamily="18" charset="0"/>
                                    </a:rPr>
                                    <m:t>𝑟</m:t>
                                  </m:r>
                                </m:e>
                              </m:d>
                              <m:r>
                                <a:rPr lang="en-US" altLang="ko-KR" sz="1800" i="1">
                                  <a:latin typeface="Cambria Math" panose="02040503050406030204" pitchFamily="18" charset="0"/>
                                </a:rPr>
                                <m:t>+</m:t>
                              </m:r>
                              <m:r>
                                <a:rPr lang="en-US" altLang="ko-KR" sz="1800" i="1">
                                  <a:latin typeface="Cambria Math" panose="02040503050406030204" pitchFamily="18" charset="0"/>
                                </a:rPr>
                                <m:t>𝛽</m:t>
                              </m:r>
                            </m:e>
                          </m:d>
                          <m:r>
                            <a:rPr lang="en-US" altLang="ko-KR" sz="1800" i="1">
                              <a:latin typeface="Cambria Math" panose="02040503050406030204" pitchFamily="18" charset="0"/>
                            </a:rPr>
                            <m:t>𝑓</m:t>
                          </m:r>
                          <m:d>
                            <m:dPr>
                              <m:ctrlPr>
                                <a:rPr lang="en-US" altLang="ko-KR" sz="1800" i="1">
                                  <a:latin typeface="Cambria Math" panose="02040503050406030204" pitchFamily="18" charset="0"/>
                                </a:rPr>
                              </m:ctrlPr>
                            </m:dPr>
                            <m:e>
                              <m:r>
                                <a:rPr lang="en-US" altLang="ko-KR" sz="1800" i="1">
                                  <a:latin typeface="Cambria Math" panose="02040503050406030204" pitchFamily="18" charset="0"/>
                                </a:rPr>
                                <m:t>𝑟</m:t>
                              </m:r>
                            </m:e>
                          </m:d>
                          <m:r>
                            <a:rPr lang="en-US" altLang="ko-KR" sz="1800" i="1">
                              <a:latin typeface="Cambria Math" panose="02040503050406030204" pitchFamily="18" charset="0"/>
                            </a:rPr>
                            <m:t>=0</m:t>
                          </m:r>
                        </m:e>
                        <m:e>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𝜙</m:t>
                              </m:r>
                            </m:e>
                            <m:sup>
                              <m:r>
                                <a:rPr lang="en-US" altLang="ko-KR" sz="1800" i="1">
                                  <a:latin typeface="Cambria Math" panose="02040503050406030204" pitchFamily="18" charset="0"/>
                                </a:rPr>
                                <m:t>′′</m:t>
                              </m:r>
                            </m:sup>
                          </m:sSup>
                          <m:d>
                            <m:dPr>
                              <m:ctrlPr>
                                <a:rPr lang="en-US" altLang="ko-KR" sz="1800" i="1">
                                  <a:latin typeface="Cambria Math" panose="02040503050406030204" pitchFamily="18" charset="0"/>
                                </a:rPr>
                              </m:ctrlPr>
                            </m:dPr>
                            <m:e>
                              <m:r>
                                <a:rPr lang="en-US" altLang="ko-KR" sz="1800" i="1">
                                  <a:latin typeface="Cambria Math" panose="02040503050406030204" pitchFamily="18" charset="0"/>
                                </a:rPr>
                                <m:t>𝑟</m:t>
                              </m:r>
                            </m:e>
                          </m:d>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r>
                                <a:rPr lang="en-US" altLang="ko-KR" sz="1800" i="1">
                                  <a:latin typeface="Cambria Math" panose="02040503050406030204" pitchFamily="18" charset="0"/>
                                </a:rPr>
                                <m:t>2</m:t>
                              </m:r>
                            </m:num>
                            <m:den>
                              <m:r>
                                <a:rPr lang="en-US" altLang="ko-KR" sz="1800" i="1">
                                  <a:latin typeface="Cambria Math" panose="02040503050406030204" pitchFamily="18" charset="0"/>
                                </a:rPr>
                                <m:t>𝑟</m:t>
                              </m:r>
                            </m:den>
                          </m:f>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𝜙</m:t>
                              </m:r>
                            </m:e>
                            <m:sup>
                              <m:r>
                                <a:rPr lang="en-US" altLang="ko-KR" sz="1800" i="1">
                                  <a:latin typeface="Cambria Math" panose="02040503050406030204" pitchFamily="18" charset="0"/>
                                </a:rPr>
                                <m:t>′</m:t>
                              </m:r>
                            </m:sup>
                          </m:sSup>
                          <m:d>
                            <m:dPr>
                              <m:ctrlPr>
                                <a:rPr lang="en-US" altLang="ko-KR" sz="1800" i="1">
                                  <a:latin typeface="Cambria Math" panose="02040503050406030204" pitchFamily="18" charset="0"/>
                                </a:rPr>
                              </m:ctrlPr>
                            </m:dPr>
                            <m:e>
                              <m:r>
                                <a:rPr lang="en-US" altLang="ko-KR" sz="1800" i="1">
                                  <a:latin typeface="Cambria Math" panose="02040503050406030204" pitchFamily="18" charset="0"/>
                                </a:rPr>
                                <m:t>𝑟</m:t>
                              </m:r>
                            </m:e>
                          </m:d>
                          <m:r>
                            <a:rPr lang="en-US" altLang="ko-KR" sz="1800" i="1">
                              <a:latin typeface="Cambria Math" panose="02040503050406030204" pitchFamily="18" charset="0"/>
                            </a:rPr>
                            <m:t>−4</m:t>
                          </m:r>
                          <m:r>
                            <a:rPr lang="en-US" altLang="ko-KR" sz="1800" i="1">
                              <a:latin typeface="Cambria Math" panose="02040503050406030204" pitchFamily="18" charset="0"/>
                            </a:rPr>
                            <m:t>𝜋</m:t>
                          </m:r>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𝑓</m:t>
                              </m:r>
                            </m:e>
                            <m:sup>
                              <m:r>
                                <a:rPr lang="en-US" altLang="ko-KR" sz="1800" i="1">
                                  <a:latin typeface="Cambria Math" panose="02040503050406030204" pitchFamily="18" charset="0"/>
                                </a:rPr>
                                <m:t>2</m:t>
                              </m:r>
                            </m:sup>
                          </m:sSup>
                          <m:d>
                            <m:dPr>
                              <m:ctrlPr>
                                <a:rPr lang="en-US" altLang="ko-KR" sz="1800" i="1">
                                  <a:latin typeface="Cambria Math" panose="02040503050406030204" pitchFamily="18" charset="0"/>
                                </a:rPr>
                              </m:ctrlPr>
                            </m:dPr>
                            <m:e>
                              <m:r>
                                <a:rPr lang="en-US" altLang="ko-KR" sz="1800" i="1">
                                  <a:latin typeface="Cambria Math" panose="02040503050406030204" pitchFamily="18" charset="0"/>
                                </a:rPr>
                                <m:t>𝑟</m:t>
                              </m:r>
                            </m:e>
                          </m:d>
                          <m:r>
                            <a:rPr lang="en-US" altLang="ko-KR" sz="1800" i="1">
                              <a:latin typeface="Cambria Math" panose="02040503050406030204" pitchFamily="18" charset="0"/>
                            </a:rPr>
                            <m:t>=0</m:t>
                          </m:r>
                        </m:e>
                      </m:eqArr>
                    </m:oMath>
                  </m:oMathPara>
                </a14:m>
                <a:endParaRPr lang="ko-KR" altLang="en-US" dirty="0"/>
              </a:p>
            </p:txBody>
          </p:sp>
        </mc:Choice>
        <mc:Fallback xmlns="">
          <p:sp>
            <p:nvSpPr>
              <p:cNvPr id="3" name="TextBox 2">
                <a:extLst>
                  <a:ext uri="{FF2B5EF4-FFF2-40B4-BE49-F238E27FC236}">
                    <a16:creationId xmlns:a16="http://schemas.microsoft.com/office/drawing/2014/main" id="{72B3B37F-3050-95D8-E0A4-009C3BD91537}"/>
                  </a:ext>
                </a:extLst>
              </p:cNvPr>
              <p:cNvSpPr txBox="1">
                <a:spLocks noRot="1" noChangeAspect="1" noMove="1" noResize="1" noEditPoints="1" noAdjustHandles="1" noChangeArrowheads="1" noChangeShapeType="1" noTextEdit="1"/>
              </p:cNvSpPr>
              <p:nvPr/>
            </p:nvSpPr>
            <p:spPr>
              <a:xfrm>
                <a:off x="843279" y="2106809"/>
                <a:ext cx="4429761" cy="1169359"/>
              </a:xfrm>
              <a:prstGeom prst="rect">
                <a:avLst/>
              </a:prstGeom>
              <a:blipFill>
                <a:blip r:embed="rId4"/>
                <a:stretch>
                  <a:fillRect/>
                </a:stretch>
              </a:blipFill>
            </p:spPr>
            <p:txBody>
              <a:bodyPr/>
              <a:lstStyle/>
              <a:p>
                <a:r>
                  <a:rPr lang="ko-KR" altLang="en-US">
                    <a:noFill/>
                  </a:rPr>
                  <a:t> </a:t>
                </a:r>
              </a:p>
            </p:txBody>
          </p:sp>
        </mc:Fallback>
      </mc:AlternateContent>
      <p:sp>
        <p:nvSpPr>
          <p:cNvPr id="4" name="화살표: 오른쪽 3">
            <a:extLst>
              <a:ext uri="{FF2B5EF4-FFF2-40B4-BE49-F238E27FC236}">
                <a16:creationId xmlns:a16="http://schemas.microsoft.com/office/drawing/2014/main" id="{B2B7AC7F-3911-B415-9FA4-583B43BD6F3D}"/>
              </a:ext>
            </a:extLst>
          </p:cNvPr>
          <p:cNvSpPr/>
          <p:nvPr/>
        </p:nvSpPr>
        <p:spPr>
          <a:xfrm>
            <a:off x="5476242" y="2401025"/>
            <a:ext cx="894078" cy="580927"/>
          </a:xfrm>
          <a:prstGeom prst="righ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24A1E011-0303-EE2B-3CF6-CFC4998C6E96}"/>
              </a:ext>
            </a:extLst>
          </p:cNvPr>
          <p:cNvSpPr txBox="1"/>
          <p:nvPr/>
        </p:nvSpPr>
        <p:spPr>
          <a:xfrm>
            <a:off x="6573522" y="2337545"/>
            <a:ext cx="4856480" cy="707886"/>
          </a:xfrm>
          <a:prstGeom prst="rect">
            <a:avLst/>
          </a:prstGeom>
          <a:noFill/>
        </p:spPr>
        <p:txBody>
          <a:bodyPr wrap="square" rtlCol="0">
            <a:spAutoFit/>
          </a:bodyPr>
          <a:lstStyle/>
          <a:p>
            <a:r>
              <a:rPr lang="en-US" altLang="ko-KR" sz="2000" dirty="0"/>
              <a:t>4</a:t>
            </a:r>
            <a:r>
              <a:rPr lang="en-US" altLang="ko-KR" sz="2000" baseline="30000" dirty="0"/>
              <a:t>th</a:t>
            </a:r>
            <a:r>
              <a:rPr lang="en-US" altLang="ko-KR" sz="2000" dirty="0"/>
              <a:t>-order Runge-</a:t>
            </a:r>
            <a:r>
              <a:rPr lang="en-US" altLang="ko-KR" sz="2000" dirty="0" err="1"/>
              <a:t>Kutta</a:t>
            </a:r>
            <a:r>
              <a:rPr lang="en-US" altLang="ko-KR" sz="2000" dirty="0"/>
              <a:t> method</a:t>
            </a:r>
          </a:p>
          <a:p>
            <a:r>
              <a:rPr lang="en-US" altLang="ko-KR" sz="2000" dirty="0"/>
              <a:t>(</a:t>
            </a:r>
            <a:r>
              <a:rPr lang="en-US" altLang="ko-KR" sz="2000" dirty="0">
                <a:latin typeface="Cascadia Code" panose="020B0609020000020004" pitchFamily="49" charset="0"/>
                <a:ea typeface="Cascadia Code" panose="020B0609020000020004" pitchFamily="49" charset="0"/>
                <a:cs typeface="Cascadia Code" panose="020B0609020000020004" pitchFamily="49" charset="0"/>
              </a:rPr>
              <a:t>soliton_solution.py</a:t>
            </a:r>
            <a:r>
              <a:rPr lang="en-US" altLang="ko-KR" sz="2000" dirty="0">
                <a:ea typeface="Cascadia Code" panose="020B0609020000020004" pitchFamily="49" charset="0"/>
                <a:cs typeface="Cascadia Code" panose="020B0609020000020004" pitchFamily="49" charset="0"/>
              </a:rPr>
              <a:t> </a:t>
            </a:r>
            <a:r>
              <a:rPr lang="en-US" altLang="ko-KR" sz="2000" dirty="0"/>
              <a:t>in </a:t>
            </a:r>
            <a:r>
              <a:rPr lang="en-US" altLang="ko-KR" sz="2000" dirty="0" err="1"/>
              <a:t>PyUltraLight</a:t>
            </a:r>
            <a:r>
              <a:rPr lang="en-US" altLang="ko-KR" sz="2000" dirty="0"/>
              <a:t>)</a:t>
            </a:r>
            <a:endParaRPr lang="ko-KR" altLang="en-US" sz="2000" dirty="0"/>
          </a:p>
        </p:txBody>
      </p:sp>
      <mc:AlternateContent xmlns:mc="http://schemas.openxmlformats.org/markup-compatibility/2006" xmlns:a14="http://schemas.microsoft.com/office/drawing/2010/main">
        <mc:Choice Requires="a14">
          <p:sp>
            <p:nvSpPr>
              <p:cNvPr id="6" name="내용 개체 틀 2">
                <a:extLst>
                  <a:ext uri="{FF2B5EF4-FFF2-40B4-BE49-F238E27FC236}">
                    <a16:creationId xmlns:a16="http://schemas.microsoft.com/office/drawing/2014/main" id="{C9F9893E-036F-536C-4E6D-C16D55F27080}"/>
                  </a:ext>
                </a:extLst>
              </p:cNvPr>
              <p:cNvSpPr txBox="1">
                <a:spLocks/>
              </p:cNvSpPr>
              <p:nvPr/>
            </p:nvSpPr>
            <p:spPr>
              <a:xfrm>
                <a:off x="289250" y="3507613"/>
                <a:ext cx="5806750" cy="1950194"/>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d>
                      <m:dPr>
                        <m:begChr m:val="{"/>
                        <m:endChr m:val=""/>
                        <m:ctrlPr>
                          <a:rPr lang="en-US" altLang="ko-KR" sz="2000" i="1" smtClean="0">
                            <a:latin typeface="Cambria Math" panose="02040503050406030204" pitchFamily="18" charset="0"/>
                          </a:rPr>
                        </m:ctrlPr>
                      </m:dPr>
                      <m:e>
                        <m:eqArr>
                          <m:eqArrPr>
                            <m:ctrlPr>
                              <a:rPr lang="en-US" altLang="ko-KR" sz="2000" i="1" smtClean="0">
                                <a:latin typeface="Cambria Math" panose="02040503050406030204" pitchFamily="18" charset="0"/>
                              </a:rPr>
                            </m:ctrlPr>
                          </m:eqArrPr>
                          <m:e>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𝜓</m:t>
                                </m:r>
                              </m:e>
                              <m:sub>
                                <m:r>
                                  <a:rPr lang="en-US" altLang="ko-KR" sz="2000" b="0" i="1" smtClean="0">
                                    <a:latin typeface="Cambria Math" panose="02040503050406030204" pitchFamily="18" charset="0"/>
                                  </a:rPr>
                                  <m:t>𝛼</m:t>
                                </m:r>
                              </m:sub>
                            </m:sSub>
                            <m:d>
                              <m:dPr>
                                <m:ctrlPr>
                                  <a:rPr lang="en-US" altLang="ko-KR" sz="2000" b="0" i="1" smtClean="0">
                                    <a:latin typeface="Cambria Math" panose="02040503050406030204" pitchFamily="18" charset="0"/>
                                  </a:rPr>
                                </m:ctrlPr>
                              </m:d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𝑥</m:t>
                                    </m:r>
                                  </m:e>
                                </m:acc>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𝑡</m:t>
                                </m:r>
                              </m:e>
                            </m:d>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𝑒</m:t>
                                </m:r>
                              </m:e>
                              <m:sup>
                                <m:r>
                                  <a:rPr lang="en-US" altLang="ko-KR" sz="2000" b="0" i="1" smtClean="0">
                                    <a:latin typeface="Cambria Math" panose="02040503050406030204" pitchFamily="18" charset="0"/>
                                  </a:rPr>
                                  <m:t>𝑖</m:t>
                                </m:r>
                                <m:r>
                                  <a:rPr lang="en-US" altLang="ko-KR" sz="2000" b="0" i="1" smtClean="0">
                                    <a:latin typeface="Cambria Math" panose="02040503050406030204" pitchFamily="18" charset="0"/>
                                  </a:rPr>
                                  <m:t>𝛼𝛽</m:t>
                                </m:r>
                                <m:r>
                                  <a:rPr lang="en-US" altLang="ko-KR" sz="2000" b="0" i="1" smtClean="0">
                                    <a:latin typeface="Cambria Math" panose="02040503050406030204" pitchFamily="18" charset="0"/>
                                  </a:rPr>
                                  <m:t>𝑡</m:t>
                                </m:r>
                              </m:sup>
                            </m:sSup>
                            <m:r>
                              <a:rPr lang="en-US" altLang="ko-KR" sz="2000" b="0" i="1" smtClean="0">
                                <a:latin typeface="Cambria Math" panose="02040503050406030204" pitchFamily="18" charset="0"/>
                              </a:rPr>
                              <m:t>𝛼</m:t>
                            </m:r>
                            <m:r>
                              <a:rPr lang="en-US" altLang="ko-KR" sz="2000" b="0" i="1" smtClean="0">
                                <a:latin typeface="Cambria Math" panose="02040503050406030204" pitchFamily="18" charset="0"/>
                              </a:rPr>
                              <m:t>𝑓</m:t>
                            </m:r>
                            <m:d>
                              <m:dPr>
                                <m:ctrlPr>
                                  <a:rPr lang="en-US" altLang="ko-KR" sz="2000" b="0" i="1" smtClean="0">
                                    <a:latin typeface="Cambria Math" panose="02040503050406030204" pitchFamily="18" charset="0"/>
                                  </a:rPr>
                                </m:ctrlPr>
                              </m:dPr>
                              <m:e>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𝛼</m:t>
                                    </m:r>
                                  </m:e>
                                </m:rad>
                                <m:r>
                                  <a:rPr lang="en-US" altLang="ko-KR" sz="2000" b="0" i="1" smtClean="0">
                                    <a:latin typeface="Cambria Math" panose="02040503050406030204" pitchFamily="18" charset="0"/>
                                  </a:rPr>
                                  <m:t>𝑟</m:t>
                                </m:r>
                              </m:e>
                            </m:d>
                          </m:e>
                          <m:e>
                            <m:sSub>
                              <m:sSubPr>
                                <m:ctrlPr>
                                  <a:rPr lang="en-US" altLang="ko-KR" sz="2000" b="0" i="1" smtClean="0">
                                    <a:latin typeface="Cambria Math" panose="02040503050406030204" pitchFamily="18" charset="0"/>
                                  </a:rPr>
                                </m:ctrlPr>
                              </m:sSubPr>
                              <m:e>
                                <m:r>
                                  <m:rPr>
                                    <m:sty m:val="p"/>
                                  </m:rPr>
                                  <a:rPr lang="en-US" altLang="ko-KR" sz="2000" b="0" i="0" smtClean="0">
                                    <a:latin typeface="Cambria Math" panose="02040503050406030204" pitchFamily="18" charset="0"/>
                                  </a:rPr>
                                  <m:t>Φ</m:t>
                                </m:r>
                              </m:e>
                              <m:sub>
                                <m:r>
                                  <a:rPr lang="en-US" altLang="ko-KR" sz="2000" b="0" i="1" smtClean="0">
                                    <a:latin typeface="Cambria Math" panose="02040503050406030204" pitchFamily="18" charset="0"/>
                                  </a:rPr>
                                  <m:t>𝛼</m:t>
                                </m:r>
                              </m:sub>
                            </m:sSub>
                            <m:d>
                              <m:dPr>
                                <m:ctrlPr>
                                  <a:rPr lang="en-US" altLang="ko-KR" sz="2000" b="0" i="1" smtClean="0">
                                    <a:latin typeface="Cambria Math" panose="02040503050406030204" pitchFamily="18" charset="0"/>
                                  </a:rPr>
                                </m:ctrlPr>
                              </m:d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𝑥</m:t>
                                    </m:r>
                                  </m:e>
                                </m:acc>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𝑡</m:t>
                                </m:r>
                              </m:e>
                            </m:d>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𝛼𝜙</m:t>
                            </m:r>
                            <m:d>
                              <m:dPr>
                                <m:ctrlPr>
                                  <a:rPr lang="en-US" altLang="ko-KR" sz="2000" b="0" i="1" smtClean="0">
                                    <a:latin typeface="Cambria Math" panose="02040503050406030204" pitchFamily="18" charset="0"/>
                                  </a:rPr>
                                </m:ctrlPr>
                              </m:dPr>
                              <m:e>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𝛼</m:t>
                                    </m:r>
                                  </m:e>
                                </m:rad>
                                <m:r>
                                  <a:rPr lang="en-US" altLang="ko-KR" sz="2000" b="0" i="1" smtClean="0">
                                    <a:latin typeface="Cambria Math" panose="02040503050406030204" pitchFamily="18" charset="0"/>
                                  </a:rPr>
                                  <m:t>𝑟</m:t>
                                </m:r>
                              </m:e>
                            </m:d>
                          </m:e>
                        </m:eqArr>
                      </m:e>
                    </m:d>
                  </m:oMath>
                </a14:m>
                <a:r>
                  <a:rPr lang="en-US" altLang="ko-KR" sz="2000" dirty="0"/>
                  <a:t> is also a solution</a:t>
                </a:r>
              </a:p>
              <a:p>
                <a:endParaRPr lang="en-US" altLang="ko-KR" sz="2000" dirty="0"/>
              </a:p>
              <a:p>
                <a14:m>
                  <m:oMath xmlns:m="http://schemas.openxmlformats.org/officeDocument/2006/math">
                    <m:r>
                      <a:rPr lang="en-US" altLang="ko-KR" sz="2000" b="0" i="1" smtClean="0">
                        <a:latin typeface="Cambria Math" panose="02040503050406030204" pitchFamily="18" charset="0"/>
                      </a:rPr>
                      <m:t>𝑀</m:t>
                    </m:r>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𝑑</m:t>
                        </m:r>
                      </m:e>
                      <m:sup>
                        <m:r>
                          <a:rPr lang="en-US" altLang="ko-KR" sz="2000" b="0" i="1" smtClean="0">
                            <a:latin typeface="Cambria Math" panose="02040503050406030204" pitchFamily="18" charset="0"/>
                          </a:rPr>
                          <m:t>3</m:t>
                        </m:r>
                      </m:sup>
                    </m:sSup>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𝑥</m:t>
                        </m:r>
                      </m:e>
                    </m:acc>
                    <m:sSup>
                      <m:sSupPr>
                        <m:ctrlPr>
                          <a:rPr lang="en-US" altLang="ko-KR" sz="2000" b="0" i="1" smtClean="0">
                            <a:latin typeface="Cambria Math" panose="02040503050406030204" pitchFamily="18" charset="0"/>
                          </a:rPr>
                        </m:ctrlPr>
                      </m:sSupPr>
                      <m:e>
                        <m:d>
                          <m:dPr>
                            <m:begChr m:val="|"/>
                            <m:endChr m:val="|"/>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𝜓</m:t>
                            </m:r>
                          </m:e>
                        </m:d>
                      </m:e>
                      <m:sup>
                        <m:r>
                          <a:rPr lang="en-US" altLang="ko-KR" sz="2000" b="0" i="1" smtClean="0">
                            <a:latin typeface="Cambria Math" panose="02040503050406030204" pitchFamily="18" charset="0"/>
                          </a:rPr>
                          <m:t>2</m:t>
                        </m:r>
                      </m:sup>
                    </m:sSup>
                    <m:r>
                      <a:rPr lang="en-US" altLang="ko-KR" sz="2000" b="0" i="1" smtClean="0">
                        <a:latin typeface="Cambria Math" panose="02040503050406030204" pitchFamily="18" charset="0"/>
                      </a:rPr>
                      <m:t>=3.883</m:t>
                    </m:r>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𝛼</m:t>
                        </m:r>
                      </m:e>
                    </m:rad>
                    <m:r>
                      <a:rPr lang="en-US" altLang="ko-KR" sz="2000" b="0" i="1" smtClean="0">
                        <a:latin typeface="Cambria Math" panose="02040503050406030204" pitchFamily="18" charset="0"/>
                      </a:rPr>
                      <m:t>,  </m:t>
                    </m:r>
                    <m:r>
                      <a:rPr lang="en-US" altLang="ko-KR" sz="2000" b="0" i="1" smtClean="0">
                        <a:latin typeface="Cambria Math" panose="02040503050406030204" pitchFamily="18" charset="0"/>
                      </a:rPr>
                      <m:t>𝛽</m:t>
                    </m:r>
                    <m:r>
                      <a:rPr lang="en-US" altLang="ko-KR" sz="2000" b="0" i="1" smtClean="0">
                        <a:latin typeface="Cambria Math" panose="02040503050406030204" pitchFamily="18" charset="0"/>
                      </a:rPr>
                      <m:t>=2.454</m:t>
                    </m:r>
                  </m:oMath>
                </a14:m>
                <a:endParaRPr lang="en-US" altLang="ko-KR" sz="2000" dirty="0"/>
              </a:p>
            </p:txBody>
          </p:sp>
        </mc:Choice>
        <mc:Fallback xmlns="">
          <p:sp>
            <p:nvSpPr>
              <p:cNvPr id="6" name="내용 개체 틀 2">
                <a:extLst>
                  <a:ext uri="{FF2B5EF4-FFF2-40B4-BE49-F238E27FC236}">
                    <a16:creationId xmlns:a16="http://schemas.microsoft.com/office/drawing/2014/main" id="{C9F9893E-036F-536C-4E6D-C16D55F27080}"/>
                  </a:ext>
                </a:extLst>
              </p:cNvPr>
              <p:cNvSpPr txBox="1">
                <a:spLocks noRot="1" noChangeAspect="1" noMove="1" noResize="1" noEditPoints="1" noAdjustHandles="1" noChangeArrowheads="1" noChangeShapeType="1" noTextEdit="1"/>
              </p:cNvSpPr>
              <p:nvPr/>
            </p:nvSpPr>
            <p:spPr>
              <a:xfrm>
                <a:off x="289250" y="3507613"/>
                <a:ext cx="5806750" cy="1950194"/>
              </a:xfrm>
              <a:prstGeom prst="rect">
                <a:avLst/>
              </a:prstGeom>
              <a:blipFill>
                <a:blip r:embed="rId5"/>
                <a:stretch>
                  <a:fillRect l="-944"/>
                </a:stretch>
              </a:blipFill>
            </p:spPr>
            <p:txBody>
              <a:bodyPr/>
              <a:lstStyle/>
              <a:p>
                <a:r>
                  <a:rPr lang="ko-KR" altLang="en-US">
                    <a:noFill/>
                  </a:rPr>
                  <a:t> </a:t>
                </a:r>
              </a:p>
            </p:txBody>
          </p:sp>
        </mc:Fallback>
      </mc:AlternateContent>
      <p:pic>
        <p:nvPicPr>
          <p:cNvPr id="9" name="그림 8">
            <a:extLst>
              <a:ext uri="{FF2B5EF4-FFF2-40B4-BE49-F238E27FC236}">
                <a16:creationId xmlns:a16="http://schemas.microsoft.com/office/drawing/2014/main" id="{047F5EFE-2423-2C6C-56CB-FEB430990C09}"/>
              </a:ext>
            </a:extLst>
          </p:cNvPr>
          <p:cNvPicPr>
            <a:picLocks noChangeAspect="1"/>
          </p:cNvPicPr>
          <p:nvPr/>
        </p:nvPicPr>
        <p:blipFill>
          <a:blip r:embed="rId6"/>
          <a:stretch>
            <a:fillRect/>
          </a:stretch>
        </p:blipFill>
        <p:spPr>
          <a:xfrm>
            <a:off x="6370320" y="3071937"/>
            <a:ext cx="5233538" cy="3420871"/>
          </a:xfrm>
          <a:prstGeom prst="rect">
            <a:avLst/>
          </a:prstGeom>
        </p:spPr>
      </p:pic>
      <p:sp>
        <p:nvSpPr>
          <p:cNvPr id="2" name="TextBox 1">
            <a:extLst>
              <a:ext uri="{FF2B5EF4-FFF2-40B4-BE49-F238E27FC236}">
                <a16:creationId xmlns:a16="http://schemas.microsoft.com/office/drawing/2014/main" id="{F29FBA4A-D99A-0D66-A363-E80B81710EF4}"/>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17/37</a:t>
            </a:r>
            <a:endParaRPr lang="ko-KR" altLang="en-US" sz="1050" dirty="0">
              <a:solidFill>
                <a:schemeClr val="bg1"/>
              </a:solidFill>
            </a:endParaRPr>
          </a:p>
        </p:txBody>
      </p:sp>
    </p:spTree>
    <p:extLst>
      <p:ext uri="{BB962C8B-B14F-4D97-AF65-F5344CB8AC3E}">
        <p14:creationId xmlns:p14="http://schemas.microsoft.com/office/powerpoint/2010/main" val="1144174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5458B-2F54-BD77-757C-B7EEBBA65DCC}"/>
            </a:ext>
          </a:extLst>
        </p:cNvPr>
        <p:cNvGrpSpPr/>
        <p:nvPr/>
      </p:nvGrpSpPr>
      <p:grpSpPr>
        <a:xfrm>
          <a:off x="0" y="0"/>
          <a:ext cx="0" cy="0"/>
          <a:chOff x="0" y="0"/>
          <a:chExt cx="0" cy="0"/>
        </a:xfrm>
      </p:grpSpPr>
      <p:pic>
        <p:nvPicPr>
          <p:cNvPr id="14" name="그림 13">
            <a:extLst>
              <a:ext uri="{FF2B5EF4-FFF2-40B4-BE49-F238E27FC236}">
                <a16:creationId xmlns:a16="http://schemas.microsoft.com/office/drawing/2014/main" id="{7B3DFC56-9F65-647C-A8C1-F85F3CC28982}"/>
              </a:ext>
            </a:extLst>
          </p:cNvPr>
          <p:cNvPicPr>
            <a:picLocks noChangeAspect="1"/>
          </p:cNvPicPr>
          <p:nvPr/>
        </p:nvPicPr>
        <p:blipFill>
          <a:blip r:embed="rId2"/>
          <a:stretch>
            <a:fillRect/>
          </a:stretch>
        </p:blipFill>
        <p:spPr>
          <a:xfrm>
            <a:off x="5145549" y="4217081"/>
            <a:ext cx="7046451" cy="2268061"/>
          </a:xfrm>
          <a:prstGeom prst="rect">
            <a:avLst/>
          </a:prstGeom>
        </p:spPr>
      </p:pic>
      <p:sp>
        <p:nvSpPr>
          <p:cNvPr id="2" name="제목 1">
            <a:extLst>
              <a:ext uri="{FF2B5EF4-FFF2-40B4-BE49-F238E27FC236}">
                <a16:creationId xmlns:a16="http://schemas.microsoft.com/office/drawing/2014/main" id="{2BCD7133-8F67-855B-3F7E-0728759B384D}"/>
              </a:ext>
            </a:extLst>
          </p:cNvPr>
          <p:cNvSpPr>
            <a:spLocks noGrp="1"/>
          </p:cNvSpPr>
          <p:nvPr>
            <p:ph type="title"/>
          </p:nvPr>
        </p:nvSpPr>
        <p:spPr>
          <a:xfrm>
            <a:off x="-1" y="2482000"/>
            <a:ext cx="12191998" cy="1107440"/>
          </a:xfrm>
        </p:spPr>
        <p:txBody>
          <a:bodyPr>
            <a:noAutofit/>
          </a:bodyPr>
          <a:lstStyle/>
          <a:p>
            <a:pPr algn="ctr"/>
            <a:r>
              <a:rPr lang="en-US" altLang="ko-KR" b="1" dirty="0">
                <a:latin typeface="Grandview" panose="020B0502040204020203" pitchFamily="34" charset="0"/>
              </a:rPr>
              <a:t>Final parsec problem of BH mergers and ULDM</a:t>
            </a:r>
            <a:endParaRPr lang="ko-KR" altLang="en-US" b="1" dirty="0">
              <a:latin typeface="Grandview" panose="020B0502040204020203" pitchFamily="34" charset="0"/>
              <a:cs typeface="Arial" panose="020B0604020202020204" pitchFamily="34" charset="0"/>
            </a:endParaRPr>
          </a:p>
        </p:txBody>
      </p:sp>
      <p:sp>
        <p:nvSpPr>
          <p:cNvPr id="3" name="직사각형 2">
            <a:extLst>
              <a:ext uri="{FF2B5EF4-FFF2-40B4-BE49-F238E27FC236}">
                <a16:creationId xmlns:a16="http://schemas.microsoft.com/office/drawing/2014/main" id="{F2009AC0-C62C-470E-299B-1D13A3FE5180}"/>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1ADA2604-9851-3433-0C64-631F62B7E492}"/>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18/37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056E6544-E3CC-5293-6D59-000875E78361}"/>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234D5B3B-E156-21D0-3C2B-1BC43090CA94}"/>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9C93FBD-B228-BD2F-F379-1BBF7A6AC18C}"/>
              </a:ext>
            </a:extLst>
          </p:cNvPr>
          <p:cNvSpPr txBox="1"/>
          <p:nvPr/>
        </p:nvSpPr>
        <p:spPr>
          <a:xfrm>
            <a:off x="1838960" y="3665167"/>
            <a:ext cx="8453120" cy="1200329"/>
          </a:xfrm>
          <a:prstGeom prst="rect">
            <a:avLst/>
          </a:prstGeom>
          <a:noFill/>
        </p:spPr>
        <p:txBody>
          <a:bodyPr wrap="square" rtlCol="0">
            <a:spAutoFit/>
          </a:bodyPr>
          <a:lstStyle/>
          <a:p>
            <a:pPr marL="285750" indent="-285750">
              <a:buFont typeface="Arial" panose="020B0604020202020204" pitchFamily="34" charset="0"/>
              <a:buChar char="•"/>
            </a:pPr>
            <a:r>
              <a:rPr lang="en-US" altLang="ko-KR" sz="2400" dirty="0"/>
              <a:t>Brief introduction of final parsec problem</a:t>
            </a:r>
          </a:p>
          <a:p>
            <a:pPr marL="285750" indent="-285750">
              <a:buFont typeface="Arial" panose="020B0604020202020204" pitchFamily="34" charset="0"/>
              <a:buChar char="•"/>
            </a:pPr>
            <a:r>
              <a:rPr lang="en-US" altLang="ko-KR" sz="2400" dirty="0"/>
              <a:t>Simulation setup &amp; Results</a:t>
            </a:r>
          </a:p>
          <a:p>
            <a:pPr marL="285750" indent="-285750">
              <a:buFont typeface="Arial" panose="020B0604020202020204" pitchFamily="34" charset="0"/>
              <a:buChar char="•"/>
            </a:pPr>
            <a:r>
              <a:rPr lang="en-US" altLang="ko-KR" sz="2400" dirty="0"/>
              <a:t>Theoretical analysis</a:t>
            </a:r>
            <a:endParaRPr lang="ko-KR" altLang="en-US" sz="2400" dirty="0"/>
          </a:p>
        </p:txBody>
      </p:sp>
      <p:sp>
        <p:nvSpPr>
          <p:cNvPr id="8" name="TextBox 7">
            <a:extLst>
              <a:ext uri="{FF2B5EF4-FFF2-40B4-BE49-F238E27FC236}">
                <a16:creationId xmlns:a16="http://schemas.microsoft.com/office/drawing/2014/main" id="{B676800F-37AD-03B2-580C-5027E7075304}"/>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C48BDF2F-DA5E-2761-B499-F196C01E072C}"/>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283270BD-C4EC-41B4-8620-EF5F2797F394}"/>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6F300494-AAFE-DF4E-C7FB-F6B30033BF17}"/>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6F1B9393-8787-0CD2-E80D-371E07570B95}"/>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15" name="사각형: 둥근 모서리 14">
            <a:extLst>
              <a:ext uri="{FF2B5EF4-FFF2-40B4-BE49-F238E27FC236}">
                <a16:creationId xmlns:a16="http://schemas.microsoft.com/office/drawing/2014/main" id="{F6A18CE7-57C5-112C-4CAF-9485E66779AF}"/>
              </a:ext>
            </a:extLst>
          </p:cNvPr>
          <p:cNvSpPr/>
          <p:nvPr/>
        </p:nvSpPr>
        <p:spPr>
          <a:xfrm>
            <a:off x="7226054" y="5493137"/>
            <a:ext cx="2885440" cy="442796"/>
          </a:xfrm>
          <a:prstGeom prst="round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400" b="1" dirty="0">
                <a:solidFill>
                  <a:sysClr val="windowText" lastClr="000000"/>
                </a:solidFill>
              </a:rPr>
              <a:t>arXiv:</a:t>
            </a:r>
            <a:r>
              <a:rPr lang="en-US" altLang="ko-KR" sz="2800" b="1" dirty="0">
                <a:solidFill>
                  <a:sysClr val="windowText" lastClr="000000"/>
                </a:solidFill>
              </a:rPr>
              <a:t>2311.03412</a:t>
            </a:r>
            <a:endParaRPr lang="ko-KR" altLang="en-US" sz="2400" b="1" dirty="0">
              <a:solidFill>
                <a:sysClr val="windowText" lastClr="000000"/>
              </a:solidFill>
            </a:endParaRPr>
          </a:p>
        </p:txBody>
      </p:sp>
    </p:spTree>
    <p:extLst>
      <p:ext uri="{BB962C8B-B14F-4D97-AF65-F5344CB8AC3E}">
        <p14:creationId xmlns:p14="http://schemas.microsoft.com/office/powerpoint/2010/main" val="1822746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BAB2-FA4E-292C-4F27-CB8A828A297D}"/>
            </a:ext>
          </a:extLst>
        </p:cNvPr>
        <p:cNvGrpSpPr/>
        <p:nvPr/>
      </p:nvGrpSpPr>
      <p:grpSpPr>
        <a:xfrm>
          <a:off x="0" y="0"/>
          <a:ext cx="0" cy="0"/>
          <a:chOff x="0" y="0"/>
          <a:chExt cx="0" cy="0"/>
        </a:xfrm>
      </p:grpSpPr>
      <p:pic>
        <p:nvPicPr>
          <p:cNvPr id="2" name="그림 1">
            <a:extLst>
              <a:ext uri="{FF2B5EF4-FFF2-40B4-BE49-F238E27FC236}">
                <a16:creationId xmlns:a16="http://schemas.microsoft.com/office/drawing/2014/main" id="{7A727B56-F91E-0221-AEAE-E88552E52491}"/>
              </a:ext>
            </a:extLst>
          </p:cNvPr>
          <p:cNvPicPr>
            <a:picLocks noChangeAspect="1"/>
          </p:cNvPicPr>
          <p:nvPr/>
        </p:nvPicPr>
        <p:blipFill>
          <a:blip r:embed="rId3"/>
          <a:stretch>
            <a:fillRect/>
          </a:stretch>
        </p:blipFill>
        <p:spPr>
          <a:xfrm>
            <a:off x="7747678" y="1247185"/>
            <a:ext cx="3950132" cy="5166087"/>
          </a:xfrm>
          <a:prstGeom prst="rect">
            <a:avLst/>
          </a:prstGeom>
        </p:spPr>
      </p:pic>
      <p:sp>
        <p:nvSpPr>
          <p:cNvPr id="12" name="TextBox 11">
            <a:extLst>
              <a:ext uri="{FF2B5EF4-FFF2-40B4-BE49-F238E27FC236}">
                <a16:creationId xmlns:a16="http://schemas.microsoft.com/office/drawing/2014/main" id="{13DCBE69-87B7-0524-E511-349C4C9C30FB}"/>
              </a:ext>
            </a:extLst>
          </p:cNvPr>
          <p:cNvSpPr txBox="1"/>
          <p:nvPr/>
        </p:nvSpPr>
        <p:spPr>
          <a:xfrm>
            <a:off x="8157961" y="1301150"/>
            <a:ext cx="1760418" cy="307777"/>
          </a:xfrm>
          <a:prstGeom prst="rect">
            <a:avLst/>
          </a:prstGeom>
          <a:noFill/>
        </p:spPr>
        <p:txBody>
          <a:bodyPr wrap="none" rtlCol="0">
            <a:spAutoFit/>
          </a:bodyPr>
          <a:lstStyle/>
          <a:p>
            <a:pPr algn="r"/>
            <a:r>
              <a:rPr lang="en-US" altLang="ko-KR" sz="1400" dirty="0">
                <a:latin typeface="Arial" panose="020B0604020202020204" pitchFamily="34" charset="0"/>
                <a:cs typeface="Arial" panose="020B0604020202020204" pitchFamily="34" charset="0"/>
              </a:rPr>
              <a:t>[Begelman+ (1980)]</a:t>
            </a:r>
            <a:endParaRPr lang="ko-KR" altLang="en-US" sz="1400" dirty="0">
              <a:latin typeface="Arial" panose="020B0604020202020204" pitchFamily="34" charset="0"/>
              <a:cs typeface="Arial" panose="020B0604020202020204" pitchFamily="34" charset="0"/>
            </a:endParaRPr>
          </a:p>
        </p:txBody>
      </p:sp>
      <p:sp>
        <p:nvSpPr>
          <p:cNvPr id="3" name="직사각형 2">
            <a:extLst>
              <a:ext uri="{FF2B5EF4-FFF2-40B4-BE49-F238E27FC236}">
                <a16:creationId xmlns:a16="http://schemas.microsoft.com/office/drawing/2014/main" id="{2232F72E-DD3F-E2F7-FBB0-F9D890F77C0F}"/>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6" name="TextBox 5">
            <a:extLst>
              <a:ext uri="{FF2B5EF4-FFF2-40B4-BE49-F238E27FC236}">
                <a16:creationId xmlns:a16="http://schemas.microsoft.com/office/drawing/2014/main" id="{2EBBD9CD-267F-6493-BAE8-96C991E0C469}"/>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19/37</a:t>
            </a:r>
            <a:endParaRPr lang="ko-KR" altLang="en-US" sz="1050" dirty="0">
              <a:solidFill>
                <a:schemeClr val="bg1"/>
              </a:solidFill>
            </a:endParaRPr>
          </a:p>
        </p:txBody>
      </p:sp>
      <p:sp>
        <p:nvSpPr>
          <p:cNvPr id="7" name="직사각형 6">
            <a:extLst>
              <a:ext uri="{FF2B5EF4-FFF2-40B4-BE49-F238E27FC236}">
                <a16:creationId xmlns:a16="http://schemas.microsoft.com/office/drawing/2014/main" id="{555FAB1C-3DD2-BFF1-CDB4-5EC9D5E6265C}"/>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8" name="TextBox 7">
            <a:extLst>
              <a:ext uri="{FF2B5EF4-FFF2-40B4-BE49-F238E27FC236}">
                <a16:creationId xmlns:a16="http://schemas.microsoft.com/office/drawing/2014/main" id="{C7950E63-A3BF-332D-7D5A-87EB9705C7BA}"/>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DCD5E41-F86E-87AB-4BB7-36EAAA224AEF}"/>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F475FBC1-63A2-0E10-5700-315C05FE05B9}"/>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E20A2F34-B9C9-F933-C2C8-664F29EED19E}"/>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AEDF7668-7EBE-4FDE-EDF4-95B94606D670}"/>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E2308286-94D2-4B6C-D787-CB8DE645BFC6}"/>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20" name="제목 1">
            <a:extLst>
              <a:ext uri="{FF2B5EF4-FFF2-40B4-BE49-F238E27FC236}">
                <a16:creationId xmlns:a16="http://schemas.microsoft.com/office/drawing/2014/main" id="{C37ACFFC-E71C-B299-637A-23615EDDD5A9}"/>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Supermassive black hole (SMBH) merger </a:t>
            </a:r>
            <a:endParaRPr lang="ko-KR" altLang="en-US" sz="4000" b="1" dirty="0">
              <a:latin typeface="Grandview" panose="020B0502040204020203" pitchFamily="34" charset="0"/>
              <a:cs typeface="Arial" panose="020B0604020202020204" pitchFamily="34" charset="0"/>
            </a:endParaRPr>
          </a:p>
        </p:txBody>
      </p:sp>
      <p:sp>
        <p:nvSpPr>
          <p:cNvPr id="4" name="직사각형 3">
            <a:extLst>
              <a:ext uri="{FF2B5EF4-FFF2-40B4-BE49-F238E27FC236}">
                <a16:creationId xmlns:a16="http://schemas.microsoft.com/office/drawing/2014/main" id="{1C4F2DDA-F663-3B09-D57B-10CED9D021D2}"/>
              </a:ext>
            </a:extLst>
          </p:cNvPr>
          <p:cNvSpPr/>
          <p:nvPr/>
        </p:nvSpPr>
        <p:spPr>
          <a:xfrm>
            <a:off x="10663667" y="2115591"/>
            <a:ext cx="816428"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2C0D6F37-E507-2253-6C0D-04F81D63C96A}"/>
              </a:ext>
            </a:extLst>
          </p:cNvPr>
          <p:cNvSpPr/>
          <p:nvPr/>
        </p:nvSpPr>
        <p:spPr>
          <a:xfrm>
            <a:off x="9465421" y="3917046"/>
            <a:ext cx="816428" cy="5135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3" name="그림 22" descr="스크린샷, 우주, 은하이(가) 표시된 사진&#10;&#10;AI 생성 콘텐츠는 정확하지 않을 수 있습니다.">
            <a:extLst>
              <a:ext uri="{FF2B5EF4-FFF2-40B4-BE49-F238E27FC236}">
                <a16:creationId xmlns:a16="http://schemas.microsoft.com/office/drawing/2014/main" id="{33B94506-1847-933B-3344-33A5AA131E2E}"/>
              </a:ext>
            </a:extLst>
          </p:cNvPr>
          <p:cNvPicPr>
            <a:picLocks noChangeAspect="1"/>
          </p:cNvPicPr>
          <p:nvPr/>
        </p:nvPicPr>
        <p:blipFill>
          <a:blip r:embed="rId4">
            <a:extLst>
              <a:ext uri="{28A0092B-C50C-407E-A947-70E740481C1C}">
                <a14:useLocalDpi xmlns:a14="http://schemas.microsoft.com/office/drawing/2010/main" val="0"/>
              </a:ext>
            </a:extLst>
          </a:blip>
          <a:srcRect t="11900" b="11900"/>
          <a:stretch>
            <a:fillRect/>
          </a:stretch>
        </p:blipFill>
        <p:spPr>
          <a:xfrm>
            <a:off x="21362" y="1113778"/>
            <a:ext cx="7232127" cy="5510934"/>
          </a:xfrm>
          <a:prstGeom prst="rect">
            <a:avLst/>
          </a:prstGeom>
        </p:spPr>
      </p:pic>
      <p:sp>
        <p:nvSpPr>
          <p:cNvPr id="28" name="내용 개체 틀 2">
            <a:extLst>
              <a:ext uri="{FF2B5EF4-FFF2-40B4-BE49-F238E27FC236}">
                <a16:creationId xmlns:a16="http://schemas.microsoft.com/office/drawing/2014/main" id="{C300CF68-196D-9AA8-AA91-45EFA78BBD4E}"/>
              </a:ext>
            </a:extLst>
          </p:cNvPr>
          <p:cNvSpPr txBox="1">
            <a:spLocks/>
          </p:cNvSpPr>
          <p:nvPr/>
        </p:nvSpPr>
        <p:spPr>
          <a:xfrm>
            <a:off x="84498" y="3266835"/>
            <a:ext cx="3492996" cy="553234"/>
          </a:xfrm>
          <a:prstGeom prst="rect">
            <a:avLst/>
          </a:prstGeom>
          <a:solidFill>
            <a:srgbClr val="FFFFFF">
              <a:alpha val="0"/>
            </a:srgbClr>
          </a:solidFill>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1800" dirty="0">
                <a:solidFill>
                  <a:schemeClr val="bg1"/>
                </a:solidFill>
                <a:effectLst>
                  <a:glow rad="127000">
                    <a:schemeClr val="tx1"/>
                  </a:glow>
                  <a:outerShdw sx="1000" sy="1000" algn="ctr" rotWithShape="0">
                    <a:prstClr val="black"/>
                  </a:outerShdw>
                </a:effectLst>
              </a:rPr>
              <a:t>1. Two galaxies start merging</a:t>
            </a:r>
          </a:p>
        </p:txBody>
      </p:sp>
      <p:sp>
        <p:nvSpPr>
          <p:cNvPr id="29" name="내용 개체 틀 2">
            <a:extLst>
              <a:ext uri="{FF2B5EF4-FFF2-40B4-BE49-F238E27FC236}">
                <a16:creationId xmlns:a16="http://schemas.microsoft.com/office/drawing/2014/main" id="{B8168F95-5493-CC92-8AC7-CEE43E456CFB}"/>
              </a:ext>
            </a:extLst>
          </p:cNvPr>
          <p:cNvSpPr txBox="1">
            <a:spLocks/>
          </p:cNvSpPr>
          <p:nvPr/>
        </p:nvSpPr>
        <p:spPr>
          <a:xfrm>
            <a:off x="3669805" y="3266835"/>
            <a:ext cx="3492996" cy="553234"/>
          </a:xfrm>
          <a:prstGeom prst="rect">
            <a:avLst/>
          </a:prstGeom>
          <a:solidFill>
            <a:srgbClr val="FFFFFF">
              <a:alpha val="0"/>
            </a:srgbClr>
          </a:solidFill>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1800" dirty="0">
                <a:solidFill>
                  <a:schemeClr val="bg1"/>
                </a:solidFill>
                <a:effectLst>
                  <a:glow rad="127000">
                    <a:schemeClr val="tx1"/>
                  </a:glow>
                  <a:outerShdw sx="1000" sy="1000" algn="ctr" rotWithShape="0">
                    <a:prstClr val="black"/>
                  </a:outerShdw>
                </a:effectLst>
              </a:rPr>
              <a:t>2. SMBHB </a:t>
            </a:r>
            <a:r>
              <a:rPr lang="en-US" altLang="ko-KR" sz="1800" dirty="0">
                <a:solidFill>
                  <a:srgbClr val="FFFF7F"/>
                </a:solidFill>
                <a:effectLst>
                  <a:glow rad="127000">
                    <a:schemeClr val="tx1"/>
                  </a:glow>
                  <a:outerShdw sx="1000" sy="1000" algn="ctr" rotWithShape="0">
                    <a:prstClr val="black"/>
                  </a:outerShdw>
                </a:effectLst>
              </a:rPr>
              <a:t>shrinks</a:t>
            </a:r>
            <a:r>
              <a:rPr lang="en-US" altLang="ko-KR" sz="1800" dirty="0">
                <a:solidFill>
                  <a:schemeClr val="bg1"/>
                </a:solidFill>
                <a:effectLst>
                  <a:glow rad="127000">
                    <a:schemeClr val="tx1"/>
                  </a:glow>
                  <a:outerShdw sx="1000" sy="1000" algn="ctr" rotWithShape="0">
                    <a:prstClr val="black"/>
                  </a:outerShdw>
                </a:effectLst>
              </a:rPr>
              <a:t> via blowing away stars &amp; gas</a:t>
            </a:r>
          </a:p>
        </p:txBody>
      </p:sp>
      <mc:AlternateContent xmlns:mc="http://schemas.openxmlformats.org/markup-compatibility/2006" xmlns:a14="http://schemas.microsoft.com/office/drawing/2010/main">
        <mc:Choice Requires="a14">
          <p:sp>
            <p:nvSpPr>
              <p:cNvPr id="30" name="내용 개체 틀 2">
                <a:extLst>
                  <a:ext uri="{FF2B5EF4-FFF2-40B4-BE49-F238E27FC236}">
                    <a16:creationId xmlns:a16="http://schemas.microsoft.com/office/drawing/2014/main" id="{56DFBAB3-F6CC-1496-78B9-93B767E0D302}"/>
                  </a:ext>
                </a:extLst>
              </p:cNvPr>
              <p:cNvSpPr txBox="1">
                <a:spLocks/>
              </p:cNvSpPr>
              <p:nvPr/>
            </p:nvSpPr>
            <p:spPr>
              <a:xfrm>
                <a:off x="84497" y="3900631"/>
                <a:ext cx="3492996" cy="856789"/>
              </a:xfrm>
              <a:prstGeom prst="rect">
                <a:avLst/>
              </a:prstGeom>
              <a:solidFill>
                <a:srgbClr val="FFFFFF">
                  <a:alpha val="0"/>
                </a:srgbClr>
              </a:solidFill>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1800" dirty="0">
                    <a:solidFill>
                      <a:schemeClr val="bg1"/>
                    </a:solidFill>
                    <a:effectLst>
                      <a:glow rad="127000">
                        <a:schemeClr val="tx1"/>
                      </a:glow>
                      <a:outerShdw sx="1000" sy="1000" algn="ctr" rotWithShape="0">
                        <a:prstClr val="black"/>
                      </a:outerShdw>
                    </a:effectLst>
                  </a:rPr>
                  <a:t>3. No surrounding stars cause SMBHB </a:t>
                </a:r>
                <a:r>
                  <a:rPr lang="en-US" altLang="ko-KR" sz="1800" dirty="0">
                    <a:solidFill>
                      <a:srgbClr val="FFB2B2"/>
                    </a:solidFill>
                    <a:effectLst>
                      <a:glow rad="127000">
                        <a:schemeClr val="tx1"/>
                      </a:glow>
                      <a:outerShdw sx="1000" sy="1000" algn="ctr" rotWithShape="0">
                        <a:prstClr val="black"/>
                      </a:outerShdw>
                    </a:effectLst>
                  </a:rPr>
                  <a:t>stalling at </a:t>
                </a:r>
                <a14:m>
                  <m:oMath xmlns:m="http://schemas.openxmlformats.org/officeDocument/2006/math">
                    <m: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t>𝒪</m:t>
                    </m:r>
                    <m:d>
                      <m:dPr>
                        <m:ctrlP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ctrlPr>
                      </m:dPr>
                      <m:e>
                        <m: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t>1</m:t>
                        </m:r>
                        <m:r>
                          <m:rPr>
                            <m:sty m:val="p"/>
                          </m:rP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t>pc</m:t>
                        </m:r>
                      </m:e>
                    </m:d>
                  </m:oMath>
                </a14:m>
                <a:r>
                  <a:rPr lang="en-US" altLang="ko-KR" sz="1800" dirty="0">
                    <a:solidFill>
                      <a:srgbClr val="FFB2B2"/>
                    </a:solidFill>
                    <a:effectLst>
                      <a:glow rad="127000">
                        <a:schemeClr val="tx1"/>
                      </a:glow>
                      <a:outerShdw sx="1000" sy="1000" algn="ctr" rotWithShape="0">
                        <a:prstClr val="black"/>
                      </a:outerShdw>
                    </a:effectLst>
                  </a:rPr>
                  <a:t> more than </a:t>
                </a:r>
                <a14:m>
                  <m:oMath xmlns:m="http://schemas.openxmlformats.org/officeDocument/2006/math">
                    <m:sSub>
                      <m:sSubPr>
                        <m:ctrlP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ctrlPr>
                      </m:sSubPr>
                      <m:e>
                        <m: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t>𝑡</m:t>
                        </m:r>
                      </m:e>
                      <m:sub>
                        <m: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t>0</m:t>
                        </m:r>
                      </m:sub>
                    </m:sSub>
                    <m: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t>=</m:t>
                    </m:r>
                    <m: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t>𝒪</m:t>
                    </m:r>
                    <m:d>
                      <m:dPr>
                        <m:ctrlP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ctrlPr>
                      </m:dPr>
                      <m:e>
                        <m: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t>10</m:t>
                        </m:r>
                        <m:r>
                          <m:rPr>
                            <m:sty m:val="p"/>
                          </m:rPr>
                          <a:rPr lang="en-US" altLang="ko-KR" sz="1800" i="1" smtClean="0">
                            <a:solidFill>
                              <a:srgbClr val="FFB2B2"/>
                            </a:solidFill>
                            <a:effectLst>
                              <a:glow rad="127000">
                                <a:schemeClr val="tx1"/>
                              </a:glow>
                              <a:outerShdw sx="1000" sy="1000" algn="ctr" rotWithShape="0">
                                <a:prstClr val="black"/>
                              </a:outerShdw>
                            </a:effectLst>
                            <a:latin typeface="Cambria Math" panose="02040503050406030204" pitchFamily="18" charset="0"/>
                          </a:rPr>
                          <m:t>Gyr</m:t>
                        </m:r>
                      </m:e>
                    </m:d>
                  </m:oMath>
                </a14:m>
                <a:endParaRPr lang="en-US" altLang="ko-KR" sz="1800" dirty="0">
                  <a:solidFill>
                    <a:schemeClr val="bg1"/>
                  </a:solidFill>
                  <a:effectLst>
                    <a:glow rad="127000">
                      <a:schemeClr val="tx1"/>
                    </a:glow>
                    <a:outerShdw sx="1000" sy="1000" algn="ctr" rotWithShape="0">
                      <a:prstClr val="black"/>
                    </a:outerShdw>
                  </a:effectLst>
                </a:endParaRPr>
              </a:p>
            </p:txBody>
          </p:sp>
        </mc:Choice>
        <mc:Fallback xmlns="">
          <p:sp>
            <p:nvSpPr>
              <p:cNvPr id="30" name="내용 개체 틀 2">
                <a:extLst>
                  <a:ext uri="{FF2B5EF4-FFF2-40B4-BE49-F238E27FC236}">
                    <a16:creationId xmlns:a16="http://schemas.microsoft.com/office/drawing/2014/main" id="{56DFBAB3-F6CC-1496-78B9-93B767E0D302}"/>
                  </a:ext>
                </a:extLst>
              </p:cNvPr>
              <p:cNvSpPr txBox="1">
                <a:spLocks noRot="1" noChangeAspect="1" noMove="1" noResize="1" noEditPoints="1" noAdjustHandles="1" noChangeArrowheads="1" noChangeShapeType="1" noTextEdit="1"/>
              </p:cNvSpPr>
              <p:nvPr/>
            </p:nvSpPr>
            <p:spPr>
              <a:xfrm>
                <a:off x="84497" y="3900631"/>
                <a:ext cx="3492996" cy="856789"/>
              </a:xfrm>
              <a:prstGeom prst="rect">
                <a:avLst/>
              </a:prstGeom>
              <a:blipFill>
                <a:blip r:embed="rId5"/>
                <a:stretch>
                  <a:fillRect l="-2967" t="-12857" b="-15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1" name="내용 개체 틀 2">
                <a:extLst>
                  <a:ext uri="{FF2B5EF4-FFF2-40B4-BE49-F238E27FC236}">
                    <a16:creationId xmlns:a16="http://schemas.microsoft.com/office/drawing/2014/main" id="{B1C254A8-FFB4-A331-E883-48998206BE80}"/>
                  </a:ext>
                </a:extLst>
              </p:cNvPr>
              <p:cNvSpPr txBox="1">
                <a:spLocks/>
              </p:cNvSpPr>
              <p:nvPr/>
            </p:nvSpPr>
            <p:spPr>
              <a:xfrm>
                <a:off x="3669806" y="3900631"/>
                <a:ext cx="3492996" cy="856789"/>
              </a:xfrm>
              <a:prstGeom prst="rect">
                <a:avLst/>
              </a:prstGeom>
              <a:solidFill>
                <a:srgbClr val="FFFFFF">
                  <a:alpha val="0"/>
                </a:srgbClr>
              </a:solidFill>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1800" dirty="0">
                    <a:solidFill>
                      <a:schemeClr val="bg1"/>
                    </a:solidFill>
                    <a:effectLst>
                      <a:glow rad="127000">
                        <a:schemeClr val="tx1"/>
                      </a:glow>
                      <a:outerShdw sx="1000" sy="1000" algn="ctr" rotWithShape="0">
                        <a:prstClr val="black"/>
                      </a:outerShdw>
                    </a:effectLst>
                  </a:rPr>
                  <a:t>4. SMBHB is </a:t>
                </a:r>
                <a:r>
                  <a:rPr lang="en-US" altLang="ko-KR" sz="1800" dirty="0">
                    <a:solidFill>
                      <a:srgbClr val="A6A6FF"/>
                    </a:solidFill>
                    <a:effectLst>
                      <a:glow rad="127000">
                        <a:schemeClr val="tx1"/>
                      </a:glow>
                      <a:outerShdw sx="1000" sy="1000" algn="ctr" rotWithShape="0">
                        <a:prstClr val="black"/>
                      </a:outerShdw>
                    </a:effectLst>
                  </a:rPr>
                  <a:t>driven by GW </a:t>
                </a:r>
                <a:r>
                  <a:rPr lang="en-US" altLang="ko-KR" sz="1800" dirty="0">
                    <a:solidFill>
                      <a:schemeClr val="bg1"/>
                    </a:solidFill>
                    <a:effectLst>
                      <a:glow rad="127000">
                        <a:schemeClr val="tx1"/>
                      </a:glow>
                      <a:outerShdw sx="1000" sy="1000" algn="ctr" rotWithShape="0">
                        <a:prstClr val="black"/>
                      </a:outerShdw>
                    </a:effectLst>
                  </a:rPr>
                  <a:t>at last </a:t>
                </a:r>
                <a14:m>
                  <m:oMath xmlns:m="http://schemas.openxmlformats.org/officeDocument/2006/math">
                    <m:r>
                      <a:rPr lang="en-US" altLang="ko-KR" sz="1800" i="1" smtClean="0">
                        <a:solidFill>
                          <a:schemeClr val="bg1"/>
                        </a:solidFill>
                        <a:effectLst>
                          <a:glow rad="127000">
                            <a:schemeClr val="tx1"/>
                          </a:glow>
                          <a:outerShdw sx="1000" sy="1000" algn="ctr" rotWithShape="0">
                            <a:prstClr val="black"/>
                          </a:outerShdw>
                        </a:effectLst>
                        <a:latin typeface="Cambria Math" panose="02040503050406030204" pitchFamily="18" charset="0"/>
                      </a:rPr>
                      <m:t>𝒪</m:t>
                    </m:r>
                    <m:d>
                      <m:dPr>
                        <m:ctrlPr>
                          <a:rPr lang="en-US" altLang="ko-KR" sz="1800" i="1" smtClean="0">
                            <a:solidFill>
                              <a:schemeClr val="bg1"/>
                            </a:solidFill>
                            <a:effectLst>
                              <a:glow rad="127000">
                                <a:schemeClr val="tx1"/>
                              </a:glow>
                              <a:outerShdw sx="1000" sy="1000" algn="ctr" rotWithShape="0">
                                <a:prstClr val="black"/>
                              </a:outerShdw>
                            </a:effectLst>
                            <a:latin typeface="Cambria Math" panose="02040503050406030204" pitchFamily="18" charset="0"/>
                          </a:rPr>
                        </m:ctrlPr>
                      </m:dPr>
                      <m:e>
                        <m:sSup>
                          <m:sSupPr>
                            <m:ctrlPr>
                              <a:rPr lang="en-US" altLang="ko-KR" sz="1800" i="1" smtClean="0">
                                <a:solidFill>
                                  <a:schemeClr val="bg1"/>
                                </a:solidFill>
                                <a:effectLst>
                                  <a:glow rad="127000">
                                    <a:schemeClr val="tx1"/>
                                  </a:glow>
                                  <a:outerShdw sx="1000" sy="1000" algn="ctr" rotWithShape="0">
                                    <a:prstClr val="black"/>
                                  </a:outerShdw>
                                </a:effectLst>
                                <a:latin typeface="Cambria Math" panose="02040503050406030204" pitchFamily="18" charset="0"/>
                              </a:rPr>
                            </m:ctrlPr>
                          </m:sSupPr>
                          <m:e>
                            <m:r>
                              <a:rPr lang="en-US" altLang="ko-KR" sz="1800" i="1" smtClean="0">
                                <a:solidFill>
                                  <a:schemeClr val="bg1"/>
                                </a:solidFill>
                                <a:effectLst>
                                  <a:glow rad="127000">
                                    <a:schemeClr val="tx1"/>
                                  </a:glow>
                                  <a:outerShdw sx="1000" sy="1000" algn="ctr" rotWithShape="0">
                                    <a:prstClr val="black"/>
                                  </a:outerShdw>
                                </a:effectLst>
                                <a:latin typeface="Cambria Math" panose="02040503050406030204" pitchFamily="18" charset="0"/>
                              </a:rPr>
                              <m:t>10</m:t>
                            </m:r>
                          </m:e>
                          <m:sup>
                            <m:r>
                              <a:rPr lang="en-US" altLang="ko-KR" sz="1800" i="1" smtClean="0">
                                <a:solidFill>
                                  <a:schemeClr val="bg1"/>
                                </a:solidFill>
                                <a:effectLst>
                                  <a:glow rad="127000">
                                    <a:schemeClr val="tx1"/>
                                  </a:glow>
                                  <a:outerShdw sx="1000" sy="1000" algn="ctr" rotWithShape="0">
                                    <a:prstClr val="black"/>
                                  </a:outerShdw>
                                </a:effectLst>
                                <a:latin typeface="Cambria Math" panose="02040503050406030204" pitchFamily="18" charset="0"/>
                              </a:rPr>
                              <m:t>−2</m:t>
                            </m:r>
                          </m:sup>
                        </m:sSup>
                        <m:r>
                          <m:rPr>
                            <m:sty m:val="p"/>
                          </m:rPr>
                          <a:rPr lang="en-US" altLang="ko-KR" sz="1800" i="1" smtClean="0">
                            <a:solidFill>
                              <a:schemeClr val="bg1"/>
                            </a:solidFill>
                            <a:effectLst>
                              <a:glow rad="127000">
                                <a:schemeClr val="tx1"/>
                              </a:glow>
                              <a:outerShdw sx="1000" sy="1000" algn="ctr" rotWithShape="0">
                                <a:prstClr val="black"/>
                              </a:outerShdw>
                            </a:effectLst>
                            <a:latin typeface="Cambria Math" panose="02040503050406030204" pitchFamily="18" charset="0"/>
                          </a:rPr>
                          <m:t>pc</m:t>
                        </m:r>
                      </m:e>
                    </m:d>
                  </m:oMath>
                </a14:m>
                <a:r>
                  <a:rPr lang="en-US" altLang="ko-KR" sz="1800" dirty="0">
                    <a:solidFill>
                      <a:schemeClr val="bg1"/>
                    </a:solidFill>
                    <a:effectLst>
                      <a:glow rad="127000">
                        <a:schemeClr val="tx1"/>
                      </a:glow>
                      <a:outerShdw sx="1000" sy="1000" algn="ctr" rotWithShape="0">
                        <a:prstClr val="black"/>
                      </a:outerShdw>
                    </a:effectLst>
                  </a:rPr>
                  <a:t> </a:t>
                </a:r>
                <a:r>
                  <a:rPr lang="en-US" altLang="ko-KR" sz="1800" dirty="0">
                    <a:solidFill>
                      <a:srgbClr val="A6A6FF"/>
                    </a:solidFill>
                    <a:effectLst>
                      <a:glow rad="127000">
                        <a:schemeClr val="tx1"/>
                      </a:glow>
                      <a:outerShdw sx="1000" sy="1000" algn="ctr" rotWithShape="0">
                        <a:prstClr val="black"/>
                      </a:outerShdw>
                    </a:effectLst>
                  </a:rPr>
                  <a:t>until merger</a:t>
                </a:r>
              </a:p>
            </p:txBody>
          </p:sp>
        </mc:Choice>
        <mc:Fallback xmlns="">
          <p:sp>
            <p:nvSpPr>
              <p:cNvPr id="31" name="내용 개체 틀 2">
                <a:extLst>
                  <a:ext uri="{FF2B5EF4-FFF2-40B4-BE49-F238E27FC236}">
                    <a16:creationId xmlns:a16="http://schemas.microsoft.com/office/drawing/2014/main" id="{B1C254A8-FFB4-A331-E883-48998206BE80}"/>
                  </a:ext>
                </a:extLst>
              </p:cNvPr>
              <p:cNvSpPr txBox="1">
                <a:spLocks noRot="1" noChangeAspect="1" noMove="1" noResize="1" noEditPoints="1" noAdjustHandles="1" noChangeArrowheads="1" noChangeShapeType="1" noTextEdit="1"/>
              </p:cNvSpPr>
              <p:nvPr/>
            </p:nvSpPr>
            <p:spPr>
              <a:xfrm>
                <a:off x="3669806" y="3900631"/>
                <a:ext cx="3492996" cy="856789"/>
              </a:xfrm>
              <a:prstGeom prst="rect">
                <a:avLst/>
              </a:prstGeom>
              <a:blipFill>
                <a:blip r:embed="rId6"/>
                <a:stretch>
                  <a:fillRect l="-2967" t="-12857"/>
                </a:stretch>
              </a:blipFill>
            </p:spPr>
            <p:txBody>
              <a:bodyPr/>
              <a:lstStyle/>
              <a:p>
                <a:r>
                  <a:rPr lang="ko-KR" altLang="en-US">
                    <a:noFill/>
                  </a:rPr>
                  <a:t> </a:t>
                </a:r>
              </a:p>
            </p:txBody>
          </p:sp>
        </mc:Fallback>
      </mc:AlternateContent>
      <p:sp>
        <p:nvSpPr>
          <p:cNvPr id="33" name="사각형: 둥근 모서리 32">
            <a:extLst>
              <a:ext uri="{FF2B5EF4-FFF2-40B4-BE49-F238E27FC236}">
                <a16:creationId xmlns:a16="http://schemas.microsoft.com/office/drawing/2014/main" id="{BE27EAF5-D766-D691-6219-826698C57692}"/>
              </a:ext>
            </a:extLst>
          </p:cNvPr>
          <p:cNvSpPr/>
          <p:nvPr/>
        </p:nvSpPr>
        <p:spPr>
          <a:xfrm>
            <a:off x="9407375" y="1724244"/>
            <a:ext cx="1314339" cy="676541"/>
          </a:xfrm>
          <a:prstGeom prst="roundRect">
            <a:avLst/>
          </a:prstGeom>
          <a:solidFill>
            <a:srgbClr val="FF0000">
              <a:alpha val="30196"/>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화살표: 아래쪽 8">
            <a:extLst>
              <a:ext uri="{FF2B5EF4-FFF2-40B4-BE49-F238E27FC236}">
                <a16:creationId xmlns:a16="http://schemas.microsoft.com/office/drawing/2014/main" id="{42D75613-13E5-0C10-DBCF-6FE22D150CC8}"/>
              </a:ext>
            </a:extLst>
          </p:cNvPr>
          <p:cNvSpPr/>
          <p:nvPr/>
        </p:nvSpPr>
        <p:spPr>
          <a:xfrm rot="902331">
            <a:off x="9174534" y="2563720"/>
            <a:ext cx="410099" cy="1660673"/>
          </a:xfrm>
          <a:prstGeom prst="downArrow">
            <a:avLst/>
          </a:prstGeom>
          <a:solidFill>
            <a:srgbClr val="0000FF">
              <a:alpha val="35000"/>
            </a:srgb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화살표: 오른쪽 10">
            <a:extLst>
              <a:ext uri="{FF2B5EF4-FFF2-40B4-BE49-F238E27FC236}">
                <a16:creationId xmlns:a16="http://schemas.microsoft.com/office/drawing/2014/main" id="{58B1D6A0-8A77-67F4-5980-AB074D4430E2}"/>
              </a:ext>
            </a:extLst>
          </p:cNvPr>
          <p:cNvSpPr/>
          <p:nvPr/>
        </p:nvSpPr>
        <p:spPr>
          <a:xfrm flipH="1">
            <a:off x="10807645" y="4173833"/>
            <a:ext cx="627676" cy="401381"/>
          </a:xfrm>
          <a:prstGeom prst="rightArrow">
            <a:avLst/>
          </a:prstGeom>
          <a:solidFill>
            <a:srgbClr val="FFFF00">
              <a:alpha val="50196"/>
            </a:srgb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5CB097D0-D446-A88D-E552-81F52EDD2BD2}"/>
              </a:ext>
            </a:extLst>
          </p:cNvPr>
          <p:cNvSpPr txBox="1"/>
          <p:nvPr/>
        </p:nvSpPr>
        <p:spPr>
          <a:xfrm>
            <a:off x="5072604" y="6286147"/>
            <a:ext cx="2164375" cy="307777"/>
          </a:xfrm>
          <a:prstGeom prst="rect">
            <a:avLst/>
          </a:prstGeom>
          <a:noFill/>
        </p:spPr>
        <p:txBody>
          <a:bodyPr wrap="none" rtlCol="0">
            <a:spAutoFit/>
          </a:bodyPr>
          <a:lstStyle/>
          <a:p>
            <a:r>
              <a:rPr lang="en-US" altLang="ko-KR" sz="1400" dirty="0">
                <a:solidFill>
                  <a:schemeClr val="bg1"/>
                </a:solidFill>
                <a:effectLst>
                  <a:glow rad="215900">
                    <a:schemeClr val="tx1"/>
                  </a:glow>
                </a:effectLst>
                <a:latin typeface="Arial" panose="020B0604020202020204" pitchFamily="34" charset="0"/>
                <a:cs typeface="Arial" panose="020B0604020202020204" pitchFamily="34" charset="0"/>
              </a:rPr>
              <a:t>[Illustrated by Gemini2.5]</a:t>
            </a:r>
            <a:endParaRPr lang="ko-KR" altLang="en-US" sz="1400" dirty="0">
              <a:solidFill>
                <a:schemeClr val="bg1"/>
              </a:solidFill>
              <a:effectLst>
                <a:glow rad="2159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5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B8727-54C6-5D6F-8E65-D3E79B30AA9B}"/>
            </a:ext>
          </a:extLst>
        </p:cNvPr>
        <p:cNvGrpSpPr/>
        <p:nvPr/>
      </p:nvGrpSpPr>
      <p:grpSpPr>
        <a:xfrm>
          <a:off x="0" y="0"/>
          <a:ext cx="0" cy="0"/>
          <a:chOff x="0" y="0"/>
          <a:chExt cx="0" cy="0"/>
        </a:xfrm>
      </p:grpSpPr>
      <p:sp>
        <p:nvSpPr>
          <p:cNvPr id="13" name="직사각형 12">
            <a:extLst>
              <a:ext uri="{FF2B5EF4-FFF2-40B4-BE49-F238E27FC236}">
                <a16:creationId xmlns:a16="http://schemas.microsoft.com/office/drawing/2014/main" id="{5F13559B-10D0-0548-6D04-A86F438978C1}"/>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53BC2807-03DD-A2D1-512A-EFCBB2B29E3C}"/>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2/37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2D5ADB9B-04BA-FA78-2C9F-2949F1CE906A}"/>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2" name="TextBox 1">
            <a:extLst>
              <a:ext uri="{FF2B5EF4-FFF2-40B4-BE49-F238E27FC236}">
                <a16:creationId xmlns:a16="http://schemas.microsoft.com/office/drawing/2014/main" id="{BB22C78F-FAD6-A1E4-6648-AD26D102ED60}"/>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5" name="제목 1">
            <a:extLst>
              <a:ext uri="{FF2B5EF4-FFF2-40B4-BE49-F238E27FC236}">
                <a16:creationId xmlns:a16="http://schemas.microsoft.com/office/drawing/2014/main" id="{46A85844-9BCD-CA24-1CEB-0497362B082C}"/>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Evidences of (cold) dark matter</a:t>
            </a:r>
            <a:endParaRPr lang="ko-KR" altLang="en-US" sz="4000" b="1" dirty="0">
              <a:latin typeface="Grandview" panose="020B0502040204020203" pitchFamily="34" charset="0"/>
              <a:cs typeface="Arial" panose="020B0604020202020204" pitchFamily="34" charset="0"/>
            </a:endParaRPr>
          </a:p>
        </p:txBody>
      </p:sp>
      <p:pic>
        <p:nvPicPr>
          <p:cNvPr id="17" name="Picture 2" descr="Cosmic microwave background seen by Planck">
            <a:extLst>
              <a:ext uri="{FF2B5EF4-FFF2-40B4-BE49-F238E27FC236}">
                <a16:creationId xmlns:a16="http://schemas.microsoft.com/office/drawing/2014/main" id="{3CF318A8-AACB-D0B9-F1BC-891DB65BF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28" y="4059145"/>
            <a:ext cx="4769496" cy="238474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6D990E1-D918-F499-0461-8EF0F8A6ED1B}"/>
              </a:ext>
            </a:extLst>
          </p:cNvPr>
          <p:cNvSpPr txBox="1"/>
          <p:nvPr/>
        </p:nvSpPr>
        <p:spPr>
          <a:xfrm>
            <a:off x="4232263" y="6203979"/>
            <a:ext cx="1916230" cy="400110"/>
          </a:xfrm>
          <a:prstGeom prst="rect">
            <a:avLst/>
          </a:prstGeom>
          <a:noFill/>
        </p:spPr>
        <p:txBody>
          <a:bodyPr wrap="none" rtlCol="0">
            <a:spAutoFit/>
          </a:bodyPr>
          <a:lstStyle/>
          <a:p>
            <a:r>
              <a:rPr lang="en-US" altLang="ko-KR" sz="2000" b="1" dirty="0">
                <a:cs typeface="Arial" panose="020B0604020202020204" pitchFamily="34" charset="0"/>
              </a:rPr>
              <a:t>CMB Anisotropy</a:t>
            </a:r>
            <a:endParaRPr lang="ko-KR" altLang="en-US" sz="2000" b="1" dirty="0">
              <a:cs typeface="Arial" panose="020B0604020202020204" pitchFamily="34" charset="0"/>
            </a:endParaRPr>
          </a:p>
        </p:txBody>
      </p:sp>
      <p:sp>
        <p:nvSpPr>
          <p:cNvPr id="26" name="TextBox 25">
            <a:extLst>
              <a:ext uri="{FF2B5EF4-FFF2-40B4-BE49-F238E27FC236}">
                <a16:creationId xmlns:a16="http://schemas.microsoft.com/office/drawing/2014/main" id="{D77D9438-EC95-3824-F482-300AA1485432}"/>
              </a:ext>
            </a:extLst>
          </p:cNvPr>
          <p:cNvSpPr txBox="1"/>
          <p:nvPr/>
        </p:nvSpPr>
        <p:spPr>
          <a:xfrm>
            <a:off x="9224694" y="6227051"/>
            <a:ext cx="2431563" cy="400110"/>
          </a:xfrm>
          <a:prstGeom prst="rect">
            <a:avLst/>
          </a:prstGeom>
          <a:noFill/>
        </p:spPr>
        <p:txBody>
          <a:bodyPr wrap="none" rtlCol="0">
            <a:spAutoFit/>
          </a:bodyPr>
          <a:lstStyle/>
          <a:p>
            <a:r>
              <a:rPr lang="en-US" altLang="ko-KR" sz="2000" b="1" dirty="0">
                <a:cs typeface="Arial" panose="020B0604020202020204" pitchFamily="34" charset="0"/>
              </a:rPr>
              <a:t>Large-Scale Structure</a:t>
            </a:r>
            <a:endParaRPr lang="ko-KR" altLang="en-US" sz="2000" b="1" dirty="0">
              <a:cs typeface="Arial" panose="020B0604020202020204" pitchFamily="34" charset="0"/>
            </a:endParaRPr>
          </a:p>
        </p:txBody>
      </p:sp>
      <p:pic>
        <p:nvPicPr>
          <p:cNvPr id="27" name="그림 26">
            <a:extLst>
              <a:ext uri="{FF2B5EF4-FFF2-40B4-BE49-F238E27FC236}">
                <a16:creationId xmlns:a16="http://schemas.microsoft.com/office/drawing/2014/main" id="{D189BA22-19BF-DB2E-37D3-DDEC87D910C2}"/>
              </a:ext>
            </a:extLst>
          </p:cNvPr>
          <p:cNvPicPr>
            <a:picLocks noChangeAspect="1"/>
          </p:cNvPicPr>
          <p:nvPr/>
        </p:nvPicPr>
        <p:blipFill>
          <a:blip r:embed="rId4"/>
          <a:stretch>
            <a:fillRect/>
          </a:stretch>
        </p:blipFill>
        <p:spPr>
          <a:xfrm>
            <a:off x="3665073" y="4237745"/>
            <a:ext cx="2412490" cy="1662044"/>
          </a:xfrm>
          <a:prstGeom prst="rect">
            <a:avLst/>
          </a:prstGeom>
          <a:ln>
            <a:solidFill>
              <a:schemeClr val="tx1"/>
            </a:solidFill>
          </a:ln>
        </p:spPr>
      </p:pic>
      <p:pic>
        <p:nvPicPr>
          <p:cNvPr id="28" name="그림 27">
            <a:extLst>
              <a:ext uri="{FF2B5EF4-FFF2-40B4-BE49-F238E27FC236}">
                <a16:creationId xmlns:a16="http://schemas.microsoft.com/office/drawing/2014/main" id="{3FDE6DA6-EE1E-35E5-9EFC-88F53B1BF0F2}"/>
              </a:ext>
            </a:extLst>
          </p:cNvPr>
          <p:cNvPicPr>
            <a:picLocks noChangeAspect="1"/>
          </p:cNvPicPr>
          <p:nvPr/>
        </p:nvPicPr>
        <p:blipFill>
          <a:blip r:embed="rId5"/>
          <a:stretch>
            <a:fillRect/>
          </a:stretch>
        </p:blipFill>
        <p:spPr>
          <a:xfrm>
            <a:off x="6148493" y="3762743"/>
            <a:ext cx="2881368" cy="2809649"/>
          </a:xfrm>
          <a:prstGeom prst="rect">
            <a:avLst/>
          </a:prstGeom>
        </p:spPr>
      </p:pic>
      <p:pic>
        <p:nvPicPr>
          <p:cNvPr id="29" name="Picture 6" descr="4: The matter power spectrum P (k) as a function of wave-number k at the present time. Note the turnover at k eq ∼ 0.01h −1 Mpc. The plot combines data from different scales: CMB, large galaxy surveys, weak lensing and Lyα forest, in order of decreasing co-moving wavelength. In addition, there is a single data point for galaxy clusters. Figure from Tegmark et al. (2004a).">
            <a:extLst>
              <a:ext uri="{FF2B5EF4-FFF2-40B4-BE49-F238E27FC236}">
                <a16:creationId xmlns:a16="http://schemas.microsoft.com/office/drawing/2014/main" id="{C8CFAB96-1384-EE66-C76E-CA27D9987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3576" y="3777539"/>
            <a:ext cx="2698473" cy="255588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844D4D2-F3AE-CE7E-83D5-2F52AECD6938}"/>
              </a:ext>
            </a:extLst>
          </p:cNvPr>
          <p:cNvSpPr txBox="1"/>
          <p:nvPr/>
        </p:nvSpPr>
        <p:spPr>
          <a:xfrm>
            <a:off x="7001742" y="5977410"/>
            <a:ext cx="2028119"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[SDSS arXiv:0310725]</a:t>
            </a:r>
            <a:endParaRPr lang="ko-KR" altLang="en-US" sz="14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9702648-4D41-2310-0219-2EFDC1610840}"/>
              </a:ext>
            </a:extLst>
          </p:cNvPr>
          <p:cNvSpPr txBox="1"/>
          <p:nvPr/>
        </p:nvSpPr>
        <p:spPr>
          <a:xfrm>
            <a:off x="4683761" y="4285087"/>
            <a:ext cx="1269899"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[Planck 2018]</a:t>
            </a:r>
            <a:endParaRPr lang="ko-KR" altLang="en-US" sz="1400" dirty="0">
              <a:latin typeface="Arial" panose="020B0604020202020204" pitchFamily="34" charset="0"/>
              <a:cs typeface="Arial" panose="020B0604020202020204" pitchFamily="34" charset="0"/>
            </a:endParaRPr>
          </a:p>
        </p:txBody>
      </p:sp>
      <p:pic>
        <p:nvPicPr>
          <p:cNvPr id="32" name="그림 31">
            <a:extLst>
              <a:ext uri="{FF2B5EF4-FFF2-40B4-BE49-F238E27FC236}">
                <a16:creationId xmlns:a16="http://schemas.microsoft.com/office/drawing/2014/main" id="{C76F3962-A716-2F75-4748-B5C8B7C9D06C}"/>
              </a:ext>
            </a:extLst>
          </p:cNvPr>
          <p:cNvPicPr>
            <a:picLocks noChangeAspect="1"/>
          </p:cNvPicPr>
          <p:nvPr/>
        </p:nvPicPr>
        <p:blipFill>
          <a:blip r:embed="rId7"/>
          <a:stretch>
            <a:fillRect/>
          </a:stretch>
        </p:blipFill>
        <p:spPr>
          <a:xfrm>
            <a:off x="7241955" y="1273899"/>
            <a:ext cx="3676094" cy="2436062"/>
          </a:xfrm>
          <a:prstGeom prst="rect">
            <a:avLst/>
          </a:prstGeom>
        </p:spPr>
      </p:pic>
      <p:sp>
        <p:nvSpPr>
          <p:cNvPr id="33" name="TextBox 32">
            <a:extLst>
              <a:ext uri="{FF2B5EF4-FFF2-40B4-BE49-F238E27FC236}">
                <a16:creationId xmlns:a16="http://schemas.microsoft.com/office/drawing/2014/main" id="{A0C449D2-DDA0-5E4A-E982-2A029545552E}"/>
              </a:ext>
            </a:extLst>
          </p:cNvPr>
          <p:cNvSpPr txBox="1"/>
          <p:nvPr/>
        </p:nvSpPr>
        <p:spPr>
          <a:xfrm>
            <a:off x="8827412" y="3404938"/>
            <a:ext cx="2090637" cy="307777"/>
          </a:xfrm>
          <a:prstGeom prst="rect">
            <a:avLst/>
          </a:prstGeom>
          <a:noFill/>
        </p:spPr>
        <p:txBody>
          <a:bodyPr wrap="none" rtlCol="0">
            <a:spAutoFit/>
          </a:bodyPr>
          <a:lstStyle/>
          <a:p>
            <a:pPr algn="r"/>
            <a:r>
              <a:rPr lang="en-US" altLang="ko-KR" sz="1400" dirty="0">
                <a:solidFill>
                  <a:schemeClr val="bg1"/>
                </a:solidFill>
                <a:latin typeface="Arial" panose="020B0604020202020204" pitchFamily="34" charset="0"/>
                <a:cs typeface="Arial" panose="020B0604020202020204" pitchFamily="34" charset="0"/>
              </a:rPr>
              <a:t>[Clowe+ arXiv:0608407]</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336AAFC4-5552-F018-6AA8-2A01787FBF0B}"/>
              </a:ext>
            </a:extLst>
          </p:cNvPr>
          <p:cNvSpPr txBox="1"/>
          <p:nvPr/>
        </p:nvSpPr>
        <p:spPr>
          <a:xfrm>
            <a:off x="7270485" y="1271145"/>
            <a:ext cx="1608389" cy="400110"/>
          </a:xfrm>
          <a:prstGeom prst="rect">
            <a:avLst/>
          </a:prstGeom>
          <a:noFill/>
        </p:spPr>
        <p:txBody>
          <a:bodyPr wrap="none" rtlCol="0">
            <a:spAutoFit/>
          </a:bodyPr>
          <a:lstStyle/>
          <a:p>
            <a:r>
              <a:rPr lang="en-US" altLang="ko-KR" sz="2000" b="1" dirty="0">
                <a:solidFill>
                  <a:schemeClr val="bg1"/>
                </a:solidFill>
                <a:cs typeface="Arial" panose="020B0604020202020204" pitchFamily="34" charset="0"/>
              </a:rPr>
              <a:t>Bullet Cluster</a:t>
            </a:r>
            <a:endParaRPr lang="ko-KR" altLang="en-US" sz="2000" b="1" dirty="0">
              <a:solidFill>
                <a:schemeClr val="bg1"/>
              </a:solidFill>
              <a:cs typeface="Arial" panose="020B0604020202020204" pitchFamily="34" charset="0"/>
            </a:endParaRPr>
          </a:p>
        </p:txBody>
      </p:sp>
      <p:pic>
        <p:nvPicPr>
          <p:cNvPr id="35" name="Picture 4">
            <a:extLst>
              <a:ext uri="{FF2B5EF4-FFF2-40B4-BE49-F238E27FC236}">
                <a16:creationId xmlns:a16="http://schemas.microsoft.com/office/drawing/2014/main" id="{06CD63D1-2B24-2BFA-134B-A976A371F3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0517" y="1226425"/>
            <a:ext cx="4888003" cy="274950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6835F60-51AE-3461-403C-7ADB05788CFA}"/>
              </a:ext>
            </a:extLst>
          </p:cNvPr>
          <p:cNvSpPr txBox="1"/>
          <p:nvPr/>
        </p:nvSpPr>
        <p:spPr>
          <a:xfrm>
            <a:off x="1070517" y="1241405"/>
            <a:ext cx="2548455" cy="400110"/>
          </a:xfrm>
          <a:prstGeom prst="rect">
            <a:avLst/>
          </a:prstGeom>
          <a:noFill/>
        </p:spPr>
        <p:txBody>
          <a:bodyPr wrap="none" rtlCol="0">
            <a:spAutoFit/>
          </a:bodyPr>
          <a:lstStyle/>
          <a:p>
            <a:r>
              <a:rPr lang="en-US" altLang="ko-KR" sz="2000" b="1" dirty="0">
                <a:solidFill>
                  <a:schemeClr val="bg1"/>
                </a:solidFill>
                <a:cs typeface="Arial" panose="020B0604020202020204" pitchFamily="34" charset="0"/>
              </a:rPr>
              <a:t>Galaxy Rotation Curve</a:t>
            </a:r>
            <a:endParaRPr lang="ko-KR" altLang="en-US" sz="2000" b="1" dirty="0">
              <a:solidFill>
                <a:schemeClr val="bg1"/>
              </a:solidFill>
              <a:cs typeface="Arial" panose="020B0604020202020204" pitchFamily="34" charset="0"/>
            </a:endParaRPr>
          </a:p>
        </p:txBody>
      </p:sp>
      <p:sp>
        <p:nvSpPr>
          <p:cNvPr id="3" name="TextBox 2">
            <a:extLst>
              <a:ext uri="{FF2B5EF4-FFF2-40B4-BE49-F238E27FC236}">
                <a16:creationId xmlns:a16="http://schemas.microsoft.com/office/drawing/2014/main" id="{3AE73503-0C27-C13C-30E2-A6BE352F511E}"/>
              </a:ext>
            </a:extLst>
          </p:cNvPr>
          <p:cNvSpPr txBox="1"/>
          <p:nvPr/>
        </p:nvSpPr>
        <p:spPr>
          <a:xfrm>
            <a:off x="0" y="-3"/>
            <a:ext cx="1297302" cy="230832"/>
          </a:xfrm>
          <a:prstGeom prst="rect">
            <a:avLst/>
          </a:prstGeom>
          <a:solidFill>
            <a:schemeClr val="bg1">
              <a:lumMod val="65000"/>
            </a:schemeClr>
          </a:solidFill>
        </p:spPr>
        <p:txBody>
          <a:bodyPr wrap="square" rtlCol="0">
            <a:spAutoFit/>
          </a:bodyPr>
          <a:lstStyle/>
          <a:p>
            <a:pPr algn="ctr"/>
            <a:r>
              <a:rPr lang="en-US" altLang="ko-KR" sz="900" dirty="0">
                <a:latin typeface="Arial" panose="020B0604020202020204" pitchFamily="34" charset="0"/>
                <a:cs typeface="Arial" panose="020B0604020202020204" pitchFamily="34" charset="0"/>
              </a:rPr>
              <a:t>1. Introduction</a:t>
            </a:r>
            <a:endParaRPr lang="ko-KR" altLang="en-US" sz="900" dirty="0">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3126D55C-9893-5DB4-040F-B6C5C35FFA1A}"/>
              </a:ext>
            </a:extLst>
          </p:cNvPr>
          <p:cNvSpPr/>
          <p:nvPr/>
        </p:nvSpPr>
        <p:spPr>
          <a:xfrm>
            <a:off x="1297303"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40B85FF7-1EAA-C24F-C745-93312D63E49F}"/>
              </a:ext>
            </a:extLst>
          </p:cNvPr>
          <p:cNvSpPr/>
          <p:nvPr/>
        </p:nvSpPr>
        <p:spPr>
          <a:xfrm>
            <a:off x="1544953"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C8FA1289-3890-D986-2607-105D05FD4DC3}"/>
              </a:ext>
            </a:extLst>
          </p:cNvPr>
          <p:cNvSpPr/>
          <p:nvPr/>
        </p:nvSpPr>
        <p:spPr>
          <a:xfrm>
            <a:off x="1792603"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325A7B7E-93C3-2F16-7F4E-4AD334DD344A}"/>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20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12674-4BDF-2116-B7DC-6F1F582324DF}"/>
            </a:ext>
          </a:extLst>
        </p:cNvPr>
        <p:cNvGrpSpPr/>
        <p:nvPr/>
      </p:nvGrpSpPr>
      <p:grpSpPr>
        <a:xfrm>
          <a:off x="0" y="0"/>
          <a:ext cx="0" cy="0"/>
          <a:chOff x="0" y="0"/>
          <a:chExt cx="0" cy="0"/>
        </a:xfrm>
      </p:grpSpPr>
      <p:pic>
        <p:nvPicPr>
          <p:cNvPr id="2" name="그림 1">
            <a:extLst>
              <a:ext uri="{FF2B5EF4-FFF2-40B4-BE49-F238E27FC236}">
                <a16:creationId xmlns:a16="http://schemas.microsoft.com/office/drawing/2014/main" id="{FDE1E0EB-47DC-2DAF-2A50-5C32212EFF17}"/>
              </a:ext>
            </a:extLst>
          </p:cNvPr>
          <p:cNvPicPr>
            <a:picLocks noChangeAspect="1"/>
          </p:cNvPicPr>
          <p:nvPr/>
        </p:nvPicPr>
        <p:blipFill>
          <a:blip r:embed="rId3"/>
          <a:stretch>
            <a:fillRect/>
          </a:stretch>
        </p:blipFill>
        <p:spPr>
          <a:xfrm>
            <a:off x="7747678" y="1247185"/>
            <a:ext cx="3950132" cy="5166087"/>
          </a:xfrm>
          <a:prstGeom prst="rect">
            <a:avLst/>
          </a:prstGeom>
        </p:spPr>
      </p:pic>
      <p:sp>
        <p:nvSpPr>
          <p:cNvPr id="3" name="직사각형 2">
            <a:extLst>
              <a:ext uri="{FF2B5EF4-FFF2-40B4-BE49-F238E27FC236}">
                <a16:creationId xmlns:a16="http://schemas.microsoft.com/office/drawing/2014/main" id="{27C9BACE-DF4C-E6C4-F4AA-674539395FB8}"/>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6" name="TextBox 5">
            <a:extLst>
              <a:ext uri="{FF2B5EF4-FFF2-40B4-BE49-F238E27FC236}">
                <a16:creationId xmlns:a16="http://schemas.microsoft.com/office/drawing/2014/main" id="{B005BFAA-3043-5547-7010-6E5550718142}"/>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20/37</a:t>
            </a:r>
            <a:endParaRPr lang="ko-KR" altLang="en-US" sz="1050" dirty="0">
              <a:solidFill>
                <a:schemeClr val="bg1"/>
              </a:solidFill>
            </a:endParaRPr>
          </a:p>
        </p:txBody>
      </p:sp>
      <p:sp>
        <p:nvSpPr>
          <p:cNvPr id="7" name="직사각형 6">
            <a:extLst>
              <a:ext uri="{FF2B5EF4-FFF2-40B4-BE49-F238E27FC236}">
                <a16:creationId xmlns:a16="http://schemas.microsoft.com/office/drawing/2014/main" id="{1916911E-1978-5FEB-6E32-52DB4D501057}"/>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8" name="TextBox 7">
            <a:extLst>
              <a:ext uri="{FF2B5EF4-FFF2-40B4-BE49-F238E27FC236}">
                <a16:creationId xmlns:a16="http://schemas.microsoft.com/office/drawing/2014/main" id="{DEFD9E8A-FD79-30BC-9DBD-373F991A57CA}"/>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81CF245-B468-B104-2ADC-BE03281AE6D2}"/>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AF3CCC7C-2794-5AEF-8ADF-C877D4508F84}"/>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3AB4EBED-AD00-FC9C-2D4D-1321D1F81AFA}"/>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7642C9BF-5822-FA58-1FE9-781EB5E3A8B2}"/>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0EC36A4D-ED57-D7F8-96DC-33B6317F068B}"/>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20" name="제목 1">
            <a:extLst>
              <a:ext uri="{FF2B5EF4-FFF2-40B4-BE49-F238E27FC236}">
                <a16:creationId xmlns:a16="http://schemas.microsoft.com/office/drawing/2014/main" id="{487B3EE2-3125-D25E-A46F-045E10B7FE01}"/>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Supermassive black hole (SMBH) merger </a:t>
            </a:r>
            <a:endParaRPr lang="ko-KR" altLang="en-US" sz="4000" b="1" dirty="0">
              <a:latin typeface="Grandview" panose="020B0502040204020203" pitchFamily="34" charset="0"/>
              <a:cs typeface="Arial" panose="020B0604020202020204" pitchFamily="34" charset="0"/>
            </a:endParaRPr>
          </a:p>
        </p:txBody>
      </p:sp>
      <p:sp>
        <p:nvSpPr>
          <p:cNvPr id="4" name="직사각형 3">
            <a:extLst>
              <a:ext uri="{FF2B5EF4-FFF2-40B4-BE49-F238E27FC236}">
                <a16:creationId xmlns:a16="http://schemas.microsoft.com/office/drawing/2014/main" id="{C189D0B6-DC07-EFB6-4F7F-F57B4B2C47FD}"/>
              </a:ext>
            </a:extLst>
          </p:cNvPr>
          <p:cNvSpPr/>
          <p:nvPr/>
        </p:nvSpPr>
        <p:spPr>
          <a:xfrm>
            <a:off x="10663667" y="2115591"/>
            <a:ext cx="816428"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30EDCECD-032C-E243-66CF-634592C08896}"/>
              </a:ext>
            </a:extLst>
          </p:cNvPr>
          <p:cNvSpPr/>
          <p:nvPr/>
        </p:nvSpPr>
        <p:spPr>
          <a:xfrm>
            <a:off x="9465421" y="3917046"/>
            <a:ext cx="816428" cy="5135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사각형: 둥근 모서리 32">
            <a:extLst>
              <a:ext uri="{FF2B5EF4-FFF2-40B4-BE49-F238E27FC236}">
                <a16:creationId xmlns:a16="http://schemas.microsoft.com/office/drawing/2014/main" id="{9912B30E-F5DD-F6F0-0EBC-0BEF9A2B66D3}"/>
              </a:ext>
            </a:extLst>
          </p:cNvPr>
          <p:cNvSpPr/>
          <p:nvPr/>
        </p:nvSpPr>
        <p:spPr>
          <a:xfrm>
            <a:off x="9407375" y="1724244"/>
            <a:ext cx="1314339" cy="676541"/>
          </a:xfrm>
          <a:prstGeom prst="roundRect">
            <a:avLst/>
          </a:prstGeom>
          <a:solidFill>
            <a:srgbClr val="FF0000">
              <a:alpha val="20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화살표: 원형 16">
            <a:extLst>
              <a:ext uri="{FF2B5EF4-FFF2-40B4-BE49-F238E27FC236}">
                <a16:creationId xmlns:a16="http://schemas.microsoft.com/office/drawing/2014/main" id="{B6627F9D-A51D-E5A8-91A7-8D398FB703DC}"/>
              </a:ext>
            </a:extLst>
          </p:cNvPr>
          <p:cNvSpPr/>
          <p:nvPr/>
        </p:nvSpPr>
        <p:spPr>
          <a:xfrm rot="18716752" flipH="1">
            <a:off x="8678929" y="3530478"/>
            <a:ext cx="2707592" cy="2707592"/>
          </a:xfrm>
          <a:prstGeom prst="circularArrow">
            <a:avLst>
              <a:gd name="adj1" fmla="val 9331"/>
              <a:gd name="adj2" fmla="val 1490106"/>
              <a:gd name="adj3" fmla="val 16696985"/>
              <a:gd name="adj4" fmla="val 10777974"/>
              <a:gd name="adj5" fmla="val 13957"/>
            </a:avLst>
          </a:prstGeom>
          <a:solidFill>
            <a:srgbClr val="0000FF">
              <a:alpha val="34902"/>
            </a:srgbClr>
          </a:solidFill>
          <a:ln w="571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accent1">
                  <a:lumMod val="40000"/>
                  <a:lumOff val="60000"/>
                </a:schemeClr>
              </a:solidFill>
            </a:endParaRPr>
          </a:p>
        </p:txBody>
      </p:sp>
      <p:pic>
        <p:nvPicPr>
          <p:cNvPr id="35" name="그림 34">
            <a:extLst>
              <a:ext uri="{FF2B5EF4-FFF2-40B4-BE49-F238E27FC236}">
                <a16:creationId xmlns:a16="http://schemas.microsoft.com/office/drawing/2014/main" id="{56E45069-7E38-4237-9D55-C83DB1C7544F}"/>
              </a:ext>
            </a:extLst>
          </p:cNvPr>
          <p:cNvPicPr>
            <a:picLocks noChangeAspect="1"/>
          </p:cNvPicPr>
          <p:nvPr/>
        </p:nvPicPr>
        <p:blipFill>
          <a:blip r:embed="rId4">
            <a:extLst>
              <a:ext uri="{28A0092B-C50C-407E-A947-70E740481C1C}">
                <a14:useLocalDpi xmlns:a14="http://schemas.microsoft.com/office/drawing/2010/main" val="0"/>
              </a:ext>
            </a:extLst>
          </a:blip>
          <a:srcRect l="13276" t="12741" r="12773" b="11929"/>
          <a:stretch>
            <a:fillRect/>
          </a:stretch>
        </p:blipFill>
        <p:spPr>
          <a:xfrm>
            <a:off x="9258956" y="1385323"/>
            <a:ext cx="1433794" cy="1460536"/>
          </a:xfrm>
          <a:prstGeom prst="rect">
            <a:avLst/>
          </a:prstGeom>
        </p:spPr>
      </p:pic>
      <p:pic>
        <p:nvPicPr>
          <p:cNvPr id="11" name="그림 10">
            <a:extLst>
              <a:ext uri="{FF2B5EF4-FFF2-40B4-BE49-F238E27FC236}">
                <a16:creationId xmlns:a16="http://schemas.microsoft.com/office/drawing/2014/main" id="{8C742995-A7DA-EDE4-5D4D-C1B8E3179A89}"/>
              </a:ext>
            </a:extLst>
          </p:cNvPr>
          <p:cNvPicPr>
            <a:picLocks noChangeAspect="1"/>
          </p:cNvPicPr>
          <p:nvPr/>
        </p:nvPicPr>
        <p:blipFill>
          <a:blip r:embed="rId5"/>
          <a:srcRect l="19018" t="10305" r="16853" b="10305"/>
          <a:stretch>
            <a:fillRect/>
          </a:stretch>
        </p:blipFill>
        <p:spPr>
          <a:xfrm>
            <a:off x="149415" y="1472050"/>
            <a:ext cx="7184127" cy="5002828"/>
          </a:xfrm>
          <a:prstGeom prst="rect">
            <a:avLst/>
          </a:prstGeom>
        </p:spPr>
      </p:pic>
      <p:pic>
        <p:nvPicPr>
          <p:cNvPr id="19" name="그림 18">
            <a:extLst>
              <a:ext uri="{FF2B5EF4-FFF2-40B4-BE49-F238E27FC236}">
                <a16:creationId xmlns:a16="http://schemas.microsoft.com/office/drawing/2014/main" id="{867708A8-CF1B-2278-9E60-D5E704430D5A}"/>
              </a:ext>
            </a:extLst>
          </p:cNvPr>
          <p:cNvPicPr>
            <a:picLocks noChangeAspect="1"/>
          </p:cNvPicPr>
          <p:nvPr/>
        </p:nvPicPr>
        <p:blipFill>
          <a:blip r:embed="rId6"/>
          <a:stretch>
            <a:fillRect/>
          </a:stretch>
        </p:blipFill>
        <p:spPr>
          <a:xfrm>
            <a:off x="247437" y="1555301"/>
            <a:ext cx="2603075" cy="1678526"/>
          </a:xfrm>
          <a:prstGeom prst="rect">
            <a:avLst/>
          </a:prstGeom>
          <a:ln>
            <a:solidFill>
              <a:schemeClr val="tx1"/>
            </a:solidFill>
          </a:ln>
        </p:spPr>
      </p:pic>
      <p:sp>
        <p:nvSpPr>
          <p:cNvPr id="21" name="말풍선: 모서리가 둥근 사각형 20">
            <a:extLst>
              <a:ext uri="{FF2B5EF4-FFF2-40B4-BE49-F238E27FC236}">
                <a16:creationId xmlns:a16="http://schemas.microsoft.com/office/drawing/2014/main" id="{D13A4C46-2D69-1819-93D1-1B0D639FA8E7}"/>
              </a:ext>
            </a:extLst>
          </p:cNvPr>
          <p:cNvSpPr/>
          <p:nvPr/>
        </p:nvSpPr>
        <p:spPr>
          <a:xfrm>
            <a:off x="3167743" y="1472050"/>
            <a:ext cx="4659086" cy="1024541"/>
          </a:xfrm>
          <a:prstGeom prst="wedgeRoundRectCallout">
            <a:avLst>
              <a:gd name="adj1" fmla="val -65316"/>
              <a:gd name="adj2" fmla="val -1250"/>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ko-KR" sz="2000" dirty="0">
                <a:solidFill>
                  <a:schemeClr val="tx1"/>
                </a:solidFill>
              </a:rPr>
              <a:t>Recent observations of GW background </a:t>
            </a:r>
            <a:r>
              <a:rPr lang="ko-KR" altLang="en-US" sz="2000" dirty="0">
                <a:solidFill>
                  <a:schemeClr val="tx1"/>
                </a:solidFill>
              </a:rPr>
              <a:t>⇒ </a:t>
            </a:r>
            <a:r>
              <a:rPr lang="en-US" altLang="ko-KR" sz="2000" b="1" dirty="0">
                <a:solidFill>
                  <a:schemeClr val="tx1"/>
                </a:solidFill>
              </a:rPr>
              <a:t>Signals from SMBH binaries!</a:t>
            </a:r>
          </a:p>
          <a:p>
            <a:pPr marL="285750" indent="-285750">
              <a:buFont typeface="Arial" panose="020B0604020202020204" pitchFamily="34" charset="0"/>
              <a:buChar char="•"/>
            </a:pPr>
            <a:endParaRPr lang="en-US" altLang="ko-KR" sz="2000" b="1" dirty="0">
              <a:solidFill>
                <a:schemeClr val="tx1"/>
              </a:solidFill>
            </a:endParaRPr>
          </a:p>
        </p:txBody>
      </p:sp>
      <p:sp>
        <p:nvSpPr>
          <p:cNvPr id="22" name="TextBox 21">
            <a:extLst>
              <a:ext uri="{FF2B5EF4-FFF2-40B4-BE49-F238E27FC236}">
                <a16:creationId xmlns:a16="http://schemas.microsoft.com/office/drawing/2014/main" id="{0C6EC039-50E3-19E5-D9D1-35252F4C283C}"/>
              </a:ext>
            </a:extLst>
          </p:cNvPr>
          <p:cNvSpPr txBox="1"/>
          <p:nvPr/>
        </p:nvSpPr>
        <p:spPr>
          <a:xfrm>
            <a:off x="3524675" y="2142234"/>
            <a:ext cx="2464137"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NANOGrav</a:t>
            </a:r>
            <a:r>
              <a:rPr lang="en-US" altLang="ko-KR" sz="1400" dirty="0">
                <a:latin typeface="Arial" panose="020B0604020202020204" pitchFamily="34" charset="0"/>
                <a:cs typeface="Arial" panose="020B0604020202020204" pitchFamily="34" charset="0"/>
              </a:rPr>
              <a:t> 2306.16213], …</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말풍선: 모서리가 둥근 사각형 23">
                <a:extLst>
                  <a:ext uri="{FF2B5EF4-FFF2-40B4-BE49-F238E27FC236}">
                    <a16:creationId xmlns:a16="http://schemas.microsoft.com/office/drawing/2014/main" id="{E67361EF-6FC3-55B7-CC45-94A5B857E5E7}"/>
                  </a:ext>
                </a:extLst>
              </p:cNvPr>
              <p:cNvSpPr/>
              <p:nvPr/>
            </p:nvSpPr>
            <p:spPr>
              <a:xfrm>
                <a:off x="7727561" y="4829812"/>
                <a:ext cx="3823676" cy="728866"/>
              </a:xfrm>
              <a:prstGeom prst="wedgeRoundRectCallout">
                <a:avLst>
                  <a:gd name="adj1" fmla="val -14558"/>
                  <a:gd name="adj2" fmla="val -82557"/>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ko-KR" sz="2000" dirty="0">
                    <a:solidFill>
                      <a:schemeClr val="tx1"/>
                    </a:solidFill>
                  </a:rPr>
                  <a:t>Mechanism for SMBHB merger within </a:t>
                </a:r>
                <a14:m>
                  <m:oMath xmlns:m="http://schemas.openxmlformats.org/officeDocument/2006/math">
                    <m:r>
                      <a:rPr lang="en-US" altLang="ko-KR" sz="2000" b="0" i="1" smtClean="0">
                        <a:solidFill>
                          <a:schemeClr val="tx1"/>
                        </a:solidFill>
                        <a:latin typeface="Cambria Math" panose="02040503050406030204" pitchFamily="18" charset="0"/>
                      </a:rPr>
                      <m:t>𝒪</m:t>
                    </m:r>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1</m:t>
                        </m:r>
                        <m:r>
                          <m:rPr>
                            <m:sty m:val="p"/>
                          </m:rPr>
                          <a:rPr lang="en-US" altLang="ko-KR" sz="2000" b="0" i="1" smtClean="0">
                            <a:solidFill>
                              <a:schemeClr val="tx1"/>
                            </a:solidFill>
                            <a:latin typeface="Cambria Math" panose="02040503050406030204" pitchFamily="18" charset="0"/>
                          </a:rPr>
                          <m:t>Gyr</m:t>
                        </m:r>
                      </m:e>
                    </m:d>
                  </m:oMath>
                </a14:m>
                <a:r>
                  <a:rPr lang="en-US" altLang="ko-KR" sz="2000" b="1" dirty="0">
                    <a:solidFill>
                      <a:schemeClr val="tx1"/>
                    </a:solidFill>
                  </a:rPr>
                  <a:t> by ULDM?</a:t>
                </a:r>
              </a:p>
            </p:txBody>
          </p:sp>
        </mc:Choice>
        <mc:Fallback xmlns="">
          <p:sp>
            <p:nvSpPr>
              <p:cNvPr id="24" name="말풍선: 모서리가 둥근 사각형 23">
                <a:extLst>
                  <a:ext uri="{FF2B5EF4-FFF2-40B4-BE49-F238E27FC236}">
                    <a16:creationId xmlns:a16="http://schemas.microsoft.com/office/drawing/2014/main" id="{E67361EF-6FC3-55B7-CC45-94A5B857E5E7}"/>
                  </a:ext>
                </a:extLst>
              </p:cNvPr>
              <p:cNvSpPr>
                <a:spLocks noRot="1" noChangeAspect="1" noMove="1" noResize="1" noEditPoints="1" noAdjustHandles="1" noChangeArrowheads="1" noChangeShapeType="1" noTextEdit="1"/>
              </p:cNvSpPr>
              <p:nvPr/>
            </p:nvSpPr>
            <p:spPr>
              <a:xfrm>
                <a:off x="7727561" y="4829812"/>
                <a:ext cx="3823676" cy="728866"/>
              </a:xfrm>
              <a:prstGeom prst="wedgeRoundRectCallout">
                <a:avLst>
                  <a:gd name="adj1" fmla="val -14558"/>
                  <a:gd name="adj2" fmla="val -82557"/>
                  <a:gd name="adj3" fmla="val 16667"/>
                </a:avLst>
              </a:prstGeom>
              <a:blipFill>
                <a:blip r:embed="rId7"/>
                <a:stretch>
                  <a:fillRect l="-477" b="-9259"/>
                </a:stretch>
              </a:blipFill>
              <a:ln>
                <a:solidFill>
                  <a:schemeClr val="tx1"/>
                </a:solidFill>
              </a:ln>
            </p:spPr>
            <p:txBody>
              <a:bodyPr/>
              <a:lstStyle/>
              <a:p>
                <a:r>
                  <a:rPr lang="ko-KR" altLang="en-US">
                    <a:noFill/>
                  </a:rPr>
                  <a:t> </a:t>
                </a:r>
              </a:p>
            </p:txBody>
          </p:sp>
        </mc:Fallback>
      </mc:AlternateContent>
      <p:sp>
        <p:nvSpPr>
          <p:cNvPr id="25" name="TextBox 24">
            <a:extLst>
              <a:ext uri="{FF2B5EF4-FFF2-40B4-BE49-F238E27FC236}">
                <a16:creationId xmlns:a16="http://schemas.microsoft.com/office/drawing/2014/main" id="{064AA4A1-0EE2-6D94-2D28-7A904598EEB6}"/>
              </a:ext>
            </a:extLst>
          </p:cNvPr>
          <p:cNvSpPr txBox="1"/>
          <p:nvPr/>
        </p:nvSpPr>
        <p:spPr>
          <a:xfrm>
            <a:off x="8157961" y="1301150"/>
            <a:ext cx="1760418" cy="307777"/>
          </a:xfrm>
          <a:prstGeom prst="rect">
            <a:avLst/>
          </a:prstGeom>
          <a:noFill/>
        </p:spPr>
        <p:txBody>
          <a:bodyPr wrap="none" rtlCol="0">
            <a:spAutoFit/>
          </a:bodyPr>
          <a:lstStyle/>
          <a:p>
            <a:pPr algn="r"/>
            <a:r>
              <a:rPr lang="en-US" altLang="ko-KR" sz="1400" dirty="0">
                <a:latin typeface="Arial" panose="020B0604020202020204" pitchFamily="34" charset="0"/>
                <a:cs typeface="Arial" panose="020B0604020202020204" pitchFamily="34" charset="0"/>
              </a:rPr>
              <a:t>[Begelman+ (1980)]</a:t>
            </a:r>
            <a:endParaRPr lang="ko-KR" altLang="en-US" sz="1400" dirty="0">
              <a:latin typeface="Arial" panose="020B0604020202020204" pitchFamily="34" charset="0"/>
              <a:cs typeface="Arial" panose="020B0604020202020204" pitchFamily="34" charset="0"/>
            </a:endParaRPr>
          </a:p>
        </p:txBody>
      </p:sp>
      <p:sp>
        <p:nvSpPr>
          <p:cNvPr id="26" name="화살표: 오른쪽 25">
            <a:extLst>
              <a:ext uri="{FF2B5EF4-FFF2-40B4-BE49-F238E27FC236}">
                <a16:creationId xmlns:a16="http://schemas.microsoft.com/office/drawing/2014/main" id="{5793BACE-B531-7C63-4CE6-130859C7AB50}"/>
              </a:ext>
            </a:extLst>
          </p:cNvPr>
          <p:cNvSpPr/>
          <p:nvPr/>
        </p:nvSpPr>
        <p:spPr>
          <a:xfrm flipH="1">
            <a:off x="10807645" y="4173833"/>
            <a:ext cx="627676" cy="401381"/>
          </a:xfrm>
          <a:prstGeom prst="rightArrow">
            <a:avLst/>
          </a:prstGeom>
          <a:solidFill>
            <a:srgbClr val="FFFF00">
              <a:alpha val="50196"/>
            </a:srgb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0220028B-597A-CA76-B737-7CDB2D06A27D}"/>
              </a:ext>
            </a:extLst>
          </p:cNvPr>
          <p:cNvSpPr txBox="1"/>
          <p:nvPr/>
        </p:nvSpPr>
        <p:spPr>
          <a:xfrm>
            <a:off x="5646140" y="6138153"/>
            <a:ext cx="1707519" cy="307777"/>
          </a:xfrm>
          <a:prstGeom prst="rect">
            <a:avLst/>
          </a:prstGeom>
          <a:noFill/>
        </p:spPr>
        <p:txBody>
          <a:bodyPr wrap="none" rtlCol="0">
            <a:spAutoFit/>
          </a:bodyPr>
          <a:lstStyle/>
          <a:p>
            <a:r>
              <a:rPr lang="en-US" altLang="ko-KR" sz="1400" dirty="0">
                <a:solidFill>
                  <a:schemeClr val="bg1"/>
                </a:solidFill>
                <a:effectLst>
                  <a:glow rad="215900">
                    <a:schemeClr val="tx1"/>
                  </a:glow>
                </a:effectLst>
                <a:latin typeface="Arial" panose="020B0604020202020204" pitchFamily="34" charset="0"/>
                <a:cs typeface="Arial" panose="020B0604020202020204" pitchFamily="34" charset="0"/>
              </a:rPr>
              <a:t>[Illustrated by NSF]</a:t>
            </a:r>
            <a:endParaRPr lang="ko-KR" altLang="en-US" sz="1400" dirty="0">
              <a:solidFill>
                <a:schemeClr val="bg1"/>
              </a:solidFill>
              <a:effectLst>
                <a:glow rad="215900">
                  <a:schemeClr val="tx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8550311-C893-6A82-1371-E19D555B4B19}"/>
              </a:ext>
            </a:extLst>
          </p:cNvPr>
          <p:cNvSpPr txBox="1"/>
          <p:nvPr/>
        </p:nvSpPr>
        <p:spPr>
          <a:xfrm>
            <a:off x="3410673" y="2545718"/>
            <a:ext cx="3922869" cy="523220"/>
          </a:xfrm>
          <a:prstGeom prst="rect">
            <a:avLst/>
          </a:prstGeom>
          <a:noFill/>
        </p:spPr>
        <p:txBody>
          <a:bodyPr wrap="none" rtlCol="0">
            <a:spAutoFit/>
          </a:bodyPr>
          <a:lstStyle/>
          <a:p>
            <a:r>
              <a:rPr lang="en-US" altLang="ko-KR" sz="2800" b="1" dirty="0">
                <a:solidFill>
                  <a:schemeClr val="bg1"/>
                </a:solidFill>
                <a:effectLst>
                  <a:glow rad="101600">
                    <a:schemeClr val="tx1"/>
                  </a:glow>
                </a:effectLst>
                <a:latin typeface="Grandview" panose="020B0502040204020203" pitchFamily="34" charset="0"/>
              </a:rPr>
              <a:t>“Final Parsec Problem”</a:t>
            </a:r>
            <a:endParaRPr lang="ko-KR" altLang="en-US" sz="2800" b="1" dirty="0">
              <a:solidFill>
                <a:schemeClr val="bg1"/>
              </a:solidFill>
              <a:effectLst>
                <a:glow rad="101600">
                  <a:schemeClr val="tx1"/>
                </a:glow>
              </a:effectLst>
              <a:latin typeface="Grandview" panose="020B0502040204020203" pitchFamily="34" charset="0"/>
            </a:endParaRPr>
          </a:p>
        </p:txBody>
      </p:sp>
    </p:spTree>
    <p:extLst>
      <p:ext uri="{BB962C8B-B14F-4D97-AF65-F5344CB8AC3E}">
        <p14:creationId xmlns:p14="http://schemas.microsoft.com/office/powerpoint/2010/main" val="2197290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F89CC975-3740-8DB1-3C74-0865AD5EEB4B}"/>
              </a:ext>
            </a:extLst>
          </p:cNvPr>
          <p:cNvPicPr>
            <a:picLocks noChangeAspect="1"/>
          </p:cNvPicPr>
          <p:nvPr/>
        </p:nvPicPr>
        <p:blipFill>
          <a:blip r:embed="rId3"/>
          <a:stretch>
            <a:fillRect/>
          </a:stretch>
        </p:blipFill>
        <p:spPr>
          <a:xfrm>
            <a:off x="2392599" y="1341405"/>
            <a:ext cx="9794238" cy="2776846"/>
          </a:xfrm>
          <a:prstGeom prst="rect">
            <a:avLst/>
          </a:prstGeom>
        </p:spPr>
      </p:pic>
      <p:sp>
        <p:nvSpPr>
          <p:cNvPr id="8" name="직사각형 7">
            <a:extLst>
              <a:ext uri="{FF2B5EF4-FFF2-40B4-BE49-F238E27FC236}">
                <a16:creationId xmlns:a16="http://schemas.microsoft.com/office/drawing/2014/main" id="{D9A4AD8E-4A29-AF3C-C14E-45ED33EB600D}"/>
              </a:ext>
            </a:extLst>
          </p:cNvPr>
          <p:cNvSpPr/>
          <p:nvPr/>
        </p:nvSpPr>
        <p:spPr>
          <a:xfrm>
            <a:off x="0" y="0"/>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9" name="TextBox 8">
            <a:extLst>
              <a:ext uri="{FF2B5EF4-FFF2-40B4-BE49-F238E27FC236}">
                <a16:creationId xmlns:a16="http://schemas.microsoft.com/office/drawing/2014/main" id="{0DCA8000-D9D4-C25D-87A7-0FF0852703AE}"/>
              </a:ext>
            </a:extLst>
          </p:cNvPr>
          <p:cNvSpPr txBox="1"/>
          <p:nvPr/>
        </p:nvSpPr>
        <p:spPr>
          <a:xfrm>
            <a:off x="10770243" y="0"/>
            <a:ext cx="1421757" cy="253916"/>
          </a:xfrm>
          <a:prstGeom prst="rect">
            <a:avLst/>
          </a:prstGeom>
          <a:noFill/>
        </p:spPr>
        <p:txBody>
          <a:bodyPr wrap="square" rtlCol="0">
            <a:spAutoFit/>
          </a:bodyPr>
          <a:lstStyle/>
          <a:p>
            <a:pPr algn="r"/>
            <a:r>
              <a:rPr lang="en-US" altLang="ko-KR" sz="1050" dirty="0">
                <a:solidFill>
                  <a:schemeClr val="bg1"/>
                </a:solidFill>
              </a:rPr>
              <a:t>21/37</a:t>
            </a:r>
            <a:endParaRPr lang="ko-KR" altLang="en-US" sz="1050" dirty="0">
              <a:solidFill>
                <a:schemeClr val="bg1"/>
              </a:solidFill>
            </a:endParaRPr>
          </a:p>
        </p:txBody>
      </p:sp>
      <p:sp>
        <p:nvSpPr>
          <p:cNvPr id="10" name="직사각형 9">
            <a:extLst>
              <a:ext uri="{FF2B5EF4-FFF2-40B4-BE49-F238E27FC236}">
                <a16:creationId xmlns:a16="http://schemas.microsoft.com/office/drawing/2014/main" id="{E5001F20-D610-4359-BD90-C359F626B989}"/>
              </a:ext>
            </a:extLst>
          </p:cNvPr>
          <p:cNvSpPr/>
          <p:nvPr/>
        </p:nvSpPr>
        <p:spPr>
          <a:xfrm>
            <a:off x="0" y="6627167"/>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1" name="TextBox 10">
            <a:extLst>
              <a:ext uri="{FF2B5EF4-FFF2-40B4-BE49-F238E27FC236}">
                <a16:creationId xmlns:a16="http://schemas.microsoft.com/office/drawing/2014/main" id="{71C49024-1AE3-6B46-505B-2C816056A80D}"/>
              </a:ext>
            </a:extLst>
          </p:cNvPr>
          <p:cNvSpPr txBox="1"/>
          <p:nvPr/>
        </p:nvSpPr>
        <p:spPr>
          <a:xfrm>
            <a:off x="-1" y="6627165"/>
            <a:ext cx="1421757" cy="253916"/>
          </a:xfrm>
          <a:prstGeom prst="rect">
            <a:avLst/>
          </a:prstGeom>
          <a:noFill/>
        </p:spPr>
        <p:txBody>
          <a:bodyPr wrap="square" rtlCol="0">
            <a:spAutoFit/>
          </a:bodyPr>
          <a:lstStyle/>
          <a:p>
            <a:r>
              <a:rPr lang="en-US" altLang="ko-KR" sz="1050" dirty="0">
                <a:solidFill>
                  <a:schemeClr val="bg1"/>
                </a:solidFill>
              </a:rPr>
              <a:t>Hyeonmo Koo</a:t>
            </a:r>
            <a:endParaRPr lang="ko-KR" altLang="en-US" sz="1050" dirty="0">
              <a:solidFill>
                <a:schemeClr val="bg1"/>
              </a:solidFill>
            </a:endParaRPr>
          </a:p>
        </p:txBody>
      </p:sp>
      <p:sp>
        <p:nvSpPr>
          <p:cNvPr id="2" name="TextBox 1">
            <a:extLst>
              <a:ext uri="{FF2B5EF4-FFF2-40B4-BE49-F238E27FC236}">
                <a16:creationId xmlns:a16="http://schemas.microsoft.com/office/drawing/2014/main" id="{E3E3B378-D729-CBB1-3E92-0403D5700832}"/>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3" name="직사각형 2">
            <a:extLst>
              <a:ext uri="{FF2B5EF4-FFF2-40B4-BE49-F238E27FC236}">
                <a16:creationId xmlns:a16="http://schemas.microsoft.com/office/drawing/2014/main" id="{6CC200E3-F219-575F-726B-86A364E16005}"/>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610F5796-1795-209D-1CBE-92A4805194D0}"/>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5" name="직사각형 4">
            <a:extLst>
              <a:ext uri="{FF2B5EF4-FFF2-40B4-BE49-F238E27FC236}">
                <a16:creationId xmlns:a16="http://schemas.microsoft.com/office/drawing/2014/main" id="{6B16C265-BC3E-0BB6-E0AE-B6106B38E578}"/>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35EB50F2-1148-E552-5D15-3A133F77F101}"/>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12" name="제목 1">
            <a:extLst>
              <a:ext uri="{FF2B5EF4-FFF2-40B4-BE49-F238E27FC236}">
                <a16:creationId xmlns:a16="http://schemas.microsoft.com/office/drawing/2014/main" id="{11E80481-4D1B-9377-75F6-FF214D5B64F3}"/>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Numerical Simulations</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CC2DF9B-3C69-D32B-B25E-F86992F2AB2F}"/>
                  </a:ext>
                </a:extLst>
              </p:cNvPr>
              <p:cNvSpPr txBox="1"/>
              <p:nvPr/>
            </p:nvSpPr>
            <p:spPr>
              <a:xfrm>
                <a:off x="-2582" y="1507074"/>
                <a:ext cx="2525372" cy="26437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−21</m:t>
                          </m:r>
                        </m:sup>
                      </m:sSup>
                      <m:r>
                        <m:rPr>
                          <m:sty m:val="p"/>
                        </m:rPr>
                        <a:rPr lang="en-US" altLang="ko-KR" sz="2000" b="0" i="1" smtClean="0">
                          <a:latin typeface="Cambria Math" panose="02040503050406030204" pitchFamily="18" charset="0"/>
                        </a:rPr>
                        <m:t>eV</m:t>
                      </m:r>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𝑐</m:t>
                          </m:r>
                        </m:e>
                        <m:sup>
                          <m:r>
                            <a:rPr lang="en-US" altLang="ko-KR" sz="2000" b="0" i="1" smtClean="0">
                              <a:latin typeface="Cambria Math" panose="02040503050406030204" pitchFamily="18" charset="0"/>
                            </a:rPr>
                            <m:t>2</m:t>
                          </m:r>
                        </m:sup>
                      </m:sSup>
                    </m:oMath>
                  </m:oMathPara>
                </a14:m>
                <a:endParaRPr lang="en-US" altLang="ko-KR" sz="2000" dirty="0"/>
              </a:p>
              <a:p>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m:rPr>
                              <m:sty m:val="p"/>
                            </m:rPr>
                            <a:rPr lang="en-US" altLang="ko-KR" sz="2000" b="0" i="1" smtClean="0">
                              <a:latin typeface="Cambria Math" panose="02040503050406030204" pitchFamily="18" charset="0"/>
                            </a:rPr>
                            <m:t>s</m:t>
                          </m:r>
                        </m:sub>
                      </m:sSub>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9</m:t>
                          </m:r>
                        </m:sup>
                      </m:sSup>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a:rPr lang="en-US" altLang="ko-KR" sz="2000" b="0" i="1" smtClean="0">
                              <a:latin typeface="Cambria Math" panose="02040503050406030204" pitchFamily="18" charset="0"/>
                            </a:rPr>
                            <m:t>⊙</m:t>
                          </m:r>
                        </m:sub>
                      </m:sSub>
                    </m:oMath>
                  </m:oMathPara>
                </a14:m>
                <a:endParaRPr lang="en-US" altLang="ko-KR" sz="2000" dirty="0"/>
              </a:p>
              <a:p>
                <a:pPr/>
                <a14:m>
                  <m:oMathPara xmlns:m="http://schemas.openxmlformats.org/officeDocument/2006/math">
                    <m:oMathParaPr>
                      <m:jc m:val="centerGroup"/>
                    </m:oMathParaPr>
                    <m:oMath xmlns:m="http://schemas.openxmlformats.org/officeDocument/2006/math">
                      <m:f>
                        <m:fPr>
                          <m:ctrlPr>
                            <a:rPr lang="en-US" altLang="ko-KR" sz="2000" b="0" i="1" smtClean="0">
                              <a:latin typeface="Cambria Math" panose="02040503050406030204" pitchFamily="18" charset="0"/>
                            </a:rPr>
                          </m:ctrlPr>
                        </m:fPr>
                        <m:num>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m:rPr>
                                  <m:sty m:val="p"/>
                                </m:rPr>
                                <a:rPr lang="en-US" altLang="ko-KR" sz="2000" b="0" i="1" smtClean="0">
                                  <a:latin typeface="Cambria Math" panose="02040503050406030204" pitchFamily="18" charset="0"/>
                                </a:rPr>
                                <m:t>bh</m:t>
                              </m:r>
                            </m:sub>
                          </m:sSub>
                        </m:num>
                        <m:den>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8</m:t>
                              </m:r>
                            </m:sup>
                          </m:sSup>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a:rPr lang="en-US" altLang="ko-KR" sz="2000" b="0" i="1" smtClean="0">
                                  <a:latin typeface="Cambria Math" panose="02040503050406030204" pitchFamily="18" charset="0"/>
                                </a:rPr>
                                <m:t>⊙</m:t>
                              </m:r>
                            </m:sub>
                          </m:sSub>
                        </m:den>
                      </m:f>
                      <m:r>
                        <a:rPr lang="en-US" altLang="ko-KR" sz="2000" b="0" i="1" smtClean="0">
                          <a:latin typeface="Cambria Math" panose="02040503050406030204" pitchFamily="18" charset="0"/>
                        </a:rPr>
                        <m:t>=0.6~1.5</m:t>
                      </m:r>
                    </m:oMath>
                  </m:oMathPara>
                </a14:m>
                <a:endParaRPr lang="en-US" altLang="ko-KR" sz="2000" b="0" dirty="0"/>
              </a:p>
              <a:p>
                <a:pPr/>
                <a14:m>
                  <m:oMathPara xmlns:m="http://schemas.openxmlformats.org/officeDocument/2006/math">
                    <m:oMathParaPr>
                      <m:jc m:val="centerGroup"/>
                    </m:oMathParaPr>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𝐷</m:t>
                          </m:r>
                        </m:e>
                        <m:sub>
                          <m:r>
                            <a:rPr lang="en-US" altLang="ko-KR" sz="2000" i="1">
                              <a:latin typeface="Cambria Math" panose="02040503050406030204" pitchFamily="18" charset="0"/>
                            </a:rPr>
                            <m:t>0</m:t>
                          </m:r>
                        </m:sub>
                      </m:sSub>
                      <m:r>
                        <a:rPr lang="en-US" altLang="ko-KR" sz="2000" i="1">
                          <a:latin typeface="Cambria Math" panose="02040503050406030204" pitchFamily="18" charset="0"/>
                        </a:rPr>
                        <m:t>=0.9</m:t>
                      </m:r>
                      <m:r>
                        <m:rPr>
                          <m:sty m:val="p"/>
                        </m:rPr>
                        <a:rPr lang="en-US" altLang="ko-KR" sz="2000" i="1">
                          <a:latin typeface="Cambria Math" panose="02040503050406030204" pitchFamily="18" charset="0"/>
                        </a:rPr>
                        <m:t>pc</m:t>
                      </m:r>
                    </m:oMath>
                  </m:oMathPara>
                </a14:m>
                <a:endParaRPr lang="en-US" altLang="ko-KR" sz="2000" b="0" dirty="0"/>
              </a:p>
              <a:p>
                <a:endParaRPr lang="en-US" altLang="ko-KR" sz="2000" dirty="0"/>
              </a:p>
              <a:p>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rPr>
                        <m:t>𝑇</m:t>
                      </m:r>
                      <m:r>
                        <a:rPr lang="en-US" altLang="ko-KR" sz="2000" i="1">
                          <a:latin typeface="Cambria Math" panose="02040503050406030204" pitchFamily="18" charset="0"/>
                        </a:rPr>
                        <m:t>=100</m:t>
                      </m:r>
                      <m:r>
                        <m:rPr>
                          <m:sty m:val="p"/>
                        </m:rPr>
                        <a:rPr lang="en-US" altLang="ko-KR" sz="2000" i="1">
                          <a:latin typeface="Cambria Math" panose="02040503050406030204" pitchFamily="18" charset="0"/>
                        </a:rPr>
                        <m:t>kyr</m:t>
                      </m:r>
                    </m:oMath>
                  </m:oMathPara>
                </a14:m>
                <a:endParaRPr lang="en-US" altLang="ko-KR" sz="2000" dirty="0"/>
              </a:p>
              <a:p>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𝐿</m:t>
                      </m:r>
                      <m:r>
                        <a:rPr lang="en-US" altLang="ko-KR" sz="2000" b="0" i="1" smtClean="0">
                          <a:latin typeface="Cambria Math" panose="02040503050406030204" pitchFamily="18" charset="0"/>
                        </a:rPr>
                        <m:t>=40</m:t>
                      </m:r>
                      <m:r>
                        <m:rPr>
                          <m:sty m:val="p"/>
                        </m:rPr>
                        <a:rPr lang="en-US" altLang="ko-KR" sz="2000" b="0" i="1" smtClean="0">
                          <a:latin typeface="Cambria Math" panose="02040503050406030204" pitchFamily="18" charset="0"/>
                        </a:rPr>
                        <m:t>pc</m:t>
                      </m:r>
                    </m:oMath>
                  </m:oMathPara>
                </a14:m>
                <a:endParaRPr lang="en-US" altLang="ko-KR" sz="2000" dirty="0"/>
              </a:p>
            </p:txBody>
          </p:sp>
        </mc:Choice>
        <mc:Fallback xmlns="">
          <p:sp>
            <p:nvSpPr>
              <p:cNvPr id="14" name="TextBox 13">
                <a:extLst>
                  <a:ext uri="{FF2B5EF4-FFF2-40B4-BE49-F238E27FC236}">
                    <a16:creationId xmlns:a16="http://schemas.microsoft.com/office/drawing/2014/main" id="{5CC2DF9B-3C69-D32B-B25E-F86992F2AB2F}"/>
                  </a:ext>
                </a:extLst>
              </p:cNvPr>
              <p:cNvSpPr txBox="1">
                <a:spLocks noRot="1" noChangeAspect="1" noMove="1" noResize="1" noEditPoints="1" noAdjustHandles="1" noChangeArrowheads="1" noChangeShapeType="1" noTextEdit="1"/>
              </p:cNvSpPr>
              <p:nvPr/>
            </p:nvSpPr>
            <p:spPr>
              <a:xfrm>
                <a:off x="-2582" y="1507074"/>
                <a:ext cx="2525372" cy="2643737"/>
              </a:xfrm>
              <a:prstGeom prst="rect">
                <a:avLst/>
              </a:prstGeom>
              <a:blipFill>
                <a:blip r:embed="rId4"/>
                <a:stretch>
                  <a:fillRect b="-138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내용 개체 틀 2">
                <a:extLst>
                  <a:ext uri="{FF2B5EF4-FFF2-40B4-BE49-F238E27FC236}">
                    <a16:creationId xmlns:a16="http://schemas.microsoft.com/office/drawing/2014/main" id="{3756E9A2-91D4-A7AC-3ADE-F31E38A76C33}"/>
                  </a:ext>
                </a:extLst>
              </p:cNvPr>
              <p:cNvSpPr>
                <a:spLocks noGrp="1"/>
              </p:cNvSpPr>
              <p:nvPr>
                <p:ph idx="1"/>
              </p:nvPr>
            </p:nvSpPr>
            <p:spPr>
              <a:xfrm>
                <a:off x="131652" y="4346932"/>
                <a:ext cx="11923534" cy="1768682"/>
              </a:xfrm>
            </p:spPr>
            <p:txBody>
              <a:bodyPr>
                <a:noAutofit/>
              </a:bodyPr>
              <a:lstStyle/>
              <a:p>
                <a:r>
                  <a:rPr lang="en-US" altLang="ko-KR" sz="2000" dirty="0"/>
                  <a:t>Central density of stable soliton core</a:t>
                </a: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𝜌</m:t>
                          </m:r>
                        </m:e>
                        <m:sub>
                          <m:r>
                            <a:rPr lang="en-US" altLang="ko-KR" sz="2000" b="0" i="1" smtClean="0">
                              <a:latin typeface="Cambria Math" panose="02040503050406030204" pitchFamily="18" charset="0"/>
                            </a:rPr>
                            <m:t>0</m:t>
                          </m:r>
                        </m:sub>
                      </m:sSub>
                      <m:r>
                        <a:rPr lang="en-US" altLang="ko-KR" sz="2000" b="0" i="1" smtClean="0">
                          <a:latin typeface="Cambria Math" panose="02040503050406030204" pitchFamily="18" charset="0"/>
                        </a:rPr>
                        <m:t>=7.05×</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6</m:t>
                          </m:r>
                        </m:sup>
                      </m:sSup>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a:rPr lang="en-US" altLang="ko-KR" sz="2000" b="0" i="1" smtClean="0">
                              <a:latin typeface="Cambria Math" panose="02040503050406030204" pitchFamily="18" charset="0"/>
                            </a:rPr>
                            <m:t>⊙</m:t>
                          </m:r>
                        </m:sub>
                      </m:sSub>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pc</m:t>
                          </m:r>
                        </m:e>
                        <m:sup>
                          <m:r>
                            <a:rPr lang="en-US" altLang="ko-KR" sz="2000" b="0" i="1" smtClean="0">
                              <a:latin typeface="Cambria Math" panose="02040503050406030204" pitchFamily="18" charset="0"/>
                            </a:rPr>
                            <m:t>3</m:t>
                          </m:r>
                        </m:sup>
                      </m:sSup>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num>
                                <m:den>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−21</m:t>
                                      </m:r>
                                    </m:sup>
                                  </m:sSup>
                                  <m:r>
                                    <m:rPr>
                                      <m:sty m:val="p"/>
                                    </m:rPr>
                                    <a:rPr lang="en-US" altLang="ko-KR" sz="2000" b="0" i="1" smtClean="0">
                                      <a:latin typeface="Cambria Math" panose="02040503050406030204" pitchFamily="18" charset="0"/>
                                    </a:rPr>
                                    <m:t>eV</m:t>
                                  </m:r>
                                </m:den>
                              </m:f>
                            </m:e>
                          </m:d>
                        </m:e>
                        <m:sup>
                          <m:r>
                            <a:rPr lang="en-US" altLang="ko-KR" sz="2000" b="0" i="1" smtClean="0">
                              <a:latin typeface="Cambria Math" panose="02040503050406030204" pitchFamily="18" charset="0"/>
                            </a:rPr>
                            <m:t>6</m:t>
                          </m:r>
                        </m:sup>
                      </m:sSup>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a:rPr lang="en-US" altLang="ko-KR" sz="2000" b="0" i="1" smtClean="0">
                                          <a:latin typeface="Cambria Math" panose="02040503050406030204" pitchFamily="18" charset="0"/>
                                        </a:rPr>
                                        <m:t>𝑠</m:t>
                                      </m:r>
                                    </m:sub>
                                  </m:sSub>
                                </m:num>
                                <m:den>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9</m:t>
                                      </m:r>
                                    </m:sup>
                                  </m:sSup>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a:rPr lang="en-US" altLang="ko-KR" sz="2000" b="0" i="1" smtClean="0">
                                          <a:latin typeface="Cambria Math" panose="02040503050406030204" pitchFamily="18" charset="0"/>
                                        </a:rPr>
                                        <m:t>⊙</m:t>
                                      </m:r>
                                    </m:sub>
                                  </m:sSub>
                                </m:den>
                              </m:f>
                            </m:e>
                          </m:d>
                        </m:e>
                        <m:sup>
                          <m:r>
                            <a:rPr lang="en-US" altLang="ko-KR" sz="2000" b="0" i="1" smtClean="0">
                              <a:latin typeface="Cambria Math" panose="02040503050406030204" pitchFamily="18" charset="0"/>
                            </a:rPr>
                            <m:t>4</m:t>
                          </m:r>
                        </m:sup>
                      </m:sSup>
                    </m:oMath>
                  </m:oMathPara>
                </a14:m>
                <a:endParaRPr lang="en-US" altLang="ko-KR" sz="2000" dirty="0"/>
              </a:p>
              <a:p>
                <a:r>
                  <a:rPr lang="en-US" altLang="ko-KR" sz="2000" dirty="0"/>
                  <a:t>DM spike-like sharp profile at the center </a:t>
                </a:r>
                <a:r>
                  <a:rPr lang="ko-KR" altLang="en-US" sz="2000" dirty="0"/>
                  <a:t>☜ </a:t>
                </a:r>
                <a14:m>
                  <m:oMath xmlns:m="http://schemas.openxmlformats.org/officeDocument/2006/math">
                    <m:r>
                      <a:rPr lang="en-US" altLang="ko-KR" sz="2000" b="0" i="1" smtClean="0">
                        <a:latin typeface="Cambria Math" panose="02040503050406030204" pitchFamily="18" charset="0"/>
                      </a:rPr>
                      <m:t>𝜌</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𝑟</m:t>
                        </m:r>
                      </m:e>
                    </m:d>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𝑟</m:t>
                        </m:r>
                      </m:e>
                      <m:sup>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𝛾</m:t>
                            </m:r>
                          </m:e>
                          <m:sub>
                            <m:r>
                              <m:rPr>
                                <m:sty m:val="p"/>
                              </m:rPr>
                              <a:rPr lang="en-US" altLang="ko-KR" sz="2000" i="1">
                                <a:latin typeface="Cambria Math" panose="02040503050406030204" pitchFamily="18" charset="0"/>
                              </a:rPr>
                              <m:t>sp</m:t>
                            </m:r>
                          </m:sub>
                        </m:sSub>
                      </m:sup>
                    </m:sSup>
                  </m:oMath>
                </a14:m>
                <a:r>
                  <a:rPr lang="en-US" altLang="ko-KR" sz="2000" dirty="0"/>
                  <a:t> where </a:t>
                </a:r>
                <a14:m>
                  <m:oMath xmlns:m="http://schemas.openxmlformats.org/officeDocument/2006/math">
                    <m:r>
                      <a:rPr lang="en-US" altLang="ko-KR" sz="2000" b="0" i="1" smtClean="0">
                        <a:latin typeface="Cambria Math" panose="02040503050406030204" pitchFamily="18" charset="0"/>
                      </a:rPr>
                      <m:t>1&lt;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𝛾</m:t>
                        </m:r>
                      </m:e>
                      <m:sub>
                        <m:r>
                          <m:rPr>
                            <m:sty m:val="p"/>
                          </m:rPr>
                          <a:rPr lang="en-US" altLang="ko-KR" sz="2000" b="0" i="1" smtClean="0">
                            <a:latin typeface="Cambria Math" panose="02040503050406030204" pitchFamily="18" charset="0"/>
                          </a:rPr>
                          <m:t>sp</m:t>
                        </m:r>
                      </m:sub>
                    </m:sSub>
                    <m:r>
                      <a:rPr lang="en-US" altLang="ko-KR" sz="2000" b="0" i="1" smtClean="0">
                        <a:latin typeface="Cambria Math" panose="02040503050406030204" pitchFamily="18" charset="0"/>
                      </a:rPr>
                      <m:t>&lt;2</m:t>
                    </m:r>
                  </m:oMath>
                </a14:m>
                <a:endParaRPr lang="en-US" altLang="ko-KR" sz="2000" dirty="0"/>
              </a:p>
            </p:txBody>
          </p:sp>
        </mc:Choice>
        <mc:Fallback xmlns="">
          <p:sp>
            <p:nvSpPr>
              <p:cNvPr id="13" name="내용 개체 틀 2">
                <a:extLst>
                  <a:ext uri="{FF2B5EF4-FFF2-40B4-BE49-F238E27FC236}">
                    <a16:creationId xmlns:a16="http://schemas.microsoft.com/office/drawing/2014/main" id="{3756E9A2-91D4-A7AC-3ADE-F31E38A76C33}"/>
                  </a:ext>
                </a:extLst>
              </p:cNvPr>
              <p:cNvSpPr>
                <a:spLocks noGrp="1" noRot="1" noChangeAspect="1" noMove="1" noResize="1" noEditPoints="1" noAdjustHandles="1" noChangeArrowheads="1" noChangeShapeType="1" noTextEdit="1"/>
              </p:cNvSpPr>
              <p:nvPr>
                <p:ph idx="1"/>
              </p:nvPr>
            </p:nvSpPr>
            <p:spPr>
              <a:xfrm>
                <a:off x="131652" y="4346932"/>
                <a:ext cx="11923534" cy="1768682"/>
              </a:xfrm>
              <a:blipFill>
                <a:blip r:embed="rId5"/>
                <a:stretch>
                  <a:fillRect l="-460" t="-3448"/>
                </a:stretch>
              </a:blipFill>
            </p:spPr>
            <p:txBody>
              <a:bodyPr/>
              <a:lstStyle/>
              <a:p>
                <a:r>
                  <a:rPr lang="ko-KR" altLang="en-US">
                    <a:noFill/>
                  </a:rPr>
                  <a:t> </a:t>
                </a:r>
              </a:p>
            </p:txBody>
          </p:sp>
        </mc:Fallback>
      </mc:AlternateContent>
      <p:sp>
        <p:nvSpPr>
          <p:cNvPr id="17" name="TextBox 16">
            <a:extLst>
              <a:ext uri="{FF2B5EF4-FFF2-40B4-BE49-F238E27FC236}">
                <a16:creationId xmlns:a16="http://schemas.microsoft.com/office/drawing/2014/main" id="{CE4A7653-35CB-FA48-23DD-90EF735AED2D}"/>
              </a:ext>
            </a:extLst>
          </p:cNvPr>
          <p:cNvSpPr txBox="1"/>
          <p:nvPr/>
        </p:nvSpPr>
        <p:spPr>
          <a:xfrm>
            <a:off x="4856222" y="5807836"/>
            <a:ext cx="2215671"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Gondolo</a:t>
            </a:r>
            <a:r>
              <a:rPr lang="en-US" altLang="ko-KR" sz="1400" dirty="0">
                <a:latin typeface="Arial" panose="020B0604020202020204" pitchFamily="34" charset="0"/>
                <a:cs typeface="Arial" panose="020B0604020202020204" pitchFamily="34" charset="0"/>
              </a:rPr>
              <a:t> &amp; Silk 9906391]</a:t>
            </a:r>
            <a:endParaRPr lang="ko-KR"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5633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56E7A-A483-0D6A-31FB-EFBEBB64E02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A472D1-D53F-4676-FB8B-87AE81CFEA6B}"/>
                  </a:ext>
                </a:extLst>
              </p:cNvPr>
              <p:cNvSpPr txBox="1"/>
              <p:nvPr/>
            </p:nvSpPr>
            <p:spPr>
              <a:xfrm>
                <a:off x="7855300" y="1229459"/>
                <a:ext cx="4360548" cy="2699137"/>
              </a:xfrm>
              <a:prstGeom prst="rect">
                <a:avLst/>
              </a:prstGeom>
              <a:noFill/>
            </p:spPr>
            <p:txBody>
              <a:bodyPr wrap="square" rtlCol="0">
                <a:spAutoFit/>
              </a:bodyPr>
              <a:lstStyle/>
              <a:p>
                <a:pPr marL="0" indent="0">
                  <a:lnSpc>
                    <a:spcPct val="100000"/>
                  </a:lnSpc>
                  <a:spcBef>
                    <a:spcPts val="450"/>
                  </a:spcBef>
                  <a:buNone/>
                </a:pPr>
                <a14:m>
                  <m:oMathPara xmlns:m="http://schemas.openxmlformats.org/officeDocument/2006/math">
                    <m:oMathParaPr>
                      <m:jc m:val="centerGroup"/>
                    </m:oMathParaPr>
                    <m:oMath xmlns:m="http://schemas.openxmlformats.org/officeDocument/2006/math">
                      <m:d>
                        <m:dPr>
                          <m:begChr m:val="|"/>
                          <m:endChr m:val="|"/>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𝑑𝐿</m:t>
                              </m:r>
                            </m:num>
                            <m:den>
                              <m:r>
                                <a:rPr lang="en-US" altLang="ko-KR" sz="2000" b="0" i="1" smtClean="0">
                                  <a:latin typeface="Cambria Math" panose="02040503050406030204" pitchFamily="18" charset="0"/>
                                </a:rPr>
                                <m:t>𝑑𝑡</m:t>
                              </m:r>
                            </m:den>
                          </m:f>
                        </m:e>
                      </m:d>
                      <m:r>
                        <a:rPr lang="en-US" altLang="ko-KR" sz="2000" b="0" i="1" smtClean="0">
                          <a:latin typeface="Cambria Math" panose="02040503050406030204" pitchFamily="18" charset="0"/>
                        </a:rPr>
                        <m:t>~−</m:t>
                      </m:r>
                      <m:d>
                        <m:dPr>
                          <m:begChr m:val="|"/>
                          <m:endChr m:val="|"/>
                          <m:ctrlPr>
                            <a:rPr lang="en-US" altLang="ko-KR" sz="2000" b="0" i="1" smtClean="0">
                              <a:latin typeface="Cambria Math" panose="02040503050406030204" pitchFamily="18" charset="0"/>
                            </a:rPr>
                          </m:ctrlPr>
                        </m:d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𝑟</m:t>
                              </m:r>
                            </m:e>
                          </m:acc>
                          <m:r>
                            <a:rPr lang="en-US" altLang="ko-KR" sz="2000" b="0" i="1" smtClean="0">
                              <a:latin typeface="Cambria Math" panose="02040503050406030204" pitchFamily="18" charset="0"/>
                            </a:rPr>
                            <m:t>×</m:t>
                          </m:r>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𝐹</m:t>
                              </m:r>
                            </m:e>
                          </m:acc>
                        </m:e>
                      </m:d>
                    </m:oMath>
                  </m:oMathPara>
                </a14:m>
                <a:endParaRPr lang="en-US" altLang="ko-KR" sz="2000" b="0" dirty="0">
                  <a:latin typeface="Abadi" panose="020B0604020104020204" pitchFamily="34" charset="0"/>
                </a:endParaRPr>
              </a:p>
              <a:p>
                <a:pPr marL="0" indent="0">
                  <a:lnSpc>
                    <a:spcPct val="100000"/>
                  </a:lnSpc>
                  <a:spcBef>
                    <a:spcPts val="450"/>
                  </a:spcBef>
                  <a:buNone/>
                </a:pPr>
                <a:endParaRPr lang="en-US" altLang="ko-KR" sz="2000" b="0" dirty="0">
                  <a:latin typeface="Abadi" panose="020B0604020104020204" pitchFamily="34" charset="0"/>
                </a:endParaRPr>
              </a:p>
              <a:p>
                <a:pPr marL="342900" indent="-342900">
                  <a:lnSpc>
                    <a:spcPct val="100000"/>
                  </a:lnSpc>
                  <a:spcBef>
                    <a:spcPts val="450"/>
                  </a:spcBef>
                  <a:buFont typeface="Arial" panose="020B0604020202020204" pitchFamily="34" charset="0"/>
                  <a:buChar char="•"/>
                </a:pPr>
                <a:r>
                  <a:rPr lang="en-US" altLang="ko-KR" sz="2000" dirty="0">
                    <a:latin typeface="Abadi" panose="020B0604020104020204" pitchFamily="34" charset="0"/>
                  </a:rPr>
                  <a:t>Small </a:t>
                </a:r>
                <a14:m>
                  <m:oMath xmlns:m="http://schemas.openxmlformats.org/officeDocument/2006/math">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𝐷</m:t>
                        </m:r>
                      </m:e>
                    </m:acc>
                  </m:oMath>
                </a14:m>
                <a:r>
                  <a:rPr lang="en-US" altLang="ko-KR" sz="2000" b="0" dirty="0">
                    <a:latin typeface="Abadi" panose="020B0604020104020204" pitchFamily="34" charset="0"/>
                  </a:rPr>
                  <a:t> </a:t>
                </a:r>
                <a:r>
                  <a:rPr lang="ko-KR" altLang="en-US" sz="2000" b="0" dirty="0">
                    <a:latin typeface="Abadi" panose="020B0604020104020204" pitchFamily="34" charset="0"/>
                  </a:rPr>
                  <a:t>⇒ </a:t>
                </a:r>
                <a14:m>
                  <m:oMath xmlns:m="http://schemas.openxmlformats.org/officeDocument/2006/math">
                    <m:r>
                      <a:rPr lang="en-US" altLang="ko-KR" sz="2000" b="0" i="1" smtClean="0">
                        <a:latin typeface="Cambria Math" panose="02040503050406030204" pitchFamily="18" charset="0"/>
                      </a:rPr>
                      <m:t>𝐶</m:t>
                    </m:r>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𝑣</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𝐷</m:t>
                                    </m:r>
                                  </m:e>
                                </m:acc>
                              </m:num>
                              <m:den>
                                <m:r>
                                  <a:rPr lang="en-US" altLang="ko-KR" sz="2000" b="0" i="1" smtClean="0">
                                    <a:latin typeface="Cambria Math" panose="02040503050406030204" pitchFamily="18" charset="0"/>
                                  </a:rPr>
                                  <m:t>ℏ</m:t>
                                </m:r>
                              </m:den>
                            </m:f>
                          </m:e>
                        </m:d>
                      </m:e>
                      <m:sup>
                        <m:r>
                          <a:rPr lang="en-US" altLang="ko-KR" sz="2000" b="0" i="1" smtClean="0">
                            <a:latin typeface="Cambria Math" panose="02040503050406030204" pitchFamily="18" charset="0"/>
                          </a:rPr>
                          <m:t>2</m:t>
                        </m:r>
                      </m:sup>
                    </m:sSup>
                  </m:oMath>
                </a14:m>
                <a:endParaRPr lang="en-US" altLang="ko-KR" sz="2000" b="0" dirty="0">
                  <a:latin typeface="Abadi" panose="020B0604020104020204" pitchFamily="34" charset="0"/>
                </a:endParaRPr>
              </a:p>
              <a:p>
                <a:pPr>
                  <a:lnSpc>
                    <a:spcPct val="100000"/>
                  </a:lnSpc>
                  <a:spcBef>
                    <a:spcPts val="450"/>
                  </a:spcBef>
                </a:pPr>
                <a14:m>
                  <m:oMathPara xmlns:m="http://schemas.openxmlformats.org/officeDocument/2006/math">
                    <m:oMathParaPr>
                      <m:jc m:val="centerGroup"/>
                    </m:oMathParaPr>
                    <m:oMath xmlns:m="http://schemas.openxmlformats.org/officeDocument/2006/math">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𝐷</m:t>
                          </m:r>
                        </m:e>
                      </m:acc>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𝑡</m:t>
                          </m:r>
                        </m:e>
                      </m:d>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𝐷</m:t>
                              </m:r>
                            </m:e>
                          </m:acc>
                        </m:e>
                        <m:sub>
                          <m:r>
                            <a:rPr lang="en-US" altLang="ko-KR" sz="2000" b="0" i="1" smtClean="0">
                              <a:latin typeface="Cambria Math" panose="02040503050406030204" pitchFamily="18" charset="0"/>
                            </a:rPr>
                            <m:t>0</m:t>
                          </m:r>
                        </m:sub>
                      </m:sSub>
                      <m:sSup>
                        <m:sSupPr>
                          <m:ctrlPr>
                            <a:rPr lang="en-US" altLang="ko-KR" sz="2000" b="0" i="1" smtClean="0">
                              <a:latin typeface="Cambria Math" panose="02040503050406030204" pitchFamily="18" charset="0"/>
                            </a:rPr>
                          </m:ctrlPr>
                        </m:sSupPr>
                        <m:e>
                          <m:d>
                            <m:dPr>
                              <m:begChr m:val="["/>
                              <m:endChr m:val="]"/>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1+</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5</m:t>
                                  </m:r>
                                </m:num>
                                <m:den>
                                  <m:r>
                                    <a:rPr lang="en-US" altLang="ko-KR" sz="2000" b="0" i="1" smtClean="0">
                                      <a:latin typeface="Cambria Math" panose="02040503050406030204" pitchFamily="18" charset="0"/>
                                    </a:rPr>
                                    <m:t>2</m:t>
                                  </m:r>
                                </m:den>
                              </m:f>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𝑄</m:t>
                                  </m:r>
                                </m:e>
                                <m:sub>
                                  <m:r>
                                    <a:rPr lang="en-US" altLang="ko-KR" sz="2000" b="0" i="1" smtClean="0">
                                      <a:latin typeface="Cambria Math" panose="02040503050406030204" pitchFamily="18" charset="0"/>
                                    </a:rPr>
                                    <m:t>0</m:t>
                                  </m:r>
                                </m:sub>
                              </m:sSub>
                              <m:sSubSup>
                                <m:sSubSupPr>
                                  <m:ctrlPr>
                                    <a:rPr lang="en-US" altLang="ko-KR" sz="2000" b="0" i="1" smtClean="0">
                                      <a:latin typeface="Cambria Math" panose="02040503050406030204" pitchFamily="18" charset="0"/>
                                    </a:rPr>
                                  </m:ctrlPr>
                                </m:sSubSup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𝐷</m:t>
                                      </m:r>
                                    </m:e>
                                  </m:acc>
                                </m:e>
                                <m:sub>
                                  <m:r>
                                    <a:rPr lang="en-US" altLang="ko-KR" sz="2000" b="0" i="1" smtClean="0">
                                      <a:latin typeface="Cambria Math" panose="02040503050406030204" pitchFamily="18" charset="0"/>
                                    </a:rPr>
                                    <m:t>0</m:t>
                                  </m:r>
                                </m:sub>
                                <m:sup>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5</m:t>
                                      </m:r>
                                    </m:num>
                                    <m:den>
                                      <m:r>
                                        <a:rPr lang="en-US" altLang="ko-KR" sz="2000" b="0" i="1" smtClean="0">
                                          <a:latin typeface="Cambria Math" panose="02040503050406030204" pitchFamily="18" charset="0"/>
                                        </a:rPr>
                                        <m:t>2</m:t>
                                      </m:r>
                                    </m:den>
                                  </m:f>
                                </m:sup>
                              </m:sSubSup>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𝑡</m:t>
                                  </m:r>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𝑡</m:t>
                                      </m:r>
                                    </m:e>
                                    <m:sub>
                                      <m:r>
                                        <a:rPr lang="en-US" altLang="ko-KR" sz="2000" b="0" i="1" smtClean="0">
                                          <a:latin typeface="Cambria Math" panose="02040503050406030204" pitchFamily="18" charset="0"/>
                                        </a:rPr>
                                        <m:t>0</m:t>
                                      </m:r>
                                    </m:sub>
                                  </m:sSub>
                                </m:e>
                              </m:d>
                            </m:e>
                          </m:d>
                        </m:e>
                        <m:sup>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2</m:t>
                              </m:r>
                            </m:num>
                            <m:den>
                              <m:r>
                                <a:rPr lang="en-US" altLang="ko-KR" sz="2000" b="0" i="1" smtClean="0">
                                  <a:latin typeface="Cambria Math" panose="02040503050406030204" pitchFamily="18" charset="0"/>
                                </a:rPr>
                                <m:t>5</m:t>
                              </m:r>
                            </m:den>
                          </m:f>
                        </m:sup>
                      </m:sSup>
                    </m:oMath>
                  </m:oMathPara>
                </a14:m>
                <a:endParaRPr lang="en-US" altLang="ko-KR" sz="2000" b="0" dirty="0">
                  <a:latin typeface="Abadi" panose="020B0604020104020204" pitchFamily="34" charset="0"/>
                </a:endParaRPr>
              </a:p>
            </p:txBody>
          </p:sp>
        </mc:Choice>
        <mc:Fallback xmlns="">
          <p:sp>
            <p:nvSpPr>
              <p:cNvPr id="11" name="TextBox 10">
                <a:extLst>
                  <a:ext uri="{FF2B5EF4-FFF2-40B4-BE49-F238E27FC236}">
                    <a16:creationId xmlns:a16="http://schemas.microsoft.com/office/drawing/2014/main" id="{E3A472D1-D53F-4676-FB8B-87AE81CFEA6B}"/>
                  </a:ext>
                </a:extLst>
              </p:cNvPr>
              <p:cNvSpPr txBox="1">
                <a:spLocks noRot="1" noChangeAspect="1" noMove="1" noResize="1" noEditPoints="1" noAdjustHandles="1" noChangeArrowheads="1" noChangeShapeType="1" noTextEdit="1"/>
              </p:cNvSpPr>
              <p:nvPr/>
            </p:nvSpPr>
            <p:spPr>
              <a:xfrm>
                <a:off x="7855300" y="1229459"/>
                <a:ext cx="4360548" cy="2699137"/>
              </a:xfrm>
              <a:prstGeom prst="rect">
                <a:avLst/>
              </a:prstGeom>
              <a:blipFill>
                <a:blip r:embed="rId3"/>
                <a:stretch>
                  <a:fillRect l="-1259"/>
                </a:stretch>
              </a:blipFill>
            </p:spPr>
            <p:txBody>
              <a:bodyPr/>
              <a:lstStyle/>
              <a:p>
                <a:r>
                  <a:rPr lang="ko-KR" altLang="en-US">
                    <a:noFill/>
                  </a:rPr>
                  <a:t> </a:t>
                </a:r>
              </a:p>
            </p:txBody>
          </p:sp>
        </mc:Fallback>
      </mc:AlternateContent>
      <p:sp>
        <p:nvSpPr>
          <p:cNvPr id="2" name="직사각형 1">
            <a:extLst>
              <a:ext uri="{FF2B5EF4-FFF2-40B4-BE49-F238E27FC236}">
                <a16:creationId xmlns:a16="http://schemas.microsoft.com/office/drawing/2014/main" id="{6DC2346B-5F65-7F28-1AF3-BD8328E22D1D}"/>
              </a:ext>
            </a:extLst>
          </p:cNvPr>
          <p:cNvSpPr/>
          <p:nvPr/>
        </p:nvSpPr>
        <p:spPr>
          <a:xfrm>
            <a:off x="0" y="6627167"/>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9BB6940B-1FC2-02D4-5406-3E16A6FA61F5}"/>
              </a:ext>
            </a:extLst>
          </p:cNvPr>
          <p:cNvSpPr txBox="1"/>
          <p:nvPr/>
        </p:nvSpPr>
        <p:spPr>
          <a:xfrm>
            <a:off x="-1" y="6627165"/>
            <a:ext cx="1421757" cy="253916"/>
          </a:xfrm>
          <a:prstGeom prst="rect">
            <a:avLst/>
          </a:prstGeom>
          <a:noFill/>
        </p:spPr>
        <p:txBody>
          <a:bodyPr wrap="square" rtlCol="0">
            <a:spAutoFit/>
          </a:bodyPr>
          <a:lstStyle/>
          <a:p>
            <a:r>
              <a:rPr lang="en-US" altLang="ko-KR" sz="1050" dirty="0">
                <a:solidFill>
                  <a:schemeClr val="bg1"/>
                </a:solidFill>
              </a:rPr>
              <a:t>Hyeonmo Koo</a:t>
            </a:r>
            <a:endParaRPr lang="ko-KR" altLang="en-US" sz="1050" dirty="0">
              <a:solidFill>
                <a:schemeClr val="bg1"/>
              </a:solidFill>
            </a:endParaRPr>
          </a:p>
        </p:txBody>
      </p:sp>
      <p:pic>
        <p:nvPicPr>
          <p:cNvPr id="16" name="그림 15">
            <a:extLst>
              <a:ext uri="{FF2B5EF4-FFF2-40B4-BE49-F238E27FC236}">
                <a16:creationId xmlns:a16="http://schemas.microsoft.com/office/drawing/2014/main" id="{3515B2E7-D45E-0503-BB18-57A166E45DCC}"/>
              </a:ext>
            </a:extLst>
          </p:cNvPr>
          <p:cNvPicPr>
            <a:picLocks noChangeAspect="1"/>
          </p:cNvPicPr>
          <p:nvPr/>
        </p:nvPicPr>
        <p:blipFill>
          <a:blip r:embed="rId4"/>
          <a:stretch>
            <a:fillRect/>
          </a:stretch>
        </p:blipFill>
        <p:spPr>
          <a:xfrm>
            <a:off x="39086" y="1366516"/>
            <a:ext cx="7816214" cy="2537576"/>
          </a:xfrm>
          <a:prstGeom prst="rect">
            <a:avLst/>
          </a:prstGeom>
        </p:spPr>
      </p:pic>
      <p:sp>
        <p:nvSpPr>
          <p:cNvPr id="8" name="제목 1">
            <a:extLst>
              <a:ext uri="{FF2B5EF4-FFF2-40B4-BE49-F238E27FC236}">
                <a16:creationId xmlns:a16="http://schemas.microsoft.com/office/drawing/2014/main" id="{7D554637-BF15-99A2-E118-7883DA6D5576}"/>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Numerical Simulations</a:t>
            </a:r>
            <a:endParaRPr lang="ko-KR" altLang="en-US" sz="4000" b="1" dirty="0">
              <a:latin typeface="Grandview" panose="020B0502040204020203" pitchFamily="34" charset="0"/>
              <a:cs typeface="Arial" panose="020B0604020202020204" pitchFamily="34" charset="0"/>
            </a:endParaRPr>
          </a:p>
        </p:txBody>
      </p:sp>
      <p:sp>
        <p:nvSpPr>
          <p:cNvPr id="9" name="직사각형 8">
            <a:extLst>
              <a:ext uri="{FF2B5EF4-FFF2-40B4-BE49-F238E27FC236}">
                <a16:creationId xmlns:a16="http://schemas.microsoft.com/office/drawing/2014/main" id="{1A516C0E-85FC-6363-6A76-1C86ECDEDD19}"/>
              </a:ext>
            </a:extLst>
          </p:cNvPr>
          <p:cNvSpPr/>
          <p:nvPr/>
        </p:nvSpPr>
        <p:spPr>
          <a:xfrm>
            <a:off x="0" y="0"/>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TextBox 9">
            <a:extLst>
              <a:ext uri="{FF2B5EF4-FFF2-40B4-BE49-F238E27FC236}">
                <a16:creationId xmlns:a16="http://schemas.microsoft.com/office/drawing/2014/main" id="{0AC2D89F-D6A1-8484-CA53-7FF6BEC6037D}"/>
              </a:ext>
            </a:extLst>
          </p:cNvPr>
          <p:cNvSpPr txBox="1"/>
          <p:nvPr/>
        </p:nvSpPr>
        <p:spPr>
          <a:xfrm>
            <a:off x="10770243" y="0"/>
            <a:ext cx="1421757" cy="253916"/>
          </a:xfrm>
          <a:prstGeom prst="rect">
            <a:avLst/>
          </a:prstGeom>
          <a:noFill/>
        </p:spPr>
        <p:txBody>
          <a:bodyPr wrap="square" rtlCol="0">
            <a:spAutoFit/>
          </a:bodyPr>
          <a:lstStyle/>
          <a:p>
            <a:pPr algn="r"/>
            <a:r>
              <a:rPr lang="en-US" altLang="ko-KR" sz="1050" dirty="0">
                <a:solidFill>
                  <a:schemeClr val="bg1"/>
                </a:solidFill>
              </a:rPr>
              <a:t>22/37</a:t>
            </a:r>
            <a:endParaRPr lang="ko-KR" altLang="en-US" sz="1050" dirty="0">
              <a:solidFill>
                <a:schemeClr val="bg1"/>
              </a:solidFill>
            </a:endParaRPr>
          </a:p>
        </p:txBody>
      </p:sp>
      <p:sp>
        <p:nvSpPr>
          <p:cNvPr id="13" name="TextBox 12">
            <a:extLst>
              <a:ext uri="{FF2B5EF4-FFF2-40B4-BE49-F238E27FC236}">
                <a16:creationId xmlns:a16="http://schemas.microsoft.com/office/drawing/2014/main" id="{47BE7C35-A809-BF21-86BD-BC6BF6F113FF}"/>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52884986-9316-C60F-9DB4-ED35FAAF5A73}"/>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4A267A25-9748-D2DF-4CD2-D395BADDE5BA}"/>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0049ECC3-1D7E-0AB5-48DB-E1CDCA11F863}"/>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FF660892-62E7-1403-B468-E9FBA69DD976}"/>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AE5728F-8F3C-38E1-6B47-1A230A68FB28}"/>
                  </a:ext>
                </a:extLst>
              </p:cNvPr>
              <p:cNvSpPr txBox="1"/>
              <p:nvPr/>
            </p:nvSpPr>
            <p:spPr>
              <a:xfrm>
                <a:off x="8655400" y="1919969"/>
                <a:ext cx="99200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400" b="0" i="1" smtClean="0">
                          <a:solidFill>
                            <a:srgbClr val="0000FF"/>
                          </a:solidFill>
                          <a:latin typeface="Cambria Math" panose="02040503050406030204" pitchFamily="18" charset="0"/>
                        </a:rPr>
                        <m:t>𝐿</m:t>
                      </m:r>
                      <m:r>
                        <a:rPr lang="en-US" altLang="ko-KR" sz="1400" b="0" i="1" smtClean="0">
                          <a:solidFill>
                            <a:srgbClr val="0000FF"/>
                          </a:solidFill>
                          <a:latin typeface="Cambria Math" panose="02040503050406030204" pitchFamily="18" charset="0"/>
                        </a:rPr>
                        <m:t>~</m:t>
                      </m:r>
                      <m:sSub>
                        <m:sSubPr>
                          <m:ctrlPr>
                            <a:rPr lang="en-US" altLang="ko-KR" sz="1400" b="0" i="1" smtClean="0">
                              <a:solidFill>
                                <a:srgbClr val="0000FF"/>
                              </a:solidFill>
                              <a:latin typeface="Cambria Math" panose="02040503050406030204" pitchFamily="18" charset="0"/>
                            </a:rPr>
                          </m:ctrlPr>
                        </m:sSubPr>
                        <m:e>
                          <m:r>
                            <a:rPr lang="en-US" altLang="ko-KR" sz="1400" b="0" i="1" smtClean="0">
                              <a:solidFill>
                                <a:srgbClr val="0000FF"/>
                              </a:solidFill>
                              <a:latin typeface="Cambria Math" panose="02040503050406030204" pitchFamily="18" charset="0"/>
                            </a:rPr>
                            <m:t>𝑀</m:t>
                          </m:r>
                        </m:e>
                        <m:sub>
                          <m:r>
                            <m:rPr>
                              <m:sty m:val="p"/>
                            </m:rPr>
                            <a:rPr lang="en-US" altLang="ko-KR" sz="1400" b="0" i="1" smtClean="0">
                              <a:solidFill>
                                <a:srgbClr val="0000FF"/>
                              </a:solidFill>
                              <a:latin typeface="Cambria Math" panose="02040503050406030204" pitchFamily="18" charset="0"/>
                            </a:rPr>
                            <m:t>bh</m:t>
                          </m:r>
                        </m:sub>
                      </m:sSub>
                      <m:r>
                        <a:rPr lang="en-US" altLang="ko-KR" sz="1400" b="0" i="1" smtClean="0">
                          <a:solidFill>
                            <a:srgbClr val="0000FF"/>
                          </a:solidFill>
                          <a:latin typeface="Cambria Math" panose="02040503050406030204" pitchFamily="18" charset="0"/>
                        </a:rPr>
                        <m:t>𝑣𝐷</m:t>
                      </m:r>
                    </m:oMath>
                  </m:oMathPara>
                </a14:m>
                <a:endParaRPr lang="ko-KR" altLang="en-US" sz="1400" dirty="0">
                  <a:solidFill>
                    <a:srgbClr val="0000FF"/>
                  </a:solidFill>
                </a:endParaRPr>
              </a:p>
            </p:txBody>
          </p:sp>
        </mc:Choice>
        <mc:Fallback xmlns="">
          <p:sp>
            <p:nvSpPr>
              <p:cNvPr id="4" name="TextBox 3">
                <a:extLst>
                  <a:ext uri="{FF2B5EF4-FFF2-40B4-BE49-F238E27FC236}">
                    <a16:creationId xmlns:a16="http://schemas.microsoft.com/office/drawing/2014/main" id="{5AE5728F-8F3C-38E1-6B47-1A230A68FB28}"/>
                  </a:ext>
                </a:extLst>
              </p:cNvPr>
              <p:cNvSpPr txBox="1">
                <a:spLocks noRot="1" noChangeAspect="1" noMove="1" noResize="1" noEditPoints="1" noAdjustHandles="1" noChangeArrowheads="1" noChangeShapeType="1" noTextEdit="1"/>
              </p:cNvSpPr>
              <p:nvPr/>
            </p:nvSpPr>
            <p:spPr>
              <a:xfrm>
                <a:off x="8655400" y="1919969"/>
                <a:ext cx="992003" cy="307777"/>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E0F85F6-8405-4336-2338-DDF84039A2D0}"/>
                  </a:ext>
                </a:extLst>
              </p:cNvPr>
              <p:cNvSpPr txBox="1"/>
              <p:nvPr/>
            </p:nvSpPr>
            <p:spPr>
              <a:xfrm>
                <a:off x="9947446" y="1764413"/>
                <a:ext cx="1968359" cy="618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400" b="0" i="1" smtClean="0">
                          <a:solidFill>
                            <a:srgbClr val="0000FF"/>
                          </a:solidFill>
                          <a:latin typeface="Cambria Math" panose="02040503050406030204" pitchFamily="18" charset="0"/>
                        </a:rPr>
                        <m:t>~</m:t>
                      </m:r>
                      <m:r>
                        <a:rPr lang="en-US" altLang="ko-KR" sz="1400" b="0" i="1" smtClean="0">
                          <a:solidFill>
                            <a:srgbClr val="0000FF"/>
                          </a:solidFill>
                          <a:latin typeface="Cambria Math" panose="02040503050406030204" pitchFamily="18" charset="0"/>
                        </a:rPr>
                        <m:t>𝐷</m:t>
                      </m:r>
                      <m:r>
                        <a:rPr lang="en-US" altLang="ko-KR" sz="1400" b="0" i="1" smtClean="0">
                          <a:solidFill>
                            <a:srgbClr val="0000FF"/>
                          </a:solidFill>
                          <a:latin typeface="Cambria Math" panose="02040503050406030204" pitchFamily="18" charset="0"/>
                        </a:rPr>
                        <m:t>×4</m:t>
                      </m:r>
                      <m:r>
                        <a:rPr lang="en-US" altLang="ko-KR" sz="1400" i="1">
                          <a:solidFill>
                            <a:srgbClr val="0000FF"/>
                          </a:solidFill>
                          <a:latin typeface="Cambria Math" panose="02040503050406030204" pitchFamily="18" charset="0"/>
                        </a:rPr>
                        <m:t>𝜋</m:t>
                      </m:r>
                      <m:sSub>
                        <m:sSubPr>
                          <m:ctrlPr>
                            <a:rPr lang="en-US" altLang="ko-KR" sz="1400" b="0" i="1" smtClean="0">
                              <a:solidFill>
                                <a:srgbClr val="0000FF"/>
                              </a:solidFill>
                              <a:latin typeface="Cambria Math" panose="02040503050406030204" pitchFamily="18" charset="0"/>
                            </a:rPr>
                          </m:ctrlPr>
                        </m:sSubPr>
                        <m:e>
                          <m:r>
                            <a:rPr lang="en-US" altLang="ko-KR" sz="1400" b="0" i="1" smtClean="0">
                              <a:solidFill>
                                <a:srgbClr val="0000FF"/>
                              </a:solidFill>
                              <a:latin typeface="Cambria Math" panose="02040503050406030204" pitchFamily="18" charset="0"/>
                            </a:rPr>
                            <m:t>𝜌</m:t>
                          </m:r>
                        </m:e>
                        <m:sub>
                          <m:r>
                            <a:rPr lang="en-US" altLang="ko-KR" sz="1400" b="0" i="1" smtClean="0">
                              <a:solidFill>
                                <a:srgbClr val="0000FF"/>
                              </a:solidFill>
                              <a:latin typeface="Cambria Math" panose="02040503050406030204" pitchFamily="18" charset="0"/>
                            </a:rPr>
                            <m:t>𝑐</m:t>
                          </m:r>
                        </m:sub>
                      </m:sSub>
                      <m:sSup>
                        <m:sSupPr>
                          <m:ctrlPr>
                            <a:rPr lang="en-US" altLang="ko-KR" sz="1400" b="0" i="1" smtClean="0">
                              <a:solidFill>
                                <a:srgbClr val="0000FF"/>
                              </a:solidFill>
                              <a:latin typeface="Cambria Math" panose="02040503050406030204" pitchFamily="18" charset="0"/>
                            </a:rPr>
                          </m:ctrlPr>
                        </m:sSupPr>
                        <m:e>
                          <m:d>
                            <m:dPr>
                              <m:ctrlPr>
                                <a:rPr lang="en-US" altLang="ko-KR" sz="1400" b="0" i="1" smtClean="0">
                                  <a:solidFill>
                                    <a:srgbClr val="0000FF"/>
                                  </a:solidFill>
                                  <a:latin typeface="Cambria Math" panose="02040503050406030204" pitchFamily="18" charset="0"/>
                                </a:rPr>
                              </m:ctrlPr>
                            </m:dPr>
                            <m:e>
                              <m:f>
                                <m:fPr>
                                  <m:ctrlPr>
                                    <a:rPr lang="en-US" altLang="ko-KR" sz="1400" b="0" i="1" smtClean="0">
                                      <a:solidFill>
                                        <a:srgbClr val="0000FF"/>
                                      </a:solidFill>
                                      <a:latin typeface="Cambria Math" panose="02040503050406030204" pitchFamily="18" charset="0"/>
                                    </a:rPr>
                                  </m:ctrlPr>
                                </m:fPr>
                                <m:num>
                                  <m:r>
                                    <a:rPr lang="en-US" altLang="ko-KR" sz="1400" b="0" i="1" smtClean="0">
                                      <a:solidFill>
                                        <a:srgbClr val="0000FF"/>
                                      </a:solidFill>
                                      <a:latin typeface="Cambria Math" panose="02040503050406030204" pitchFamily="18" charset="0"/>
                                    </a:rPr>
                                    <m:t>𝐺</m:t>
                                  </m:r>
                                  <m:sSub>
                                    <m:sSubPr>
                                      <m:ctrlPr>
                                        <a:rPr lang="en-US" altLang="ko-KR" sz="1400" b="0" i="1" smtClean="0">
                                          <a:solidFill>
                                            <a:srgbClr val="0000FF"/>
                                          </a:solidFill>
                                          <a:latin typeface="Cambria Math" panose="02040503050406030204" pitchFamily="18" charset="0"/>
                                        </a:rPr>
                                      </m:ctrlPr>
                                    </m:sSubPr>
                                    <m:e>
                                      <m:r>
                                        <a:rPr lang="en-US" altLang="ko-KR" sz="1400" b="0" i="1" smtClean="0">
                                          <a:solidFill>
                                            <a:srgbClr val="0000FF"/>
                                          </a:solidFill>
                                          <a:latin typeface="Cambria Math" panose="02040503050406030204" pitchFamily="18" charset="0"/>
                                        </a:rPr>
                                        <m:t>𝑀</m:t>
                                      </m:r>
                                    </m:e>
                                    <m:sub>
                                      <m:r>
                                        <m:rPr>
                                          <m:sty m:val="p"/>
                                        </m:rPr>
                                        <a:rPr lang="en-US" altLang="ko-KR" sz="1400" b="0" i="1" smtClean="0">
                                          <a:solidFill>
                                            <a:srgbClr val="0000FF"/>
                                          </a:solidFill>
                                          <a:latin typeface="Cambria Math" panose="02040503050406030204" pitchFamily="18" charset="0"/>
                                        </a:rPr>
                                        <m:t>bh</m:t>
                                      </m:r>
                                    </m:sub>
                                  </m:sSub>
                                </m:num>
                                <m:den>
                                  <m:r>
                                    <a:rPr lang="en-US" altLang="ko-KR" sz="1400" b="0" i="1" smtClean="0">
                                      <a:solidFill>
                                        <a:srgbClr val="0000FF"/>
                                      </a:solidFill>
                                      <a:latin typeface="Cambria Math" panose="02040503050406030204" pitchFamily="18" charset="0"/>
                                    </a:rPr>
                                    <m:t>𝑣</m:t>
                                  </m:r>
                                </m:den>
                              </m:f>
                            </m:e>
                          </m:d>
                        </m:e>
                        <m:sup>
                          <m:r>
                            <a:rPr lang="en-US" altLang="ko-KR" sz="1400" b="0" i="1" smtClean="0">
                              <a:solidFill>
                                <a:srgbClr val="0000FF"/>
                              </a:solidFill>
                              <a:latin typeface="Cambria Math" panose="02040503050406030204" pitchFamily="18" charset="0"/>
                            </a:rPr>
                            <m:t>2</m:t>
                          </m:r>
                        </m:sup>
                      </m:sSup>
                      <m:r>
                        <a:rPr lang="en-US" altLang="ko-KR" sz="1400" b="0" i="1" smtClean="0">
                          <a:solidFill>
                            <a:srgbClr val="0000FF"/>
                          </a:solidFill>
                          <a:latin typeface="Cambria Math" panose="02040503050406030204" pitchFamily="18" charset="0"/>
                        </a:rPr>
                        <m:t>𝐶</m:t>
                      </m:r>
                    </m:oMath>
                  </m:oMathPara>
                </a14:m>
                <a:endParaRPr lang="ko-KR" altLang="en-US" sz="1400" dirty="0">
                  <a:solidFill>
                    <a:srgbClr val="0000FF"/>
                  </a:solidFill>
                </a:endParaRPr>
              </a:p>
            </p:txBody>
          </p:sp>
        </mc:Choice>
        <mc:Fallback xmlns="">
          <p:sp>
            <p:nvSpPr>
              <p:cNvPr id="5" name="TextBox 4">
                <a:extLst>
                  <a:ext uri="{FF2B5EF4-FFF2-40B4-BE49-F238E27FC236}">
                    <a16:creationId xmlns:a16="http://schemas.microsoft.com/office/drawing/2014/main" id="{3E0F85F6-8405-4336-2338-DDF84039A2D0}"/>
                  </a:ext>
                </a:extLst>
              </p:cNvPr>
              <p:cNvSpPr txBox="1">
                <a:spLocks noRot="1" noChangeAspect="1" noMove="1" noResize="1" noEditPoints="1" noAdjustHandles="1" noChangeArrowheads="1" noChangeShapeType="1" noTextEdit="1"/>
              </p:cNvSpPr>
              <p:nvPr/>
            </p:nvSpPr>
            <p:spPr>
              <a:xfrm>
                <a:off x="9947446" y="1764413"/>
                <a:ext cx="1968359" cy="618887"/>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내용 개체 틀 2">
                <a:extLst>
                  <a:ext uri="{FF2B5EF4-FFF2-40B4-BE49-F238E27FC236}">
                    <a16:creationId xmlns:a16="http://schemas.microsoft.com/office/drawing/2014/main" id="{79279AEA-6F9E-1A14-50CA-9AFFFCB6010E}"/>
                  </a:ext>
                </a:extLst>
              </p:cNvPr>
              <p:cNvSpPr txBox="1">
                <a:spLocks/>
              </p:cNvSpPr>
              <p:nvPr/>
            </p:nvSpPr>
            <p:spPr>
              <a:xfrm>
                <a:off x="370114" y="4147457"/>
                <a:ext cx="11451772" cy="2244871"/>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t>Effects of [Power-law-like Decay] + [Elliptical orbit] + </a:t>
                </a:r>
                <a:r>
                  <a:rPr lang="en-US" altLang="ko-KR" sz="2000" dirty="0">
                    <a:solidFill>
                      <a:srgbClr val="FF0000"/>
                    </a:solidFill>
                  </a:rPr>
                  <a:t>[Soliton Breathing (Quasi-normal mode)]</a:t>
                </a:r>
              </a:p>
              <a:p>
                <a:pPr marL="0" indent="0">
                  <a:buNone/>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rPr>
                        <m:t>𝐷</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𝑡</m:t>
                          </m:r>
                        </m:e>
                      </m:d>
                      <m:r>
                        <a:rPr lang="en-US" altLang="ko-KR" sz="2000" i="1">
                          <a:latin typeface="Cambria Math" panose="02040503050406030204" pitchFamily="18" charset="0"/>
                        </a:rPr>
                        <m:t>=</m:t>
                      </m:r>
                      <m:acc>
                        <m:accPr>
                          <m:chr m:val="̅"/>
                          <m:ctrlPr>
                            <a:rPr lang="en-US" altLang="ko-KR" sz="2000" i="1" smtClean="0">
                              <a:solidFill>
                                <a:schemeClr val="tx1"/>
                              </a:solidFill>
                              <a:latin typeface="Cambria Math" panose="02040503050406030204" pitchFamily="18" charset="0"/>
                            </a:rPr>
                          </m:ctrlPr>
                        </m:accPr>
                        <m:e>
                          <m:r>
                            <a:rPr lang="en-US" altLang="ko-KR" sz="2000" i="1">
                              <a:solidFill>
                                <a:schemeClr val="tx1"/>
                              </a:solidFill>
                              <a:latin typeface="Cambria Math" panose="02040503050406030204" pitchFamily="18" charset="0"/>
                            </a:rPr>
                            <m:t>𝐷</m:t>
                          </m:r>
                        </m:e>
                      </m:acc>
                      <m:d>
                        <m:dPr>
                          <m:ctrlPr>
                            <a:rPr lang="en-US" altLang="ko-KR" sz="2000" i="1" dirty="0">
                              <a:solidFill>
                                <a:schemeClr val="tx1"/>
                              </a:solidFill>
                              <a:latin typeface="Cambria Math" panose="02040503050406030204" pitchFamily="18" charset="0"/>
                            </a:rPr>
                          </m:ctrlPr>
                        </m:dPr>
                        <m:e>
                          <m:r>
                            <a:rPr lang="en-US" altLang="ko-KR" sz="2000" i="1" dirty="0">
                              <a:solidFill>
                                <a:schemeClr val="tx1"/>
                              </a:solidFill>
                              <a:latin typeface="Cambria Math" panose="02040503050406030204" pitchFamily="18" charset="0"/>
                            </a:rPr>
                            <m:t>𝑡</m:t>
                          </m:r>
                        </m:e>
                      </m:d>
                      <m:r>
                        <a:rPr lang="en-US" altLang="ko-KR" sz="2000" i="1" dirty="0">
                          <a:latin typeface="Cambria Math" panose="02040503050406030204" pitchFamily="18" charset="0"/>
                        </a:rPr>
                        <m:t>+</m:t>
                      </m:r>
                      <m:sSub>
                        <m:sSubPr>
                          <m:ctrlPr>
                            <a:rPr lang="en-US" altLang="ko-KR" sz="2000" i="1" dirty="0">
                              <a:latin typeface="Cambria Math" panose="02040503050406030204" pitchFamily="18" charset="0"/>
                            </a:rPr>
                          </m:ctrlPr>
                        </m:sSubPr>
                        <m:e>
                          <m:r>
                            <a:rPr lang="en-US" altLang="ko-KR" sz="2000" i="1" dirty="0">
                              <a:latin typeface="Cambria Math" panose="02040503050406030204" pitchFamily="18" charset="0"/>
                            </a:rPr>
                            <m:t>𝐴</m:t>
                          </m:r>
                        </m:e>
                        <m:sub>
                          <m:r>
                            <a:rPr lang="en-US" altLang="ko-KR" sz="2000" i="1" dirty="0">
                              <a:latin typeface="Cambria Math" panose="02040503050406030204" pitchFamily="18" charset="0"/>
                            </a:rPr>
                            <m:t>𝑠</m:t>
                          </m:r>
                        </m:sub>
                      </m:sSub>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𝑒</m:t>
                          </m:r>
                        </m:e>
                        <m:sup>
                          <m:r>
                            <a:rPr lang="en-US" altLang="ko-KR" sz="2000" i="1" dirty="0">
                              <a:latin typeface="Cambria Math" panose="02040503050406030204" pitchFamily="18" charset="0"/>
                            </a:rPr>
                            <m:t>−</m:t>
                          </m:r>
                          <m:sSub>
                            <m:sSubPr>
                              <m:ctrlPr>
                                <a:rPr lang="en-US" altLang="ko-KR" sz="2000" i="1" dirty="0">
                                  <a:latin typeface="Cambria Math" panose="02040503050406030204" pitchFamily="18" charset="0"/>
                                </a:rPr>
                              </m:ctrlPr>
                            </m:sSubPr>
                            <m:e>
                              <m:r>
                                <a:rPr lang="en-US" altLang="ko-KR" sz="2000" i="1" dirty="0">
                                  <a:latin typeface="Cambria Math" panose="02040503050406030204" pitchFamily="18" charset="0"/>
                                </a:rPr>
                                <m:t>𝛼</m:t>
                              </m:r>
                            </m:e>
                            <m:sub>
                              <m:r>
                                <a:rPr lang="en-US" altLang="ko-KR" sz="2000" i="1" dirty="0">
                                  <a:latin typeface="Cambria Math" panose="02040503050406030204" pitchFamily="18" charset="0"/>
                                </a:rPr>
                                <m:t>𝑠</m:t>
                              </m:r>
                            </m:sub>
                          </m:sSub>
                          <m:r>
                            <a:rPr lang="en-US" altLang="ko-KR" sz="2000" i="1" dirty="0">
                              <a:latin typeface="Cambria Math" panose="02040503050406030204" pitchFamily="18" charset="0"/>
                            </a:rPr>
                            <m:t>𝑡</m:t>
                          </m:r>
                        </m:sup>
                      </m:sSup>
                      <m:func>
                        <m:funcPr>
                          <m:ctrlPr>
                            <a:rPr lang="en-US" altLang="ko-KR" sz="2000" i="1" dirty="0">
                              <a:solidFill>
                                <a:srgbClr val="FF0000"/>
                              </a:solidFill>
                              <a:latin typeface="Cambria Math" panose="02040503050406030204" pitchFamily="18" charset="0"/>
                            </a:rPr>
                          </m:ctrlPr>
                        </m:funcPr>
                        <m:fName>
                          <m:r>
                            <m:rPr>
                              <m:sty m:val="p"/>
                            </m:rPr>
                            <a:rPr lang="en-US" altLang="ko-KR" sz="2000" dirty="0">
                              <a:solidFill>
                                <a:srgbClr val="FF0000"/>
                              </a:solidFill>
                              <a:latin typeface="Cambria Math" panose="02040503050406030204" pitchFamily="18" charset="0"/>
                            </a:rPr>
                            <m:t>cos</m:t>
                          </m:r>
                        </m:fName>
                        <m:e>
                          <m:d>
                            <m:dPr>
                              <m:ctrlPr>
                                <a:rPr lang="en-US" altLang="ko-KR" sz="2000" i="1" dirty="0">
                                  <a:solidFill>
                                    <a:srgbClr val="FF0000"/>
                                  </a:solidFill>
                                  <a:latin typeface="Cambria Math" panose="02040503050406030204" pitchFamily="18" charset="0"/>
                                </a:rPr>
                              </m:ctrlPr>
                            </m:dPr>
                            <m:e>
                              <m:r>
                                <a:rPr lang="en-US" altLang="ko-KR" sz="2000" i="1" dirty="0">
                                  <a:solidFill>
                                    <a:srgbClr val="FF0000"/>
                                  </a:solidFill>
                                  <a:latin typeface="Cambria Math" panose="02040503050406030204" pitchFamily="18" charset="0"/>
                                </a:rPr>
                                <m:t>𝜔</m:t>
                              </m:r>
                              <m:r>
                                <a:rPr lang="en-US" altLang="ko-KR" sz="2000" i="1" dirty="0">
                                  <a:solidFill>
                                    <a:srgbClr val="FF0000"/>
                                  </a:solidFill>
                                  <a:latin typeface="Cambria Math" panose="02040503050406030204" pitchFamily="18" charset="0"/>
                                </a:rPr>
                                <m:t>𝑡</m:t>
                              </m:r>
                              <m:r>
                                <a:rPr lang="en-US" altLang="ko-KR" sz="2000" i="1" dirty="0">
                                  <a:solidFill>
                                    <a:srgbClr val="FF0000"/>
                                  </a:solidFill>
                                  <a:latin typeface="Cambria Math" panose="02040503050406030204" pitchFamily="18" charset="0"/>
                                </a:rPr>
                                <m:t>−</m:t>
                              </m:r>
                              <m:r>
                                <a:rPr lang="en-US" altLang="ko-KR" sz="2000" i="1" dirty="0">
                                  <a:solidFill>
                                    <a:srgbClr val="FF0000"/>
                                  </a:solidFill>
                                  <a:latin typeface="Cambria Math" panose="02040503050406030204" pitchFamily="18" charset="0"/>
                                </a:rPr>
                                <m:t>𝜙</m:t>
                              </m:r>
                            </m:e>
                          </m:d>
                        </m:e>
                      </m:func>
                    </m:oMath>
                  </m:oMathPara>
                </a14:m>
                <a:endParaRPr lang="en-US" altLang="ko-KR" sz="2000" dirty="0">
                  <a:solidFill>
                    <a:srgbClr val="FF0000"/>
                  </a:solidFill>
                </a:endParaRPr>
              </a:p>
              <a:p>
                <a:r>
                  <a:rPr lang="en-US" altLang="ko-KR" sz="2000" dirty="0"/>
                  <a:t>Estimation of soliton breathing </a:t>
                </a:r>
                <a:r>
                  <a:rPr lang="ko-KR" altLang="en-US" sz="2000" dirty="0"/>
                  <a:t>⇒</a:t>
                </a:r>
                <a:r>
                  <a:rPr lang="en-US" altLang="ko-KR" sz="2000" dirty="0"/>
                  <a:t>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𝑇</m:t>
                        </m:r>
                      </m:e>
                      <m:sub>
                        <m:r>
                          <m:rPr>
                            <m:sty m:val="p"/>
                          </m:rPr>
                          <a:rPr lang="en-US" altLang="ko-KR" sz="2000" b="0" i="1" smtClean="0">
                            <a:latin typeface="Cambria Math" panose="02040503050406030204" pitchFamily="18" charset="0"/>
                          </a:rPr>
                          <m:t>slow</m:t>
                        </m:r>
                      </m:sub>
                    </m:sSub>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2</m:t>
                        </m:r>
                        <m:r>
                          <a:rPr lang="en-US" altLang="ko-KR" sz="2000" b="0" i="1" smtClean="0">
                            <a:latin typeface="Cambria Math" panose="02040503050406030204" pitchFamily="18" charset="0"/>
                          </a:rPr>
                          <m:t>𝜋</m:t>
                        </m:r>
                      </m:num>
                      <m:den>
                        <m:r>
                          <a:rPr lang="en-US" altLang="ko-KR" sz="2000" b="0" i="1" smtClean="0">
                            <a:latin typeface="Cambria Math" panose="02040503050406030204" pitchFamily="18" charset="0"/>
                          </a:rPr>
                          <m:t>𝜔</m:t>
                        </m:r>
                      </m:den>
                    </m:f>
                  </m:oMath>
                </a14:m>
                <a:endParaRPr lang="en-US" altLang="ko-KR" sz="20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𝑇</m:t>
                          </m:r>
                        </m:e>
                        <m:sub>
                          <m:r>
                            <m:rPr>
                              <m:sty m:val="p"/>
                            </m:rPr>
                            <a:rPr lang="en-US" altLang="ko-KR" sz="2000" b="0" i="1" smtClean="0">
                              <a:solidFill>
                                <a:schemeClr val="tx1"/>
                              </a:solidFill>
                              <a:latin typeface="Cambria Math" panose="02040503050406030204" pitchFamily="18" charset="0"/>
                            </a:rPr>
                            <m:t>slow</m:t>
                          </m:r>
                        </m:sub>
                      </m:sSub>
                      <m:r>
                        <a:rPr lang="en-US" altLang="ko-KR" sz="2000" b="0" i="1" smtClean="0">
                          <a:solidFill>
                            <a:schemeClr val="tx1"/>
                          </a:solidFill>
                          <a:latin typeface="Cambria Math" panose="02040503050406030204" pitchFamily="18" charset="0"/>
                        </a:rPr>
                        <m:t>=</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𝑞</m:t>
                          </m:r>
                        </m:e>
                        <m:sub>
                          <m:r>
                            <a:rPr lang="en-US" altLang="ko-KR" sz="2000" b="0" i="1" smtClean="0">
                              <a:solidFill>
                                <a:schemeClr val="tx1"/>
                              </a:solidFill>
                              <a:latin typeface="Cambria Math" panose="02040503050406030204" pitchFamily="18" charset="0"/>
                            </a:rPr>
                            <m:t>0</m:t>
                          </m:r>
                        </m:sub>
                      </m:sSub>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ℏ</m:t>
                                  </m:r>
                                </m:num>
                                <m:den>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𝜙</m:t>
                                      </m:r>
                                    </m:sub>
                                  </m:sSub>
                                </m:den>
                              </m:f>
                            </m:e>
                          </m:d>
                        </m:e>
                        <m:sup>
                          <m:r>
                            <a:rPr lang="en-US" altLang="ko-KR" sz="2000" b="0" i="1" smtClean="0">
                              <a:solidFill>
                                <a:schemeClr val="tx1"/>
                              </a:solidFill>
                              <a:latin typeface="Cambria Math" panose="02040503050406030204" pitchFamily="18" charset="0"/>
                            </a:rPr>
                            <m:t>3</m:t>
                          </m:r>
                        </m:sup>
                      </m:sSup>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1</m:t>
                          </m:r>
                        </m:num>
                        <m:den>
                          <m:sSup>
                            <m:sSupPr>
                              <m:ctrlPr>
                                <a:rPr lang="en-US" altLang="ko-KR" sz="2000" b="0" i="1" smtClean="0">
                                  <a:solidFill>
                                    <a:schemeClr val="tx1"/>
                                  </a:solidFill>
                                  <a:latin typeface="Cambria Math" panose="02040503050406030204" pitchFamily="18" charset="0"/>
                                </a:rPr>
                              </m:ctrlPr>
                            </m:sSupPr>
                            <m:e>
                              <m:d>
                                <m:dPr>
                                  <m:begChr m:val="["/>
                                  <m:endChr m:val="]"/>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𝐺</m:t>
                                  </m:r>
                                  <m:d>
                                    <m:dPr>
                                      <m:ctrlPr>
                                        <a:rPr lang="en-US" altLang="ko-KR" sz="2000" b="0" i="1" smtClean="0">
                                          <a:solidFill>
                                            <a:schemeClr val="tx1"/>
                                          </a:solidFill>
                                          <a:latin typeface="Cambria Math" panose="02040503050406030204" pitchFamily="18" charset="0"/>
                                        </a:rPr>
                                      </m:ctrlPr>
                                    </m:dPr>
                                    <m:e>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𝑠</m:t>
                                          </m:r>
                                        </m:sub>
                                      </m:sSub>
                                      <m:r>
                                        <a:rPr lang="en-US" altLang="ko-KR" sz="2000" b="0" i="1" smtClean="0">
                                          <a:solidFill>
                                            <a:schemeClr val="tx1"/>
                                          </a:solidFill>
                                          <a:latin typeface="Cambria Math" panose="02040503050406030204" pitchFamily="18" charset="0"/>
                                        </a:rPr>
                                        <m:t>+2</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𝛾</m:t>
                                          </m:r>
                                        </m:e>
                                        <m:sub>
                                          <m:r>
                                            <a:rPr lang="en-US" altLang="ko-KR" sz="2000" b="0" i="1" smtClean="0">
                                              <a:solidFill>
                                                <a:schemeClr val="tx1"/>
                                              </a:solidFill>
                                              <a:latin typeface="Cambria Math" panose="02040503050406030204" pitchFamily="18" charset="0"/>
                                            </a:rPr>
                                            <m:t>𝑠</m:t>
                                          </m:r>
                                        </m:sub>
                                      </m:sSub>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m:rPr>
                                              <m:sty m:val="p"/>
                                            </m:rPr>
                                            <a:rPr lang="en-US" altLang="ko-KR" sz="2000" b="0" i="1" smtClean="0">
                                              <a:solidFill>
                                                <a:schemeClr val="tx1"/>
                                              </a:solidFill>
                                              <a:latin typeface="Cambria Math" panose="02040503050406030204" pitchFamily="18" charset="0"/>
                                            </a:rPr>
                                            <m:t>bh</m:t>
                                          </m:r>
                                        </m:sub>
                                      </m:sSub>
                                    </m:e>
                                  </m:d>
                                </m:e>
                              </m:d>
                            </m:e>
                            <m:sup>
                              <m:r>
                                <a:rPr lang="en-US" altLang="ko-KR" sz="2000" b="0" i="1" smtClean="0">
                                  <a:solidFill>
                                    <a:schemeClr val="tx1"/>
                                  </a:solidFill>
                                  <a:latin typeface="Cambria Math" panose="02040503050406030204" pitchFamily="18" charset="0"/>
                                </a:rPr>
                                <m:t>2</m:t>
                              </m:r>
                            </m:sup>
                          </m:sSup>
                        </m:den>
                      </m:f>
                      <m:r>
                        <a:rPr lang="en-US" altLang="ko-KR" sz="2000" b="0" i="1" smtClean="0">
                          <a:solidFill>
                            <a:schemeClr val="tx1"/>
                          </a:solidFill>
                          <a:latin typeface="Cambria Math" panose="02040503050406030204" pitchFamily="18" charset="0"/>
                        </a:rPr>
                        <m:t>   ⇒    </m:t>
                      </m:r>
                      <m:r>
                        <a:rPr lang="en-US" altLang="ko-KR" sz="2000" b="0" i="1" smtClean="0">
                          <a:solidFill>
                            <a:schemeClr val="bg1"/>
                          </a:solidFill>
                          <a:latin typeface="Cambria Math" panose="02040503050406030204" pitchFamily="18" charset="0"/>
                        </a:rPr>
                        <m:t>𝐻𝑒</m:t>
                      </m:r>
                      <m:r>
                        <a:rPr lang="en-US" altLang="ko-KR" sz="2000" b="0" i="1" smtClean="0">
                          <a:solidFill>
                            <a:schemeClr val="bg1"/>
                          </a:solidFill>
                          <a:latin typeface="Cambria Math" panose="02040503050406030204" pitchFamily="18" charset="0"/>
                        </a:rPr>
                        <m:t> </m:t>
                      </m:r>
                      <m:r>
                        <a:rPr lang="en-US" altLang="ko-KR" sz="2000" b="0" i="1" smtClean="0">
                          <a:solidFill>
                            <a:schemeClr val="bg1"/>
                          </a:solidFill>
                          <a:latin typeface="Cambria Math" panose="02040503050406030204" pitchFamily="18" charset="0"/>
                        </a:rPr>
                        <m:t>𝑠𝑎𝑖𝑑</m:t>
                      </m:r>
                      <m:r>
                        <a:rPr lang="en-US" altLang="ko-KR" sz="2000" b="0" i="1" smtClean="0">
                          <a:solidFill>
                            <a:schemeClr val="bg1"/>
                          </a:solidFill>
                          <a:latin typeface="Cambria Math" panose="02040503050406030204" pitchFamily="18" charset="0"/>
                        </a:rPr>
                        <m:t> </m:t>
                      </m:r>
                      <m:r>
                        <a:rPr lang="en-US" altLang="ko-KR" sz="2000" b="0" i="1" smtClean="0">
                          <a:solidFill>
                            <a:schemeClr val="bg1"/>
                          </a:solidFill>
                          <a:latin typeface="Cambria Math" panose="02040503050406030204" pitchFamily="18" charset="0"/>
                        </a:rPr>
                        <m:t>𝑑𝑜𝑐</m:t>
                      </m:r>
                      <m:r>
                        <a:rPr lang="en-US" altLang="ko-KR" sz="2000" b="0" i="1" smtClean="0">
                          <a:solidFill>
                            <a:schemeClr val="bg1"/>
                          </a:solidFill>
                          <a:latin typeface="Cambria Math" panose="02040503050406030204" pitchFamily="18" charset="0"/>
                        </a:rPr>
                        <m:t>!</m:t>
                      </m:r>
                      <m:r>
                        <a:rPr lang="en-US" altLang="ko-KR" sz="2000" b="0" i="1" smtClean="0">
                          <a:solidFill>
                            <a:schemeClr val="bg1"/>
                          </a:solidFill>
                          <a:latin typeface="Cambria Math" panose="02040503050406030204" pitchFamily="18" charset="0"/>
                        </a:rPr>
                        <m:t>𝐺𝑟𝑒𝑎𝑡</m:t>
                      </m:r>
                    </m:oMath>
                  </m:oMathPara>
                </a14:m>
                <a:endParaRPr lang="en-US" altLang="ko-KR" sz="2000" dirty="0">
                  <a:solidFill>
                    <a:schemeClr val="tx1"/>
                  </a:solidFill>
                </a:endParaRPr>
              </a:p>
              <a:p>
                <a:pPr marL="0" indent="0">
                  <a:buNone/>
                </a:pPr>
                <a:r>
                  <a:rPr lang="ko-KR" altLang="en-US" sz="2000" dirty="0"/>
                  <a:t>⇒ </a:t>
                </a:r>
                <a:r>
                  <a:rPr lang="en-US" altLang="ko-KR" sz="2000" dirty="0"/>
                  <a:t>Effective core mass determining the quasi-normal mode freq</a:t>
                </a:r>
                <a:r>
                  <a:rPr lang="en-US" altLang="ko-KR" sz="2000" dirty="0">
                    <a:solidFill>
                      <a:schemeClr val="tx1"/>
                    </a:solidFill>
                  </a:rPr>
                  <a:t>. </a:t>
                </a:r>
                <a14:m>
                  <m:oMath xmlns:m="http://schemas.openxmlformats.org/officeDocument/2006/math">
                    <m:sSub>
                      <m:sSubPr>
                        <m:ctrlPr>
                          <a:rPr lang="en-US" altLang="ko-KR" sz="2000" i="1" smtClean="0">
                            <a:solidFill>
                              <a:schemeClr val="tx1"/>
                            </a:solidFill>
                            <a:latin typeface="Cambria Math" panose="02040503050406030204" pitchFamily="18" charset="0"/>
                          </a:rPr>
                        </m:ctrlPr>
                      </m:sSubPr>
                      <m:e>
                        <m:acc>
                          <m:accPr>
                            <m:chr m:val="̃"/>
                            <m:ctrlPr>
                              <a:rPr lang="en-US" altLang="ko-KR" sz="2000" i="1">
                                <a:solidFill>
                                  <a:schemeClr val="tx1"/>
                                </a:solidFill>
                                <a:latin typeface="Cambria Math" panose="02040503050406030204" pitchFamily="18" charset="0"/>
                              </a:rPr>
                            </m:ctrlPr>
                          </m:accPr>
                          <m:e>
                            <m:r>
                              <a:rPr lang="en-US" altLang="ko-KR" sz="2000" i="1">
                                <a:solidFill>
                                  <a:schemeClr val="tx1"/>
                                </a:solidFill>
                                <a:latin typeface="Cambria Math" panose="02040503050406030204" pitchFamily="18" charset="0"/>
                              </a:rPr>
                              <m:t>𝑀</m:t>
                            </m:r>
                          </m:e>
                        </m:acc>
                      </m:e>
                      <m:sub>
                        <m:r>
                          <a:rPr lang="en-US" altLang="ko-KR" sz="2000" i="1">
                            <a:solidFill>
                              <a:schemeClr val="tx1"/>
                            </a:solidFill>
                            <a:latin typeface="Cambria Math" panose="02040503050406030204" pitchFamily="18" charset="0"/>
                          </a:rPr>
                          <m:t>𝑠</m:t>
                        </m:r>
                      </m:sub>
                    </m:sSub>
                    <m:r>
                      <a:rPr lang="en-US" altLang="ko-KR" sz="2000" b="0" i="1" smtClean="0">
                        <a:solidFill>
                          <a:schemeClr val="tx1"/>
                        </a:solidFill>
                        <a:latin typeface="Cambria Math" panose="02040503050406030204" pitchFamily="18" charset="0"/>
                      </a:rPr>
                      <m:t>≡</m:t>
                    </m:r>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a:rPr lang="en-US" altLang="ko-KR" sz="2000" i="1">
                            <a:solidFill>
                              <a:schemeClr val="tx1"/>
                            </a:solidFill>
                            <a:latin typeface="Cambria Math" panose="02040503050406030204" pitchFamily="18" charset="0"/>
                          </a:rPr>
                          <m:t>𝑠</m:t>
                        </m:r>
                      </m:sub>
                    </m:sSub>
                    <m:r>
                      <a:rPr lang="en-US" altLang="ko-KR" sz="2000" i="1">
                        <a:solidFill>
                          <a:schemeClr val="tx1"/>
                        </a:solidFill>
                        <a:latin typeface="Cambria Math" panose="02040503050406030204" pitchFamily="18" charset="0"/>
                      </a:rPr>
                      <m:t>+2</m:t>
                    </m:r>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𝛾</m:t>
                        </m:r>
                      </m:e>
                      <m:sub>
                        <m:r>
                          <a:rPr lang="en-US" altLang="ko-KR" sz="2000" i="1">
                            <a:solidFill>
                              <a:schemeClr val="tx1"/>
                            </a:solidFill>
                            <a:latin typeface="Cambria Math" panose="02040503050406030204" pitchFamily="18" charset="0"/>
                          </a:rPr>
                          <m:t>𝑠</m:t>
                        </m:r>
                      </m:sub>
                    </m:sSub>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m:rPr>
                            <m:sty m:val="p"/>
                          </m:rPr>
                          <a:rPr lang="en-US" altLang="ko-KR" sz="2000" i="1">
                            <a:solidFill>
                              <a:schemeClr val="tx1"/>
                            </a:solidFill>
                            <a:latin typeface="Cambria Math" panose="02040503050406030204" pitchFamily="18" charset="0"/>
                          </a:rPr>
                          <m:t>bh</m:t>
                        </m:r>
                      </m:sub>
                    </m:sSub>
                  </m:oMath>
                </a14:m>
                <a:endParaRPr lang="en-US" altLang="ko-KR" sz="2000" dirty="0"/>
              </a:p>
            </p:txBody>
          </p:sp>
        </mc:Choice>
        <mc:Fallback xmlns="">
          <p:sp>
            <p:nvSpPr>
              <p:cNvPr id="6" name="내용 개체 틀 2">
                <a:extLst>
                  <a:ext uri="{FF2B5EF4-FFF2-40B4-BE49-F238E27FC236}">
                    <a16:creationId xmlns:a16="http://schemas.microsoft.com/office/drawing/2014/main" id="{79279AEA-6F9E-1A14-50CA-9AFFFCB6010E}"/>
                  </a:ext>
                </a:extLst>
              </p:cNvPr>
              <p:cNvSpPr txBox="1">
                <a:spLocks noRot="1" noChangeAspect="1" noMove="1" noResize="1" noEditPoints="1" noAdjustHandles="1" noChangeArrowheads="1" noChangeShapeType="1" noTextEdit="1"/>
              </p:cNvSpPr>
              <p:nvPr/>
            </p:nvSpPr>
            <p:spPr>
              <a:xfrm>
                <a:off x="370114" y="4147457"/>
                <a:ext cx="11451772" cy="2244871"/>
              </a:xfrm>
              <a:prstGeom prst="rect">
                <a:avLst/>
              </a:prstGeom>
              <a:blipFill>
                <a:blip r:embed="rId7"/>
                <a:stretch>
                  <a:fillRect l="-586" t="-2710" b="-460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921C9FA-1737-79AC-B1F1-5C0E7C4E95EB}"/>
                  </a:ext>
                </a:extLst>
              </p:cNvPr>
              <p:cNvSpPr txBox="1"/>
              <p:nvPr/>
            </p:nvSpPr>
            <p:spPr>
              <a:xfrm>
                <a:off x="7532304" y="5258029"/>
                <a:ext cx="2246192" cy="710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eqArr>
                            <m:eqArrPr>
                              <m:ctrlPr>
                                <a:rPr lang="en-US" altLang="ko-KR" i="1" smtClean="0">
                                  <a:latin typeface="Cambria Math" panose="02040503050406030204" pitchFamily="18" charset="0"/>
                                </a:rPr>
                              </m:ctrlPr>
                            </m:eqArrPr>
                            <m:e>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𝑞</m:t>
                                  </m:r>
                                </m:e>
                                <m:sub>
                                  <m:r>
                                    <a:rPr lang="en-US" altLang="ko-KR" b="0" i="1" smtClean="0">
                                      <a:latin typeface="Cambria Math" panose="02040503050406030204" pitchFamily="18" charset="0"/>
                                    </a:rPr>
                                    <m:t>0</m:t>
                                  </m:r>
                                </m:sub>
                              </m:sSub>
                              <m:r>
                                <a:rPr lang="en-US" altLang="ko-KR" b="0" i="1" smtClean="0">
                                  <a:latin typeface="Cambria Math" panose="02040503050406030204" pitchFamily="18" charset="0"/>
                                </a:rPr>
                                <m:t>=86.53±0.29</m:t>
                              </m:r>
                            </m:e>
                            <m:e>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𝛾</m:t>
                                  </m:r>
                                </m:e>
                                <m:sub>
                                  <m:r>
                                    <a:rPr lang="en-US" altLang="ko-KR" b="0" i="1" smtClean="0">
                                      <a:latin typeface="Cambria Math" panose="02040503050406030204" pitchFamily="18" charset="0"/>
                                    </a:rPr>
                                    <m:t>𝑠</m:t>
                                  </m:r>
                                </m:sub>
                              </m:sSub>
                              <m:r>
                                <a:rPr lang="en-US" altLang="ko-KR" b="0" i="1" smtClean="0">
                                  <a:latin typeface="Cambria Math" panose="02040503050406030204" pitchFamily="18" charset="0"/>
                                </a:rPr>
                                <m:t>=1.979±0.012</m:t>
                              </m:r>
                            </m:e>
                          </m:eqArr>
                        </m:e>
                      </m:d>
                    </m:oMath>
                  </m:oMathPara>
                </a14:m>
                <a:endParaRPr lang="ko-KR" altLang="en-US" dirty="0"/>
              </a:p>
            </p:txBody>
          </p:sp>
        </mc:Choice>
        <mc:Fallback xmlns="">
          <p:sp>
            <p:nvSpPr>
              <p:cNvPr id="7" name="TextBox 6">
                <a:extLst>
                  <a:ext uri="{FF2B5EF4-FFF2-40B4-BE49-F238E27FC236}">
                    <a16:creationId xmlns:a16="http://schemas.microsoft.com/office/drawing/2014/main" id="{7921C9FA-1737-79AC-B1F1-5C0E7C4E95EB}"/>
                  </a:ext>
                </a:extLst>
              </p:cNvPr>
              <p:cNvSpPr txBox="1">
                <a:spLocks noRot="1" noChangeAspect="1" noMove="1" noResize="1" noEditPoints="1" noAdjustHandles="1" noChangeArrowheads="1" noChangeShapeType="1" noTextEdit="1"/>
              </p:cNvSpPr>
              <p:nvPr/>
            </p:nvSpPr>
            <p:spPr>
              <a:xfrm>
                <a:off x="7532304" y="5258029"/>
                <a:ext cx="2246192" cy="710194"/>
              </a:xfrm>
              <a:prstGeom prst="rect">
                <a:avLst/>
              </a:prstGeom>
              <a:blipFill>
                <a:blip r:embed="rId8"/>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91658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DCE649C6-051F-CDB2-33A0-DCD2031BA880}"/>
              </a:ext>
            </a:extLst>
          </p:cNvPr>
          <p:cNvSpPr/>
          <p:nvPr/>
        </p:nvSpPr>
        <p:spPr>
          <a:xfrm>
            <a:off x="0" y="6627167"/>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768B3885-6F20-3533-B5D3-1CEEC7C1E3B2}"/>
              </a:ext>
            </a:extLst>
          </p:cNvPr>
          <p:cNvSpPr txBox="1"/>
          <p:nvPr/>
        </p:nvSpPr>
        <p:spPr>
          <a:xfrm>
            <a:off x="-1" y="6627165"/>
            <a:ext cx="1421757" cy="253916"/>
          </a:xfrm>
          <a:prstGeom prst="rect">
            <a:avLst/>
          </a:prstGeom>
          <a:noFill/>
        </p:spPr>
        <p:txBody>
          <a:bodyPr wrap="square" rtlCol="0">
            <a:spAutoFit/>
          </a:bodyPr>
          <a:lstStyle/>
          <a:p>
            <a:r>
              <a:rPr lang="en-US" altLang="ko-KR" sz="1050" dirty="0">
                <a:solidFill>
                  <a:schemeClr val="bg1"/>
                </a:solidFill>
              </a:rPr>
              <a:t>Hyeonmo Koo</a:t>
            </a:r>
            <a:endParaRPr lang="ko-KR" altLang="en-US" sz="1050" dirty="0">
              <a:solidFill>
                <a:schemeClr val="bg1"/>
              </a:solidFill>
            </a:endParaRPr>
          </a:p>
        </p:txBody>
      </p:sp>
      <p:pic>
        <p:nvPicPr>
          <p:cNvPr id="16" name="그림 15">
            <a:extLst>
              <a:ext uri="{FF2B5EF4-FFF2-40B4-BE49-F238E27FC236}">
                <a16:creationId xmlns:a16="http://schemas.microsoft.com/office/drawing/2014/main" id="{B7745050-ABB5-BD5F-1840-9F6C4F9F1EEF}"/>
              </a:ext>
            </a:extLst>
          </p:cNvPr>
          <p:cNvPicPr>
            <a:picLocks noChangeAspect="1"/>
          </p:cNvPicPr>
          <p:nvPr/>
        </p:nvPicPr>
        <p:blipFill>
          <a:blip r:embed="rId3"/>
          <a:stretch>
            <a:fillRect/>
          </a:stretch>
        </p:blipFill>
        <p:spPr>
          <a:xfrm>
            <a:off x="39086" y="1366516"/>
            <a:ext cx="7816214" cy="2537576"/>
          </a:xfrm>
          <a:prstGeom prst="rect">
            <a:avLst/>
          </a:prstGeom>
        </p:spPr>
      </p:pic>
      <p:sp>
        <p:nvSpPr>
          <p:cNvPr id="8" name="제목 1">
            <a:extLst>
              <a:ext uri="{FF2B5EF4-FFF2-40B4-BE49-F238E27FC236}">
                <a16:creationId xmlns:a16="http://schemas.microsoft.com/office/drawing/2014/main" id="{F9D61CEA-69CA-3DD5-A02E-5988507A2A6A}"/>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Numerical Simulations</a:t>
            </a:r>
            <a:endParaRPr lang="ko-KR" altLang="en-US" sz="4000" b="1" dirty="0">
              <a:latin typeface="Grandview" panose="020B0502040204020203" pitchFamily="34" charset="0"/>
              <a:cs typeface="Arial" panose="020B0604020202020204" pitchFamily="34" charset="0"/>
            </a:endParaRPr>
          </a:p>
        </p:txBody>
      </p:sp>
      <p:sp>
        <p:nvSpPr>
          <p:cNvPr id="9" name="직사각형 8">
            <a:extLst>
              <a:ext uri="{FF2B5EF4-FFF2-40B4-BE49-F238E27FC236}">
                <a16:creationId xmlns:a16="http://schemas.microsoft.com/office/drawing/2014/main" id="{4BB69DC4-E815-EFAF-2D34-0348D75DB5C3}"/>
              </a:ext>
            </a:extLst>
          </p:cNvPr>
          <p:cNvSpPr/>
          <p:nvPr/>
        </p:nvSpPr>
        <p:spPr>
          <a:xfrm>
            <a:off x="0" y="0"/>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TextBox 9">
            <a:extLst>
              <a:ext uri="{FF2B5EF4-FFF2-40B4-BE49-F238E27FC236}">
                <a16:creationId xmlns:a16="http://schemas.microsoft.com/office/drawing/2014/main" id="{2144196F-586F-C161-2E50-38A810143D9C}"/>
              </a:ext>
            </a:extLst>
          </p:cNvPr>
          <p:cNvSpPr txBox="1"/>
          <p:nvPr/>
        </p:nvSpPr>
        <p:spPr>
          <a:xfrm>
            <a:off x="10770243" y="0"/>
            <a:ext cx="1421757" cy="253916"/>
          </a:xfrm>
          <a:prstGeom prst="rect">
            <a:avLst/>
          </a:prstGeom>
          <a:noFill/>
        </p:spPr>
        <p:txBody>
          <a:bodyPr wrap="square" rtlCol="0">
            <a:spAutoFit/>
          </a:bodyPr>
          <a:lstStyle/>
          <a:p>
            <a:pPr algn="r"/>
            <a:r>
              <a:rPr lang="en-US" altLang="ko-KR" sz="1050" dirty="0">
                <a:solidFill>
                  <a:schemeClr val="bg1"/>
                </a:solidFill>
              </a:rPr>
              <a:t>23/37</a:t>
            </a:r>
            <a:endParaRPr lang="ko-KR" altLang="en-US" sz="1050" dirty="0">
              <a:solidFill>
                <a:schemeClr val="bg1"/>
              </a:solidFill>
            </a:endParaRPr>
          </a:p>
        </p:txBody>
      </p:sp>
      <p:sp>
        <p:nvSpPr>
          <p:cNvPr id="13" name="TextBox 12">
            <a:extLst>
              <a:ext uri="{FF2B5EF4-FFF2-40B4-BE49-F238E27FC236}">
                <a16:creationId xmlns:a16="http://schemas.microsoft.com/office/drawing/2014/main" id="{040FC641-E3A4-1B7A-75F3-1D37C676F46C}"/>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C4BC7A5A-EF6E-CD11-3667-CE2A629CFF4D}"/>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98AC164D-D118-66D5-A8F1-0A95267064A2}"/>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4F1D1C9F-FF51-D1B6-8D33-CDBCDE0A7FCC}"/>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7C389DE4-90F3-EB5D-FF1F-D270D7D80537}"/>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내용 개체 틀 2">
                <a:extLst>
                  <a:ext uri="{FF2B5EF4-FFF2-40B4-BE49-F238E27FC236}">
                    <a16:creationId xmlns:a16="http://schemas.microsoft.com/office/drawing/2014/main" id="{EC2BB8A6-1163-BD4E-1926-900058ED1091}"/>
                  </a:ext>
                </a:extLst>
              </p:cNvPr>
              <p:cNvSpPr txBox="1">
                <a:spLocks/>
              </p:cNvSpPr>
              <p:nvPr/>
            </p:nvSpPr>
            <p:spPr>
              <a:xfrm>
                <a:off x="370114" y="4147457"/>
                <a:ext cx="11451772" cy="2244871"/>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t>Effects of </a:t>
                </a:r>
                <a:r>
                  <a:rPr lang="en-US" altLang="ko-KR" sz="2000" dirty="0">
                    <a:solidFill>
                      <a:srgbClr val="FF0000"/>
                    </a:solidFill>
                  </a:rPr>
                  <a:t>[Power-law-like Decay] </a:t>
                </a:r>
                <a:r>
                  <a:rPr lang="en-US" altLang="ko-KR" sz="2000" dirty="0"/>
                  <a:t>+ [Elliptical orbit] + [Soliton Breathing (Quasi-normal mode)]</a:t>
                </a:r>
              </a:p>
              <a:p>
                <a:pPr marL="0" indent="0">
                  <a:buNone/>
                </a:pPr>
                <a14:m>
                  <m:oMathPara xmlns:m="http://schemas.openxmlformats.org/officeDocument/2006/math">
                    <m:oMathParaPr>
                      <m:jc m:val="centerGroup"/>
                    </m:oMathParaPr>
                    <m:oMath xmlns:m="http://schemas.openxmlformats.org/officeDocument/2006/math">
                      <m:r>
                        <a:rPr lang="en-US" altLang="ko-KR" sz="2000" b="0" i="1" smtClean="0">
                          <a:solidFill>
                            <a:schemeClr val="tx1"/>
                          </a:solidFill>
                          <a:latin typeface="Cambria Math" panose="02040503050406030204" pitchFamily="18" charset="0"/>
                        </a:rPr>
                        <m:t>𝐷</m:t>
                      </m:r>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𝑡</m:t>
                          </m:r>
                        </m:e>
                      </m:d>
                      <m:r>
                        <a:rPr lang="en-US" altLang="ko-KR" sz="2000" b="0" i="1" smtClean="0">
                          <a:solidFill>
                            <a:schemeClr val="tx1"/>
                          </a:solidFill>
                          <a:latin typeface="Cambria Math" panose="02040503050406030204" pitchFamily="18" charset="0"/>
                        </a:rPr>
                        <m:t>=</m:t>
                      </m:r>
                      <m:acc>
                        <m:accPr>
                          <m:chr m:val="̅"/>
                          <m:ctrlPr>
                            <a:rPr lang="en-US" altLang="ko-KR" sz="2000" b="0" i="1" smtClean="0">
                              <a:solidFill>
                                <a:srgbClr val="FF0000"/>
                              </a:solidFill>
                              <a:latin typeface="Cambria Math" panose="02040503050406030204" pitchFamily="18" charset="0"/>
                            </a:rPr>
                          </m:ctrlPr>
                        </m:accPr>
                        <m:e>
                          <m:r>
                            <a:rPr lang="en-US" altLang="ko-KR" sz="2000" b="0" i="1" smtClean="0">
                              <a:solidFill>
                                <a:srgbClr val="FF0000"/>
                              </a:solidFill>
                              <a:latin typeface="Cambria Math" panose="02040503050406030204" pitchFamily="18" charset="0"/>
                            </a:rPr>
                            <m:t>𝐷</m:t>
                          </m:r>
                        </m:e>
                      </m:acc>
                      <m:d>
                        <m:dPr>
                          <m:ctrlPr>
                            <a:rPr lang="en-US" altLang="ko-KR" sz="2000" b="0" i="1" dirty="0" smtClean="0">
                              <a:solidFill>
                                <a:srgbClr val="FF0000"/>
                              </a:solidFill>
                              <a:latin typeface="Cambria Math" panose="02040503050406030204" pitchFamily="18" charset="0"/>
                            </a:rPr>
                          </m:ctrlPr>
                        </m:dPr>
                        <m:e>
                          <m:r>
                            <a:rPr lang="en-US" altLang="ko-KR" sz="2000" b="0" i="1" dirty="0" smtClean="0">
                              <a:solidFill>
                                <a:srgbClr val="FF0000"/>
                              </a:solidFill>
                              <a:latin typeface="Cambria Math" panose="02040503050406030204" pitchFamily="18" charset="0"/>
                            </a:rPr>
                            <m:t>𝑡</m:t>
                          </m:r>
                        </m:e>
                      </m:d>
                      <m:r>
                        <a:rPr lang="en-US" altLang="ko-KR" sz="2000" b="0" i="1" dirty="0" smtClean="0">
                          <a:solidFill>
                            <a:schemeClr val="tx1"/>
                          </a:solidFill>
                          <a:latin typeface="Cambria Math" panose="02040503050406030204" pitchFamily="18" charset="0"/>
                        </a:rPr>
                        <m:t>+</m:t>
                      </m:r>
                      <m:sSub>
                        <m:sSubPr>
                          <m:ctrlPr>
                            <a:rPr lang="en-US" altLang="ko-KR" sz="2000" b="0" i="1" dirty="0" smtClean="0">
                              <a:solidFill>
                                <a:schemeClr val="tx1"/>
                              </a:solidFill>
                              <a:latin typeface="Cambria Math" panose="02040503050406030204" pitchFamily="18" charset="0"/>
                            </a:rPr>
                          </m:ctrlPr>
                        </m:sSubPr>
                        <m:e>
                          <m:r>
                            <a:rPr lang="en-US" altLang="ko-KR" sz="2000" b="0" i="1" dirty="0" smtClean="0">
                              <a:solidFill>
                                <a:schemeClr val="tx1"/>
                              </a:solidFill>
                              <a:latin typeface="Cambria Math" panose="02040503050406030204" pitchFamily="18" charset="0"/>
                            </a:rPr>
                            <m:t>𝐴</m:t>
                          </m:r>
                        </m:e>
                        <m:sub>
                          <m:r>
                            <a:rPr lang="en-US" altLang="ko-KR" sz="2000" b="0" i="1" dirty="0" smtClean="0">
                              <a:solidFill>
                                <a:schemeClr val="tx1"/>
                              </a:solidFill>
                              <a:latin typeface="Cambria Math" panose="02040503050406030204" pitchFamily="18" charset="0"/>
                            </a:rPr>
                            <m:t>𝑠</m:t>
                          </m:r>
                        </m:sub>
                      </m:sSub>
                      <m:sSup>
                        <m:sSupPr>
                          <m:ctrlPr>
                            <a:rPr lang="en-US" altLang="ko-KR" sz="2000" b="0" i="1" dirty="0" smtClean="0">
                              <a:solidFill>
                                <a:schemeClr val="tx1"/>
                              </a:solidFill>
                              <a:latin typeface="Cambria Math" panose="02040503050406030204" pitchFamily="18" charset="0"/>
                            </a:rPr>
                          </m:ctrlPr>
                        </m:sSupPr>
                        <m:e>
                          <m:r>
                            <a:rPr lang="en-US" altLang="ko-KR" sz="2000" b="0" i="1" dirty="0" smtClean="0">
                              <a:solidFill>
                                <a:schemeClr val="tx1"/>
                              </a:solidFill>
                              <a:latin typeface="Cambria Math" panose="02040503050406030204" pitchFamily="18" charset="0"/>
                            </a:rPr>
                            <m:t>𝑒</m:t>
                          </m:r>
                        </m:e>
                        <m:sup>
                          <m:r>
                            <a:rPr lang="en-US" altLang="ko-KR" sz="2000" b="0" i="1" dirty="0" smtClean="0">
                              <a:solidFill>
                                <a:schemeClr val="tx1"/>
                              </a:solidFill>
                              <a:latin typeface="Cambria Math" panose="02040503050406030204" pitchFamily="18" charset="0"/>
                            </a:rPr>
                            <m:t>−</m:t>
                          </m:r>
                          <m:sSub>
                            <m:sSubPr>
                              <m:ctrlPr>
                                <a:rPr lang="en-US" altLang="ko-KR" sz="2000" b="0" i="1" dirty="0" smtClean="0">
                                  <a:solidFill>
                                    <a:schemeClr val="tx1"/>
                                  </a:solidFill>
                                  <a:latin typeface="Cambria Math" panose="02040503050406030204" pitchFamily="18" charset="0"/>
                                </a:rPr>
                              </m:ctrlPr>
                            </m:sSubPr>
                            <m:e>
                              <m:r>
                                <a:rPr lang="en-US" altLang="ko-KR" sz="2000" b="0" i="1" dirty="0" smtClean="0">
                                  <a:solidFill>
                                    <a:schemeClr val="tx1"/>
                                  </a:solidFill>
                                  <a:latin typeface="Cambria Math" panose="02040503050406030204" pitchFamily="18" charset="0"/>
                                </a:rPr>
                                <m:t>𝛼</m:t>
                              </m:r>
                            </m:e>
                            <m:sub>
                              <m:r>
                                <a:rPr lang="en-US" altLang="ko-KR" sz="2000" b="0" i="1" dirty="0" smtClean="0">
                                  <a:solidFill>
                                    <a:schemeClr val="tx1"/>
                                  </a:solidFill>
                                  <a:latin typeface="Cambria Math" panose="02040503050406030204" pitchFamily="18" charset="0"/>
                                </a:rPr>
                                <m:t>𝑠</m:t>
                              </m:r>
                            </m:sub>
                          </m:sSub>
                          <m:r>
                            <a:rPr lang="en-US" altLang="ko-KR" sz="2000" b="0" i="1" dirty="0" smtClean="0">
                              <a:solidFill>
                                <a:schemeClr val="tx1"/>
                              </a:solidFill>
                              <a:latin typeface="Cambria Math" panose="02040503050406030204" pitchFamily="18" charset="0"/>
                            </a:rPr>
                            <m:t>𝑡</m:t>
                          </m:r>
                        </m:sup>
                      </m:sSup>
                      <m:func>
                        <m:funcPr>
                          <m:ctrlPr>
                            <a:rPr lang="en-US" altLang="ko-KR" sz="2000" b="0" i="1" dirty="0" smtClean="0">
                              <a:solidFill>
                                <a:schemeClr val="tx1"/>
                              </a:solidFill>
                              <a:latin typeface="Cambria Math" panose="02040503050406030204" pitchFamily="18" charset="0"/>
                            </a:rPr>
                          </m:ctrlPr>
                        </m:funcPr>
                        <m:fName>
                          <m:r>
                            <m:rPr>
                              <m:sty m:val="p"/>
                            </m:rPr>
                            <a:rPr lang="en-US" altLang="ko-KR" sz="2000" b="0" i="0" dirty="0" smtClean="0">
                              <a:solidFill>
                                <a:schemeClr val="tx1"/>
                              </a:solidFill>
                              <a:latin typeface="Cambria Math" panose="02040503050406030204" pitchFamily="18" charset="0"/>
                            </a:rPr>
                            <m:t>cos</m:t>
                          </m:r>
                        </m:fName>
                        <m:e>
                          <m:d>
                            <m:dPr>
                              <m:ctrlPr>
                                <a:rPr lang="en-US" altLang="ko-KR" sz="2000" b="0" i="1" dirty="0" smtClean="0">
                                  <a:solidFill>
                                    <a:schemeClr val="tx1"/>
                                  </a:solidFill>
                                  <a:latin typeface="Cambria Math" panose="02040503050406030204" pitchFamily="18" charset="0"/>
                                </a:rPr>
                              </m:ctrlPr>
                            </m:dPr>
                            <m:e>
                              <m:r>
                                <a:rPr lang="en-US" altLang="ko-KR" sz="2000" b="0" i="1" dirty="0" smtClean="0">
                                  <a:solidFill>
                                    <a:schemeClr val="tx1"/>
                                  </a:solidFill>
                                  <a:latin typeface="Cambria Math" panose="02040503050406030204" pitchFamily="18" charset="0"/>
                                </a:rPr>
                                <m:t>𝜔</m:t>
                              </m:r>
                              <m:r>
                                <a:rPr lang="en-US" altLang="ko-KR" sz="2000" b="0" i="1" dirty="0" smtClean="0">
                                  <a:solidFill>
                                    <a:schemeClr val="tx1"/>
                                  </a:solidFill>
                                  <a:latin typeface="Cambria Math" panose="02040503050406030204" pitchFamily="18" charset="0"/>
                                </a:rPr>
                                <m:t>𝑡</m:t>
                              </m:r>
                              <m:r>
                                <a:rPr lang="en-US" altLang="ko-KR" sz="2000" b="0" i="1" dirty="0" smtClean="0">
                                  <a:solidFill>
                                    <a:schemeClr val="tx1"/>
                                  </a:solidFill>
                                  <a:latin typeface="Cambria Math" panose="02040503050406030204" pitchFamily="18" charset="0"/>
                                </a:rPr>
                                <m:t>−</m:t>
                              </m:r>
                              <m:r>
                                <a:rPr lang="en-US" altLang="ko-KR" sz="2000" b="0" i="1" dirty="0" smtClean="0">
                                  <a:solidFill>
                                    <a:schemeClr val="tx1"/>
                                  </a:solidFill>
                                  <a:latin typeface="Cambria Math" panose="02040503050406030204" pitchFamily="18" charset="0"/>
                                </a:rPr>
                                <m:t>𝜙</m:t>
                              </m:r>
                            </m:e>
                          </m:d>
                        </m:e>
                      </m:func>
                    </m:oMath>
                  </m:oMathPara>
                </a14:m>
                <a:endParaRPr lang="en-US" altLang="ko-KR" sz="2000" b="0" dirty="0">
                  <a:solidFill>
                    <a:srgbClr val="FF0000"/>
                  </a:solidFill>
                </a:endParaRPr>
              </a:p>
              <a:p>
                <a:r>
                  <a:rPr lang="en-US" altLang="ko-KR" sz="2000" dirty="0"/>
                  <a:t>Estimation of power-law-like decay </a:t>
                </a:r>
                <a:r>
                  <a:rPr lang="ko-KR" altLang="en-US" sz="2000" dirty="0"/>
                  <a:t>⇒</a:t>
                </a:r>
                <a:r>
                  <a:rPr lang="en-US" altLang="ko-KR" sz="2000" dirty="0"/>
                  <a:t>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𝑄</m:t>
                        </m:r>
                      </m:e>
                      <m:sub>
                        <m:r>
                          <a:rPr lang="en-US" altLang="ko-KR" sz="2000" b="0" i="1" smtClean="0">
                            <a:latin typeface="Cambria Math" panose="02040503050406030204" pitchFamily="18" charset="0"/>
                          </a:rPr>
                          <m:t>0</m:t>
                        </m:r>
                      </m:sub>
                    </m:sSub>
                  </m:oMath>
                </a14:m>
                <a:endParaRPr lang="en-US" altLang="ko-KR" sz="20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𝑄</m:t>
                          </m:r>
                        </m:e>
                        <m:sub>
                          <m:r>
                            <a:rPr lang="en-US" altLang="ko-KR" sz="2000" b="0" i="1" smtClean="0">
                              <a:solidFill>
                                <a:schemeClr val="tx1"/>
                              </a:solidFill>
                              <a:latin typeface="Cambria Math" panose="02040503050406030204" pitchFamily="18" charset="0"/>
                            </a:rPr>
                            <m:t>0</m:t>
                          </m:r>
                        </m:sub>
                      </m:sSub>
                      <m:r>
                        <a:rPr lang="en-US" altLang="ko-KR" sz="2000" b="0" i="1" smtClean="0">
                          <a:solidFill>
                            <a:schemeClr val="tx1"/>
                          </a:solidFill>
                          <a:latin typeface="Cambria Math" panose="02040503050406030204" pitchFamily="18" charset="0"/>
                        </a:rPr>
                        <m:t>=</m:t>
                      </m:r>
                      <m:sSub>
                        <m:sSubPr>
                          <m:ctrlPr>
                            <a:rPr lang="en-US" altLang="ko-KR" sz="2000" b="0" i="1" smtClean="0">
                              <a:solidFill>
                                <a:schemeClr val="tx1"/>
                              </a:solidFill>
                              <a:latin typeface="Cambria Math" panose="02040503050406030204" pitchFamily="18" charset="0"/>
                            </a:rPr>
                          </m:ctrlPr>
                        </m:sSubPr>
                        <m:e>
                          <m:acc>
                            <m:accPr>
                              <m:chr m:val="̃"/>
                              <m:ctrlPr>
                                <a:rPr lang="en-US" altLang="ko-KR" sz="2000" b="0" i="1" smtClean="0">
                                  <a:solidFill>
                                    <a:schemeClr val="tx1"/>
                                  </a:solidFill>
                                  <a:latin typeface="Cambria Math" panose="02040503050406030204" pitchFamily="18" charset="0"/>
                                </a:rPr>
                              </m:ctrlPr>
                            </m:accPr>
                            <m:e>
                              <m:r>
                                <a:rPr lang="en-US" altLang="ko-KR" sz="2000" b="0" i="1" smtClean="0">
                                  <a:solidFill>
                                    <a:schemeClr val="tx1"/>
                                  </a:solidFill>
                                  <a:latin typeface="Cambria Math" panose="02040503050406030204" pitchFamily="18" charset="0"/>
                                </a:rPr>
                                <m:t>𝜅</m:t>
                              </m:r>
                            </m:e>
                          </m:acc>
                        </m:e>
                        <m:sub>
                          <m:r>
                            <a:rPr lang="en-US" altLang="ko-KR" sz="2000" b="0" i="1" smtClean="0">
                              <a:solidFill>
                                <a:schemeClr val="tx1"/>
                              </a:solidFill>
                              <a:latin typeface="Cambria Math" panose="02040503050406030204" pitchFamily="18" charset="0"/>
                            </a:rPr>
                            <m:t>0</m:t>
                          </m:r>
                        </m:sub>
                      </m:sSub>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a:rPr lang="en-US" altLang="ko-KR" sz="2000" i="1">
                                          <a:latin typeface="Cambria Math" panose="02040503050406030204" pitchFamily="18" charset="0"/>
                                        </a:rPr>
                                        <m:t>𝑠</m:t>
                                      </m:r>
                                    </m:sub>
                                  </m:sSub>
                                  <m:r>
                                    <a:rPr lang="en-US" altLang="ko-KR" sz="2000" i="1">
                                      <a:latin typeface="Cambria Math" panose="02040503050406030204" pitchFamily="18" charset="0"/>
                                    </a:rPr>
                                    <m:t>+</m:t>
                                  </m:r>
                                  <m:r>
                                    <a:rPr lang="en-US" altLang="ko-KR" sz="2000" b="0" i="1" smtClean="0">
                                      <a:solidFill>
                                        <a:schemeClr val="tx1"/>
                                      </a:solidFill>
                                      <a:latin typeface="Cambria Math" panose="02040503050406030204" pitchFamily="18" charset="0"/>
                                    </a:rPr>
                                    <m:t>2</m:t>
                                  </m:r>
                                  <m:r>
                                    <a:rPr lang="en-US" altLang="ko-KR" sz="2000" b="0" i="1" smtClean="0">
                                      <a:solidFill>
                                        <a:schemeClr val="tx1"/>
                                      </a:solidFill>
                                      <a:latin typeface="Cambria Math" panose="02040503050406030204" pitchFamily="18" charset="0"/>
                                    </a:rPr>
                                    <m:t>𝛾</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m:rPr>
                                          <m:sty m:val="p"/>
                                        </m:rPr>
                                        <a:rPr lang="en-US" altLang="ko-KR" sz="2000" b="0" i="1" smtClean="0">
                                          <a:solidFill>
                                            <a:schemeClr val="tx1"/>
                                          </a:solidFill>
                                          <a:latin typeface="Cambria Math" panose="02040503050406030204" pitchFamily="18" charset="0"/>
                                        </a:rPr>
                                        <m:t>bh</m:t>
                                      </m:r>
                                    </m:sub>
                                  </m:sSub>
                                </m:num>
                                <m:den>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9</m:t>
                                      </m:r>
                                    </m:sup>
                                  </m:sSup>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m:t>
                                      </m:r>
                                    </m:sub>
                                  </m:sSub>
                                </m:den>
                              </m:f>
                            </m:e>
                          </m:d>
                        </m:e>
                        <m:sup>
                          <m:r>
                            <a:rPr lang="en-US" altLang="ko-KR" sz="2000" b="0" i="1" smtClean="0">
                              <a:solidFill>
                                <a:schemeClr val="tx1"/>
                              </a:solidFill>
                              <a:latin typeface="Cambria Math" panose="02040503050406030204" pitchFamily="18" charset="0"/>
                            </a:rPr>
                            <m:t>4</m:t>
                          </m:r>
                        </m:sup>
                      </m:sSup>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m:rPr>
                                          <m:sty m:val="p"/>
                                        </m:rPr>
                                        <a:rPr lang="en-US" altLang="ko-KR" sz="2000" b="0" i="1" smtClean="0">
                                          <a:solidFill>
                                            <a:schemeClr val="tx1"/>
                                          </a:solidFill>
                                          <a:latin typeface="Cambria Math" panose="02040503050406030204" pitchFamily="18" charset="0"/>
                                        </a:rPr>
                                        <m:t>bh</m:t>
                                      </m:r>
                                    </m:sub>
                                  </m:sSub>
                                </m:num>
                                <m:den>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8</m:t>
                                      </m:r>
                                    </m:sup>
                                  </m:sSup>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m:t>
                                      </m:r>
                                    </m:sub>
                                  </m:sSub>
                                </m:den>
                              </m:f>
                            </m:e>
                          </m:d>
                        </m:e>
                        <m:sup>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1</m:t>
                              </m:r>
                            </m:num>
                            <m:den>
                              <m:r>
                                <a:rPr lang="en-US" altLang="ko-KR" sz="2000" b="0" i="1" smtClean="0">
                                  <a:solidFill>
                                    <a:schemeClr val="tx1"/>
                                  </a:solidFill>
                                  <a:latin typeface="Cambria Math" panose="02040503050406030204" pitchFamily="18" charset="0"/>
                                </a:rPr>
                                <m:t>2</m:t>
                              </m:r>
                            </m:den>
                          </m:f>
                        </m:sup>
                      </m:sSup>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𝜙</m:t>
                                      </m:r>
                                    </m:sub>
                                  </m:sSub>
                                </m:num>
                                <m:den>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−21</m:t>
                                      </m:r>
                                    </m:sup>
                                  </m:sSup>
                                  <m:r>
                                    <m:rPr>
                                      <m:sty m:val="p"/>
                                    </m:rPr>
                                    <a:rPr lang="en-US" altLang="ko-KR" sz="2000" b="0" i="1" smtClean="0">
                                      <a:solidFill>
                                        <a:schemeClr val="tx1"/>
                                      </a:solidFill>
                                      <a:latin typeface="Cambria Math" panose="02040503050406030204" pitchFamily="18" charset="0"/>
                                    </a:rPr>
                                    <m:t>eV</m:t>
                                  </m:r>
                                </m:den>
                              </m:f>
                            </m:e>
                          </m:d>
                        </m:e>
                        <m:sup>
                          <m:r>
                            <a:rPr lang="en-US" altLang="ko-KR" sz="2000" b="0" i="1" smtClean="0">
                              <a:solidFill>
                                <a:schemeClr val="tx1"/>
                              </a:solidFill>
                              <a:latin typeface="Cambria Math" panose="02040503050406030204" pitchFamily="18" charset="0"/>
                            </a:rPr>
                            <m:t>8</m:t>
                          </m:r>
                        </m:sup>
                      </m:sSup>
                      <m:d>
                        <m:dPr>
                          <m:begChr m:val="["/>
                          <m:endChr m:val="]"/>
                          <m:ctrlPr>
                            <a:rPr lang="en-US" altLang="ko-KR" sz="2000" b="0" i="1" smtClean="0">
                              <a:solidFill>
                                <a:schemeClr val="tx1"/>
                              </a:solidFill>
                              <a:latin typeface="Cambria Math" panose="02040503050406030204" pitchFamily="18" charset="0"/>
                            </a:rPr>
                          </m:ctrlPr>
                        </m:dPr>
                        <m:e>
                          <m:sSup>
                            <m:sSupPr>
                              <m:ctrlPr>
                                <a:rPr lang="en-US" altLang="ko-KR" sz="2000" b="0" i="1" smtClean="0">
                                  <a:solidFill>
                                    <a:schemeClr val="tx1"/>
                                  </a:solidFill>
                                  <a:latin typeface="Cambria Math" panose="02040503050406030204" pitchFamily="18" charset="0"/>
                                </a:rPr>
                              </m:ctrlPr>
                            </m:sSupPr>
                            <m:e>
                              <m:r>
                                <m:rPr>
                                  <m:sty m:val="p"/>
                                </m:rPr>
                                <a:rPr lang="en-US" altLang="ko-KR" sz="2000" b="0" i="0" smtClean="0">
                                  <a:solidFill>
                                    <a:schemeClr val="tx1"/>
                                  </a:solidFill>
                                  <a:latin typeface="Cambria Math" panose="02040503050406030204" pitchFamily="18" charset="0"/>
                                </a:rPr>
                                <m:t>Myr</m:t>
                              </m:r>
                            </m:e>
                            <m:sup>
                              <m:r>
                                <a:rPr lang="en-US" altLang="ko-KR" sz="2000" b="0" i="1" smtClean="0">
                                  <a:solidFill>
                                    <a:schemeClr val="tx1"/>
                                  </a:solidFill>
                                  <a:latin typeface="Cambria Math" panose="02040503050406030204" pitchFamily="18" charset="0"/>
                                </a:rPr>
                                <m:t>−1</m:t>
                              </m:r>
                            </m:sup>
                          </m:sSup>
                          <m:sSup>
                            <m:sSupPr>
                              <m:ctrlPr>
                                <a:rPr lang="en-US" altLang="ko-KR" sz="2000" b="0" i="1" smtClean="0">
                                  <a:solidFill>
                                    <a:schemeClr val="tx1"/>
                                  </a:solidFill>
                                  <a:latin typeface="Cambria Math" panose="02040503050406030204" pitchFamily="18" charset="0"/>
                                </a:rPr>
                              </m:ctrlPr>
                            </m:sSupPr>
                            <m:e>
                              <m:r>
                                <m:rPr>
                                  <m:sty m:val="p"/>
                                </m:rPr>
                                <a:rPr lang="en-US" altLang="ko-KR" sz="2000" b="0" i="0" smtClean="0">
                                  <a:solidFill>
                                    <a:schemeClr val="tx1"/>
                                  </a:solidFill>
                                  <a:latin typeface="Cambria Math" panose="02040503050406030204" pitchFamily="18" charset="0"/>
                                </a:rPr>
                                <m:t>pc</m:t>
                              </m:r>
                            </m:e>
                            <m:sup>
                              <m:r>
                                <a:rPr lang="en-US" altLang="ko-KR" sz="2000" b="0" i="1" smtClean="0">
                                  <a:solidFill>
                                    <a:schemeClr val="tx1"/>
                                  </a:solidFill>
                                  <a:latin typeface="Cambria Math" panose="02040503050406030204" pitchFamily="18" charset="0"/>
                                </a:rPr>
                                <m:t>−5/2</m:t>
                              </m:r>
                            </m:sup>
                          </m:sSup>
                        </m:e>
                      </m:d>
                      <m:r>
                        <a:rPr lang="en-US" altLang="ko-KR" sz="2000" b="0" i="1" smtClean="0">
                          <a:solidFill>
                            <a:schemeClr val="tx1"/>
                          </a:solidFill>
                          <a:latin typeface="Cambria Math" panose="02040503050406030204" pitchFamily="18" charset="0"/>
                        </a:rPr>
                        <m:t>   ⇒    </m:t>
                      </m:r>
                      <m:r>
                        <a:rPr lang="en-US" altLang="ko-KR" sz="2000" b="0" i="1" smtClean="0">
                          <a:solidFill>
                            <a:schemeClr val="bg1"/>
                          </a:solidFill>
                          <a:latin typeface="Cambria Math" panose="02040503050406030204" pitchFamily="18" charset="0"/>
                        </a:rPr>
                        <m:t>𝐻𝑒</m:t>
                      </m:r>
                      <m:r>
                        <a:rPr lang="en-US" altLang="ko-KR" sz="2000" b="0" i="1" smtClean="0">
                          <a:solidFill>
                            <a:schemeClr val="bg1"/>
                          </a:solidFill>
                          <a:latin typeface="Cambria Math" panose="02040503050406030204" pitchFamily="18" charset="0"/>
                        </a:rPr>
                        <m:t> </m:t>
                      </m:r>
                      <m:r>
                        <a:rPr lang="en-US" altLang="ko-KR" sz="2000" b="0" i="1" smtClean="0">
                          <a:solidFill>
                            <a:schemeClr val="bg1"/>
                          </a:solidFill>
                          <a:latin typeface="Cambria Math" panose="02040503050406030204" pitchFamily="18" charset="0"/>
                        </a:rPr>
                        <m:t>𝑠𝑎𝑖𝑑</m:t>
                      </m:r>
                      <m:r>
                        <a:rPr lang="en-US" altLang="ko-KR" sz="2000" b="0" i="1" smtClean="0">
                          <a:solidFill>
                            <a:schemeClr val="bg1"/>
                          </a:solidFill>
                          <a:latin typeface="Cambria Math" panose="02040503050406030204" pitchFamily="18" charset="0"/>
                        </a:rPr>
                        <m:t> </m:t>
                      </m:r>
                      <m:r>
                        <a:rPr lang="en-US" altLang="ko-KR" sz="2000" b="0" i="1" smtClean="0">
                          <a:solidFill>
                            <a:schemeClr val="bg1"/>
                          </a:solidFill>
                          <a:latin typeface="Cambria Math" panose="02040503050406030204" pitchFamily="18" charset="0"/>
                        </a:rPr>
                        <m:t>𝑑𝑜𝑐</m:t>
                      </m:r>
                      <m:r>
                        <a:rPr lang="en-US" altLang="ko-KR" sz="2000" b="0" i="1" smtClean="0">
                          <a:solidFill>
                            <a:schemeClr val="bg1"/>
                          </a:solidFill>
                          <a:latin typeface="Cambria Math" panose="02040503050406030204" pitchFamily="18" charset="0"/>
                        </a:rPr>
                        <m:t>!</m:t>
                      </m:r>
                      <m:r>
                        <a:rPr lang="en-US" altLang="ko-KR" sz="2000" b="0" i="1" smtClean="0">
                          <a:solidFill>
                            <a:schemeClr val="bg1"/>
                          </a:solidFill>
                          <a:latin typeface="Cambria Math" panose="02040503050406030204" pitchFamily="18" charset="0"/>
                        </a:rPr>
                        <m:t>𝑌𝑒𝑎h</m:t>
                      </m:r>
                      <m:r>
                        <a:rPr lang="en-US" altLang="ko-KR" sz="2000" b="0" i="1" smtClean="0">
                          <a:solidFill>
                            <a:schemeClr val="bg1"/>
                          </a:solidFill>
                          <a:latin typeface="Cambria Math" panose="02040503050406030204" pitchFamily="18" charset="0"/>
                        </a:rPr>
                        <m:t>!</m:t>
                      </m:r>
                    </m:oMath>
                  </m:oMathPara>
                </a14:m>
                <a:endParaRPr lang="en-US" altLang="ko-KR" sz="2000" dirty="0">
                  <a:solidFill>
                    <a:schemeClr val="tx1"/>
                  </a:solidFill>
                </a:endParaRPr>
              </a:p>
            </p:txBody>
          </p:sp>
        </mc:Choice>
        <mc:Fallback xmlns="">
          <p:sp>
            <p:nvSpPr>
              <p:cNvPr id="6" name="내용 개체 틀 2">
                <a:extLst>
                  <a:ext uri="{FF2B5EF4-FFF2-40B4-BE49-F238E27FC236}">
                    <a16:creationId xmlns:a16="http://schemas.microsoft.com/office/drawing/2014/main" id="{EC2BB8A6-1163-BD4E-1926-900058ED1091}"/>
                  </a:ext>
                </a:extLst>
              </p:cNvPr>
              <p:cNvSpPr txBox="1">
                <a:spLocks noRot="1" noChangeAspect="1" noMove="1" noResize="1" noEditPoints="1" noAdjustHandles="1" noChangeArrowheads="1" noChangeShapeType="1" noTextEdit="1"/>
              </p:cNvSpPr>
              <p:nvPr/>
            </p:nvSpPr>
            <p:spPr>
              <a:xfrm>
                <a:off x="370114" y="4147457"/>
                <a:ext cx="11451772" cy="2244871"/>
              </a:xfrm>
              <a:prstGeom prst="rect">
                <a:avLst/>
              </a:prstGeom>
              <a:blipFill>
                <a:blip r:embed="rId4"/>
                <a:stretch>
                  <a:fillRect l="-479" t="-271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BB4AE41-2F9A-E4F4-266E-65085AA7F0AE}"/>
                  </a:ext>
                </a:extLst>
              </p:cNvPr>
              <p:cNvSpPr txBox="1"/>
              <p:nvPr/>
            </p:nvSpPr>
            <p:spPr>
              <a:xfrm>
                <a:off x="8647538" y="5269892"/>
                <a:ext cx="2284087" cy="710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eqArr>
                            <m:eqArrPr>
                              <m:ctrlPr>
                                <a:rPr lang="en-US" altLang="ko-KR" i="1" smtClean="0">
                                  <a:latin typeface="Cambria Math" panose="02040503050406030204" pitchFamily="18" charset="0"/>
                                </a:rPr>
                              </m:ctrlPr>
                            </m:eqArrPr>
                            <m:e>
                              <m:sSub>
                                <m:sSubPr>
                                  <m:ctrlPr>
                                    <a:rPr lang="en-US" altLang="ko-KR" b="0" i="1" smtClean="0">
                                      <a:latin typeface="Cambria Math" panose="02040503050406030204" pitchFamily="18" charset="0"/>
                                    </a:rPr>
                                  </m:ctrlPr>
                                </m:sSubPr>
                                <m:e>
                                  <m:acc>
                                    <m:accPr>
                                      <m:chr m:val="̃"/>
                                      <m:ctrlPr>
                                        <a:rPr lang="en-US" altLang="ko-KR" b="0" i="1" smtClean="0">
                                          <a:latin typeface="Cambria Math" panose="02040503050406030204" pitchFamily="18" charset="0"/>
                                        </a:rPr>
                                      </m:ctrlPr>
                                    </m:accPr>
                                    <m:e>
                                      <m:r>
                                        <a:rPr lang="en-US" altLang="ko-KR" b="0" i="1" smtClean="0">
                                          <a:latin typeface="Cambria Math" panose="02040503050406030204" pitchFamily="18" charset="0"/>
                                        </a:rPr>
                                        <m:t>𝜅</m:t>
                                      </m:r>
                                    </m:e>
                                  </m:acc>
                                </m:e>
                                <m:sub>
                                  <m:r>
                                    <a:rPr lang="en-US" altLang="ko-KR" b="0" i="1" smtClean="0">
                                      <a:latin typeface="Cambria Math" panose="02040503050406030204" pitchFamily="18" charset="0"/>
                                    </a:rPr>
                                    <m:t>0</m:t>
                                  </m:r>
                                </m:sub>
                              </m:sSub>
                              <m:r>
                                <a:rPr lang="en-US" altLang="ko-KR" b="0" i="1" smtClean="0">
                                  <a:latin typeface="Cambria Math" panose="02040503050406030204" pitchFamily="18" charset="0"/>
                                </a:rPr>
                                <m:t>=1.324±0.029</m:t>
                              </m:r>
                            </m:e>
                            <m:e>
                              <m:r>
                                <a:rPr lang="en-US" altLang="ko-KR" b="0" i="1" smtClean="0">
                                  <a:latin typeface="Cambria Math" panose="02040503050406030204" pitchFamily="18" charset="0"/>
                                </a:rPr>
                                <m:t>𝛾</m:t>
                              </m:r>
                              <m:r>
                                <a:rPr lang="en-US" altLang="ko-KR" b="0" i="1" smtClean="0">
                                  <a:latin typeface="Cambria Math" panose="02040503050406030204" pitchFamily="18" charset="0"/>
                                </a:rPr>
                                <m:t>=2.192±0.034</m:t>
                              </m:r>
                            </m:e>
                          </m:eqArr>
                        </m:e>
                      </m:d>
                    </m:oMath>
                  </m:oMathPara>
                </a14:m>
                <a:endParaRPr lang="ko-KR" altLang="en-US" dirty="0"/>
              </a:p>
            </p:txBody>
          </p:sp>
        </mc:Choice>
        <mc:Fallback xmlns="">
          <p:sp>
            <p:nvSpPr>
              <p:cNvPr id="7" name="TextBox 6">
                <a:extLst>
                  <a:ext uri="{FF2B5EF4-FFF2-40B4-BE49-F238E27FC236}">
                    <a16:creationId xmlns:a16="http://schemas.microsoft.com/office/drawing/2014/main" id="{0BB4AE41-2F9A-E4F4-266E-65085AA7F0AE}"/>
                  </a:ext>
                </a:extLst>
              </p:cNvPr>
              <p:cNvSpPr txBox="1">
                <a:spLocks noRot="1" noChangeAspect="1" noMove="1" noResize="1" noEditPoints="1" noAdjustHandles="1" noChangeArrowheads="1" noChangeShapeType="1" noTextEdit="1"/>
              </p:cNvSpPr>
              <p:nvPr/>
            </p:nvSpPr>
            <p:spPr>
              <a:xfrm>
                <a:off x="8647538" y="5269892"/>
                <a:ext cx="2284087" cy="710194"/>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100B02-2448-DA64-CE62-11C7B54C8543}"/>
                  </a:ext>
                </a:extLst>
              </p:cNvPr>
              <p:cNvSpPr txBox="1"/>
              <p:nvPr/>
            </p:nvSpPr>
            <p:spPr>
              <a:xfrm>
                <a:off x="7855300" y="1229459"/>
                <a:ext cx="4360548" cy="2699137"/>
              </a:xfrm>
              <a:prstGeom prst="rect">
                <a:avLst/>
              </a:prstGeom>
              <a:noFill/>
            </p:spPr>
            <p:txBody>
              <a:bodyPr wrap="square" rtlCol="0">
                <a:spAutoFit/>
              </a:bodyPr>
              <a:lstStyle/>
              <a:p>
                <a:pPr marL="0" indent="0">
                  <a:lnSpc>
                    <a:spcPct val="100000"/>
                  </a:lnSpc>
                  <a:spcBef>
                    <a:spcPts val="450"/>
                  </a:spcBef>
                  <a:buNone/>
                </a:pPr>
                <a14:m>
                  <m:oMathPara xmlns:m="http://schemas.openxmlformats.org/officeDocument/2006/math">
                    <m:oMathParaPr>
                      <m:jc m:val="centerGroup"/>
                    </m:oMathParaPr>
                    <m:oMath xmlns:m="http://schemas.openxmlformats.org/officeDocument/2006/math">
                      <m:d>
                        <m:dPr>
                          <m:begChr m:val="|"/>
                          <m:endChr m:val="|"/>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𝑑𝐿</m:t>
                              </m:r>
                            </m:num>
                            <m:den>
                              <m:r>
                                <a:rPr lang="en-US" altLang="ko-KR" sz="2000" b="0" i="1" smtClean="0">
                                  <a:latin typeface="Cambria Math" panose="02040503050406030204" pitchFamily="18" charset="0"/>
                                </a:rPr>
                                <m:t>𝑑𝑡</m:t>
                              </m:r>
                            </m:den>
                          </m:f>
                        </m:e>
                      </m:d>
                      <m:r>
                        <a:rPr lang="en-US" altLang="ko-KR" sz="2000" b="0" i="1" smtClean="0">
                          <a:latin typeface="Cambria Math" panose="02040503050406030204" pitchFamily="18" charset="0"/>
                        </a:rPr>
                        <m:t>~−</m:t>
                      </m:r>
                      <m:d>
                        <m:dPr>
                          <m:begChr m:val="|"/>
                          <m:endChr m:val="|"/>
                          <m:ctrlPr>
                            <a:rPr lang="en-US" altLang="ko-KR" sz="2000" b="0" i="1" smtClean="0">
                              <a:latin typeface="Cambria Math" panose="02040503050406030204" pitchFamily="18" charset="0"/>
                            </a:rPr>
                          </m:ctrlPr>
                        </m:d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𝑟</m:t>
                              </m:r>
                            </m:e>
                          </m:acc>
                          <m:r>
                            <a:rPr lang="en-US" altLang="ko-KR" sz="2000" b="0" i="1" smtClean="0">
                              <a:latin typeface="Cambria Math" panose="02040503050406030204" pitchFamily="18" charset="0"/>
                            </a:rPr>
                            <m:t>×</m:t>
                          </m:r>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𝐹</m:t>
                              </m:r>
                            </m:e>
                          </m:acc>
                        </m:e>
                      </m:d>
                    </m:oMath>
                  </m:oMathPara>
                </a14:m>
                <a:endParaRPr lang="en-US" altLang="ko-KR" sz="2000" b="0" dirty="0">
                  <a:latin typeface="Abadi" panose="020B0604020104020204" pitchFamily="34" charset="0"/>
                </a:endParaRPr>
              </a:p>
              <a:p>
                <a:pPr marL="0" indent="0">
                  <a:lnSpc>
                    <a:spcPct val="100000"/>
                  </a:lnSpc>
                  <a:spcBef>
                    <a:spcPts val="450"/>
                  </a:spcBef>
                  <a:buNone/>
                </a:pPr>
                <a:endParaRPr lang="en-US" altLang="ko-KR" sz="2000" b="0" dirty="0">
                  <a:latin typeface="Abadi" panose="020B0604020104020204" pitchFamily="34" charset="0"/>
                </a:endParaRPr>
              </a:p>
              <a:p>
                <a:pPr marL="342900" indent="-342900">
                  <a:lnSpc>
                    <a:spcPct val="100000"/>
                  </a:lnSpc>
                  <a:spcBef>
                    <a:spcPts val="450"/>
                  </a:spcBef>
                  <a:buFont typeface="Arial" panose="020B0604020202020204" pitchFamily="34" charset="0"/>
                  <a:buChar char="•"/>
                </a:pPr>
                <a:r>
                  <a:rPr lang="en-US" altLang="ko-KR" sz="2000" dirty="0">
                    <a:latin typeface="Abadi" panose="020B0604020104020204" pitchFamily="34" charset="0"/>
                  </a:rPr>
                  <a:t>Small </a:t>
                </a:r>
                <a14:m>
                  <m:oMath xmlns:m="http://schemas.openxmlformats.org/officeDocument/2006/math">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𝐷</m:t>
                        </m:r>
                      </m:e>
                    </m:acc>
                  </m:oMath>
                </a14:m>
                <a:r>
                  <a:rPr lang="en-US" altLang="ko-KR" sz="2000" b="0" dirty="0">
                    <a:latin typeface="Abadi" panose="020B0604020104020204" pitchFamily="34" charset="0"/>
                  </a:rPr>
                  <a:t> </a:t>
                </a:r>
                <a:r>
                  <a:rPr lang="ko-KR" altLang="en-US" sz="2000" b="0" dirty="0">
                    <a:latin typeface="Abadi" panose="020B0604020104020204" pitchFamily="34" charset="0"/>
                  </a:rPr>
                  <a:t>⇒ </a:t>
                </a:r>
                <a14:m>
                  <m:oMath xmlns:m="http://schemas.openxmlformats.org/officeDocument/2006/math">
                    <m:r>
                      <a:rPr lang="en-US" altLang="ko-KR" sz="2000" b="0" i="1" smtClean="0">
                        <a:latin typeface="Cambria Math" panose="02040503050406030204" pitchFamily="18" charset="0"/>
                      </a:rPr>
                      <m:t>𝐶</m:t>
                    </m:r>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𝑣</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𝐷</m:t>
                                    </m:r>
                                  </m:e>
                                </m:acc>
                              </m:num>
                              <m:den>
                                <m:r>
                                  <a:rPr lang="en-US" altLang="ko-KR" sz="2000" b="0" i="1" smtClean="0">
                                    <a:latin typeface="Cambria Math" panose="02040503050406030204" pitchFamily="18" charset="0"/>
                                  </a:rPr>
                                  <m:t>ℏ</m:t>
                                </m:r>
                              </m:den>
                            </m:f>
                          </m:e>
                        </m:d>
                      </m:e>
                      <m:sup>
                        <m:r>
                          <a:rPr lang="en-US" altLang="ko-KR" sz="2000" b="0" i="1" smtClean="0">
                            <a:latin typeface="Cambria Math" panose="02040503050406030204" pitchFamily="18" charset="0"/>
                          </a:rPr>
                          <m:t>2</m:t>
                        </m:r>
                      </m:sup>
                    </m:sSup>
                  </m:oMath>
                </a14:m>
                <a:endParaRPr lang="en-US" altLang="ko-KR" sz="2000" b="0" dirty="0">
                  <a:latin typeface="Abadi" panose="020B0604020104020204" pitchFamily="34" charset="0"/>
                </a:endParaRPr>
              </a:p>
              <a:p>
                <a:pPr>
                  <a:lnSpc>
                    <a:spcPct val="100000"/>
                  </a:lnSpc>
                  <a:spcBef>
                    <a:spcPts val="450"/>
                  </a:spcBef>
                </a:pPr>
                <a14:m>
                  <m:oMathPara xmlns:m="http://schemas.openxmlformats.org/officeDocument/2006/math">
                    <m:oMathParaPr>
                      <m:jc m:val="centerGroup"/>
                    </m:oMathParaPr>
                    <m:oMath xmlns:m="http://schemas.openxmlformats.org/officeDocument/2006/math">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𝐷</m:t>
                          </m:r>
                        </m:e>
                      </m:acc>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𝑡</m:t>
                          </m:r>
                        </m:e>
                      </m:d>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𝐷</m:t>
                              </m:r>
                            </m:e>
                          </m:acc>
                        </m:e>
                        <m:sub>
                          <m:r>
                            <a:rPr lang="en-US" altLang="ko-KR" sz="2000" b="0" i="1" smtClean="0">
                              <a:latin typeface="Cambria Math" panose="02040503050406030204" pitchFamily="18" charset="0"/>
                            </a:rPr>
                            <m:t>0</m:t>
                          </m:r>
                        </m:sub>
                      </m:sSub>
                      <m:sSup>
                        <m:sSupPr>
                          <m:ctrlPr>
                            <a:rPr lang="en-US" altLang="ko-KR" sz="2000" b="0" i="1" smtClean="0">
                              <a:latin typeface="Cambria Math" panose="02040503050406030204" pitchFamily="18" charset="0"/>
                            </a:rPr>
                          </m:ctrlPr>
                        </m:sSupPr>
                        <m:e>
                          <m:d>
                            <m:dPr>
                              <m:begChr m:val="["/>
                              <m:endChr m:val="]"/>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1+</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5</m:t>
                                  </m:r>
                                </m:num>
                                <m:den>
                                  <m:r>
                                    <a:rPr lang="en-US" altLang="ko-KR" sz="2000" b="0" i="1" smtClean="0">
                                      <a:latin typeface="Cambria Math" panose="02040503050406030204" pitchFamily="18" charset="0"/>
                                    </a:rPr>
                                    <m:t>2</m:t>
                                  </m:r>
                                </m:den>
                              </m:f>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𝑄</m:t>
                                  </m:r>
                                </m:e>
                                <m:sub>
                                  <m:r>
                                    <a:rPr lang="en-US" altLang="ko-KR" sz="2000" b="0" i="1" smtClean="0">
                                      <a:latin typeface="Cambria Math" panose="02040503050406030204" pitchFamily="18" charset="0"/>
                                    </a:rPr>
                                    <m:t>0</m:t>
                                  </m:r>
                                </m:sub>
                              </m:sSub>
                              <m:sSubSup>
                                <m:sSubSupPr>
                                  <m:ctrlPr>
                                    <a:rPr lang="en-US" altLang="ko-KR" sz="2000" b="0" i="1" smtClean="0">
                                      <a:latin typeface="Cambria Math" panose="02040503050406030204" pitchFamily="18" charset="0"/>
                                    </a:rPr>
                                  </m:ctrlPr>
                                </m:sSubSup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𝐷</m:t>
                                      </m:r>
                                    </m:e>
                                  </m:acc>
                                </m:e>
                                <m:sub>
                                  <m:r>
                                    <a:rPr lang="en-US" altLang="ko-KR" sz="2000" b="0" i="1" smtClean="0">
                                      <a:latin typeface="Cambria Math" panose="02040503050406030204" pitchFamily="18" charset="0"/>
                                    </a:rPr>
                                    <m:t>0</m:t>
                                  </m:r>
                                </m:sub>
                                <m:sup>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5</m:t>
                                      </m:r>
                                    </m:num>
                                    <m:den>
                                      <m:r>
                                        <a:rPr lang="en-US" altLang="ko-KR" sz="2000" b="0" i="1" smtClean="0">
                                          <a:latin typeface="Cambria Math" panose="02040503050406030204" pitchFamily="18" charset="0"/>
                                        </a:rPr>
                                        <m:t>2</m:t>
                                      </m:r>
                                    </m:den>
                                  </m:f>
                                </m:sup>
                              </m:sSubSup>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𝑡</m:t>
                                  </m:r>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𝑡</m:t>
                                      </m:r>
                                    </m:e>
                                    <m:sub>
                                      <m:r>
                                        <a:rPr lang="en-US" altLang="ko-KR" sz="2000" b="0" i="1" smtClean="0">
                                          <a:latin typeface="Cambria Math" panose="02040503050406030204" pitchFamily="18" charset="0"/>
                                        </a:rPr>
                                        <m:t>0</m:t>
                                      </m:r>
                                    </m:sub>
                                  </m:sSub>
                                </m:e>
                              </m:d>
                            </m:e>
                          </m:d>
                        </m:e>
                        <m:sup>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2</m:t>
                              </m:r>
                            </m:num>
                            <m:den>
                              <m:r>
                                <a:rPr lang="en-US" altLang="ko-KR" sz="2000" b="0" i="1" smtClean="0">
                                  <a:latin typeface="Cambria Math" panose="02040503050406030204" pitchFamily="18" charset="0"/>
                                </a:rPr>
                                <m:t>5</m:t>
                              </m:r>
                            </m:den>
                          </m:f>
                        </m:sup>
                      </m:sSup>
                    </m:oMath>
                  </m:oMathPara>
                </a14:m>
                <a:endParaRPr lang="en-US" altLang="ko-KR" sz="2000" b="0" dirty="0">
                  <a:latin typeface="Abadi" panose="020B0604020104020204" pitchFamily="34" charset="0"/>
                </a:endParaRPr>
              </a:p>
            </p:txBody>
          </p:sp>
        </mc:Choice>
        <mc:Fallback xmlns="">
          <p:sp>
            <p:nvSpPr>
              <p:cNvPr id="15" name="TextBox 14">
                <a:extLst>
                  <a:ext uri="{FF2B5EF4-FFF2-40B4-BE49-F238E27FC236}">
                    <a16:creationId xmlns:a16="http://schemas.microsoft.com/office/drawing/2014/main" id="{35100B02-2448-DA64-CE62-11C7B54C8543}"/>
                  </a:ext>
                </a:extLst>
              </p:cNvPr>
              <p:cNvSpPr txBox="1">
                <a:spLocks noRot="1" noChangeAspect="1" noMove="1" noResize="1" noEditPoints="1" noAdjustHandles="1" noChangeArrowheads="1" noChangeShapeType="1" noTextEdit="1"/>
              </p:cNvSpPr>
              <p:nvPr/>
            </p:nvSpPr>
            <p:spPr>
              <a:xfrm>
                <a:off x="7855300" y="1229459"/>
                <a:ext cx="4360548" cy="2699137"/>
              </a:xfrm>
              <a:prstGeom prst="rect">
                <a:avLst/>
              </a:prstGeom>
              <a:blipFill>
                <a:blip r:embed="rId6"/>
                <a:stretch>
                  <a:fillRect l="-125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7109B0F-E4AE-1961-07B2-C9D17F2DF200}"/>
                  </a:ext>
                </a:extLst>
              </p:cNvPr>
              <p:cNvSpPr txBox="1"/>
              <p:nvPr/>
            </p:nvSpPr>
            <p:spPr>
              <a:xfrm>
                <a:off x="8655400" y="1919969"/>
                <a:ext cx="99200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400" b="0" i="1" smtClean="0">
                          <a:solidFill>
                            <a:srgbClr val="0000FF"/>
                          </a:solidFill>
                          <a:latin typeface="Cambria Math" panose="02040503050406030204" pitchFamily="18" charset="0"/>
                        </a:rPr>
                        <m:t>𝐿</m:t>
                      </m:r>
                      <m:r>
                        <a:rPr lang="en-US" altLang="ko-KR" sz="1400" b="0" i="1" smtClean="0">
                          <a:solidFill>
                            <a:srgbClr val="0000FF"/>
                          </a:solidFill>
                          <a:latin typeface="Cambria Math" panose="02040503050406030204" pitchFamily="18" charset="0"/>
                        </a:rPr>
                        <m:t>~</m:t>
                      </m:r>
                      <m:sSub>
                        <m:sSubPr>
                          <m:ctrlPr>
                            <a:rPr lang="en-US" altLang="ko-KR" sz="1400" b="0" i="1" smtClean="0">
                              <a:solidFill>
                                <a:srgbClr val="0000FF"/>
                              </a:solidFill>
                              <a:latin typeface="Cambria Math" panose="02040503050406030204" pitchFamily="18" charset="0"/>
                            </a:rPr>
                          </m:ctrlPr>
                        </m:sSubPr>
                        <m:e>
                          <m:r>
                            <a:rPr lang="en-US" altLang="ko-KR" sz="1400" b="0" i="1" smtClean="0">
                              <a:solidFill>
                                <a:srgbClr val="0000FF"/>
                              </a:solidFill>
                              <a:latin typeface="Cambria Math" panose="02040503050406030204" pitchFamily="18" charset="0"/>
                            </a:rPr>
                            <m:t>𝑀</m:t>
                          </m:r>
                        </m:e>
                        <m:sub>
                          <m:r>
                            <m:rPr>
                              <m:sty m:val="p"/>
                            </m:rPr>
                            <a:rPr lang="en-US" altLang="ko-KR" sz="1400" b="0" i="1" smtClean="0">
                              <a:solidFill>
                                <a:srgbClr val="0000FF"/>
                              </a:solidFill>
                              <a:latin typeface="Cambria Math" panose="02040503050406030204" pitchFamily="18" charset="0"/>
                            </a:rPr>
                            <m:t>bh</m:t>
                          </m:r>
                        </m:sub>
                      </m:sSub>
                      <m:r>
                        <a:rPr lang="en-US" altLang="ko-KR" sz="1400" b="0" i="1" smtClean="0">
                          <a:solidFill>
                            <a:srgbClr val="0000FF"/>
                          </a:solidFill>
                          <a:latin typeface="Cambria Math" panose="02040503050406030204" pitchFamily="18" charset="0"/>
                        </a:rPr>
                        <m:t>𝑣𝐷</m:t>
                      </m:r>
                    </m:oMath>
                  </m:oMathPara>
                </a14:m>
                <a:endParaRPr lang="ko-KR" altLang="en-US" sz="1400" dirty="0">
                  <a:solidFill>
                    <a:srgbClr val="0000FF"/>
                  </a:solidFill>
                </a:endParaRPr>
              </a:p>
            </p:txBody>
          </p:sp>
        </mc:Choice>
        <mc:Fallback xmlns="">
          <p:sp>
            <p:nvSpPr>
              <p:cNvPr id="17" name="TextBox 16">
                <a:extLst>
                  <a:ext uri="{FF2B5EF4-FFF2-40B4-BE49-F238E27FC236}">
                    <a16:creationId xmlns:a16="http://schemas.microsoft.com/office/drawing/2014/main" id="{E7109B0F-E4AE-1961-07B2-C9D17F2DF200}"/>
                  </a:ext>
                </a:extLst>
              </p:cNvPr>
              <p:cNvSpPr txBox="1">
                <a:spLocks noRot="1" noChangeAspect="1" noMove="1" noResize="1" noEditPoints="1" noAdjustHandles="1" noChangeArrowheads="1" noChangeShapeType="1" noTextEdit="1"/>
              </p:cNvSpPr>
              <p:nvPr/>
            </p:nvSpPr>
            <p:spPr>
              <a:xfrm>
                <a:off x="8655400" y="1919969"/>
                <a:ext cx="992003" cy="307777"/>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680210E-AE84-7C1E-AC69-56A6317DABE4}"/>
                  </a:ext>
                </a:extLst>
              </p:cNvPr>
              <p:cNvSpPr txBox="1"/>
              <p:nvPr/>
            </p:nvSpPr>
            <p:spPr>
              <a:xfrm>
                <a:off x="9947446" y="1764413"/>
                <a:ext cx="1968359" cy="618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400" b="0" i="1" smtClean="0">
                          <a:solidFill>
                            <a:srgbClr val="0000FF"/>
                          </a:solidFill>
                          <a:latin typeface="Cambria Math" panose="02040503050406030204" pitchFamily="18" charset="0"/>
                        </a:rPr>
                        <m:t>~</m:t>
                      </m:r>
                      <m:r>
                        <a:rPr lang="en-US" altLang="ko-KR" sz="1400" b="0" i="1" smtClean="0">
                          <a:solidFill>
                            <a:srgbClr val="0000FF"/>
                          </a:solidFill>
                          <a:latin typeface="Cambria Math" panose="02040503050406030204" pitchFamily="18" charset="0"/>
                        </a:rPr>
                        <m:t>𝐷</m:t>
                      </m:r>
                      <m:r>
                        <a:rPr lang="en-US" altLang="ko-KR" sz="1400" b="0" i="1" smtClean="0">
                          <a:solidFill>
                            <a:srgbClr val="0000FF"/>
                          </a:solidFill>
                          <a:latin typeface="Cambria Math" panose="02040503050406030204" pitchFamily="18" charset="0"/>
                        </a:rPr>
                        <m:t>×4</m:t>
                      </m:r>
                      <m:r>
                        <a:rPr lang="en-US" altLang="ko-KR" sz="1400" i="1">
                          <a:solidFill>
                            <a:srgbClr val="0000FF"/>
                          </a:solidFill>
                          <a:latin typeface="Cambria Math" panose="02040503050406030204" pitchFamily="18" charset="0"/>
                        </a:rPr>
                        <m:t>𝜋</m:t>
                      </m:r>
                      <m:sSub>
                        <m:sSubPr>
                          <m:ctrlPr>
                            <a:rPr lang="en-US" altLang="ko-KR" sz="1400" b="0" i="1" smtClean="0">
                              <a:solidFill>
                                <a:srgbClr val="0000FF"/>
                              </a:solidFill>
                              <a:latin typeface="Cambria Math" panose="02040503050406030204" pitchFamily="18" charset="0"/>
                            </a:rPr>
                          </m:ctrlPr>
                        </m:sSubPr>
                        <m:e>
                          <m:r>
                            <a:rPr lang="en-US" altLang="ko-KR" sz="1400" b="0" i="1" smtClean="0">
                              <a:solidFill>
                                <a:srgbClr val="0000FF"/>
                              </a:solidFill>
                              <a:latin typeface="Cambria Math" panose="02040503050406030204" pitchFamily="18" charset="0"/>
                            </a:rPr>
                            <m:t>𝜌</m:t>
                          </m:r>
                        </m:e>
                        <m:sub>
                          <m:r>
                            <a:rPr lang="en-US" altLang="ko-KR" sz="1400" b="0" i="1" smtClean="0">
                              <a:solidFill>
                                <a:srgbClr val="0000FF"/>
                              </a:solidFill>
                              <a:latin typeface="Cambria Math" panose="02040503050406030204" pitchFamily="18" charset="0"/>
                            </a:rPr>
                            <m:t>𝑐</m:t>
                          </m:r>
                        </m:sub>
                      </m:sSub>
                      <m:sSup>
                        <m:sSupPr>
                          <m:ctrlPr>
                            <a:rPr lang="en-US" altLang="ko-KR" sz="1400" b="0" i="1" smtClean="0">
                              <a:solidFill>
                                <a:srgbClr val="0000FF"/>
                              </a:solidFill>
                              <a:latin typeface="Cambria Math" panose="02040503050406030204" pitchFamily="18" charset="0"/>
                            </a:rPr>
                          </m:ctrlPr>
                        </m:sSupPr>
                        <m:e>
                          <m:d>
                            <m:dPr>
                              <m:ctrlPr>
                                <a:rPr lang="en-US" altLang="ko-KR" sz="1400" b="0" i="1" smtClean="0">
                                  <a:solidFill>
                                    <a:srgbClr val="0000FF"/>
                                  </a:solidFill>
                                  <a:latin typeface="Cambria Math" panose="02040503050406030204" pitchFamily="18" charset="0"/>
                                </a:rPr>
                              </m:ctrlPr>
                            </m:dPr>
                            <m:e>
                              <m:f>
                                <m:fPr>
                                  <m:ctrlPr>
                                    <a:rPr lang="en-US" altLang="ko-KR" sz="1400" b="0" i="1" smtClean="0">
                                      <a:solidFill>
                                        <a:srgbClr val="0000FF"/>
                                      </a:solidFill>
                                      <a:latin typeface="Cambria Math" panose="02040503050406030204" pitchFamily="18" charset="0"/>
                                    </a:rPr>
                                  </m:ctrlPr>
                                </m:fPr>
                                <m:num>
                                  <m:r>
                                    <a:rPr lang="en-US" altLang="ko-KR" sz="1400" b="0" i="1" smtClean="0">
                                      <a:solidFill>
                                        <a:srgbClr val="0000FF"/>
                                      </a:solidFill>
                                      <a:latin typeface="Cambria Math" panose="02040503050406030204" pitchFamily="18" charset="0"/>
                                    </a:rPr>
                                    <m:t>𝐺</m:t>
                                  </m:r>
                                  <m:sSub>
                                    <m:sSubPr>
                                      <m:ctrlPr>
                                        <a:rPr lang="en-US" altLang="ko-KR" sz="1400" b="0" i="1" smtClean="0">
                                          <a:solidFill>
                                            <a:srgbClr val="0000FF"/>
                                          </a:solidFill>
                                          <a:latin typeface="Cambria Math" panose="02040503050406030204" pitchFamily="18" charset="0"/>
                                        </a:rPr>
                                      </m:ctrlPr>
                                    </m:sSubPr>
                                    <m:e>
                                      <m:r>
                                        <a:rPr lang="en-US" altLang="ko-KR" sz="1400" b="0" i="1" smtClean="0">
                                          <a:solidFill>
                                            <a:srgbClr val="0000FF"/>
                                          </a:solidFill>
                                          <a:latin typeface="Cambria Math" panose="02040503050406030204" pitchFamily="18" charset="0"/>
                                        </a:rPr>
                                        <m:t>𝑀</m:t>
                                      </m:r>
                                    </m:e>
                                    <m:sub>
                                      <m:r>
                                        <m:rPr>
                                          <m:sty m:val="p"/>
                                        </m:rPr>
                                        <a:rPr lang="en-US" altLang="ko-KR" sz="1400" b="0" i="1" smtClean="0">
                                          <a:solidFill>
                                            <a:srgbClr val="0000FF"/>
                                          </a:solidFill>
                                          <a:latin typeface="Cambria Math" panose="02040503050406030204" pitchFamily="18" charset="0"/>
                                        </a:rPr>
                                        <m:t>bh</m:t>
                                      </m:r>
                                    </m:sub>
                                  </m:sSub>
                                </m:num>
                                <m:den>
                                  <m:r>
                                    <a:rPr lang="en-US" altLang="ko-KR" sz="1400" b="0" i="1" smtClean="0">
                                      <a:solidFill>
                                        <a:srgbClr val="0000FF"/>
                                      </a:solidFill>
                                      <a:latin typeface="Cambria Math" panose="02040503050406030204" pitchFamily="18" charset="0"/>
                                    </a:rPr>
                                    <m:t>𝑣</m:t>
                                  </m:r>
                                </m:den>
                              </m:f>
                            </m:e>
                          </m:d>
                        </m:e>
                        <m:sup>
                          <m:r>
                            <a:rPr lang="en-US" altLang="ko-KR" sz="1400" b="0" i="1" smtClean="0">
                              <a:solidFill>
                                <a:srgbClr val="0000FF"/>
                              </a:solidFill>
                              <a:latin typeface="Cambria Math" panose="02040503050406030204" pitchFamily="18" charset="0"/>
                            </a:rPr>
                            <m:t>2</m:t>
                          </m:r>
                        </m:sup>
                      </m:sSup>
                      <m:r>
                        <a:rPr lang="en-US" altLang="ko-KR" sz="1400" b="0" i="1" smtClean="0">
                          <a:solidFill>
                            <a:srgbClr val="0000FF"/>
                          </a:solidFill>
                          <a:latin typeface="Cambria Math" panose="02040503050406030204" pitchFamily="18" charset="0"/>
                        </a:rPr>
                        <m:t>𝐶</m:t>
                      </m:r>
                    </m:oMath>
                  </m:oMathPara>
                </a14:m>
                <a:endParaRPr lang="ko-KR" altLang="en-US" sz="1400" dirty="0">
                  <a:solidFill>
                    <a:srgbClr val="0000FF"/>
                  </a:solidFill>
                </a:endParaRPr>
              </a:p>
            </p:txBody>
          </p:sp>
        </mc:Choice>
        <mc:Fallback xmlns="">
          <p:sp>
            <p:nvSpPr>
              <p:cNvPr id="21" name="TextBox 20">
                <a:extLst>
                  <a:ext uri="{FF2B5EF4-FFF2-40B4-BE49-F238E27FC236}">
                    <a16:creationId xmlns:a16="http://schemas.microsoft.com/office/drawing/2014/main" id="{F680210E-AE84-7C1E-AC69-56A6317DABE4}"/>
                  </a:ext>
                </a:extLst>
              </p:cNvPr>
              <p:cNvSpPr txBox="1">
                <a:spLocks noRot="1" noChangeAspect="1" noMove="1" noResize="1" noEditPoints="1" noAdjustHandles="1" noChangeArrowheads="1" noChangeShapeType="1" noTextEdit="1"/>
              </p:cNvSpPr>
              <p:nvPr/>
            </p:nvSpPr>
            <p:spPr>
              <a:xfrm>
                <a:off x="9947446" y="1764413"/>
                <a:ext cx="1968359" cy="618887"/>
              </a:xfrm>
              <a:prstGeom prst="rect">
                <a:avLst/>
              </a:prstGeom>
              <a:blipFill>
                <a:blip r:embed="rId8"/>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739825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1B19-CD64-1E16-DD72-D0FF32D6FC8F}"/>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D9F02659-D235-FA18-8B08-8794B0F1FDA6}"/>
              </a:ext>
            </a:extLst>
          </p:cNvPr>
          <p:cNvSpPr/>
          <p:nvPr/>
        </p:nvSpPr>
        <p:spPr>
          <a:xfrm>
            <a:off x="0" y="6627167"/>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B643E203-2C66-8B34-30AA-4A9FED0BAF1A}"/>
              </a:ext>
            </a:extLst>
          </p:cNvPr>
          <p:cNvSpPr txBox="1"/>
          <p:nvPr/>
        </p:nvSpPr>
        <p:spPr>
          <a:xfrm>
            <a:off x="-1" y="6627165"/>
            <a:ext cx="1421757" cy="253916"/>
          </a:xfrm>
          <a:prstGeom prst="rect">
            <a:avLst/>
          </a:prstGeom>
          <a:noFill/>
        </p:spPr>
        <p:txBody>
          <a:bodyPr wrap="square" rtlCol="0">
            <a:spAutoFit/>
          </a:bodyPr>
          <a:lstStyle/>
          <a:p>
            <a:r>
              <a:rPr lang="en-US" altLang="ko-KR" sz="1050" dirty="0">
                <a:solidFill>
                  <a:schemeClr val="bg1"/>
                </a:solidFill>
              </a:rPr>
              <a:t>Hyeonmo Koo</a:t>
            </a:r>
            <a:endParaRPr lang="ko-KR" altLang="en-US" sz="1050" dirty="0">
              <a:solidFill>
                <a:schemeClr val="bg1"/>
              </a:solidFill>
            </a:endParaRPr>
          </a:p>
        </p:txBody>
      </p:sp>
      <p:sp>
        <p:nvSpPr>
          <p:cNvPr id="8" name="제목 1">
            <a:extLst>
              <a:ext uri="{FF2B5EF4-FFF2-40B4-BE49-F238E27FC236}">
                <a16:creationId xmlns:a16="http://schemas.microsoft.com/office/drawing/2014/main" id="{137C3DB7-AF0E-FF51-A502-FC8B75B4CD8C}"/>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Contribution of DF Force</a:t>
            </a:r>
            <a:endParaRPr lang="ko-KR" altLang="en-US" sz="4000" b="1" dirty="0">
              <a:latin typeface="Grandview" panose="020B0502040204020203" pitchFamily="34" charset="0"/>
              <a:cs typeface="Arial" panose="020B0604020202020204" pitchFamily="34" charset="0"/>
            </a:endParaRPr>
          </a:p>
        </p:txBody>
      </p:sp>
      <p:sp>
        <p:nvSpPr>
          <p:cNvPr id="9" name="직사각형 8">
            <a:extLst>
              <a:ext uri="{FF2B5EF4-FFF2-40B4-BE49-F238E27FC236}">
                <a16:creationId xmlns:a16="http://schemas.microsoft.com/office/drawing/2014/main" id="{5A40D06C-0901-4A07-D174-AAA213972B83}"/>
              </a:ext>
            </a:extLst>
          </p:cNvPr>
          <p:cNvSpPr/>
          <p:nvPr/>
        </p:nvSpPr>
        <p:spPr>
          <a:xfrm>
            <a:off x="0" y="0"/>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TextBox 9">
            <a:extLst>
              <a:ext uri="{FF2B5EF4-FFF2-40B4-BE49-F238E27FC236}">
                <a16:creationId xmlns:a16="http://schemas.microsoft.com/office/drawing/2014/main" id="{9B7847C5-CAEF-E8B2-5219-D0BEE59F99FE}"/>
              </a:ext>
            </a:extLst>
          </p:cNvPr>
          <p:cNvSpPr txBox="1"/>
          <p:nvPr/>
        </p:nvSpPr>
        <p:spPr>
          <a:xfrm>
            <a:off x="10770243" y="0"/>
            <a:ext cx="1421757" cy="253916"/>
          </a:xfrm>
          <a:prstGeom prst="rect">
            <a:avLst/>
          </a:prstGeom>
          <a:noFill/>
        </p:spPr>
        <p:txBody>
          <a:bodyPr wrap="square" rtlCol="0">
            <a:spAutoFit/>
          </a:bodyPr>
          <a:lstStyle/>
          <a:p>
            <a:pPr algn="r"/>
            <a:r>
              <a:rPr lang="en-US" altLang="ko-KR" sz="1050" dirty="0">
                <a:solidFill>
                  <a:schemeClr val="bg1"/>
                </a:solidFill>
              </a:rPr>
              <a:t>24/37</a:t>
            </a:r>
            <a:endParaRPr lang="ko-KR" altLang="en-US" sz="1050" dirty="0">
              <a:solidFill>
                <a:schemeClr val="bg1"/>
              </a:solidFill>
            </a:endParaRPr>
          </a:p>
        </p:txBody>
      </p:sp>
      <p:sp>
        <p:nvSpPr>
          <p:cNvPr id="13" name="TextBox 12">
            <a:extLst>
              <a:ext uri="{FF2B5EF4-FFF2-40B4-BE49-F238E27FC236}">
                <a16:creationId xmlns:a16="http://schemas.microsoft.com/office/drawing/2014/main" id="{1704D90E-51B9-DD6F-8DA3-2ACA4DE301C2}"/>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DB4A812B-D4B7-FF87-9FBA-AAFB96578AE2}"/>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799E89CB-7F25-9011-2D0B-8EF640A66B2D}"/>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12316576-13DE-EA2C-D310-436305E8301F}"/>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EC4940AA-E025-92DC-A534-D8D0A946F808}"/>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내용 개체 틀 2">
                <a:extLst>
                  <a:ext uri="{FF2B5EF4-FFF2-40B4-BE49-F238E27FC236}">
                    <a16:creationId xmlns:a16="http://schemas.microsoft.com/office/drawing/2014/main" id="{435D39E8-5C0E-BBF1-8BC8-3FC1693DF45D}"/>
                  </a:ext>
                </a:extLst>
              </p:cNvPr>
              <p:cNvSpPr txBox="1">
                <a:spLocks/>
              </p:cNvSpPr>
              <p:nvPr/>
            </p:nvSpPr>
            <p:spPr>
              <a:xfrm>
                <a:off x="370114" y="1472047"/>
                <a:ext cx="7909788" cy="1677482"/>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t>Cutoff radius scale for DF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𝑟</m:t>
                        </m:r>
                      </m:e>
                      <m:sub>
                        <m:r>
                          <m:rPr>
                            <m:sty m:val="p"/>
                          </m:rPr>
                          <a:rPr lang="en-US" altLang="ko-KR" sz="2000" b="0" i="1" smtClean="0">
                            <a:latin typeface="Cambria Math" panose="02040503050406030204" pitchFamily="18" charset="0"/>
                          </a:rPr>
                          <m:t>eff</m:t>
                        </m:r>
                      </m:sub>
                    </m:sSub>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𝛼</m:t>
                        </m:r>
                      </m:e>
                      <m:sub>
                        <m:r>
                          <m:rPr>
                            <m:sty m:val="p"/>
                          </m:rPr>
                          <a:rPr lang="en-US" altLang="ko-KR" sz="2000" b="0" i="1" smtClean="0">
                            <a:latin typeface="Cambria Math" panose="02040503050406030204" pitchFamily="18" charset="0"/>
                          </a:rPr>
                          <m:t>df</m:t>
                        </m:r>
                      </m:sub>
                    </m:sSub>
                    <m:d>
                      <m:dPr>
                        <m:ctrlPr>
                          <a:rPr lang="en-US" altLang="ko-KR" sz="2000" b="0" i="1" smtClean="0">
                            <a:latin typeface="Cambria Math" panose="02040503050406030204" pitchFamily="18" charset="0"/>
                          </a:rPr>
                        </m:ctrlPr>
                      </m:d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𝐷</m:t>
                            </m:r>
                          </m:e>
                        </m:acc>
                        <m:r>
                          <a:rPr lang="en-US" altLang="ko-KR" sz="2000" b="0" i="1" smtClean="0">
                            <a:latin typeface="Cambria Math" panose="02040503050406030204" pitchFamily="18" charset="0"/>
                          </a:rPr>
                          <m:t>/2</m:t>
                        </m:r>
                      </m:e>
                    </m:d>
                  </m:oMath>
                </a14:m>
                <a:r>
                  <a:rPr lang="en-US" altLang="ko-KR" sz="2000" dirty="0">
                    <a:solidFill>
                      <a:schemeClr val="tx1"/>
                    </a:solidFill>
                  </a:rPr>
                  <a:t> (</a:t>
                </a:r>
                <a14:m>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𝛼</m:t>
                        </m:r>
                      </m:e>
                      <m:sub>
                        <m:r>
                          <m:rPr>
                            <m:sty m:val="p"/>
                          </m:rPr>
                          <a:rPr lang="en-US" altLang="ko-KR" sz="2000" i="1">
                            <a:latin typeface="Cambria Math" panose="02040503050406030204" pitchFamily="18" charset="0"/>
                          </a:rPr>
                          <m:t>df</m:t>
                        </m:r>
                      </m:sub>
                    </m:sSub>
                    <m:r>
                      <a:rPr lang="en-US" altLang="ko-KR" sz="2000" b="0" i="1" smtClean="0">
                        <a:latin typeface="Cambria Math" panose="02040503050406030204" pitchFamily="18" charset="0"/>
                      </a:rPr>
                      <m:t>&lt;1</m:t>
                    </m:r>
                  </m:oMath>
                </a14:m>
                <a:r>
                  <a:rPr lang="en-US" altLang="ko-KR" sz="2000" dirty="0">
                    <a:solidFill>
                      <a:schemeClr val="tx1"/>
                    </a:solidFill>
                  </a:rPr>
                  <a:t>)</a:t>
                </a:r>
              </a:p>
              <a:p>
                <a:r>
                  <a:rPr lang="en-US" altLang="ko-KR" sz="200" dirty="0">
                    <a:solidFill>
                      <a:schemeClr val="bg1"/>
                    </a:solidFill>
                  </a:rPr>
                  <a:t>d</a:t>
                </a:r>
              </a:p>
              <a:p>
                <a:pPr marL="0" indent="0">
                  <a:buNone/>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𝜏</m:t>
                      </m:r>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0.093</m:t>
                                  </m:r>
                                </m:num>
                                <m:den>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𝛼</m:t>
                                      </m:r>
                                    </m:e>
                                    <m:sub>
                                      <m:r>
                                        <m:rPr>
                                          <m:sty m:val="p"/>
                                        </m:rPr>
                                        <a:rPr lang="en-US" altLang="ko-KR" sz="2000" b="0" i="1" smtClean="0">
                                          <a:latin typeface="Cambria Math" panose="02040503050406030204" pitchFamily="18" charset="0"/>
                                        </a:rPr>
                                        <m:t>df</m:t>
                                      </m:r>
                                    </m:sub>
                                  </m:sSub>
                                </m:den>
                              </m:f>
                            </m:e>
                          </m:d>
                        </m:e>
                        <m:sup>
                          <m:r>
                            <a:rPr lang="en-US" altLang="ko-KR" sz="2000" b="0" i="0" smtClean="0">
                              <a:latin typeface="Cambria Math" panose="02040503050406030204" pitchFamily="18" charset="0"/>
                            </a:rPr>
                            <m:t>2</m:t>
                          </m:r>
                        </m:sup>
                      </m:sSup>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−21</m:t>
                                      </m:r>
                                    </m:sup>
                                  </m:sSup>
                                  <m:r>
                                    <m:rPr>
                                      <m:sty m:val="p"/>
                                    </m:rPr>
                                    <a:rPr lang="en-US" altLang="ko-KR" sz="2000" i="1">
                                      <a:latin typeface="Cambria Math" panose="02040503050406030204" pitchFamily="18" charset="0"/>
                                    </a:rPr>
                                    <m:t>eV</m:t>
                                  </m:r>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den>
                              </m:f>
                            </m:e>
                          </m:d>
                        </m:e>
                        <m:sup>
                          <m:r>
                            <a:rPr lang="en-US" altLang="ko-KR" sz="2000" b="0" i="1" smtClean="0">
                              <a:latin typeface="Cambria Math" panose="02040503050406030204" pitchFamily="18" charset="0"/>
                            </a:rPr>
                            <m:t>2</m:t>
                          </m:r>
                        </m:sup>
                      </m:sSup>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8</m:t>
                                      </m:r>
                                    </m:sup>
                                  </m:sSup>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a:rPr lang="en-US" altLang="ko-KR" sz="2000" i="1">
                                          <a:latin typeface="Cambria Math" panose="02040503050406030204" pitchFamily="18" charset="0"/>
                                        </a:rPr>
                                        <m:t>⊙</m:t>
                                      </m:r>
                                    </m:sub>
                                  </m:sSub>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m:rPr>
                                          <m:sty m:val="p"/>
                                        </m:rPr>
                                        <a:rPr lang="en-US" altLang="ko-KR" sz="2000" i="1">
                                          <a:latin typeface="Cambria Math" panose="02040503050406030204" pitchFamily="18" charset="0"/>
                                        </a:rPr>
                                        <m:t>bh</m:t>
                                      </m:r>
                                    </m:sub>
                                  </m:sSub>
                                </m:den>
                              </m:f>
                            </m:e>
                          </m:d>
                        </m:e>
                        <m:sup>
                          <m:r>
                            <a:rPr lang="en-US" altLang="ko-KR" sz="2000" b="0" i="1" smtClean="0">
                              <a:latin typeface="Cambria Math" panose="02040503050406030204" pitchFamily="18" charset="0"/>
                            </a:rPr>
                            <m:t>1/2</m:t>
                          </m:r>
                        </m:sup>
                      </m:sSup>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5</m:t>
                                  </m:r>
                                </m:sup>
                              </m:sSup>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a:rPr lang="en-US" altLang="ko-KR" sz="2000" i="1">
                                      <a:latin typeface="Cambria Math" panose="02040503050406030204" pitchFamily="18" charset="0"/>
                                    </a:rPr>
                                    <m:t>⊙</m:t>
                                  </m:r>
                                </m:sub>
                              </m:sSub>
                              <m:r>
                                <a:rPr lang="en-US" altLang="ko-KR" sz="2000" b="0" i="1" smtClean="0">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pc</m:t>
                                  </m:r>
                                </m:e>
                                <m:sup>
                                  <m:r>
                                    <a:rPr lang="en-US" altLang="ko-KR" sz="2000" i="1">
                                      <a:latin typeface="Cambria Math" panose="02040503050406030204" pitchFamily="18" charset="0"/>
                                    </a:rPr>
                                    <m:t>3</m:t>
                                  </m:r>
                                </m:sup>
                              </m:sSup>
                            </m:num>
                            <m:den>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den>
                          </m:f>
                        </m:e>
                      </m:d>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i="1">
                                      <a:latin typeface="Cambria Math" panose="02040503050406030204" pitchFamily="18" charset="0"/>
                                    </a:rPr>
                                    <m:t>1</m:t>
                                  </m:r>
                                  <m:r>
                                    <m:rPr>
                                      <m:sty m:val="p"/>
                                    </m:rPr>
                                    <a:rPr lang="en-US" altLang="ko-KR" sz="2000" i="1">
                                      <a:latin typeface="Cambria Math" panose="02040503050406030204" pitchFamily="18" charset="0"/>
                                    </a:rPr>
                                    <m:t>pc</m:t>
                                  </m:r>
                                </m:num>
                                <m:den>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𝐷</m:t>
                                      </m:r>
                                    </m:e>
                                  </m:acc>
                                </m:den>
                              </m:f>
                            </m:e>
                          </m:d>
                        </m:e>
                        <m:sup>
                          <m:r>
                            <a:rPr lang="en-US" altLang="ko-KR" sz="2000" b="0" i="1" smtClean="0">
                              <a:latin typeface="Cambria Math" panose="02040503050406030204" pitchFamily="18" charset="0"/>
                            </a:rPr>
                            <m:t>5/2</m:t>
                          </m:r>
                        </m:sup>
                      </m:sSup>
                      <m:r>
                        <m:rPr>
                          <m:sty m:val="p"/>
                        </m:rPr>
                        <a:rPr lang="en-US" altLang="ko-KR" sz="2000" b="0" i="1" smtClean="0">
                          <a:latin typeface="Cambria Math" panose="02040503050406030204" pitchFamily="18" charset="0"/>
                        </a:rPr>
                        <m:t>Gyr</m:t>
                      </m:r>
                    </m:oMath>
                  </m:oMathPara>
                </a14:m>
                <a:endParaRPr lang="en-US" altLang="ko-KR" sz="2000" dirty="0"/>
              </a:p>
            </p:txBody>
          </p:sp>
        </mc:Choice>
        <mc:Fallback xmlns="">
          <p:sp>
            <p:nvSpPr>
              <p:cNvPr id="6" name="내용 개체 틀 2">
                <a:extLst>
                  <a:ext uri="{FF2B5EF4-FFF2-40B4-BE49-F238E27FC236}">
                    <a16:creationId xmlns:a16="http://schemas.microsoft.com/office/drawing/2014/main" id="{435D39E8-5C0E-BBF1-8BC8-3FC1693DF45D}"/>
                  </a:ext>
                </a:extLst>
              </p:cNvPr>
              <p:cNvSpPr txBox="1">
                <a:spLocks noRot="1" noChangeAspect="1" noMove="1" noResize="1" noEditPoints="1" noAdjustHandles="1" noChangeArrowheads="1" noChangeShapeType="1" noTextEdit="1"/>
              </p:cNvSpPr>
              <p:nvPr/>
            </p:nvSpPr>
            <p:spPr>
              <a:xfrm>
                <a:off x="370114" y="1472047"/>
                <a:ext cx="7909788" cy="1677482"/>
              </a:xfrm>
              <a:prstGeom prst="rect">
                <a:avLst/>
              </a:prstGeom>
              <a:blipFill>
                <a:blip r:embed="rId3"/>
                <a:stretch>
                  <a:fillRect l="-694" t="-3623"/>
                </a:stretch>
              </a:blipFill>
            </p:spPr>
            <p:txBody>
              <a:bodyPr/>
              <a:lstStyle/>
              <a:p>
                <a:r>
                  <a:rPr lang="ko-KR" altLang="en-US">
                    <a:noFill/>
                  </a:rPr>
                  <a:t> </a:t>
                </a:r>
              </a:p>
            </p:txBody>
          </p:sp>
        </mc:Fallback>
      </mc:AlternateContent>
      <p:sp>
        <p:nvSpPr>
          <p:cNvPr id="15" name="타원 14">
            <a:extLst>
              <a:ext uri="{FF2B5EF4-FFF2-40B4-BE49-F238E27FC236}">
                <a16:creationId xmlns:a16="http://schemas.microsoft.com/office/drawing/2014/main" id="{A29157CE-C65C-9497-D125-712BD9A929C9}"/>
              </a:ext>
            </a:extLst>
          </p:cNvPr>
          <p:cNvSpPr/>
          <p:nvPr/>
        </p:nvSpPr>
        <p:spPr>
          <a:xfrm>
            <a:off x="8166147" y="2277452"/>
            <a:ext cx="1765300" cy="1765300"/>
          </a:xfrm>
          <a:prstGeom prst="ellipse">
            <a:avLst/>
          </a:prstGeom>
          <a:solidFill>
            <a:srgbClr val="FF0909">
              <a:alpha val="10196"/>
            </a:srgb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타원 15">
            <a:extLst>
              <a:ext uri="{FF2B5EF4-FFF2-40B4-BE49-F238E27FC236}">
                <a16:creationId xmlns:a16="http://schemas.microsoft.com/office/drawing/2014/main" id="{EE4F7A01-1F67-2463-6029-4DE4E9E80B96}"/>
              </a:ext>
            </a:extLst>
          </p:cNvPr>
          <p:cNvSpPr/>
          <p:nvPr/>
        </p:nvSpPr>
        <p:spPr>
          <a:xfrm>
            <a:off x="10334083" y="1244598"/>
            <a:ext cx="1765300" cy="1765300"/>
          </a:xfrm>
          <a:prstGeom prst="ellipse">
            <a:avLst/>
          </a:prstGeom>
          <a:solidFill>
            <a:srgbClr val="FF0909">
              <a:alpha val="10196"/>
            </a:srgb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7" name="직선 연결선 16">
            <a:extLst>
              <a:ext uri="{FF2B5EF4-FFF2-40B4-BE49-F238E27FC236}">
                <a16:creationId xmlns:a16="http://schemas.microsoft.com/office/drawing/2014/main" id="{7CE97830-5B10-3822-8791-B3808D6C2F08}"/>
              </a:ext>
            </a:extLst>
          </p:cNvPr>
          <p:cNvCxnSpPr>
            <a:cxnSpLocks/>
          </p:cNvCxnSpPr>
          <p:nvPr/>
        </p:nvCxnSpPr>
        <p:spPr>
          <a:xfrm flipH="1">
            <a:off x="9048797" y="2127248"/>
            <a:ext cx="2167936" cy="1032854"/>
          </a:xfrm>
          <a:prstGeom prst="line">
            <a:avLst/>
          </a:prstGeom>
          <a:ln w="28575">
            <a:solidFill>
              <a:srgbClr val="0000FF"/>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DDF83C-C7CD-A345-05EF-9DC42F2848BB}"/>
                  </a:ext>
                </a:extLst>
              </p:cNvPr>
              <p:cNvSpPr txBox="1"/>
              <p:nvPr/>
            </p:nvSpPr>
            <p:spPr>
              <a:xfrm>
                <a:off x="9415055" y="2143956"/>
                <a:ext cx="103278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ko-KR" sz="2000" b="0" i="1" smtClean="0">
                              <a:solidFill>
                                <a:srgbClr val="0000FF"/>
                              </a:solidFill>
                              <a:latin typeface="Cambria Math" panose="02040503050406030204" pitchFamily="18" charset="0"/>
                            </a:rPr>
                          </m:ctrlPr>
                        </m:accPr>
                        <m:e>
                          <m:r>
                            <a:rPr lang="en-US" altLang="ko-KR" sz="2000" b="0" i="1" smtClean="0">
                              <a:solidFill>
                                <a:srgbClr val="0000FF"/>
                              </a:solidFill>
                              <a:latin typeface="Cambria Math" panose="02040503050406030204" pitchFamily="18" charset="0"/>
                            </a:rPr>
                            <m:t>𝐷</m:t>
                          </m:r>
                        </m:e>
                      </m:acc>
                      <m:r>
                        <a:rPr lang="en-US" altLang="ko-KR" sz="2000" b="0" i="1" smtClean="0">
                          <a:solidFill>
                            <a:srgbClr val="0000FF"/>
                          </a:solidFill>
                          <a:latin typeface="Cambria Math" panose="02040503050406030204" pitchFamily="18" charset="0"/>
                        </a:rPr>
                        <m:t>=2</m:t>
                      </m:r>
                      <m:r>
                        <a:rPr lang="en-US" altLang="ko-KR" sz="2000" b="0" i="1" smtClean="0">
                          <a:solidFill>
                            <a:srgbClr val="0000FF"/>
                          </a:solidFill>
                          <a:latin typeface="Cambria Math" panose="02040503050406030204" pitchFamily="18" charset="0"/>
                        </a:rPr>
                        <m:t>𝑟</m:t>
                      </m:r>
                    </m:oMath>
                  </m:oMathPara>
                </a14:m>
                <a:endParaRPr lang="ko-KR" altLang="en-US" sz="2000" dirty="0">
                  <a:solidFill>
                    <a:srgbClr val="0000FF"/>
                  </a:solidFill>
                </a:endParaRPr>
              </a:p>
            </p:txBody>
          </p:sp>
        </mc:Choice>
        <mc:Fallback xmlns="">
          <p:sp>
            <p:nvSpPr>
              <p:cNvPr id="21" name="TextBox 20">
                <a:extLst>
                  <a:ext uri="{FF2B5EF4-FFF2-40B4-BE49-F238E27FC236}">
                    <a16:creationId xmlns:a16="http://schemas.microsoft.com/office/drawing/2014/main" id="{63DDF83C-C7CD-A345-05EF-9DC42F2848BB}"/>
                  </a:ext>
                </a:extLst>
              </p:cNvPr>
              <p:cNvSpPr txBox="1">
                <a:spLocks noRot="1" noChangeAspect="1" noMove="1" noResize="1" noEditPoints="1" noAdjustHandles="1" noChangeArrowheads="1" noChangeShapeType="1" noTextEdit="1"/>
              </p:cNvSpPr>
              <p:nvPr/>
            </p:nvSpPr>
            <p:spPr>
              <a:xfrm>
                <a:off x="9415055" y="2143956"/>
                <a:ext cx="1032783" cy="400110"/>
              </a:xfrm>
              <a:prstGeom prst="rect">
                <a:avLst/>
              </a:prstGeom>
              <a:blipFill>
                <a:blip r:embed="rId4"/>
                <a:stretch>
                  <a:fillRect/>
                </a:stretch>
              </a:blipFill>
            </p:spPr>
            <p:txBody>
              <a:bodyPr/>
              <a:lstStyle/>
              <a:p>
                <a:r>
                  <a:rPr lang="ko-KR" altLang="en-US">
                    <a:noFill/>
                  </a:rPr>
                  <a:t> </a:t>
                </a:r>
              </a:p>
            </p:txBody>
          </p:sp>
        </mc:Fallback>
      </mc:AlternateContent>
      <p:sp>
        <p:nvSpPr>
          <p:cNvPr id="22" name="타원 21">
            <a:extLst>
              <a:ext uri="{FF2B5EF4-FFF2-40B4-BE49-F238E27FC236}">
                <a16:creationId xmlns:a16="http://schemas.microsoft.com/office/drawing/2014/main" id="{B3EE52DE-2940-6A8A-4A3E-D932CCFED8C9}"/>
              </a:ext>
            </a:extLst>
          </p:cNvPr>
          <p:cNvSpPr/>
          <p:nvPr/>
        </p:nvSpPr>
        <p:spPr>
          <a:xfrm>
            <a:off x="11113816" y="2024331"/>
            <a:ext cx="205834" cy="205834"/>
          </a:xfrm>
          <a:prstGeom prst="ellipse">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타원 22">
            <a:extLst>
              <a:ext uri="{FF2B5EF4-FFF2-40B4-BE49-F238E27FC236}">
                <a16:creationId xmlns:a16="http://schemas.microsoft.com/office/drawing/2014/main" id="{C8A010BE-453E-9C79-5E24-EBF76FC5C76B}"/>
              </a:ext>
            </a:extLst>
          </p:cNvPr>
          <p:cNvSpPr/>
          <p:nvPr/>
        </p:nvSpPr>
        <p:spPr>
          <a:xfrm>
            <a:off x="8945880" y="3057185"/>
            <a:ext cx="205834" cy="205834"/>
          </a:xfrm>
          <a:prstGeom prst="ellipse">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4" name="직선 화살표 연결선 23">
            <a:extLst>
              <a:ext uri="{FF2B5EF4-FFF2-40B4-BE49-F238E27FC236}">
                <a16:creationId xmlns:a16="http://schemas.microsoft.com/office/drawing/2014/main" id="{6BEC082C-435D-A259-3BE3-52A38293C753}"/>
              </a:ext>
            </a:extLst>
          </p:cNvPr>
          <p:cNvCxnSpPr>
            <a:cxnSpLocks/>
            <a:stCxn id="15" idx="5"/>
          </p:cNvCxnSpPr>
          <p:nvPr/>
        </p:nvCxnSpPr>
        <p:spPr>
          <a:xfrm flipH="1" flipV="1">
            <a:off x="9048797" y="3160102"/>
            <a:ext cx="624128" cy="62412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id="{0F8A3B43-E699-D189-DD66-34CDC4ACE52F}"/>
              </a:ext>
            </a:extLst>
          </p:cNvPr>
          <p:cNvCxnSpPr>
            <a:cxnSpLocks/>
          </p:cNvCxnSpPr>
          <p:nvPr/>
        </p:nvCxnSpPr>
        <p:spPr>
          <a:xfrm flipH="1" flipV="1">
            <a:off x="11216733" y="2125165"/>
            <a:ext cx="624128" cy="62412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0669E8A-5AB4-3EEE-B89C-D44B3398241F}"/>
                  </a:ext>
                </a:extLst>
              </p:cNvPr>
              <p:cNvSpPr txBox="1"/>
              <p:nvPr/>
            </p:nvSpPr>
            <p:spPr>
              <a:xfrm>
                <a:off x="9281185" y="3102834"/>
                <a:ext cx="6104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𝑟</m:t>
                          </m:r>
                        </m:e>
                        <m:sub>
                          <m:r>
                            <m:rPr>
                              <m:sty m:val="p"/>
                            </m:rPr>
                            <a:rPr lang="en-US" altLang="ko-KR" sz="2000" b="0" i="1" smtClean="0">
                              <a:solidFill>
                                <a:srgbClr val="FF0000"/>
                              </a:solidFill>
                              <a:latin typeface="Cambria Math" panose="02040503050406030204" pitchFamily="18" charset="0"/>
                            </a:rPr>
                            <m:t>eff</m:t>
                          </m:r>
                        </m:sub>
                      </m:sSub>
                    </m:oMath>
                  </m:oMathPara>
                </a14:m>
                <a:endParaRPr lang="ko-KR" altLang="en-US" sz="2000" dirty="0">
                  <a:solidFill>
                    <a:srgbClr val="FF0000"/>
                  </a:solidFill>
                </a:endParaRPr>
              </a:p>
            </p:txBody>
          </p:sp>
        </mc:Choice>
        <mc:Fallback xmlns="">
          <p:sp>
            <p:nvSpPr>
              <p:cNvPr id="26" name="TextBox 25">
                <a:extLst>
                  <a:ext uri="{FF2B5EF4-FFF2-40B4-BE49-F238E27FC236}">
                    <a16:creationId xmlns:a16="http://schemas.microsoft.com/office/drawing/2014/main" id="{00669E8A-5AB4-3EEE-B89C-D44B3398241F}"/>
                  </a:ext>
                </a:extLst>
              </p:cNvPr>
              <p:cNvSpPr txBox="1">
                <a:spLocks noRot="1" noChangeAspect="1" noMove="1" noResize="1" noEditPoints="1" noAdjustHandles="1" noChangeArrowheads="1" noChangeShapeType="1" noTextEdit="1"/>
              </p:cNvSpPr>
              <p:nvPr/>
            </p:nvSpPr>
            <p:spPr>
              <a:xfrm>
                <a:off x="9281185" y="3102834"/>
                <a:ext cx="610488" cy="400110"/>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20E8CCF-DB21-4191-0376-CEBD646D43D0}"/>
                  </a:ext>
                </a:extLst>
              </p:cNvPr>
              <p:cNvSpPr txBox="1"/>
              <p:nvPr/>
            </p:nvSpPr>
            <p:spPr>
              <a:xfrm>
                <a:off x="9874243" y="2835013"/>
                <a:ext cx="2167935" cy="650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ko-KR" sz="1800" b="1" i="1" smtClean="0">
                          <a:solidFill>
                            <a:srgbClr val="FF0000"/>
                          </a:solidFill>
                          <a:effectLst>
                            <a:glow rad="63500">
                              <a:schemeClr val="bg1"/>
                            </a:glow>
                          </a:effectLst>
                          <a:latin typeface="Cambria Math" panose="02040503050406030204" pitchFamily="18" charset="0"/>
                        </a:rPr>
                        <m:t>𝑪</m:t>
                      </m:r>
                      <m:r>
                        <a:rPr lang="en-US" altLang="ko-KR" sz="1800" b="1" i="1" smtClean="0">
                          <a:solidFill>
                            <a:srgbClr val="FF0000"/>
                          </a:solidFill>
                          <a:effectLst>
                            <a:glow rad="63500">
                              <a:schemeClr val="bg1"/>
                            </a:glow>
                          </a:effectLst>
                          <a:latin typeface="Cambria Math" panose="02040503050406030204" pitchFamily="18" charset="0"/>
                        </a:rPr>
                        <m:t>=</m:t>
                      </m:r>
                      <m:f>
                        <m:fPr>
                          <m:ctrlPr>
                            <a:rPr lang="en-US" altLang="ko-KR" sz="1800" b="1" i="1" smtClean="0">
                              <a:solidFill>
                                <a:srgbClr val="FF0000"/>
                              </a:solidFill>
                              <a:effectLst>
                                <a:glow rad="63500">
                                  <a:schemeClr val="bg1"/>
                                </a:glow>
                              </a:effectLst>
                              <a:latin typeface="Cambria Math" panose="02040503050406030204" pitchFamily="18" charset="0"/>
                            </a:rPr>
                          </m:ctrlPr>
                        </m:fPr>
                        <m:num>
                          <m:r>
                            <a:rPr lang="en-US" altLang="ko-KR" sz="1800" b="1" i="1" smtClean="0">
                              <a:solidFill>
                                <a:srgbClr val="FF0000"/>
                              </a:solidFill>
                              <a:effectLst>
                                <a:glow rad="63500">
                                  <a:schemeClr val="bg1"/>
                                </a:glow>
                              </a:effectLst>
                              <a:latin typeface="Cambria Math" panose="02040503050406030204" pitchFamily="18" charset="0"/>
                            </a:rPr>
                            <m:t>𝟏</m:t>
                          </m:r>
                        </m:num>
                        <m:den>
                          <m:r>
                            <a:rPr lang="en-US" altLang="ko-KR" sz="1800" b="1" i="1" smtClean="0">
                              <a:solidFill>
                                <a:srgbClr val="FF0000"/>
                              </a:solidFill>
                              <a:effectLst>
                                <a:glow rad="63500">
                                  <a:schemeClr val="bg1"/>
                                </a:glow>
                              </a:effectLst>
                              <a:latin typeface="Cambria Math" panose="02040503050406030204" pitchFamily="18" charset="0"/>
                            </a:rPr>
                            <m:t>𝟑</m:t>
                          </m:r>
                        </m:den>
                      </m:f>
                      <m:sSup>
                        <m:sSupPr>
                          <m:ctrlPr>
                            <a:rPr lang="en-US" altLang="ko-KR" sz="1800" b="1" i="1" smtClean="0">
                              <a:solidFill>
                                <a:srgbClr val="FF0000"/>
                              </a:solidFill>
                              <a:effectLst>
                                <a:glow rad="63500">
                                  <a:schemeClr val="bg1"/>
                                </a:glow>
                              </a:effectLst>
                              <a:latin typeface="Cambria Math" panose="02040503050406030204" pitchFamily="18" charset="0"/>
                            </a:rPr>
                          </m:ctrlPr>
                        </m:sSupPr>
                        <m:e>
                          <m:d>
                            <m:dPr>
                              <m:ctrlPr>
                                <a:rPr lang="en-US" altLang="ko-KR" sz="1800" b="1" i="1" smtClean="0">
                                  <a:solidFill>
                                    <a:srgbClr val="FF0000"/>
                                  </a:solidFill>
                                  <a:effectLst>
                                    <a:glow rad="63500">
                                      <a:schemeClr val="bg1"/>
                                    </a:glow>
                                  </a:effectLst>
                                  <a:latin typeface="Cambria Math" panose="02040503050406030204" pitchFamily="18" charset="0"/>
                                </a:rPr>
                              </m:ctrlPr>
                            </m:dPr>
                            <m:e>
                              <m:f>
                                <m:fPr>
                                  <m:ctrlPr>
                                    <a:rPr lang="en-US" altLang="ko-KR" sz="1800" b="1" i="1" smtClean="0">
                                      <a:solidFill>
                                        <a:srgbClr val="FF0000"/>
                                      </a:solidFill>
                                      <a:effectLst>
                                        <a:glow rad="63500">
                                          <a:schemeClr val="bg1"/>
                                        </a:glow>
                                      </a:effectLst>
                                      <a:latin typeface="Cambria Math" panose="02040503050406030204" pitchFamily="18" charset="0"/>
                                    </a:rPr>
                                  </m:ctrlPr>
                                </m:fPr>
                                <m:num>
                                  <m:sSub>
                                    <m:sSubPr>
                                      <m:ctrlPr>
                                        <a:rPr lang="en-US" altLang="ko-KR" sz="1800" b="1" i="1" smtClean="0">
                                          <a:solidFill>
                                            <a:srgbClr val="FF0000"/>
                                          </a:solidFill>
                                          <a:effectLst>
                                            <a:glow rad="63500">
                                              <a:schemeClr val="bg1"/>
                                            </a:glow>
                                          </a:effectLst>
                                          <a:latin typeface="Cambria Math" panose="02040503050406030204" pitchFamily="18" charset="0"/>
                                        </a:rPr>
                                      </m:ctrlPr>
                                    </m:sSubPr>
                                    <m:e>
                                      <m:r>
                                        <a:rPr lang="en-US" altLang="ko-KR" sz="1800" b="1" i="1" smtClean="0">
                                          <a:solidFill>
                                            <a:srgbClr val="FF0000"/>
                                          </a:solidFill>
                                          <a:effectLst>
                                            <a:glow rad="63500">
                                              <a:schemeClr val="bg1"/>
                                            </a:glow>
                                          </a:effectLst>
                                          <a:latin typeface="Cambria Math" panose="02040503050406030204" pitchFamily="18" charset="0"/>
                                        </a:rPr>
                                        <m:t>𝒎</m:t>
                                      </m:r>
                                    </m:e>
                                    <m:sub>
                                      <m:r>
                                        <a:rPr lang="en-US" altLang="ko-KR" sz="1800" b="1" i="1" smtClean="0">
                                          <a:solidFill>
                                            <a:srgbClr val="FF0000"/>
                                          </a:solidFill>
                                          <a:effectLst>
                                            <a:glow rad="63500">
                                              <a:schemeClr val="bg1"/>
                                            </a:glow>
                                          </a:effectLst>
                                          <a:latin typeface="Cambria Math" panose="02040503050406030204" pitchFamily="18" charset="0"/>
                                        </a:rPr>
                                        <m:t>𝝓</m:t>
                                      </m:r>
                                    </m:sub>
                                  </m:sSub>
                                  <m:r>
                                    <a:rPr lang="en-US" altLang="ko-KR" sz="1800" b="1" i="1" smtClean="0">
                                      <a:solidFill>
                                        <a:srgbClr val="FF0000"/>
                                      </a:solidFill>
                                      <a:effectLst>
                                        <a:glow rad="63500">
                                          <a:schemeClr val="bg1"/>
                                        </a:glow>
                                      </a:effectLst>
                                      <a:latin typeface="Cambria Math" panose="02040503050406030204" pitchFamily="18" charset="0"/>
                                    </a:rPr>
                                    <m:t>𝒗</m:t>
                                  </m:r>
                                  <m:sSub>
                                    <m:sSubPr>
                                      <m:ctrlPr>
                                        <a:rPr lang="en-US" altLang="ko-KR" sz="1800" b="1" i="1">
                                          <a:solidFill>
                                            <a:srgbClr val="FF0000"/>
                                          </a:solidFill>
                                          <a:effectLst>
                                            <a:glow rad="63500">
                                              <a:schemeClr val="bg1"/>
                                            </a:glow>
                                          </a:effectLst>
                                          <a:latin typeface="Cambria Math" panose="02040503050406030204" pitchFamily="18" charset="0"/>
                                        </a:rPr>
                                      </m:ctrlPr>
                                    </m:sSubPr>
                                    <m:e>
                                      <m:r>
                                        <a:rPr lang="en-US" altLang="ko-KR" sz="1800" b="1" i="1">
                                          <a:solidFill>
                                            <a:srgbClr val="FF0000"/>
                                          </a:solidFill>
                                          <a:effectLst>
                                            <a:glow rad="63500">
                                              <a:schemeClr val="bg1"/>
                                            </a:glow>
                                          </a:effectLst>
                                          <a:latin typeface="Cambria Math" panose="02040503050406030204" pitchFamily="18" charset="0"/>
                                        </a:rPr>
                                        <m:t>𝒓</m:t>
                                      </m:r>
                                    </m:e>
                                    <m:sub>
                                      <m:r>
                                        <a:rPr lang="en-US" altLang="ko-KR" sz="1800" b="1" i="0">
                                          <a:solidFill>
                                            <a:srgbClr val="FF0000"/>
                                          </a:solidFill>
                                          <a:effectLst>
                                            <a:glow rad="63500">
                                              <a:schemeClr val="bg1"/>
                                            </a:glow>
                                          </a:effectLst>
                                          <a:latin typeface="Cambria Math" panose="02040503050406030204" pitchFamily="18" charset="0"/>
                                        </a:rPr>
                                        <m:t>𝐞𝐟𝐟</m:t>
                                      </m:r>
                                    </m:sub>
                                  </m:sSub>
                                </m:num>
                                <m:den>
                                  <m:r>
                                    <a:rPr lang="en-US" altLang="ko-KR" sz="1800" b="1" i="1" smtClean="0">
                                      <a:solidFill>
                                        <a:srgbClr val="FF0000"/>
                                      </a:solidFill>
                                      <a:effectLst>
                                        <a:glow rad="63500">
                                          <a:schemeClr val="bg1"/>
                                        </a:glow>
                                      </a:effectLst>
                                      <a:latin typeface="Cambria Math" panose="02040503050406030204" pitchFamily="18" charset="0"/>
                                    </a:rPr>
                                    <m:t>ℏ</m:t>
                                  </m:r>
                                </m:den>
                              </m:f>
                            </m:e>
                          </m:d>
                        </m:e>
                        <m:sup>
                          <m:r>
                            <a:rPr lang="en-US" altLang="ko-KR" sz="1800" b="1" i="1" smtClean="0">
                              <a:solidFill>
                                <a:srgbClr val="FF0000"/>
                              </a:solidFill>
                              <a:effectLst>
                                <a:glow rad="63500">
                                  <a:schemeClr val="bg1"/>
                                </a:glow>
                              </a:effectLst>
                              <a:latin typeface="Cambria Math" panose="02040503050406030204" pitchFamily="18" charset="0"/>
                            </a:rPr>
                            <m:t>𝟐</m:t>
                          </m:r>
                        </m:sup>
                      </m:sSup>
                    </m:oMath>
                  </m:oMathPara>
                </a14:m>
                <a:endParaRPr lang="ko-KR" altLang="en-US" b="1" dirty="0">
                  <a:solidFill>
                    <a:srgbClr val="FF0000"/>
                  </a:solidFill>
                  <a:effectLst>
                    <a:glow rad="63500">
                      <a:schemeClr val="bg1"/>
                    </a:glow>
                  </a:effectLst>
                </a:endParaRPr>
              </a:p>
            </p:txBody>
          </p:sp>
        </mc:Choice>
        <mc:Fallback xmlns="">
          <p:sp>
            <p:nvSpPr>
              <p:cNvPr id="28" name="TextBox 27">
                <a:extLst>
                  <a:ext uri="{FF2B5EF4-FFF2-40B4-BE49-F238E27FC236}">
                    <a16:creationId xmlns:a16="http://schemas.microsoft.com/office/drawing/2014/main" id="{620E8CCF-DB21-4191-0376-CEBD646D43D0}"/>
                  </a:ext>
                </a:extLst>
              </p:cNvPr>
              <p:cNvSpPr txBox="1">
                <a:spLocks noRot="1" noChangeAspect="1" noMove="1" noResize="1" noEditPoints="1" noAdjustHandles="1" noChangeArrowheads="1" noChangeShapeType="1" noTextEdit="1"/>
              </p:cNvSpPr>
              <p:nvPr/>
            </p:nvSpPr>
            <p:spPr>
              <a:xfrm>
                <a:off x="9874243" y="2835013"/>
                <a:ext cx="2167935" cy="650178"/>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FE94699-D517-5E87-4ABC-581123B4CC18}"/>
                  </a:ext>
                </a:extLst>
              </p:cNvPr>
              <p:cNvSpPr txBox="1"/>
              <p:nvPr/>
            </p:nvSpPr>
            <p:spPr>
              <a:xfrm>
                <a:off x="11431690" y="2039445"/>
                <a:ext cx="6104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𝑟</m:t>
                          </m:r>
                        </m:e>
                        <m:sub>
                          <m:r>
                            <m:rPr>
                              <m:sty m:val="p"/>
                            </m:rPr>
                            <a:rPr lang="en-US" altLang="ko-KR" sz="2000" b="0" i="1" smtClean="0">
                              <a:solidFill>
                                <a:srgbClr val="FF0000"/>
                              </a:solidFill>
                              <a:latin typeface="Cambria Math" panose="02040503050406030204" pitchFamily="18" charset="0"/>
                            </a:rPr>
                            <m:t>eff</m:t>
                          </m:r>
                        </m:sub>
                      </m:sSub>
                    </m:oMath>
                  </m:oMathPara>
                </a14:m>
                <a:endParaRPr lang="ko-KR" altLang="en-US" sz="2000" dirty="0">
                  <a:solidFill>
                    <a:srgbClr val="FF0000"/>
                  </a:solidFill>
                </a:endParaRPr>
              </a:p>
            </p:txBody>
          </p:sp>
        </mc:Choice>
        <mc:Fallback xmlns="">
          <p:sp>
            <p:nvSpPr>
              <p:cNvPr id="29" name="TextBox 28">
                <a:extLst>
                  <a:ext uri="{FF2B5EF4-FFF2-40B4-BE49-F238E27FC236}">
                    <a16:creationId xmlns:a16="http://schemas.microsoft.com/office/drawing/2014/main" id="{EFE94699-D517-5E87-4ABC-581123B4CC18}"/>
                  </a:ext>
                </a:extLst>
              </p:cNvPr>
              <p:cNvSpPr txBox="1">
                <a:spLocks noRot="1" noChangeAspect="1" noMove="1" noResize="1" noEditPoints="1" noAdjustHandles="1" noChangeArrowheads="1" noChangeShapeType="1" noTextEdit="1"/>
              </p:cNvSpPr>
              <p:nvPr/>
            </p:nvSpPr>
            <p:spPr>
              <a:xfrm>
                <a:off x="11431690" y="2039445"/>
                <a:ext cx="610488" cy="400110"/>
              </a:xfrm>
              <a:prstGeom prst="rect">
                <a:avLst/>
              </a:prstGeom>
              <a:blipFill>
                <a:blip r:embed="rId7"/>
                <a:stretch>
                  <a:fillRect b="-1538"/>
                </a:stretch>
              </a:blipFill>
            </p:spPr>
            <p:txBody>
              <a:bodyPr/>
              <a:lstStyle/>
              <a:p>
                <a:r>
                  <a:rPr lang="ko-KR" altLang="en-US">
                    <a:noFill/>
                  </a:rPr>
                  <a:t> </a:t>
                </a:r>
              </a:p>
            </p:txBody>
          </p:sp>
        </mc:Fallback>
      </mc:AlternateContent>
      <p:pic>
        <p:nvPicPr>
          <p:cNvPr id="31" name="그림 30">
            <a:extLst>
              <a:ext uri="{FF2B5EF4-FFF2-40B4-BE49-F238E27FC236}">
                <a16:creationId xmlns:a16="http://schemas.microsoft.com/office/drawing/2014/main" id="{A19153BC-236B-53C9-DF2B-1B117F398DC5}"/>
              </a:ext>
            </a:extLst>
          </p:cNvPr>
          <p:cNvPicPr>
            <a:picLocks noChangeAspect="1"/>
          </p:cNvPicPr>
          <p:nvPr/>
        </p:nvPicPr>
        <p:blipFill>
          <a:blip r:embed="rId8"/>
          <a:stretch>
            <a:fillRect/>
          </a:stretch>
        </p:blipFill>
        <p:spPr>
          <a:xfrm>
            <a:off x="153491" y="2749293"/>
            <a:ext cx="5546931" cy="3206550"/>
          </a:xfrm>
          <a:prstGeom prst="rect">
            <a:avLst/>
          </a:prstGeom>
        </p:spPr>
      </p:pic>
      <mc:AlternateContent xmlns:mc="http://schemas.openxmlformats.org/markup-compatibility/2006" xmlns:a14="http://schemas.microsoft.com/office/drawing/2010/main">
        <mc:Choice Requires="a14">
          <p:sp>
            <p:nvSpPr>
              <p:cNvPr id="4" name="내용 개체 틀 2">
                <a:extLst>
                  <a:ext uri="{FF2B5EF4-FFF2-40B4-BE49-F238E27FC236}">
                    <a16:creationId xmlns:a16="http://schemas.microsoft.com/office/drawing/2014/main" id="{E9A32263-D7DE-6F92-36E9-B63081224E73}"/>
                  </a:ext>
                </a:extLst>
              </p:cNvPr>
              <p:cNvSpPr txBox="1">
                <a:spLocks/>
              </p:cNvSpPr>
              <p:nvPr/>
            </p:nvSpPr>
            <p:spPr>
              <a:xfrm>
                <a:off x="5700422" y="4233568"/>
                <a:ext cx="6205173" cy="827908"/>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2000" dirty="0"/>
                  <a:t>Ex)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m:rPr>
                            <m:sty m:val="p"/>
                          </m:rPr>
                          <a:rPr lang="en-US" altLang="ko-KR" sz="2000" b="0" i="1" smtClean="0">
                            <a:latin typeface="Cambria Math" panose="02040503050406030204" pitchFamily="18" charset="0"/>
                          </a:rPr>
                          <m:t>bh</m:t>
                        </m:r>
                      </m:sub>
                    </m:sSub>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6</m:t>
                        </m:r>
                      </m:sup>
                    </m:sSup>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a:rPr lang="en-US" altLang="ko-KR" sz="2000" b="0" i="1" smtClean="0">
                            <a:latin typeface="Cambria Math" panose="02040503050406030204" pitchFamily="18" charset="0"/>
                          </a:rPr>
                          <m:t>⊙</m:t>
                        </m:r>
                      </m:sub>
                    </m:sSub>
                  </m:oMath>
                </a14:m>
                <a:r>
                  <a:rPr lang="en-US" altLang="ko-KR" sz="2000" dirty="0"/>
                  <a:t> with </a:t>
                </a:r>
                <a14:m>
                  <m:oMath xmlns:m="http://schemas.openxmlformats.org/officeDocument/2006/math">
                    <m:r>
                      <a:rPr lang="en-US" altLang="ko-KR" sz="2000" b="0" i="1" smtClean="0">
                        <a:latin typeface="Cambria Math" panose="02040503050406030204" pitchFamily="18" charset="0"/>
                      </a:rPr>
                      <m:t>𝜌</m:t>
                    </m:r>
                    <m:r>
                      <a:rPr lang="en-US" altLang="ko-KR" sz="2000" b="0" i="1" smtClean="0">
                        <a:latin typeface="Cambria Math" panose="02040503050406030204" pitchFamily="18" charset="0"/>
                      </a:rPr>
                      <m:t>&lt;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5</m:t>
                        </m:r>
                      </m:sup>
                    </m:sSup>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a:rPr lang="en-US" altLang="ko-KR" sz="2000" b="0" i="1" smtClean="0">
                            <a:latin typeface="Cambria Math" panose="02040503050406030204" pitchFamily="18" charset="0"/>
                          </a:rPr>
                          <m:t>⊙</m:t>
                        </m:r>
                      </m:sub>
                    </m:sSub>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pc</m:t>
                        </m:r>
                      </m:e>
                      <m:sup>
                        <m:r>
                          <a:rPr lang="en-US" altLang="ko-KR" sz="2000" b="0" i="1" smtClean="0">
                            <a:latin typeface="Cambria Math" panose="02040503050406030204" pitchFamily="18" charset="0"/>
                          </a:rPr>
                          <m:t>3</m:t>
                        </m:r>
                      </m:sup>
                    </m:sSup>
                  </m:oMath>
                </a14:m>
                <a:r>
                  <a:rPr lang="en-US" altLang="ko-KR" sz="2000" dirty="0"/>
                  <a:t> </a:t>
                </a:r>
                <a:r>
                  <a:rPr lang="ko-KR" altLang="en-US" sz="2000" dirty="0"/>
                  <a:t>⇒ </a:t>
                </a:r>
                <a14:m>
                  <m:oMath xmlns:m="http://schemas.openxmlformats.org/officeDocument/2006/math">
                    <m:r>
                      <a:rPr lang="en-US" altLang="ko-KR" sz="2000" b="0" i="1" smtClean="0">
                        <a:latin typeface="Cambria Math" panose="02040503050406030204" pitchFamily="18" charset="0"/>
                      </a:rPr>
                      <m:t>𝜏</m:t>
                    </m:r>
                    <m:r>
                      <a:rPr lang="en-US" altLang="ko-KR" sz="2000" b="0" i="1" smtClean="0">
                        <a:latin typeface="Cambria Math" panose="02040503050406030204" pitchFamily="18" charset="0"/>
                      </a:rPr>
                      <m:t>=1</m:t>
                    </m:r>
                    <m:r>
                      <m:rPr>
                        <m:sty m:val="p"/>
                      </m:rPr>
                      <a:rPr lang="en-US" altLang="ko-KR" sz="2000" b="0" i="1" smtClean="0">
                        <a:latin typeface="Cambria Math" panose="02040503050406030204" pitchFamily="18" charset="0"/>
                      </a:rPr>
                      <m:t>Gyr</m:t>
                    </m:r>
                  </m:oMath>
                </a14:m>
                <a:r>
                  <a:rPr lang="en-US" altLang="ko-KR" sz="2000" dirty="0"/>
                  <a:t> for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&gt;6.9×</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−22</m:t>
                        </m:r>
                      </m:sup>
                    </m:sSup>
                    <m:r>
                      <m:rPr>
                        <m:sty m:val="p"/>
                      </m:rPr>
                      <a:rPr lang="en-US" altLang="ko-KR" sz="2000" b="0" i="1" smtClean="0">
                        <a:latin typeface="Cambria Math" panose="02040503050406030204" pitchFamily="18" charset="0"/>
                      </a:rPr>
                      <m:t>eV</m:t>
                    </m:r>
                  </m:oMath>
                </a14:m>
                <a:endParaRPr lang="en-US" altLang="ko-KR" sz="2000" dirty="0"/>
              </a:p>
            </p:txBody>
          </p:sp>
        </mc:Choice>
        <mc:Fallback xmlns="">
          <p:sp>
            <p:nvSpPr>
              <p:cNvPr id="4" name="내용 개체 틀 2">
                <a:extLst>
                  <a:ext uri="{FF2B5EF4-FFF2-40B4-BE49-F238E27FC236}">
                    <a16:creationId xmlns:a16="http://schemas.microsoft.com/office/drawing/2014/main" id="{E9A32263-D7DE-6F92-36E9-B63081224E73}"/>
                  </a:ext>
                </a:extLst>
              </p:cNvPr>
              <p:cNvSpPr txBox="1">
                <a:spLocks noRot="1" noChangeAspect="1" noMove="1" noResize="1" noEditPoints="1" noAdjustHandles="1" noChangeArrowheads="1" noChangeShapeType="1" noTextEdit="1"/>
              </p:cNvSpPr>
              <p:nvPr/>
            </p:nvSpPr>
            <p:spPr>
              <a:xfrm>
                <a:off x="5700422" y="4233568"/>
                <a:ext cx="6205173" cy="827908"/>
              </a:xfrm>
              <a:prstGeom prst="rect">
                <a:avLst/>
              </a:prstGeom>
              <a:blipFill>
                <a:blip r:embed="rId9"/>
                <a:stretch>
                  <a:fillRect l="-982" t="-7353" r="-982"/>
                </a:stretch>
              </a:blipFill>
            </p:spPr>
            <p:txBody>
              <a:bodyPr/>
              <a:lstStyle/>
              <a:p>
                <a:r>
                  <a:rPr lang="ko-KR" altLang="en-US">
                    <a:noFill/>
                  </a:rPr>
                  <a:t> </a:t>
                </a:r>
              </a:p>
            </p:txBody>
          </p:sp>
        </mc:Fallback>
      </mc:AlternateContent>
      <p:sp>
        <p:nvSpPr>
          <p:cNvPr id="36" name="말풍선: 모서리가 둥근 사각형 35">
            <a:extLst>
              <a:ext uri="{FF2B5EF4-FFF2-40B4-BE49-F238E27FC236}">
                <a16:creationId xmlns:a16="http://schemas.microsoft.com/office/drawing/2014/main" id="{1A9408FC-E884-0E25-A317-982BF29E6864}"/>
              </a:ext>
            </a:extLst>
          </p:cNvPr>
          <p:cNvSpPr/>
          <p:nvPr/>
        </p:nvSpPr>
        <p:spPr>
          <a:xfrm>
            <a:off x="408933" y="6081371"/>
            <a:ext cx="3288242" cy="405828"/>
          </a:xfrm>
          <a:prstGeom prst="wedgeRoundRectCallout">
            <a:avLst>
              <a:gd name="adj1" fmla="val -24316"/>
              <a:gd name="adj2" fmla="val -578226"/>
              <a:gd name="adj3" fmla="val 16667"/>
            </a:avLst>
          </a:prstGeom>
          <a:solidFill>
            <a:srgbClr val="FFFFFF">
              <a:alpha val="49020"/>
            </a:srgb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ysClr val="windowText" lastClr="000000"/>
                </a:solidFill>
              </a:rPr>
              <a:t>Bounds from </a:t>
            </a:r>
            <a:r>
              <a:rPr lang="en-US" altLang="ko-KR" sz="1400" dirty="0">
                <a:solidFill>
                  <a:sysClr val="windowText" lastClr="000000"/>
                </a:solidFill>
                <a:latin typeface="Arial" panose="020B0604020202020204" pitchFamily="34" charset="0"/>
                <a:cs typeface="Arial" panose="020B0604020202020204" pitchFamily="34" charset="0"/>
              </a:rPr>
              <a:t>[Lacroix 1801.01308]</a:t>
            </a:r>
            <a:endParaRPr lang="ko-KR" altLang="en-US" dirty="0">
              <a:solidFill>
                <a:sysClr val="windowText" lastClr="000000"/>
              </a:solidFill>
              <a:latin typeface="Arial" panose="020B0604020202020204" pitchFamily="34" charset="0"/>
              <a:cs typeface="Arial" panose="020B0604020202020204" pitchFamily="34" charset="0"/>
            </a:endParaRPr>
          </a:p>
        </p:txBody>
      </p:sp>
      <p:sp>
        <p:nvSpPr>
          <p:cNvPr id="37" name="직사각형 36">
            <a:extLst>
              <a:ext uri="{FF2B5EF4-FFF2-40B4-BE49-F238E27FC236}">
                <a16:creationId xmlns:a16="http://schemas.microsoft.com/office/drawing/2014/main" id="{8BFB3413-BD88-77AB-EAA0-4712B5EF5B5F}"/>
              </a:ext>
            </a:extLst>
          </p:cNvPr>
          <p:cNvSpPr/>
          <p:nvPr/>
        </p:nvSpPr>
        <p:spPr>
          <a:xfrm>
            <a:off x="556531" y="3680885"/>
            <a:ext cx="372835" cy="334433"/>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7" name="사각형: 둥근 모서리 6">
                <a:extLst>
                  <a:ext uri="{FF2B5EF4-FFF2-40B4-BE49-F238E27FC236}">
                    <a16:creationId xmlns:a16="http://schemas.microsoft.com/office/drawing/2014/main" id="{EACC6F01-BCB8-9D81-50DE-4707BA9051B2}"/>
                  </a:ext>
                </a:extLst>
              </p:cNvPr>
              <p:cNvSpPr/>
              <p:nvPr/>
            </p:nvSpPr>
            <p:spPr>
              <a:xfrm>
                <a:off x="1251612" y="2778799"/>
                <a:ext cx="2097429" cy="356693"/>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altLang="ko-KR" sz="2000" i="1" smtClean="0">
                        <a:solidFill>
                          <a:schemeClr val="tx1"/>
                        </a:solidFill>
                        <a:latin typeface="Cambria Math" panose="02040503050406030204" pitchFamily="18" charset="0"/>
                      </a:rPr>
                      <m:t>𝜏</m:t>
                    </m:r>
                    <m:r>
                      <a:rPr lang="en-US" altLang="ko-KR" sz="2000" i="1" smtClean="0">
                        <a:solidFill>
                          <a:schemeClr val="tx1"/>
                        </a:solidFill>
                        <a:latin typeface="Cambria Math" panose="02040503050406030204" pitchFamily="18" charset="0"/>
                      </a:rPr>
                      <m:t>=1</m:t>
                    </m:r>
                    <m:r>
                      <m:rPr>
                        <m:sty m:val="p"/>
                      </m:rPr>
                      <a:rPr lang="en-US" altLang="ko-KR" sz="2000" i="1" smtClean="0">
                        <a:solidFill>
                          <a:schemeClr val="tx1"/>
                        </a:solidFill>
                        <a:latin typeface="Cambria Math" panose="02040503050406030204" pitchFamily="18" charset="0"/>
                      </a:rPr>
                      <m:t>Gyr</m:t>
                    </m:r>
                  </m:oMath>
                </a14:m>
                <a:r>
                  <a:rPr lang="ko-KR" altLang="en-US" sz="2000" dirty="0">
                    <a:solidFill>
                      <a:schemeClr val="tx1"/>
                    </a:solidFill>
                  </a:rPr>
                  <a:t> </a:t>
                </a:r>
                <a:r>
                  <a:rPr lang="en-US" altLang="ko-KR" sz="2000" dirty="0">
                    <a:solidFill>
                      <a:schemeClr val="tx1"/>
                    </a:solidFill>
                  </a:rPr>
                  <a:t>contour</a:t>
                </a:r>
                <a:endParaRPr lang="ko-KR" altLang="en-US" sz="2000" dirty="0">
                  <a:solidFill>
                    <a:schemeClr val="tx1"/>
                  </a:solidFill>
                </a:endParaRPr>
              </a:p>
            </p:txBody>
          </p:sp>
        </mc:Choice>
        <mc:Fallback xmlns="">
          <p:sp>
            <p:nvSpPr>
              <p:cNvPr id="7" name="사각형: 둥근 모서리 6">
                <a:extLst>
                  <a:ext uri="{FF2B5EF4-FFF2-40B4-BE49-F238E27FC236}">
                    <a16:creationId xmlns:a16="http://schemas.microsoft.com/office/drawing/2014/main" id="{EACC6F01-BCB8-9D81-50DE-4707BA9051B2}"/>
                  </a:ext>
                </a:extLst>
              </p:cNvPr>
              <p:cNvSpPr>
                <a:spLocks noRot="1" noChangeAspect="1" noMove="1" noResize="1" noEditPoints="1" noAdjustHandles="1" noChangeArrowheads="1" noChangeShapeType="1" noTextEdit="1"/>
              </p:cNvSpPr>
              <p:nvPr/>
            </p:nvSpPr>
            <p:spPr>
              <a:xfrm>
                <a:off x="1251612" y="2778799"/>
                <a:ext cx="2097429" cy="356693"/>
              </a:xfrm>
              <a:prstGeom prst="roundRect">
                <a:avLst/>
              </a:prstGeom>
              <a:blipFill>
                <a:blip r:embed="rId10"/>
                <a:stretch>
                  <a:fillRect t="-9375" r="-571" b="-29688"/>
                </a:stretch>
              </a:blipFill>
              <a:ln w="38100">
                <a:solidFill>
                  <a:srgbClr val="FF0000"/>
                </a:solidFill>
              </a:ln>
            </p:spPr>
            <p:txBody>
              <a:bodyPr/>
              <a:lstStyle/>
              <a:p>
                <a:r>
                  <a:rPr lang="ko-KR" altLang="en-US">
                    <a:noFill/>
                  </a:rPr>
                  <a:t> </a:t>
                </a:r>
              </a:p>
            </p:txBody>
          </p:sp>
        </mc:Fallback>
      </mc:AlternateContent>
      <p:sp>
        <p:nvSpPr>
          <p:cNvPr id="11" name="TextBox 10">
            <a:extLst>
              <a:ext uri="{FF2B5EF4-FFF2-40B4-BE49-F238E27FC236}">
                <a16:creationId xmlns:a16="http://schemas.microsoft.com/office/drawing/2014/main" id="{170FCB69-6594-0CBB-C94C-BAA23CD28EB7}"/>
              </a:ext>
            </a:extLst>
          </p:cNvPr>
          <p:cNvSpPr txBox="1"/>
          <p:nvPr/>
        </p:nvSpPr>
        <p:spPr>
          <a:xfrm>
            <a:off x="5822951" y="4979606"/>
            <a:ext cx="5960116" cy="1446550"/>
          </a:xfrm>
          <a:prstGeom prst="rect">
            <a:avLst/>
          </a:prstGeom>
          <a:noFill/>
        </p:spPr>
        <p:txBody>
          <a:bodyPr wrap="square" rtlCol="0">
            <a:spAutoFit/>
          </a:bodyPr>
          <a:lstStyle/>
          <a:p>
            <a:r>
              <a:rPr lang="en-US" altLang="ko-KR" sz="3200" b="1" dirty="0"/>
              <a:t>Final parsec problem is solvable from the DF perspective of ULDM </a:t>
            </a:r>
            <a:r>
              <a:rPr lang="en-US" altLang="ko-KR" sz="2400" b="1" dirty="0">
                <a:solidFill>
                  <a:srgbClr val="FF0000"/>
                </a:solidFill>
              </a:rPr>
              <a:t>(if DF is sustained…)</a:t>
            </a:r>
            <a:endParaRPr lang="ko-KR" altLang="en-US" sz="3200" b="1" dirty="0">
              <a:solidFill>
                <a:srgbClr val="FF0000"/>
              </a:solidFill>
            </a:endParaRPr>
          </a:p>
        </p:txBody>
      </p:sp>
    </p:spTree>
    <p:extLst>
      <p:ext uri="{BB962C8B-B14F-4D97-AF65-F5344CB8AC3E}">
        <p14:creationId xmlns:p14="http://schemas.microsoft.com/office/powerpoint/2010/main" val="3562380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7B29-B5D8-8664-4DB5-6029BB26E505}"/>
            </a:ext>
          </a:extLst>
        </p:cNvPr>
        <p:cNvGrpSpPr/>
        <p:nvPr/>
      </p:nvGrpSpPr>
      <p:grpSpPr>
        <a:xfrm>
          <a:off x="0" y="0"/>
          <a:ext cx="0" cy="0"/>
          <a:chOff x="0" y="0"/>
          <a:chExt cx="0" cy="0"/>
        </a:xfrm>
      </p:grpSpPr>
      <p:pic>
        <p:nvPicPr>
          <p:cNvPr id="11" name="그림 10" descr="스크린샷, 프랙탈 아트, 그래픽, 소용돌이이(가) 표시된 사진&#10;&#10;AI 생성 콘텐츠는 정확하지 않을 수 있습니다.">
            <a:extLst>
              <a:ext uri="{FF2B5EF4-FFF2-40B4-BE49-F238E27FC236}">
                <a16:creationId xmlns:a16="http://schemas.microsoft.com/office/drawing/2014/main" id="{1453350A-7C4E-79A1-87E8-96908F0B5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240" y="1218433"/>
            <a:ext cx="10383520" cy="5367104"/>
          </a:xfrm>
          <a:prstGeom prst="rect">
            <a:avLst/>
          </a:prstGeom>
        </p:spPr>
      </p:pic>
      <p:sp>
        <p:nvSpPr>
          <p:cNvPr id="2" name="직사각형 1">
            <a:extLst>
              <a:ext uri="{FF2B5EF4-FFF2-40B4-BE49-F238E27FC236}">
                <a16:creationId xmlns:a16="http://schemas.microsoft.com/office/drawing/2014/main" id="{A0068973-5CED-EA70-9AE4-FBF5466E7813}"/>
              </a:ext>
            </a:extLst>
          </p:cNvPr>
          <p:cNvSpPr/>
          <p:nvPr/>
        </p:nvSpPr>
        <p:spPr>
          <a:xfrm>
            <a:off x="0" y="6627167"/>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296C94E0-20FB-8135-BE2F-B8566D9BE4BA}"/>
              </a:ext>
            </a:extLst>
          </p:cNvPr>
          <p:cNvSpPr txBox="1"/>
          <p:nvPr/>
        </p:nvSpPr>
        <p:spPr>
          <a:xfrm>
            <a:off x="-1" y="6627165"/>
            <a:ext cx="1421757" cy="253916"/>
          </a:xfrm>
          <a:prstGeom prst="rect">
            <a:avLst/>
          </a:prstGeom>
          <a:noFill/>
        </p:spPr>
        <p:txBody>
          <a:bodyPr wrap="square" rtlCol="0">
            <a:spAutoFit/>
          </a:bodyPr>
          <a:lstStyle/>
          <a:p>
            <a:r>
              <a:rPr lang="en-US" altLang="ko-KR" sz="1050" dirty="0">
                <a:solidFill>
                  <a:schemeClr val="bg1"/>
                </a:solidFill>
              </a:rPr>
              <a:t>Hyeonmo Koo</a:t>
            </a:r>
            <a:endParaRPr lang="ko-KR" altLang="en-US" sz="1050" dirty="0">
              <a:solidFill>
                <a:schemeClr val="bg1"/>
              </a:solidFill>
            </a:endParaRPr>
          </a:p>
        </p:txBody>
      </p:sp>
      <p:sp>
        <p:nvSpPr>
          <p:cNvPr id="8" name="제목 1">
            <a:extLst>
              <a:ext uri="{FF2B5EF4-FFF2-40B4-BE49-F238E27FC236}">
                <a16:creationId xmlns:a16="http://schemas.microsoft.com/office/drawing/2014/main" id="{3A71FFF4-83DB-8472-0D65-CED6344BFBFD}"/>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Contribution of gravitational cooling</a:t>
            </a:r>
            <a:endParaRPr lang="ko-KR" altLang="en-US" sz="4000" b="1" dirty="0">
              <a:latin typeface="Grandview" panose="020B0502040204020203" pitchFamily="34" charset="0"/>
              <a:cs typeface="Arial" panose="020B0604020202020204" pitchFamily="34" charset="0"/>
            </a:endParaRPr>
          </a:p>
        </p:txBody>
      </p:sp>
      <p:sp>
        <p:nvSpPr>
          <p:cNvPr id="9" name="직사각형 8">
            <a:extLst>
              <a:ext uri="{FF2B5EF4-FFF2-40B4-BE49-F238E27FC236}">
                <a16:creationId xmlns:a16="http://schemas.microsoft.com/office/drawing/2014/main" id="{DE0E362E-0F05-B411-DB3F-CAD8CD5562A9}"/>
              </a:ext>
            </a:extLst>
          </p:cNvPr>
          <p:cNvSpPr/>
          <p:nvPr/>
        </p:nvSpPr>
        <p:spPr>
          <a:xfrm>
            <a:off x="0" y="0"/>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TextBox 9">
            <a:extLst>
              <a:ext uri="{FF2B5EF4-FFF2-40B4-BE49-F238E27FC236}">
                <a16:creationId xmlns:a16="http://schemas.microsoft.com/office/drawing/2014/main" id="{0B915A33-1502-2ED5-676A-E9AFCE39E2ED}"/>
              </a:ext>
            </a:extLst>
          </p:cNvPr>
          <p:cNvSpPr txBox="1"/>
          <p:nvPr/>
        </p:nvSpPr>
        <p:spPr>
          <a:xfrm>
            <a:off x="10770243" y="0"/>
            <a:ext cx="1421757" cy="253916"/>
          </a:xfrm>
          <a:prstGeom prst="rect">
            <a:avLst/>
          </a:prstGeom>
          <a:noFill/>
        </p:spPr>
        <p:txBody>
          <a:bodyPr wrap="square" rtlCol="0">
            <a:spAutoFit/>
          </a:bodyPr>
          <a:lstStyle/>
          <a:p>
            <a:pPr algn="r"/>
            <a:r>
              <a:rPr lang="en-US" altLang="ko-KR" sz="1050" dirty="0">
                <a:solidFill>
                  <a:schemeClr val="bg1"/>
                </a:solidFill>
              </a:rPr>
              <a:t>25/37</a:t>
            </a:r>
            <a:endParaRPr lang="ko-KR" altLang="en-US" sz="1050" dirty="0">
              <a:solidFill>
                <a:schemeClr val="bg1"/>
              </a:solidFill>
            </a:endParaRPr>
          </a:p>
        </p:txBody>
      </p:sp>
      <p:sp>
        <p:nvSpPr>
          <p:cNvPr id="13" name="TextBox 12">
            <a:extLst>
              <a:ext uri="{FF2B5EF4-FFF2-40B4-BE49-F238E27FC236}">
                <a16:creationId xmlns:a16="http://schemas.microsoft.com/office/drawing/2014/main" id="{6F4E4570-6BDF-A6EF-C43B-0F3134668652}"/>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7C3FB625-1643-74ED-B802-6F5C2F5EA966}"/>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96EF49B5-8CBE-7158-7B01-C4F6C9031D63}"/>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24C47D9E-ACD8-9DD6-88B8-A872A6429A6D}"/>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4F465C9F-5C81-48E2-A236-9308BFF902F9}"/>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3A10FBD-0F0C-C57E-E0EA-5D51B343DCA3}"/>
              </a:ext>
            </a:extLst>
          </p:cNvPr>
          <p:cNvSpPr txBox="1"/>
          <p:nvPr/>
        </p:nvSpPr>
        <p:spPr>
          <a:xfrm>
            <a:off x="9201240" y="6374447"/>
            <a:ext cx="2164375" cy="307777"/>
          </a:xfrm>
          <a:prstGeom prst="rect">
            <a:avLst/>
          </a:prstGeom>
          <a:noFill/>
        </p:spPr>
        <p:txBody>
          <a:bodyPr wrap="none" rtlCol="0">
            <a:spAutoFit/>
          </a:bodyPr>
          <a:lstStyle/>
          <a:p>
            <a:r>
              <a:rPr lang="en-US" altLang="ko-KR" sz="1400" dirty="0">
                <a:solidFill>
                  <a:schemeClr val="bg1"/>
                </a:solidFill>
                <a:effectLst>
                  <a:glow rad="215900">
                    <a:schemeClr val="tx1"/>
                  </a:glow>
                </a:effectLst>
                <a:latin typeface="Arial" panose="020B0604020202020204" pitchFamily="34" charset="0"/>
                <a:cs typeface="Arial" panose="020B0604020202020204" pitchFamily="34" charset="0"/>
              </a:rPr>
              <a:t>[Illustrated by Gemini3.0]</a:t>
            </a:r>
            <a:endParaRPr lang="ko-KR" altLang="en-US" sz="1400" dirty="0">
              <a:solidFill>
                <a:schemeClr val="bg1"/>
              </a:solidFill>
              <a:effectLst>
                <a:glow rad="215900">
                  <a:schemeClr val="tx1"/>
                </a:glo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말풍선: 모서리가 둥근 사각형 3">
                <a:extLst>
                  <a:ext uri="{FF2B5EF4-FFF2-40B4-BE49-F238E27FC236}">
                    <a16:creationId xmlns:a16="http://schemas.microsoft.com/office/drawing/2014/main" id="{E0ADD066-CBA9-683B-B5A3-A4106EEF9962}"/>
                  </a:ext>
                </a:extLst>
              </p:cNvPr>
              <p:cNvSpPr/>
              <p:nvPr/>
            </p:nvSpPr>
            <p:spPr>
              <a:xfrm>
                <a:off x="1198245" y="4632960"/>
                <a:ext cx="4696587" cy="1759202"/>
              </a:xfrm>
              <a:prstGeom prst="wedgeRoundRectCallout">
                <a:avLst>
                  <a:gd name="adj1" fmla="val -723"/>
                  <a:gd name="adj2" fmla="val -64512"/>
                  <a:gd name="adj3" fmla="val 16667"/>
                </a:avLst>
              </a:prstGeom>
              <a:solidFill>
                <a:srgbClr val="FFFFFF">
                  <a:alpha val="85882"/>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altLang="ko-KR" sz="2000" i="1" smtClean="0">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𝑡</m:t>
                          </m:r>
                        </m:e>
                        <m:sub>
                          <m:r>
                            <m:rPr>
                              <m:sty m:val="p"/>
                            </m:rPr>
                            <a:rPr lang="en-US" altLang="ko-KR" sz="2000" i="1">
                              <a:solidFill>
                                <a:schemeClr val="tx1"/>
                              </a:solidFill>
                              <a:latin typeface="Cambria Math" panose="02040503050406030204" pitchFamily="18" charset="0"/>
                            </a:rPr>
                            <m:t>rel</m:t>
                          </m:r>
                        </m:sub>
                      </m:sSub>
                      <m:r>
                        <a:rPr lang="en-US" altLang="ko-KR" sz="2000" i="1">
                          <a:solidFill>
                            <a:schemeClr val="tx1"/>
                          </a:solidFill>
                          <a:latin typeface="Cambria Math" panose="02040503050406030204" pitchFamily="18" charset="0"/>
                        </a:rPr>
                        <m:t>=</m:t>
                      </m:r>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𝑁</m:t>
                          </m:r>
                        </m:num>
                        <m:den>
                          <m:r>
                            <a:rPr lang="en-US" altLang="ko-KR" sz="2000" i="1">
                              <a:solidFill>
                                <a:schemeClr val="tx1"/>
                              </a:solidFill>
                              <a:latin typeface="Cambria Math" panose="02040503050406030204" pitchFamily="18" charset="0"/>
                            </a:rPr>
                            <m:t>8</m:t>
                          </m:r>
                          <m:func>
                            <m:funcPr>
                              <m:ctrlPr>
                                <a:rPr lang="en-US" altLang="ko-KR" sz="2000" i="1">
                                  <a:solidFill>
                                    <a:schemeClr val="tx1"/>
                                  </a:solidFill>
                                  <a:latin typeface="Cambria Math" panose="02040503050406030204" pitchFamily="18" charset="0"/>
                                </a:rPr>
                              </m:ctrlPr>
                            </m:funcPr>
                            <m:fName>
                              <m:r>
                                <m:rPr>
                                  <m:sty m:val="p"/>
                                </m:rPr>
                                <a:rPr lang="en-US" altLang="ko-KR" sz="2000">
                                  <a:solidFill>
                                    <a:schemeClr val="tx1"/>
                                  </a:solidFill>
                                  <a:latin typeface="Cambria Math" panose="02040503050406030204" pitchFamily="18" charset="0"/>
                                </a:rPr>
                                <m:t>ln</m:t>
                              </m:r>
                            </m:fName>
                            <m:e>
                              <m:r>
                                <a:rPr lang="en-US" altLang="ko-KR" sz="2000" i="1">
                                  <a:solidFill>
                                    <a:schemeClr val="tx1"/>
                                  </a:solidFill>
                                  <a:latin typeface="Cambria Math" panose="02040503050406030204" pitchFamily="18" charset="0"/>
                                </a:rPr>
                                <m:t>𝑁</m:t>
                              </m:r>
                            </m:e>
                          </m:func>
                        </m:den>
                      </m:f>
                      <m:sSubSup>
                        <m:sSubSupPr>
                          <m:ctrlPr>
                            <a:rPr lang="en-US" altLang="ko-KR" sz="2000" b="0" i="1" smtClean="0">
                              <a:solidFill>
                                <a:schemeClr val="tx1"/>
                              </a:solidFill>
                              <a:latin typeface="Cambria Math" panose="02040503050406030204" pitchFamily="18" charset="0"/>
                            </a:rPr>
                          </m:ctrlPr>
                        </m:sSubSupPr>
                        <m:e>
                          <m:d>
                            <m:dPr>
                              <m:begChr m:val="["/>
                              <m:endChr m:val="]"/>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𝑟</m:t>
                                      </m:r>
                                    </m:e>
                                    <m:sup>
                                      <m:r>
                                        <a:rPr lang="en-US" altLang="ko-KR" sz="2000" i="1">
                                          <a:solidFill>
                                            <a:schemeClr val="tx1"/>
                                          </a:solidFill>
                                          <a:latin typeface="Cambria Math" panose="02040503050406030204" pitchFamily="18" charset="0"/>
                                        </a:rPr>
                                        <m:t>3</m:t>
                                      </m:r>
                                    </m:sup>
                                  </m:sSup>
                                </m:num>
                                <m:den>
                                  <m:r>
                                    <a:rPr lang="en-US" altLang="ko-KR" sz="2000" i="1">
                                      <a:solidFill>
                                        <a:schemeClr val="tx1"/>
                                      </a:solidFill>
                                      <a:latin typeface="Cambria Math" panose="02040503050406030204" pitchFamily="18" charset="0"/>
                                    </a:rPr>
                                    <m:t>𝐺</m:t>
                                  </m:r>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m:rPr>
                                          <m:sty m:val="p"/>
                                        </m:rPr>
                                        <a:rPr lang="en-US" altLang="ko-KR" sz="2000" i="1">
                                          <a:solidFill>
                                            <a:schemeClr val="tx1"/>
                                          </a:solidFill>
                                          <a:latin typeface="Cambria Math" panose="02040503050406030204" pitchFamily="18" charset="0"/>
                                        </a:rPr>
                                        <m:t>tot</m:t>
                                      </m:r>
                                    </m:sub>
                                  </m:sSub>
                                  <m:d>
                                    <m:dPr>
                                      <m:ctrlPr>
                                        <a:rPr lang="en-US" altLang="ko-KR" sz="2000" i="1">
                                          <a:solidFill>
                                            <a:schemeClr val="tx1"/>
                                          </a:solidFill>
                                          <a:latin typeface="Cambria Math" panose="02040503050406030204" pitchFamily="18" charset="0"/>
                                        </a:rPr>
                                      </m:ctrlPr>
                                    </m:dPr>
                                    <m:e>
                                      <m:r>
                                        <a:rPr lang="en-US" altLang="ko-KR" sz="2000" i="1">
                                          <a:solidFill>
                                            <a:schemeClr val="tx1"/>
                                          </a:solidFill>
                                          <a:latin typeface="Cambria Math" panose="02040503050406030204" pitchFamily="18" charset="0"/>
                                        </a:rPr>
                                        <m:t>𝑟</m:t>
                                      </m:r>
                                    </m:e>
                                  </m:d>
                                </m:den>
                              </m:f>
                            </m:e>
                          </m:d>
                        </m:e>
                        <m:sub>
                          <m:r>
                            <a:rPr lang="en-US" altLang="ko-KR" sz="2000" b="0" i="1" smtClean="0">
                              <a:solidFill>
                                <a:schemeClr val="tx1"/>
                              </a:solidFill>
                              <a:latin typeface="Cambria Math" panose="02040503050406030204" pitchFamily="18" charset="0"/>
                            </a:rPr>
                            <m:t>𝑟</m:t>
                          </m:r>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𝒪</m:t>
                          </m:r>
                          <m:d>
                            <m:dPr>
                              <m:ctrlPr>
                                <a:rPr lang="en-US" altLang="ko-KR" sz="2000" b="0" i="1" smtClean="0">
                                  <a:solidFill>
                                    <a:schemeClr val="tx1"/>
                                  </a:solidFill>
                                  <a:latin typeface="Cambria Math" panose="02040503050406030204" pitchFamily="18" charset="0"/>
                                </a:rPr>
                              </m:ctrlPr>
                            </m:dPr>
                            <m:e>
                              <m:r>
                                <m:rPr>
                                  <m:sty m:val="p"/>
                                </m:rPr>
                                <a:rPr lang="en-US" altLang="ko-KR" sz="2000" b="0" i="1" smtClean="0">
                                  <a:solidFill>
                                    <a:schemeClr val="tx1"/>
                                  </a:solidFill>
                                  <a:latin typeface="Cambria Math" panose="02040503050406030204" pitchFamily="18" charset="0"/>
                                </a:rPr>
                                <m:t>pc</m:t>
                              </m:r>
                            </m:e>
                          </m:d>
                        </m:sub>
                        <m:sup>
                          <m:r>
                            <a:rPr lang="en-US" altLang="ko-KR" sz="2000" b="0" i="1" smtClean="0">
                              <a:solidFill>
                                <a:schemeClr val="tx1"/>
                              </a:solidFill>
                              <a:latin typeface="Cambria Math" panose="02040503050406030204" pitchFamily="18" charset="0"/>
                            </a:rPr>
                            <m:t>1/2</m:t>
                          </m:r>
                        </m:sup>
                      </m:sSubSup>
                    </m:oMath>
                  </m:oMathPara>
                </a14:m>
                <a:endParaRPr lang="en-US" altLang="ko-KR" sz="2000" dirty="0">
                  <a:solidFill>
                    <a:schemeClr val="tx1"/>
                  </a:solidFill>
                </a:endParaRPr>
              </a:p>
              <a:p>
                <a:pPr marL="342900" indent="-342900">
                  <a:buFont typeface="Arial" panose="020B0604020202020204" pitchFamily="34" charset="0"/>
                  <a:buChar char="•"/>
                </a:pPr>
                <a:endParaRPr lang="en-US" altLang="ko-KR" dirty="0">
                  <a:solidFill>
                    <a:schemeClr val="tx1"/>
                  </a:solidFill>
                </a:endParaRPr>
              </a:p>
              <a:p>
                <a:pPr marL="342900" indent="-342900">
                  <a:buFont typeface="Arial" panose="020B0604020202020204" pitchFamily="34" charset="0"/>
                  <a:buChar char="•"/>
                </a:pPr>
                <a:r>
                  <a:rPr lang="en-US" altLang="ko-KR" dirty="0">
                    <a:solidFill>
                      <a:schemeClr val="tx1"/>
                    </a:solidFill>
                  </a:rPr>
                  <a:t>Relaxation exceeds the age of the universe</a:t>
                </a:r>
              </a:p>
              <a:p>
                <a:pPr marL="342900" indent="-342900">
                  <a:buFont typeface="Arial" panose="020B0604020202020204" pitchFamily="34" charset="0"/>
                  <a:buChar char="•"/>
                </a:pPr>
                <a:r>
                  <a:rPr lang="en-US" altLang="ko-KR" dirty="0">
                    <a:solidFill>
                      <a:schemeClr val="tx1"/>
                    </a:solidFill>
                  </a:rPr>
                  <a:t>Cannot fill near SMBH </a:t>
                </a:r>
                <a:r>
                  <a:rPr lang="ko-KR" altLang="en-US" dirty="0">
                    <a:solidFill>
                      <a:schemeClr val="tx1"/>
                    </a:solidFill>
                  </a:rPr>
                  <a:t>⇒ </a:t>
                </a:r>
                <a:r>
                  <a:rPr lang="en-US" altLang="ko-KR" b="1" dirty="0">
                    <a:solidFill>
                      <a:srgbClr val="0000FF"/>
                    </a:solidFill>
                  </a:rPr>
                  <a:t>Insufficient DF</a:t>
                </a:r>
              </a:p>
            </p:txBody>
          </p:sp>
        </mc:Choice>
        <mc:Fallback xmlns="">
          <p:sp>
            <p:nvSpPr>
              <p:cNvPr id="4" name="말풍선: 모서리가 둥근 사각형 3">
                <a:extLst>
                  <a:ext uri="{FF2B5EF4-FFF2-40B4-BE49-F238E27FC236}">
                    <a16:creationId xmlns:a16="http://schemas.microsoft.com/office/drawing/2014/main" id="{E0ADD066-CBA9-683B-B5A3-A4106EEF9962}"/>
                  </a:ext>
                </a:extLst>
              </p:cNvPr>
              <p:cNvSpPr>
                <a:spLocks noRot="1" noChangeAspect="1" noMove="1" noResize="1" noEditPoints="1" noAdjustHandles="1" noChangeArrowheads="1" noChangeShapeType="1" noTextEdit="1"/>
              </p:cNvSpPr>
              <p:nvPr/>
            </p:nvSpPr>
            <p:spPr>
              <a:xfrm>
                <a:off x="1198245" y="4632960"/>
                <a:ext cx="4696587" cy="1759202"/>
              </a:xfrm>
              <a:prstGeom prst="wedgeRoundRectCallout">
                <a:avLst>
                  <a:gd name="adj1" fmla="val -723"/>
                  <a:gd name="adj2" fmla="val -64512"/>
                  <a:gd name="adj3" fmla="val 16667"/>
                </a:avLst>
              </a:prstGeom>
              <a:blipFill>
                <a:blip r:embed="rId4"/>
                <a:stretch>
                  <a:fillRect b="-4491"/>
                </a:stretch>
              </a:blipFill>
              <a:ln>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말풍선: 모서리가 둥근 사각형 20">
                <a:extLst>
                  <a:ext uri="{FF2B5EF4-FFF2-40B4-BE49-F238E27FC236}">
                    <a16:creationId xmlns:a16="http://schemas.microsoft.com/office/drawing/2014/main" id="{DAF3BEDE-52EE-8E17-8C2B-4B66081487CC}"/>
                  </a:ext>
                </a:extLst>
              </p:cNvPr>
              <p:cNvSpPr/>
              <p:nvPr/>
            </p:nvSpPr>
            <p:spPr>
              <a:xfrm>
                <a:off x="6281930" y="4632960"/>
                <a:ext cx="4696587" cy="1759202"/>
              </a:xfrm>
              <a:prstGeom prst="wedgeRoundRectCallout">
                <a:avLst>
                  <a:gd name="adj1" fmla="val -723"/>
                  <a:gd name="adj2" fmla="val -64512"/>
                  <a:gd name="adj3" fmla="val 16667"/>
                </a:avLst>
              </a:prstGeom>
              <a:solidFill>
                <a:srgbClr val="FFFFFF">
                  <a:alpha val="85882"/>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𝜏</m:t>
                          </m:r>
                        </m:e>
                        <m:sub>
                          <m:r>
                            <m:rPr>
                              <m:sty m:val="p"/>
                            </m:rPr>
                            <a:rPr lang="en-US" altLang="ko-KR" sz="2000" b="0" i="1" smtClean="0">
                              <a:solidFill>
                                <a:schemeClr val="tx1"/>
                              </a:solidFill>
                              <a:latin typeface="Cambria Math" panose="02040503050406030204" pitchFamily="18" charset="0"/>
                            </a:rPr>
                            <m:t>gc</m:t>
                          </m:r>
                        </m:sub>
                      </m:sSub>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𝒪</m:t>
                      </m:r>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10</m:t>
                          </m:r>
                        </m:e>
                      </m:d>
                      <m:r>
                        <a:rPr lang="en-US" altLang="ko-KR" sz="2000" b="0" i="1" smtClean="0">
                          <a:solidFill>
                            <a:schemeClr val="tx1"/>
                          </a:solidFill>
                          <a:latin typeface="Cambria Math" panose="02040503050406030204" pitchFamily="18" charset="0"/>
                        </a:rPr>
                        <m:t>×</m:t>
                      </m:r>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ℏ</m:t>
                                  </m:r>
                                </m:num>
                                <m:den>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𝜙</m:t>
                                      </m:r>
                                    </m:sub>
                                  </m:sSub>
                                </m:den>
                              </m:f>
                            </m:e>
                          </m:d>
                        </m:e>
                        <m:sup>
                          <m:r>
                            <a:rPr lang="en-US" altLang="ko-KR" sz="2000" b="0" i="1" smtClean="0">
                              <a:solidFill>
                                <a:schemeClr val="tx1"/>
                              </a:solidFill>
                              <a:latin typeface="Cambria Math" panose="02040503050406030204" pitchFamily="18" charset="0"/>
                            </a:rPr>
                            <m:t>3</m:t>
                          </m:r>
                        </m:sup>
                      </m:sSup>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1</m:t>
                          </m:r>
                        </m:num>
                        <m:den>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𝐺</m:t>
                                  </m:r>
                                  <m:sSub>
                                    <m:sSubPr>
                                      <m:ctrlPr>
                                        <a:rPr lang="en-US" altLang="ko-KR" sz="2000" b="0" i="1" smtClean="0">
                                          <a:solidFill>
                                            <a:schemeClr val="tx1"/>
                                          </a:solidFill>
                                          <a:latin typeface="Cambria Math" panose="02040503050406030204" pitchFamily="18" charset="0"/>
                                        </a:rPr>
                                      </m:ctrlPr>
                                    </m:sSubPr>
                                    <m:e>
                                      <m:acc>
                                        <m:accPr>
                                          <m:chr m:val="̃"/>
                                          <m:ctrlPr>
                                            <a:rPr lang="en-US" altLang="ko-KR" sz="2000" b="0" i="1" smtClean="0">
                                              <a:solidFill>
                                                <a:schemeClr val="tx1"/>
                                              </a:solidFill>
                                              <a:latin typeface="Cambria Math" panose="02040503050406030204" pitchFamily="18" charset="0"/>
                                            </a:rPr>
                                          </m:ctrlPr>
                                        </m:accPr>
                                        <m:e>
                                          <m:r>
                                            <a:rPr lang="en-US" altLang="ko-KR" sz="2000" b="0" i="1" smtClean="0">
                                              <a:solidFill>
                                                <a:schemeClr val="tx1"/>
                                              </a:solidFill>
                                              <a:latin typeface="Cambria Math" panose="02040503050406030204" pitchFamily="18" charset="0"/>
                                            </a:rPr>
                                            <m:t>𝑀</m:t>
                                          </m:r>
                                        </m:e>
                                      </m:acc>
                                    </m:e>
                                    <m:sub>
                                      <m:r>
                                        <a:rPr lang="en-US" altLang="ko-KR" sz="2000" b="0" i="1" smtClean="0">
                                          <a:solidFill>
                                            <a:schemeClr val="tx1"/>
                                          </a:solidFill>
                                          <a:latin typeface="Cambria Math" panose="02040503050406030204" pitchFamily="18" charset="0"/>
                                        </a:rPr>
                                        <m:t>𝑠</m:t>
                                      </m:r>
                                    </m:sub>
                                  </m:sSub>
                                </m:e>
                              </m:d>
                            </m:e>
                            <m:sup>
                              <m:r>
                                <a:rPr lang="en-US" altLang="ko-KR" sz="2000" b="0" i="1" smtClean="0">
                                  <a:solidFill>
                                    <a:schemeClr val="tx1"/>
                                  </a:solidFill>
                                  <a:latin typeface="Cambria Math" panose="02040503050406030204" pitchFamily="18" charset="0"/>
                                </a:rPr>
                                <m:t>2</m:t>
                              </m:r>
                            </m:sup>
                          </m:sSup>
                        </m:den>
                      </m:f>
                    </m:oMath>
                  </m:oMathPara>
                </a14:m>
                <a:endParaRPr lang="en-US" altLang="ko-KR" dirty="0">
                  <a:solidFill>
                    <a:schemeClr val="tx1"/>
                  </a:solidFill>
                </a:endParaRPr>
              </a:p>
              <a:p>
                <a:pPr marL="342900" indent="-342900">
                  <a:buFont typeface="Arial" panose="020B0604020202020204" pitchFamily="34" charset="0"/>
                  <a:buChar char="•"/>
                </a:pPr>
                <a:r>
                  <a:rPr lang="en-US" altLang="ko-KR" dirty="0">
                    <a:solidFill>
                      <a:schemeClr val="tx1"/>
                    </a:solidFill>
                    <a:hlinkClick r:id="rId5" action="ppaction://hlinksldjump">
                      <a:extLst>
                        <a:ext uri="{A12FA001-AC4F-418D-AE19-62706E023703}">
                          <ahyp:hlinkClr xmlns:ahyp="http://schemas.microsoft.com/office/drawing/2018/hyperlinkcolor" val="tx"/>
                        </a:ext>
                      </a:extLst>
                    </a:hlinkClick>
                  </a:rPr>
                  <a:t>Gravitational cooling </a:t>
                </a:r>
                <a:r>
                  <a:rPr lang="ko-KR" altLang="en-US" dirty="0">
                    <a:solidFill>
                      <a:schemeClr val="tx1"/>
                    </a:solidFill>
                  </a:rPr>
                  <a:t>⇒ </a:t>
                </a:r>
                <a14:m>
                  <m:oMath xmlns:m="http://schemas.openxmlformats.org/officeDocument/2006/math">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𝜏</m:t>
                        </m:r>
                      </m:e>
                      <m:sub>
                        <m:r>
                          <m:rPr>
                            <m:sty m:val="p"/>
                          </m:rPr>
                          <a:rPr lang="en-US" altLang="ko-KR" b="0" i="1" smtClean="0">
                            <a:solidFill>
                              <a:schemeClr val="tx1"/>
                            </a:solidFill>
                            <a:latin typeface="Cambria Math" panose="02040503050406030204" pitchFamily="18" charset="0"/>
                          </a:rPr>
                          <m:t>gc</m:t>
                        </m:r>
                      </m:sub>
                    </m:sSub>
                    <m:r>
                      <a:rPr lang="en-US" altLang="ko-KR" b="0" i="1" smtClean="0">
                        <a:solidFill>
                          <a:schemeClr val="tx1"/>
                        </a:solidFill>
                        <a:latin typeface="Cambria Math" panose="02040503050406030204" pitchFamily="18" charset="0"/>
                      </a:rPr>
                      <m:t>~</m:t>
                    </m:r>
                    <m:r>
                      <a:rPr lang="en-US" altLang="ko-KR" b="0" i="1" smtClean="0">
                        <a:solidFill>
                          <a:schemeClr val="tx1"/>
                        </a:solidFill>
                        <a:latin typeface="Cambria Math" panose="02040503050406030204" pitchFamily="18" charset="0"/>
                      </a:rPr>
                      <m:t>𝒪</m:t>
                    </m:r>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10</m:t>
                        </m:r>
                        <m:r>
                          <m:rPr>
                            <m:sty m:val="p"/>
                          </m:rPr>
                          <a:rPr lang="en-US" altLang="ko-KR" b="0" i="1" smtClean="0">
                            <a:solidFill>
                              <a:schemeClr val="tx1"/>
                            </a:solidFill>
                            <a:latin typeface="Cambria Math" panose="02040503050406030204" pitchFamily="18" charset="0"/>
                          </a:rPr>
                          <m:t>kyr</m:t>
                        </m:r>
                      </m:e>
                    </m:d>
                  </m:oMath>
                </a14:m>
                <a:endParaRPr lang="en-US" altLang="ko-KR" b="0" dirty="0">
                  <a:solidFill>
                    <a:schemeClr val="tx1"/>
                  </a:solidFill>
                </a:endParaRPr>
              </a:p>
              <a:p>
                <a:pPr marL="342900" indent="-342900">
                  <a:buFont typeface="Arial" panose="020B0604020202020204" pitchFamily="34" charset="0"/>
                  <a:buChar char="•"/>
                </a:pPr>
                <a:r>
                  <a:rPr lang="en-US" altLang="ko-KR" b="0" dirty="0">
                    <a:solidFill>
                      <a:schemeClr val="tx1"/>
                    </a:solidFill>
                  </a:rPr>
                  <a:t>Rapidly fill near SMBH </a:t>
                </a:r>
                <a:r>
                  <a:rPr lang="ko-KR" altLang="en-US" dirty="0">
                    <a:solidFill>
                      <a:schemeClr val="tx1"/>
                    </a:solidFill>
                  </a:rPr>
                  <a:t>⇒</a:t>
                </a:r>
                <a:r>
                  <a:rPr lang="ko-KR" altLang="en-US" b="1" dirty="0">
                    <a:solidFill>
                      <a:srgbClr val="FF0000"/>
                    </a:solidFill>
                  </a:rPr>
                  <a:t> </a:t>
                </a:r>
                <a:r>
                  <a:rPr lang="en-US" altLang="ko-KR" b="1" dirty="0">
                    <a:solidFill>
                      <a:srgbClr val="FF0000"/>
                    </a:solidFill>
                  </a:rPr>
                  <a:t>Sustaining DF!</a:t>
                </a:r>
              </a:p>
              <a:p>
                <a:pPr marL="342900" indent="-342900">
                  <a:buFont typeface="Arial" panose="020B0604020202020204" pitchFamily="34" charset="0"/>
                  <a:buChar char="•"/>
                </a:pPr>
                <a:r>
                  <a:rPr lang="en-US" altLang="ko-KR" b="1" dirty="0">
                    <a:solidFill>
                      <a:schemeClr val="tx1"/>
                    </a:solidFill>
                    <a:highlight>
                      <a:srgbClr val="FFFF00"/>
                    </a:highlight>
                  </a:rPr>
                  <a:t>Gives a hint to the final parsec problem</a:t>
                </a:r>
              </a:p>
            </p:txBody>
          </p:sp>
        </mc:Choice>
        <mc:Fallback xmlns="">
          <p:sp>
            <p:nvSpPr>
              <p:cNvPr id="21" name="말풍선: 모서리가 둥근 사각형 20">
                <a:extLst>
                  <a:ext uri="{FF2B5EF4-FFF2-40B4-BE49-F238E27FC236}">
                    <a16:creationId xmlns:a16="http://schemas.microsoft.com/office/drawing/2014/main" id="{DAF3BEDE-52EE-8E17-8C2B-4B66081487CC}"/>
                  </a:ext>
                </a:extLst>
              </p:cNvPr>
              <p:cNvSpPr>
                <a:spLocks noRot="1" noChangeAspect="1" noMove="1" noResize="1" noEditPoints="1" noAdjustHandles="1" noChangeArrowheads="1" noChangeShapeType="1" noTextEdit="1"/>
              </p:cNvSpPr>
              <p:nvPr/>
            </p:nvSpPr>
            <p:spPr>
              <a:xfrm>
                <a:off x="6281930" y="4632960"/>
                <a:ext cx="4696587" cy="1759202"/>
              </a:xfrm>
              <a:prstGeom prst="wedgeRoundRectCallout">
                <a:avLst>
                  <a:gd name="adj1" fmla="val -723"/>
                  <a:gd name="adj2" fmla="val -64512"/>
                  <a:gd name="adj3" fmla="val 16667"/>
                </a:avLst>
              </a:prstGeom>
              <a:blipFill>
                <a:blip r:embed="rId6"/>
                <a:stretch>
                  <a:fillRect b="-4491"/>
                </a:stretch>
              </a:blipFill>
              <a:ln>
                <a:solidFill>
                  <a:schemeClr val="tx1"/>
                </a:solidFill>
              </a:ln>
            </p:spPr>
            <p:txBody>
              <a:bodyPr/>
              <a:lstStyle/>
              <a:p>
                <a:r>
                  <a:rPr lang="ko-KR" altLang="en-US">
                    <a:noFill/>
                  </a:rPr>
                  <a:t> </a:t>
                </a:r>
              </a:p>
            </p:txBody>
          </p:sp>
        </mc:Fallback>
      </mc:AlternateContent>
      <p:sp>
        <p:nvSpPr>
          <p:cNvPr id="5" name="TextBox 4">
            <a:extLst>
              <a:ext uri="{FF2B5EF4-FFF2-40B4-BE49-F238E27FC236}">
                <a16:creationId xmlns:a16="http://schemas.microsoft.com/office/drawing/2014/main" id="{00823291-A270-C013-5ACE-5FCCBD221B2D}"/>
              </a:ext>
            </a:extLst>
          </p:cNvPr>
          <p:cNvSpPr txBox="1"/>
          <p:nvPr/>
        </p:nvSpPr>
        <p:spPr>
          <a:xfrm>
            <a:off x="2505279" y="5460272"/>
            <a:ext cx="2303836"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[Read &amp; Gilmore 0210658]</a:t>
            </a:r>
            <a:endParaRPr lang="ko-KR"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8264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F11A9-BF2C-CD5B-96EF-7926920302FF}"/>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FAD6D33D-1618-859C-776C-480ADD63D776}"/>
              </a:ext>
            </a:extLst>
          </p:cNvPr>
          <p:cNvSpPr>
            <a:spLocks noGrp="1"/>
          </p:cNvSpPr>
          <p:nvPr>
            <p:ph type="title"/>
          </p:nvPr>
        </p:nvSpPr>
        <p:spPr>
          <a:xfrm>
            <a:off x="247650" y="2423002"/>
            <a:ext cx="11696696" cy="1107440"/>
          </a:xfrm>
        </p:spPr>
        <p:txBody>
          <a:bodyPr>
            <a:noAutofit/>
          </a:bodyPr>
          <a:lstStyle/>
          <a:p>
            <a:pPr algn="ctr"/>
            <a:r>
              <a:rPr lang="en-US" altLang="ko-KR" sz="3600" b="1" dirty="0">
                <a:latin typeface="Grandview" panose="020B0502040204020203" pitchFamily="34" charset="0"/>
              </a:rPr>
              <a:t>Dynamical friction for circular orbits in self-interacting ULDM and Fornax globular clusters</a:t>
            </a:r>
            <a:endParaRPr lang="ko-KR" altLang="en-US" sz="3600" b="1" dirty="0">
              <a:latin typeface="Grandview" panose="020B0502040204020203" pitchFamily="34" charset="0"/>
              <a:cs typeface="Arial" panose="020B0604020202020204" pitchFamily="34" charset="0"/>
            </a:endParaRPr>
          </a:p>
        </p:txBody>
      </p:sp>
      <p:sp>
        <p:nvSpPr>
          <p:cNvPr id="3" name="직사각형 2">
            <a:extLst>
              <a:ext uri="{FF2B5EF4-FFF2-40B4-BE49-F238E27FC236}">
                <a16:creationId xmlns:a16="http://schemas.microsoft.com/office/drawing/2014/main" id="{CCE8784E-AD22-6BB7-14AE-9369423EF016}"/>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2534BF03-92AD-0DC7-84B3-E8E6FAA1B907}"/>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26/37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2D36AC53-4739-8B48-6DEC-015A34E21EBC}"/>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487078CE-48B3-2F32-1FD8-4712D8588C3D}"/>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A8053D9-C24B-6295-F261-3C75B8C92E4E}"/>
              </a:ext>
            </a:extLst>
          </p:cNvPr>
          <p:cNvSpPr txBox="1"/>
          <p:nvPr/>
        </p:nvSpPr>
        <p:spPr>
          <a:xfrm>
            <a:off x="1838960" y="3606169"/>
            <a:ext cx="8453120" cy="1200329"/>
          </a:xfrm>
          <a:prstGeom prst="rect">
            <a:avLst/>
          </a:prstGeom>
          <a:noFill/>
        </p:spPr>
        <p:txBody>
          <a:bodyPr wrap="square" rtlCol="0">
            <a:spAutoFit/>
          </a:bodyPr>
          <a:lstStyle/>
          <a:p>
            <a:pPr marL="285750" indent="-285750">
              <a:buFont typeface="Arial" panose="020B0604020202020204" pitchFamily="34" charset="0"/>
              <a:buChar char="•"/>
            </a:pPr>
            <a:r>
              <a:rPr lang="en-US" altLang="ko-KR" sz="2400" dirty="0"/>
              <a:t>The inclusion of self-interaction in ULDM</a:t>
            </a:r>
          </a:p>
          <a:p>
            <a:pPr marL="285750" indent="-285750">
              <a:buFont typeface="Arial" panose="020B0604020202020204" pitchFamily="34" charset="0"/>
              <a:buChar char="•"/>
            </a:pPr>
            <a:r>
              <a:rPr lang="en-US" altLang="ko-KR" sz="2400" dirty="0"/>
              <a:t>Dynamical friction for</a:t>
            </a:r>
            <a:r>
              <a:rPr lang="ko-KR" altLang="en-US" sz="2400" dirty="0"/>
              <a:t> </a:t>
            </a:r>
            <a:r>
              <a:rPr lang="en-US" altLang="ko-KR" sz="2400" dirty="0"/>
              <a:t>circular</a:t>
            </a:r>
            <a:r>
              <a:rPr lang="ko-KR" altLang="en-US" sz="2400" dirty="0"/>
              <a:t> </a:t>
            </a:r>
            <a:r>
              <a:rPr lang="en-US" altLang="ko-KR" sz="2400" dirty="0"/>
              <a:t>orbits</a:t>
            </a:r>
          </a:p>
          <a:p>
            <a:pPr marL="285750" indent="-285750">
              <a:buFont typeface="Arial" panose="020B0604020202020204" pitchFamily="34" charset="0"/>
              <a:buChar char="•"/>
            </a:pPr>
            <a:r>
              <a:rPr lang="en-US" altLang="ko-KR" sz="2400" dirty="0"/>
              <a:t>Application to Fornax globular clusters</a:t>
            </a:r>
          </a:p>
        </p:txBody>
      </p:sp>
      <p:sp>
        <p:nvSpPr>
          <p:cNvPr id="8" name="TextBox 7">
            <a:extLst>
              <a:ext uri="{FF2B5EF4-FFF2-40B4-BE49-F238E27FC236}">
                <a16:creationId xmlns:a16="http://schemas.microsoft.com/office/drawing/2014/main" id="{CAF3F244-1000-648A-D7E8-76D488D66669}"/>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3C9CEC46-2B9C-B9C8-5735-3031EDC6CF64}"/>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DBF748CF-E7D7-8646-7DE4-4DC294C3BB51}"/>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BA70EDC5-096D-8D04-2181-84E07F71992D}"/>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D98D5984-14E4-39B2-A701-20C59F6E7D66}"/>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AE7A5E78-4900-2DB2-89C6-D249C2B9CC6A}"/>
              </a:ext>
            </a:extLst>
          </p:cNvPr>
          <p:cNvPicPr>
            <a:picLocks noChangeAspect="1"/>
          </p:cNvPicPr>
          <p:nvPr/>
        </p:nvPicPr>
        <p:blipFill>
          <a:blip r:embed="rId2"/>
          <a:stretch>
            <a:fillRect/>
          </a:stretch>
        </p:blipFill>
        <p:spPr>
          <a:xfrm>
            <a:off x="5145549" y="4833156"/>
            <a:ext cx="7046449" cy="1770931"/>
          </a:xfrm>
          <a:prstGeom prst="rect">
            <a:avLst/>
          </a:prstGeom>
        </p:spPr>
      </p:pic>
      <p:sp>
        <p:nvSpPr>
          <p:cNvPr id="14" name="사각형: 둥근 모서리 13">
            <a:extLst>
              <a:ext uri="{FF2B5EF4-FFF2-40B4-BE49-F238E27FC236}">
                <a16:creationId xmlns:a16="http://schemas.microsoft.com/office/drawing/2014/main" id="{1EEE56C8-077D-E6D8-7E7B-713625D4E7B2}"/>
              </a:ext>
            </a:extLst>
          </p:cNvPr>
          <p:cNvSpPr/>
          <p:nvPr/>
        </p:nvSpPr>
        <p:spPr>
          <a:xfrm>
            <a:off x="7226054" y="4908316"/>
            <a:ext cx="2885440" cy="442796"/>
          </a:xfrm>
          <a:prstGeom prst="round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400" b="1" dirty="0">
                <a:solidFill>
                  <a:sysClr val="windowText" lastClr="000000"/>
                </a:solidFill>
              </a:rPr>
              <a:t>arXiv:</a:t>
            </a:r>
            <a:r>
              <a:rPr lang="en-US" altLang="ko-KR" sz="2800" b="1" dirty="0">
                <a:solidFill>
                  <a:sysClr val="windowText" lastClr="000000"/>
                </a:solidFill>
              </a:rPr>
              <a:t>2504.19219</a:t>
            </a:r>
            <a:endParaRPr lang="ko-KR" altLang="en-US" sz="2400" b="1" dirty="0">
              <a:solidFill>
                <a:sysClr val="windowText" lastClr="000000"/>
              </a:solidFill>
            </a:endParaRPr>
          </a:p>
        </p:txBody>
      </p:sp>
    </p:spTree>
    <p:extLst>
      <p:ext uri="{BB962C8B-B14F-4D97-AF65-F5344CB8AC3E}">
        <p14:creationId xmlns:p14="http://schemas.microsoft.com/office/powerpoint/2010/main" val="435190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88E1-6D3F-4E0D-93FB-A5621B3C0506}"/>
            </a:ext>
          </a:extLst>
        </p:cNvPr>
        <p:cNvGrpSpPr/>
        <p:nvPr/>
      </p:nvGrpSpPr>
      <p:grpSpPr>
        <a:xfrm>
          <a:off x="0" y="0"/>
          <a:ext cx="0" cy="0"/>
          <a:chOff x="0" y="0"/>
          <a:chExt cx="0" cy="0"/>
        </a:xfrm>
      </p:grpSpPr>
      <p:pic>
        <p:nvPicPr>
          <p:cNvPr id="8" name="그림 7">
            <a:extLst>
              <a:ext uri="{FF2B5EF4-FFF2-40B4-BE49-F238E27FC236}">
                <a16:creationId xmlns:a16="http://schemas.microsoft.com/office/drawing/2014/main" id="{ADD8604D-7AB9-4AC5-45FF-34F845F2DCD6}"/>
              </a:ext>
            </a:extLst>
          </p:cNvPr>
          <p:cNvPicPr>
            <a:picLocks noChangeAspect="1"/>
          </p:cNvPicPr>
          <p:nvPr/>
        </p:nvPicPr>
        <p:blipFill>
          <a:blip r:embed="rId3"/>
          <a:stretch>
            <a:fillRect/>
          </a:stretch>
        </p:blipFill>
        <p:spPr>
          <a:xfrm>
            <a:off x="741738" y="476278"/>
            <a:ext cx="10708524" cy="6076662"/>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AEDF20-05A9-2D92-5E9B-C9EAA4F0E71B}"/>
                  </a:ext>
                </a:extLst>
              </p:cNvPr>
              <p:cNvSpPr txBox="1"/>
              <p:nvPr/>
            </p:nvSpPr>
            <p:spPr>
              <a:xfrm>
                <a:off x="7159704" y="5016064"/>
                <a:ext cx="2529090" cy="628890"/>
              </a:xfrm>
              <a:prstGeom prst="rect">
                <a:avLst/>
              </a:prstGeom>
              <a:solidFill>
                <a:srgbClr val="FFFF00">
                  <a:alpha val="40000"/>
                </a:srgbClr>
              </a:solidFill>
            </p:spPr>
            <p:txBody>
              <a:bodyPr wrap="none" rtlCol="0">
                <a:spAutoFit/>
              </a:bodyPr>
              <a:lstStyle/>
              <a:p>
                <a:r>
                  <a:rPr lang="en-US" altLang="ko-KR" sz="3200" b="1" dirty="0">
                    <a:solidFill>
                      <a:srgbClr val="0000FF"/>
                    </a:solidFill>
                  </a:rPr>
                  <a:t>“</a:t>
                </a:r>
                <a14:m>
                  <m:oMath xmlns:m="http://schemas.openxmlformats.org/officeDocument/2006/math">
                    <m:sSub>
                      <m:sSubPr>
                        <m:ctrlPr>
                          <a:rPr lang="en-US" altLang="ko-KR" sz="3200" b="1" i="1" smtClean="0">
                            <a:solidFill>
                              <a:srgbClr val="0000FF"/>
                            </a:solidFill>
                            <a:latin typeface="Cambria Math" panose="02040503050406030204" pitchFamily="18" charset="0"/>
                          </a:rPr>
                        </m:ctrlPr>
                      </m:sSubPr>
                      <m:e>
                        <m:r>
                          <a:rPr lang="en-US" altLang="ko-KR" sz="3200" b="1" i="1" smtClean="0">
                            <a:solidFill>
                              <a:srgbClr val="0000FF"/>
                            </a:solidFill>
                            <a:latin typeface="Cambria Math" panose="02040503050406030204" pitchFamily="18" charset="0"/>
                          </a:rPr>
                          <m:t>𝒎</m:t>
                        </m:r>
                      </m:e>
                      <m:sub>
                        <m:r>
                          <a:rPr lang="en-US" altLang="ko-KR" sz="3200" b="1" i="1" smtClean="0">
                            <a:solidFill>
                              <a:srgbClr val="0000FF"/>
                            </a:solidFill>
                            <a:latin typeface="Cambria Math" panose="02040503050406030204" pitchFamily="18" charset="0"/>
                          </a:rPr>
                          <m:t>𝝓</m:t>
                        </m:r>
                      </m:sub>
                    </m:sSub>
                  </m:oMath>
                </a14:m>
                <a:r>
                  <a:rPr lang="en-US" altLang="ko-KR" sz="3200" b="1" dirty="0">
                    <a:solidFill>
                      <a:srgbClr val="0000FF"/>
                    </a:solidFill>
                  </a:rPr>
                  <a:t> tension”</a:t>
                </a:r>
                <a:endParaRPr lang="ko-KR" altLang="en-US" sz="3200" b="1" dirty="0">
                  <a:solidFill>
                    <a:srgbClr val="0000FF"/>
                  </a:solidFill>
                </a:endParaRPr>
              </a:p>
            </p:txBody>
          </p:sp>
        </mc:Choice>
        <mc:Fallback xmlns="">
          <p:sp>
            <p:nvSpPr>
              <p:cNvPr id="16" name="TextBox 15">
                <a:extLst>
                  <a:ext uri="{FF2B5EF4-FFF2-40B4-BE49-F238E27FC236}">
                    <a16:creationId xmlns:a16="http://schemas.microsoft.com/office/drawing/2014/main" id="{5CAEDF20-05A9-2D92-5E9B-C9EAA4F0E71B}"/>
                  </a:ext>
                </a:extLst>
              </p:cNvPr>
              <p:cNvSpPr txBox="1">
                <a:spLocks noRot="1" noChangeAspect="1" noMove="1" noResize="1" noEditPoints="1" noAdjustHandles="1" noChangeArrowheads="1" noChangeShapeType="1" noTextEdit="1"/>
              </p:cNvSpPr>
              <p:nvPr/>
            </p:nvSpPr>
            <p:spPr>
              <a:xfrm>
                <a:off x="7159704" y="5016064"/>
                <a:ext cx="2529090" cy="628890"/>
              </a:xfrm>
              <a:prstGeom prst="rect">
                <a:avLst/>
              </a:prstGeom>
              <a:blipFill>
                <a:blip r:embed="rId4"/>
                <a:stretch>
                  <a:fillRect l="-6024" t="-11650" r="-5542" b="-25243"/>
                </a:stretch>
              </a:blipFill>
            </p:spPr>
            <p:txBody>
              <a:bodyPr/>
              <a:lstStyle/>
              <a:p>
                <a:r>
                  <a:rPr lang="ko-KR" altLang="en-US">
                    <a:noFill/>
                  </a:rPr>
                  <a:t> </a:t>
                </a:r>
              </a:p>
            </p:txBody>
          </p:sp>
        </mc:Fallback>
      </mc:AlternateContent>
      <p:sp>
        <p:nvSpPr>
          <p:cNvPr id="2" name="TextBox 1">
            <a:extLst>
              <a:ext uri="{FF2B5EF4-FFF2-40B4-BE49-F238E27FC236}">
                <a16:creationId xmlns:a16="http://schemas.microsoft.com/office/drawing/2014/main" id="{2E336562-EC2B-D475-0A8E-E8E2FF1B142F}"/>
              </a:ext>
            </a:extLst>
          </p:cNvPr>
          <p:cNvSpPr txBox="1"/>
          <p:nvPr/>
        </p:nvSpPr>
        <p:spPr>
          <a:xfrm>
            <a:off x="7894320" y="514159"/>
            <a:ext cx="3335639" cy="523220"/>
          </a:xfrm>
          <a:prstGeom prst="rect">
            <a:avLst/>
          </a:prstGeom>
          <a:noFill/>
        </p:spPr>
        <p:txBody>
          <a:bodyPr wrap="square" rtlCol="0">
            <a:spAutoFit/>
          </a:bodyPr>
          <a:lstStyle/>
          <a:p>
            <a:pPr algn="r"/>
            <a:r>
              <a:rPr lang="en-US" altLang="ko-KR" sz="1400" dirty="0">
                <a:latin typeface="Arial" panose="020B0604020202020204" pitchFamily="34" charset="0"/>
                <a:cs typeface="Arial" panose="020B0604020202020204" pitchFamily="34" charset="0"/>
              </a:rPr>
              <a:t>[Eberhardt</a:t>
            </a:r>
            <a:r>
              <a:rPr lang="ko-KR" altLang="en-US" sz="1400" dirty="0">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&amp;</a:t>
            </a:r>
            <a:r>
              <a:rPr lang="ko-KR" altLang="en-US" sz="1400" dirty="0">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Ferreira 2507.00705]</a:t>
            </a:r>
          </a:p>
          <a:p>
            <a:pPr algn="r"/>
            <a:r>
              <a:rPr lang="en-US" altLang="ko-KR" sz="1400" dirty="0">
                <a:latin typeface="Arial" panose="020B0604020202020204" pitchFamily="34" charset="0"/>
                <a:cs typeface="Arial" panose="020B0604020202020204" pitchFamily="34" charset="0"/>
              </a:rPr>
              <a:t>(The most recent review paper????)</a:t>
            </a:r>
          </a:p>
        </p:txBody>
      </p:sp>
      <p:sp>
        <p:nvSpPr>
          <p:cNvPr id="3" name="TextBox 2">
            <a:extLst>
              <a:ext uri="{FF2B5EF4-FFF2-40B4-BE49-F238E27FC236}">
                <a16:creationId xmlns:a16="http://schemas.microsoft.com/office/drawing/2014/main" id="{DB05EF7B-A291-B882-B6DE-70F46CA3D854}"/>
              </a:ext>
            </a:extLst>
          </p:cNvPr>
          <p:cNvSpPr txBox="1"/>
          <p:nvPr/>
        </p:nvSpPr>
        <p:spPr>
          <a:xfrm>
            <a:off x="9110424" y="1615440"/>
            <a:ext cx="1662699" cy="307777"/>
          </a:xfrm>
          <a:prstGeom prst="rect">
            <a:avLst/>
          </a:prstGeom>
          <a:noFill/>
        </p:spPr>
        <p:txBody>
          <a:bodyPr wrap="none" rtlCol="0">
            <a:spAutoFit/>
          </a:bodyPr>
          <a:lstStyle/>
          <a:p>
            <a:r>
              <a:rPr lang="en-US" altLang="ko-KR" sz="1400" dirty="0"/>
              <a:t>(Dynamical Heating)</a:t>
            </a:r>
            <a:endParaRPr lang="ko-KR" altLang="en-US" sz="1400" dirty="0"/>
          </a:p>
        </p:txBody>
      </p:sp>
      <p:sp>
        <p:nvSpPr>
          <p:cNvPr id="7" name="TextBox 6">
            <a:extLst>
              <a:ext uri="{FF2B5EF4-FFF2-40B4-BE49-F238E27FC236}">
                <a16:creationId xmlns:a16="http://schemas.microsoft.com/office/drawing/2014/main" id="{469EC9B3-94C1-2350-67C6-6CD86DA83D46}"/>
              </a:ext>
            </a:extLst>
          </p:cNvPr>
          <p:cNvSpPr txBox="1"/>
          <p:nvPr/>
        </p:nvSpPr>
        <p:spPr>
          <a:xfrm>
            <a:off x="7159704" y="3962400"/>
            <a:ext cx="1646733" cy="307777"/>
          </a:xfrm>
          <a:prstGeom prst="rect">
            <a:avLst/>
          </a:prstGeom>
          <a:noFill/>
        </p:spPr>
        <p:txBody>
          <a:bodyPr wrap="none" rtlCol="0">
            <a:spAutoFit/>
          </a:bodyPr>
          <a:lstStyle/>
          <a:p>
            <a:r>
              <a:rPr lang="en-US" altLang="ko-KR" sz="1400" dirty="0"/>
              <a:t>(Dynamical Friction)</a:t>
            </a:r>
            <a:endParaRPr lang="ko-KR" altLang="en-US" sz="1400" dirty="0"/>
          </a:p>
        </p:txBody>
      </p:sp>
      <p:sp>
        <p:nvSpPr>
          <p:cNvPr id="9" name="직사각형 8">
            <a:extLst>
              <a:ext uri="{FF2B5EF4-FFF2-40B4-BE49-F238E27FC236}">
                <a16:creationId xmlns:a16="http://schemas.microsoft.com/office/drawing/2014/main" id="{186B1762-C469-13EC-692D-0349CCA59E77}"/>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TextBox 9">
            <a:extLst>
              <a:ext uri="{FF2B5EF4-FFF2-40B4-BE49-F238E27FC236}">
                <a16:creationId xmlns:a16="http://schemas.microsoft.com/office/drawing/2014/main" id="{C6F1830C-FC5D-020A-DEF2-B40762705883}"/>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27/37</a:t>
            </a:r>
            <a:endParaRPr lang="ko-KR" altLang="en-US" sz="1050" dirty="0">
              <a:solidFill>
                <a:schemeClr val="bg1"/>
              </a:solidFill>
            </a:endParaRPr>
          </a:p>
        </p:txBody>
      </p:sp>
      <p:sp>
        <p:nvSpPr>
          <p:cNvPr id="11" name="직사각형 10">
            <a:extLst>
              <a:ext uri="{FF2B5EF4-FFF2-40B4-BE49-F238E27FC236}">
                <a16:creationId xmlns:a16="http://schemas.microsoft.com/office/drawing/2014/main" id="{A7EDD527-1F70-7A3B-CD9B-090C54E55939}"/>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2" name="TextBox 11">
            <a:extLst>
              <a:ext uri="{FF2B5EF4-FFF2-40B4-BE49-F238E27FC236}">
                <a16:creationId xmlns:a16="http://schemas.microsoft.com/office/drawing/2014/main" id="{A4E7481E-5AF6-BB1F-6F59-5A33B7A5C254}"/>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27EE832-A847-A746-6DB4-B9971BDD2AF0}"/>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4EBFA90B-2E0B-5524-057F-E87986AE7ADD}"/>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F470729A-1E1E-BA6A-8E05-420CC5CED32B}"/>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32CD069D-4A2E-74FC-1272-C5ACADE93365}"/>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4" name="직사각형 23">
            <a:extLst>
              <a:ext uri="{FF2B5EF4-FFF2-40B4-BE49-F238E27FC236}">
                <a16:creationId xmlns:a16="http://schemas.microsoft.com/office/drawing/2014/main" id="{A9DFD6C0-EFD8-A12A-94D4-2B55EA76F7C8}"/>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2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03792-7E5F-4C54-DB01-FDD5F69F16D7}"/>
            </a:ext>
          </a:extLst>
        </p:cNvPr>
        <p:cNvGrpSpPr/>
        <p:nvPr/>
      </p:nvGrpSpPr>
      <p:grpSpPr>
        <a:xfrm>
          <a:off x="0" y="0"/>
          <a:ext cx="0" cy="0"/>
          <a:chOff x="0" y="0"/>
          <a:chExt cx="0" cy="0"/>
        </a:xfrm>
      </p:grpSpPr>
      <p:sp>
        <p:nvSpPr>
          <p:cNvPr id="13" name="직사각형 12">
            <a:extLst>
              <a:ext uri="{FF2B5EF4-FFF2-40B4-BE49-F238E27FC236}">
                <a16:creationId xmlns:a16="http://schemas.microsoft.com/office/drawing/2014/main" id="{2A350485-3D8A-FC07-0209-F06D42A5E497}"/>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855AA442-CDB7-B8E0-244F-85C9DBFAE412}"/>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28/37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0E0E67DB-1475-09A5-2507-97E66CB3C97E}"/>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CB833683-D939-6135-5E91-7DC41CFFCD6F}"/>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31" name="제목 1">
            <a:extLst>
              <a:ext uri="{FF2B5EF4-FFF2-40B4-BE49-F238E27FC236}">
                <a16:creationId xmlns:a16="http://schemas.microsoft.com/office/drawing/2014/main" id="{35A4A222-4032-B595-6F40-E68EA4B5C044}"/>
              </a:ext>
            </a:extLst>
          </p:cNvPr>
          <p:cNvSpPr txBox="1">
            <a:spLocks/>
          </p:cNvSpPr>
          <p:nvPr/>
        </p:nvSpPr>
        <p:spPr>
          <a:xfrm>
            <a:off x="1070517" y="384558"/>
            <a:ext cx="10050966" cy="95684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000" b="1" dirty="0">
                <a:latin typeface="Grandview" panose="020B0502040204020203" pitchFamily="34" charset="0"/>
                <a:cs typeface="Arial" panose="020B0604020202020204" pitchFamily="34" charset="0"/>
              </a:rPr>
              <a:t>ULDM </a:t>
            </a:r>
            <a:r>
              <a:rPr lang="en-US" altLang="ko-KR" sz="4000" b="1" dirty="0" err="1">
                <a:latin typeface="Grandview" panose="020B0502040204020203" pitchFamily="34" charset="0"/>
                <a:cs typeface="Arial" panose="020B0604020202020204" pitchFamily="34" charset="0"/>
              </a:rPr>
              <a:t>EoM</a:t>
            </a:r>
            <a:r>
              <a:rPr lang="en-US" altLang="ko-KR" sz="4000" b="1" dirty="0">
                <a:latin typeface="Grandview" panose="020B0502040204020203" pitchFamily="34" charset="0"/>
                <a:cs typeface="Arial" panose="020B0604020202020204" pitchFamily="34" charset="0"/>
              </a:rPr>
              <a:t> with self-interaction (SI)</a:t>
            </a:r>
            <a:endParaRPr lang="ko-KR" altLang="en-US" sz="4000" b="1" dirty="0">
              <a:latin typeface="Grandview" panose="020B0502040204020203" pitchFamily="34" charset="0"/>
              <a:cs typeface="Arial" panose="020B0604020202020204" pitchFamily="34" charset="0"/>
            </a:endParaRPr>
          </a:p>
        </p:txBody>
      </p:sp>
      <p:cxnSp>
        <p:nvCxnSpPr>
          <p:cNvPr id="7" name="직선 연결선 6">
            <a:extLst>
              <a:ext uri="{FF2B5EF4-FFF2-40B4-BE49-F238E27FC236}">
                <a16:creationId xmlns:a16="http://schemas.microsoft.com/office/drawing/2014/main" id="{4188D1B0-925A-C492-E241-215CAC6E33BB}"/>
              </a:ext>
            </a:extLst>
          </p:cNvPr>
          <p:cNvCxnSpPr>
            <a:cxnSpLocks/>
          </p:cNvCxnSpPr>
          <p:nvPr/>
        </p:nvCxnSpPr>
        <p:spPr>
          <a:xfrm>
            <a:off x="1127631" y="2185359"/>
            <a:ext cx="2418080" cy="1280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29607EE4-E6A2-8D34-197A-C71AD9943948}"/>
              </a:ext>
            </a:extLst>
          </p:cNvPr>
          <p:cNvCxnSpPr>
            <a:cxnSpLocks/>
          </p:cNvCxnSpPr>
          <p:nvPr/>
        </p:nvCxnSpPr>
        <p:spPr>
          <a:xfrm flipV="1">
            <a:off x="1127631" y="2185359"/>
            <a:ext cx="2418080" cy="1280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타원 9">
            <a:extLst>
              <a:ext uri="{FF2B5EF4-FFF2-40B4-BE49-F238E27FC236}">
                <a16:creationId xmlns:a16="http://schemas.microsoft.com/office/drawing/2014/main" id="{7A389EA2-74B1-6EB9-6D3E-CDBA38202D8E}"/>
              </a:ext>
            </a:extLst>
          </p:cNvPr>
          <p:cNvSpPr/>
          <p:nvPr/>
        </p:nvSpPr>
        <p:spPr>
          <a:xfrm>
            <a:off x="2275711" y="2764479"/>
            <a:ext cx="121920" cy="12192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2EB42CA-A634-2981-AA70-E57827E12544}"/>
                  </a:ext>
                </a:extLst>
              </p:cNvPr>
              <p:cNvSpPr txBox="1"/>
              <p:nvPr/>
            </p:nvSpPr>
            <p:spPr>
              <a:xfrm>
                <a:off x="728034" y="1993531"/>
                <a:ext cx="3995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𝜙</m:t>
                      </m:r>
                    </m:oMath>
                  </m:oMathPara>
                </a14:m>
                <a:endParaRPr lang="ko-KR" altLang="en-US" dirty="0"/>
              </a:p>
            </p:txBody>
          </p:sp>
        </mc:Choice>
        <mc:Fallback xmlns="">
          <p:sp>
            <p:nvSpPr>
              <p:cNvPr id="14" name="TextBox 13">
                <a:extLst>
                  <a:ext uri="{FF2B5EF4-FFF2-40B4-BE49-F238E27FC236}">
                    <a16:creationId xmlns:a16="http://schemas.microsoft.com/office/drawing/2014/main" id="{82EB42CA-A634-2981-AA70-E57827E12544}"/>
                  </a:ext>
                </a:extLst>
              </p:cNvPr>
              <p:cNvSpPr txBox="1">
                <a:spLocks noRot="1" noChangeAspect="1" noMove="1" noResize="1" noEditPoints="1" noAdjustHandles="1" noChangeArrowheads="1" noChangeShapeType="1" noTextEdit="1"/>
              </p:cNvSpPr>
              <p:nvPr/>
            </p:nvSpPr>
            <p:spPr>
              <a:xfrm>
                <a:off x="728034" y="1993531"/>
                <a:ext cx="399597" cy="369332"/>
              </a:xfrm>
              <a:prstGeom prst="rect">
                <a:avLst/>
              </a:prstGeom>
              <a:blipFill>
                <a:blip r:embed="rId3"/>
                <a:stretch>
                  <a:fillRect b="-1147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66B5230-EBBF-DA43-6A96-2083C7C23522}"/>
                  </a:ext>
                </a:extLst>
              </p:cNvPr>
              <p:cNvSpPr txBox="1"/>
              <p:nvPr/>
            </p:nvSpPr>
            <p:spPr>
              <a:xfrm>
                <a:off x="3545711" y="1993531"/>
                <a:ext cx="3995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𝜙</m:t>
                      </m:r>
                    </m:oMath>
                  </m:oMathPara>
                </a14:m>
                <a:endParaRPr lang="ko-KR" altLang="en-US" dirty="0"/>
              </a:p>
            </p:txBody>
          </p:sp>
        </mc:Choice>
        <mc:Fallback xmlns="">
          <p:sp>
            <p:nvSpPr>
              <p:cNvPr id="15" name="TextBox 14">
                <a:extLst>
                  <a:ext uri="{FF2B5EF4-FFF2-40B4-BE49-F238E27FC236}">
                    <a16:creationId xmlns:a16="http://schemas.microsoft.com/office/drawing/2014/main" id="{C66B5230-EBBF-DA43-6A96-2083C7C23522}"/>
                  </a:ext>
                </a:extLst>
              </p:cNvPr>
              <p:cNvSpPr txBox="1">
                <a:spLocks noRot="1" noChangeAspect="1" noMove="1" noResize="1" noEditPoints="1" noAdjustHandles="1" noChangeArrowheads="1" noChangeShapeType="1" noTextEdit="1"/>
              </p:cNvSpPr>
              <p:nvPr/>
            </p:nvSpPr>
            <p:spPr>
              <a:xfrm>
                <a:off x="3545711" y="1993531"/>
                <a:ext cx="399597" cy="369332"/>
              </a:xfrm>
              <a:prstGeom prst="rect">
                <a:avLst/>
              </a:prstGeom>
              <a:blipFill>
                <a:blip r:embed="rId4"/>
                <a:stretch>
                  <a:fillRect b="-1147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ACAF746-1713-662C-8137-FC3D1D2DBDDB}"/>
                  </a:ext>
                </a:extLst>
              </p:cNvPr>
              <p:cNvSpPr txBox="1"/>
              <p:nvPr/>
            </p:nvSpPr>
            <p:spPr>
              <a:xfrm>
                <a:off x="728034" y="3254509"/>
                <a:ext cx="3995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𝜙</m:t>
                      </m:r>
                    </m:oMath>
                  </m:oMathPara>
                </a14:m>
                <a:endParaRPr lang="ko-KR" altLang="en-US" dirty="0"/>
              </a:p>
            </p:txBody>
          </p:sp>
        </mc:Choice>
        <mc:Fallback xmlns="">
          <p:sp>
            <p:nvSpPr>
              <p:cNvPr id="16" name="TextBox 15">
                <a:extLst>
                  <a:ext uri="{FF2B5EF4-FFF2-40B4-BE49-F238E27FC236}">
                    <a16:creationId xmlns:a16="http://schemas.microsoft.com/office/drawing/2014/main" id="{7ACAF746-1713-662C-8137-FC3D1D2DBDDB}"/>
                  </a:ext>
                </a:extLst>
              </p:cNvPr>
              <p:cNvSpPr txBox="1">
                <a:spLocks noRot="1" noChangeAspect="1" noMove="1" noResize="1" noEditPoints="1" noAdjustHandles="1" noChangeArrowheads="1" noChangeShapeType="1" noTextEdit="1"/>
              </p:cNvSpPr>
              <p:nvPr/>
            </p:nvSpPr>
            <p:spPr>
              <a:xfrm>
                <a:off x="728034" y="3254509"/>
                <a:ext cx="399597" cy="369332"/>
              </a:xfrm>
              <a:prstGeom prst="rect">
                <a:avLst/>
              </a:prstGeom>
              <a:blipFill>
                <a:blip r:embed="rId5"/>
                <a:stretch>
                  <a:fillRect b="-13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A0B2550-E894-1C55-87FC-F79C58ED2515}"/>
                  </a:ext>
                </a:extLst>
              </p:cNvPr>
              <p:cNvSpPr txBox="1"/>
              <p:nvPr/>
            </p:nvSpPr>
            <p:spPr>
              <a:xfrm>
                <a:off x="3545711" y="3254509"/>
                <a:ext cx="3995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𝜙</m:t>
                      </m:r>
                    </m:oMath>
                  </m:oMathPara>
                </a14:m>
                <a:endParaRPr lang="ko-KR" altLang="en-US" dirty="0"/>
              </a:p>
            </p:txBody>
          </p:sp>
        </mc:Choice>
        <mc:Fallback xmlns="">
          <p:sp>
            <p:nvSpPr>
              <p:cNvPr id="17" name="TextBox 16">
                <a:extLst>
                  <a:ext uri="{FF2B5EF4-FFF2-40B4-BE49-F238E27FC236}">
                    <a16:creationId xmlns:a16="http://schemas.microsoft.com/office/drawing/2014/main" id="{2A0B2550-E894-1C55-87FC-F79C58ED2515}"/>
                  </a:ext>
                </a:extLst>
              </p:cNvPr>
              <p:cNvSpPr txBox="1">
                <a:spLocks noRot="1" noChangeAspect="1" noMove="1" noResize="1" noEditPoints="1" noAdjustHandles="1" noChangeArrowheads="1" noChangeShapeType="1" noTextEdit="1"/>
              </p:cNvSpPr>
              <p:nvPr/>
            </p:nvSpPr>
            <p:spPr>
              <a:xfrm>
                <a:off x="3545711" y="3254509"/>
                <a:ext cx="399597" cy="369332"/>
              </a:xfrm>
              <a:prstGeom prst="rect">
                <a:avLst/>
              </a:prstGeom>
              <a:blipFill>
                <a:blip r:embed="rId6"/>
                <a:stretch>
                  <a:fillRect b="-13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7E0FCC2-5552-3F4E-FC88-1758B81AE1DF}"/>
                  </a:ext>
                </a:extLst>
              </p:cNvPr>
              <p:cNvSpPr txBox="1"/>
              <p:nvPr/>
            </p:nvSpPr>
            <p:spPr>
              <a:xfrm>
                <a:off x="2560615" y="2625384"/>
                <a:ext cx="1819472" cy="400110"/>
              </a:xfrm>
              <a:prstGeom prst="rect">
                <a:avLst/>
              </a:prstGeom>
              <a:noFill/>
            </p:spPr>
            <p:txBody>
              <a:bodyPr wrap="none" rtlCol="0">
                <a:spAutoFit/>
              </a:bodyPr>
              <a:lstStyle/>
              <a:p>
                <a14:m>
                  <m:oMath xmlns:m="http://schemas.openxmlformats.org/officeDocument/2006/math">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𝑖</m:t>
                    </m:r>
                    <m:r>
                      <a:rPr lang="en-US" altLang="ko-KR" sz="2000" b="0" i="1" smtClean="0">
                        <a:solidFill>
                          <a:schemeClr val="tx1"/>
                        </a:solidFill>
                        <a:latin typeface="Cambria Math" panose="02040503050406030204" pitchFamily="18" charset="0"/>
                      </a:rPr>
                      <m:t>𝜆</m:t>
                    </m:r>
                  </m:oMath>
                </a14:m>
                <a:r>
                  <a:rPr lang="ko-KR" altLang="en-US" sz="2000" dirty="0">
                    <a:solidFill>
                      <a:schemeClr val="tx1"/>
                    </a:solidFill>
                  </a:rPr>
                  <a:t> </a:t>
                </a:r>
                <a:r>
                  <a:rPr lang="en-US" altLang="ko-KR" sz="2000" dirty="0">
                    <a:solidFill>
                      <a:schemeClr val="tx1"/>
                    </a:solidFill>
                  </a:rPr>
                  <a:t>(QFT…?)</a:t>
                </a:r>
                <a:endParaRPr lang="ko-KR" altLang="en-US" sz="2000" dirty="0">
                  <a:solidFill>
                    <a:schemeClr val="tx1"/>
                  </a:solidFill>
                </a:endParaRPr>
              </a:p>
            </p:txBody>
          </p:sp>
        </mc:Choice>
        <mc:Fallback xmlns="">
          <p:sp>
            <p:nvSpPr>
              <p:cNvPr id="18" name="TextBox 17">
                <a:extLst>
                  <a:ext uri="{FF2B5EF4-FFF2-40B4-BE49-F238E27FC236}">
                    <a16:creationId xmlns:a16="http://schemas.microsoft.com/office/drawing/2014/main" id="{B7E0FCC2-5552-3F4E-FC88-1758B81AE1DF}"/>
                  </a:ext>
                </a:extLst>
              </p:cNvPr>
              <p:cNvSpPr txBox="1">
                <a:spLocks noRot="1" noChangeAspect="1" noMove="1" noResize="1" noEditPoints="1" noAdjustHandles="1" noChangeArrowheads="1" noChangeShapeType="1" noTextEdit="1"/>
              </p:cNvSpPr>
              <p:nvPr/>
            </p:nvSpPr>
            <p:spPr>
              <a:xfrm>
                <a:off x="2560615" y="2625384"/>
                <a:ext cx="1819472" cy="400110"/>
              </a:xfrm>
              <a:prstGeom prst="rect">
                <a:avLst/>
              </a:prstGeom>
              <a:blipFill>
                <a:blip r:embed="rId7"/>
                <a:stretch>
                  <a:fillRect t="-9231" r="-2341" b="-2769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내용 개체 틀 2">
                <a:extLst>
                  <a:ext uri="{FF2B5EF4-FFF2-40B4-BE49-F238E27FC236}">
                    <a16:creationId xmlns:a16="http://schemas.microsoft.com/office/drawing/2014/main" id="{8091A589-06FD-EC00-2F48-A47113A520C0}"/>
                  </a:ext>
                </a:extLst>
              </p:cNvPr>
              <p:cNvSpPr>
                <a:spLocks noGrp="1"/>
              </p:cNvSpPr>
              <p:nvPr>
                <p:ph idx="1"/>
              </p:nvPr>
            </p:nvSpPr>
            <p:spPr>
              <a:xfrm>
                <a:off x="4991276" y="1262897"/>
                <a:ext cx="6713043" cy="1249390"/>
              </a:xfrm>
            </p:spPr>
            <p:txBody>
              <a:bodyPr>
                <a:normAutofit/>
              </a:bodyPr>
              <a:lstStyle/>
              <a:p>
                <a:pPr marL="0" indent="0">
                  <a:lnSpc>
                    <a:spcPct val="100000"/>
                  </a:lnSpc>
                  <a:buNone/>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𝑉</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𝜙</m:t>
                          </m:r>
                        </m:e>
                      </m:d>
                      <m:r>
                        <a:rPr lang="en-US" altLang="ko-KR" sz="2000" b="0" i="1" smtClean="0">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2</m:t>
                          </m:r>
                        </m:den>
                      </m:f>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r>
                                    <a:rPr lang="en-US" altLang="ko-KR" sz="2000" i="1">
                                      <a:latin typeface="Cambria Math" panose="02040503050406030204" pitchFamily="18" charset="0"/>
                                    </a:rPr>
                                    <m:t>𝑐</m:t>
                                  </m:r>
                                </m:num>
                                <m:den>
                                  <m:r>
                                    <a:rPr lang="en-US" altLang="ko-KR" sz="2000" i="1">
                                      <a:latin typeface="Cambria Math" panose="02040503050406030204" pitchFamily="18" charset="0"/>
                                    </a:rPr>
                                    <m:t>ℏ</m:t>
                                  </m:r>
                                </m:den>
                              </m:f>
                            </m:e>
                          </m:d>
                        </m:e>
                        <m:sup>
                          <m:r>
                            <a:rPr lang="en-US" altLang="ko-KR" sz="2000" i="1">
                              <a:latin typeface="Cambria Math" panose="02040503050406030204" pitchFamily="18" charset="0"/>
                            </a:rPr>
                            <m:t>2</m:t>
                          </m:r>
                        </m:sup>
                      </m:sSup>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𝜙</m:t>
                          </m:r>
                        </m:e>
                        <m:sup>
                          <m:r>
                            <a:rPr lang="en-US" altLang="ko-KR" sz="2000" i="1">
                              <a:latin typeface="Cambria Math" panose="02040503050406030204" pitchFamily="18" charset="0"/>
                            </a:rPr>
                            <m:t>2</m:t>
                          </m:r>
                        </m:sup>
                      </m:sSup>
                      <m:r>
                        <a:rPr lang="en-US" altLang="ko-KR" sz="2000" b="0" i="1" smtClean="0">
                          <a:solidFill>
                            <a:srgbClr val="FF0000"/>
                          </a:solidFill>
                          <a:latin typeface="Cambria Math" panose="02040503050406030204" pitchFamily="18" charset="0"/>
                        </a:rPr>
                        <m:t>+</m:t>
                      </m:r>
                      <m:f>
                        <m:fPr>
                          <m:ctrlPr>
                            <a:rPr lang="en-US" altLang="ko-KR" sz="2000" b="0" i="1" smtClean="0">
                              <a:solidFill>
                                <a:srgbClr val="FF0000"/>
                              </a:solidFill>
                              <a:latin typeface="Cambria Math" panose="02040503050406030204" pitchFamily="18" charset="0"/>
                            </a:rPr>
                          </m:ctrlPr>
                        </m:fPr>
                        <m:num>
                          <m:r>
                            <a:rPr lang="en-US" altLang="ko-KR" sz="2000" b="0" i="1" smtClean="0">
                              <a:solidFill>
                                <a:srgbClr val="FF0000"/>
                              </a:solidFill>
                              <a:latin typeface="Cambria Math" panose="02040503050406030204" pitchFamily="18" charset="0"/>
                            </a:rPr>
                            <m:t>𝜆</m:t>
                          </m:r>
                        </m:num>
                        <m:den>
                          <m:r>
                            <a:rPr lang="en-US" altLang="ko-KR" sz="2000" b="0" i="1" smtClean="0">
                              <a:solidFill>
                                <a:srgbClr val="FF0000"/>
                              </a:solidFill>
                              <a:latin typeface="Cambria Math" panose="02040503050406030204" pitchFamily="18" charset="0"/>
                            </a:rPr>
                            <m:t>4ℏ</m:t>
                          </m:r>
                          <m:r>
                            <a:rPr lang="en-US" altLang="ko-KR" sz="2000" b="0" i="1" smtClean="0">
                              <a:solidFill>
                                <a:srgbClr val="FF0000"/>
                              </a:solidFill>
                              <a:latin typeface="Cambria Math" panose="02040503050406030204" pitchFamily="18" charset="0"/>
                            </a:rPr>
                            <m:t>𝑐</m:t>
                          </m:r>
                        </m:den>
                      </m:f>
                      <m:sSup>
                        <m:sSupPr>
                          <m:ctrlPr>
                            <a:rPr lang="en-US" altLang="ko-KR" sz="2000" b="0" i="1" smtClean="0">
                              <a:solidFill>
                                <a:srgbClr val="FF0000"/>
                              </a:solidFill>
                              <a:latin typeface="Cambria Math" panose="02040503050406030204" pitchFamily="18" charset="0"/>
                            </a:rPr>
                          </m:ctrlPr>
                        </m:sSupPr>
                        <m:e>
                          <m:r>
                            <a:rPr lang="en-US" altLang="ko-KR" sz="2000" b="0" i="1" smtClean="0">
                              <a:solidFill>
                                <a:srgbClr val="FF0000"/>
                              </a:solidFill>
                              <a:latin typeface="Cambria Math" panose="02040503050406030204" pitchFamily="18" charset="0"/>
                            </a:rPr>
                            <m:t>𝜙</m:t>
                          </m:r>
                        </m:e>
                        <m:sup>
                          <m:r>
                            <a:rPr lang="en-US" altLang="ko-KR" sz="2000" b="0" i="1" smtClean="0">
                              <a:solidFill>
                                <a:srgbClr val="FF0000"/>
                              </a:solidFill>
                              <a:latin typeface="Cambria Math" panose="02040503050406030204" pitchFamily="18" charset="0"/>
                            </a:rPr>
                            <m:t>4</m:t>
                          </m:r>
                        </m:sup>
                      </m:sSup>
                    </m:oMath>
                  </m:oMathPara>
                </a14:m>
                <a:endParaRPr lang="ko-KR" altLang="en-US" sz="2000" dirty="0"/>
              </a:p>
            </p:txBody>
          </p:sp>
        </mc:Choice>
        <mc:Fallback xmlns="">
          <p:sp>
            <p:nvSpPr>
              <p:cNvPr id="2" name="내용 개체 틀 2">
                <a:extLst>
                  <a:ext uri="{FF2B5EF4-FFF2-40B4-BE49-F238E27FC236}">
                    <a16:creationId xmlns:a16="http://schemas.microsoft.com/office/drawing/2014/main" id="{8091A589-06FD-EC00-2F48-A47113A520C0}"/>
                  </a:ext>
                </a:extLst>
              </p:cNvPr>
              <p:cNvSpPr>
                <a:spLocks noGrp="1" noRot="1" noChangeAspect="1" noMove="1" noResize="1" noEditPoints="1" noAdjustHandles="1" noChangeArrowheads="1" noChangeShapeType="1" noTextEdit="1"/>
              </p:cNvSpPr>
              <p:nvPr>
                <p:ph idx="1"/>
              </p:nvPr>
            </p:nvSpPr>
            <p:spPr>
              <a:xfrm>
                <a:off x="4991276" y="1262897"/>
                <a:ext cx="6713043" cy="1249390"/>
              </a:xfrm>
              <a:blipFill>
                <a:blip r:embed="rId8"/>
                <a:stretch>
                  <a:fillRect/>
                </a:stretch>
              </a:blipFill>
            </p:spPr>
            <p:txBody>
              <a:bodyPr/>
              <a:lstStyle/>
              <a:p>
                <a:r>
                  <a:rPr lang="ko-KR" altLang="en-US">
                    <a:noFill/>
                  </a:rPr>
                  <a:t> </a:t>
                </a:r>
              </a:p>
            </p:txBody>
          </p:sp>
        </mc:Fallback>
      </mc:AlternateContent>
      <p:sp>
        <p:nvSpPr>
          <p:cNvPr id="9" name="사각형: 둥근 모서리 8">
            <a:extLst>
              <a:ext uri="{FF2B5EF4-FFF2-40B4-BE49-F238E27FC236}">
                <a16:creationId xmlns:a16="http://schemas.microsoft.com/office/drawing/2014/main" id="{3212A3A9-804D-5729-4F69-6FF8A3B94766}"/>
              </a:ext>
            </a:extLst>
          </p:cNvPr>
          <p:cNvSpPr/>
          <p:nvPr/>
        </p:nvSpPr>
        <p:spPr>
          <a:xfrm>
            <a:off x="5048390" y="2423638"/>
            <a:ext cx="6239918" cy="2135149"/>
          </a:xfrm>
          <a:prstGeom prst="roundRect">
            <a:avLst/>
          </a:prstGeom>
          <a:solidFill>
            <a:srgbClr val="FFFFE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1" name="내용 개체 틀 2">
                <a:extLst>
                  <a:ext uri="{FF2B5EF4-FFF2-40B4-BE49-F238E27FC236}">
                    <a16:creationId xmlns:a16="http://schemas.microsoft.com/office/drawing/2014/main" id="{9DC56E95-224A-BBF6-B2C9-3DCCFDE6B19A}"/>
                  </a:ext>
                </a:extLst>
              </p:cNvPr>
              <p:cNvSpPr txBox="1">
                <a:spLocks/>
              </p:cNvSpPr>
              <p:nvPr/>
            </p:nvSpPr>
            <p:spPr>
              <a:xfrm>
                <a:off x="6705548" y="3472886"/>
                <a:ext cx="2925602" cy="521890"/>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m:t>
                          </m:r>
                        </m:e>
                        <m:sup>
                          <m:r>
                            <a:rPr lang="en-US" altLang="ko-KR" sz="2400" b="0" i="1" smtClean="0">
                              <a:latin typeface="Cambria Math" panose="02040503050406030204" pitchFamily="18" charset="0"/>
                            </a:rPr>
                            <m:t>2</m:t>
                          </m:r>
                        </m:sup>
                      </m:sSup>
                      <m:r>
                        <m:rPr>
                          <m:sty m:val="p"/>
                        </m:rPr>
                        <a:rPr lang="en-US" altLang="ko-KR" sz="2400" b="0" i="0" smtClean="0">
                          <a:latin typeface="Cambria Math" panose="02040503050406030204" pitchFamily="18" charset="0"/>
                        </a:rPr>
                        <m:t>Φ</m:t>
                      </m:r>
                      <m:r>
                        <a:rPr lang="en-US" altLang="ko-KR" sz="2400" b="0" i="1" smtClean="0">
                          <a:latin typeface="Cambria Math" panose="02040503050406030204" pitchFamily="18" charset="0"/>
                        </a:rPr>
                        <m:t>=4</m:t>
                      </m:r>
                      <m:r>
                        <a:rPr lang="en-US" altLang="ko-KR" sz="2400" b="0" i="1" smtClean="0">
                          <a:latin typeface="Cambria Math" panose="02040503050406030204" pitchFamily="18" charset="0"/>
                        </a:rPr>
                        <m:t>𝜋</m:t>
                      </m:r>
                      <m:r>
                        <a:rPr lang="en-US" altLang="ko-KR" sz="2400" b="0" i="1" smtClean="0">
                          <a:latin typeface="Cambria Math" panose="02040503050406030204" pitchFamily="18" charset="0"/>
                        </a:rPr>
                        <m:t>𝐺</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𝑚</m:t>
                          </m:r>
                        </m:e>
                        <m:sub>
                          <m:r>
                            <a:rPr lang="en-US" altLang="ko-KR" sz="2400" b="0" i="1" smtClean="0">
                              <a:latin typeface="Cambria Math" panose="02040503050406030204" pitchFamily="18" charset="0"/>
                            </a:rPr>
                            <m:t>𝜙</m:t>
                          </m:r>
                        </m:sub>
                      </m:sSub>
                      <m:sSup>
                        <m:sSupPr>
                          <m:ctrlPr>
                            <a:rPr lang="en-US" altLang="ko-KR" sz="2400" b="0" i="1" smtClean="0">
                              <a:latin typeface="Cambria Math" panose="02040503050406030204" pitchFamily="18" charset="0"/>
                            </a:rPr>
                          </m:ctrlPr>
                        </m:sSupPr>
                        <m:e>
                          <m:d>
                            <m:dPr>
                              <m:begChr m:val="|"/>
                              <m:endChr m:val="|"/>
                              <m:ctrlPr>
                                <a:rPr lang="en-US" altLang="ko-KR" sz="2400" b="0" i="1" smtClean="0">
                                  <a:latin typeface="Cambria Math" panose="02040503050406030204" pitchFamily="18" charset="0"/>
                                </a:rPr>
                              </m:ctrlPr>
                            </m:dPr>
                            <m:e>
                              <m:r>
                                <a:rPr lang="en-US" altLang="ko-KR" sz="2400" b="0" i="1" smtClean="0">
                                  <a:latin typeface="Cambria Math" panose="02040503050406030204" pitchFamily="18" charset="0"/>
                                </a:rPr>
                                <m:t>𝜓</m:t>
                              </m:r>
                            </m:e>
                          </m:d>
                        </m:e>
                        <m:sup>
                          <m:r>
                            <a:rPr lang="en-US" altLang="ko-KR" sz="2400" b="0" i="1" smtClean="0">
                              <a:latin typeface="Cambria Math" panose="02040503050406030204" pitchFamily="18" charset="0"/>
                            </a:rPr>
                            <m:t>2</m:t>
                          </m:r>
                        </m:sup>
                      </m:sSup>
                    </m:oMath>
                  </m:oMathPara>
                </a14:m>
                <a:endParaRPr lang="ko-KR" altLang="en-US" sz="2400" dirty="0"/>
              </a:p>
            </p:txBody>
          </p:sp>
        </mc:Choice>
        <mc:Fallback xmlns="">
          <p:sp>
            <p:nvSpPr>
              <p:cNvPr id="11" name="내용 개체 틀 2">
                <a:extLst>
                  <a:ext uri="{FF2B5EF4-FFF2-40B4-BE49-F238E27FC236}">
                    <a16:creationId xmlns:a16="http://schemas.microsoft.com/office/drawing/2014/main" id="{9DC56E95-224A-BBF6-B2C9-3DCCFDE6B19A}"/>
                  </a:ext>
                </a:extLst>
              </p:cNvPr>
              <p:cNvSpPr txBox="1">
                <a:spLocks noRot="1" noChangeAspect="1" noMove="1" noResize="1" noEditPoints="1" noAdjustHandles="1" noChangeArrowheads="1" noChangeShapeType="1" noTextEdit="1"/>
              </p:cNvSpPr>
              <p:nvPr/>
            </p:nvSpPr>
            <p:spPr>
              <a:xfrm>
                <a:off x="6705548" y="3472886"/>
                <a:ext cx="2925602" cy="521890"/>
              </a:xfrm>
              <a:prstGeom prst="rect">
                <a:avLst/>
              </a:prstGeom>
              <a:blipFill>
                <a:blip r:embed="rId9"/>
                <a:stretch>
                  <a:fillRect b="-8235"/>
                </a:stretch>
              </a:blipFill>
            </p:spPr>
            <p:txBody>
              <a:bodyPr/>
              <a:lstStyle/>
              <a:p>
                <a:r>
                  <a:rPr lang="ko-KR" altLang="en-US">
                    <a:noFill/>
                  </a:rPr>
                  <a:t> </a:t>
                </a:r>
              </a:p>
            </p:txBody>
          </p:sp>
        </mc:Fallback>
      </mc:AlternateContent>
      <p:sp>
        <p:nvSpPr>
          <p:cNvPr id="12" name="내용 개체 틀 2">
            <a:extLst>
              <a:ext uri="{FF2B5EF4-FFF2-40B4-BE49-F238E27FC236}">
                <a16:creationId xmlns:a16="http://schemas.microsoft.com/office/drawing/2014/main" id="{4686D712-DE1B-2C32-040C-E7B079173746}"/>
              </a:ext>
            </a:extLst>
          </p:cNvPr>
          <p:cNvSpPr txBox="1">
            <a:spLocks/>
          </p:cNvSpPr>
          <p:nvPr/>
        </p:nvSpPr>
        <p:spPr>
          <a:xfrm>
            <a:off x="5209029" y="4004325"/>
            <a:ext cx="5918640" cy="511747"/>
          </a:xfrm>
          <a:prstGeom prst="rect">
            <a:avLst/>
          </a:prstGeom>
        </p:spPr>
        <p:txBody>
          <a:bodyPr vert="horz" lIns="91440" tIns="45720" rIns="91440" bIns="45720" rtlCol="0">
            <a:normAutofit lnSpcReduction="1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ltLang="ko-KR" dirty="0">
                <a:latin typeface="Abadi" panose="020B0604020104020204" pitchFamily="34" charset="0"/>
              </a:rPr>
              <a:t>[Gross-</a:t>
            </a:r>
            <a:r>
              <a:rPr lang="en-US" altLang="ko-KR" dirty="0" err="1">
                <a:latin typeface="Abadi" panose="020B0604020104020204" pitchFamily="34" charset="0"/>
              </a:rPr>
              <a:t>Pitaevskii</a:t>
            </a:r>
            <a:r>
              <a:rPr lang="en-US" altLang="ko-KR" dirty="0">
                <a:latin typeface="Abadi" panose="020B0604020104020204" pitchFamily="34" charset="0"/>
              </a:rPr>
              <a:t>-Poisson (GPP) Eq.]</a:t>
            </a:r>
            <a:endParaRPr lang="ko-KR" altLang="en-US" dirty="0"/>
          </a:p>
        </p:txBody>
      </p:sp>
      <mc:AlternateContent xmlns:mc="http://schemas.openxmlformats.org/markup-compatibility/2006" xmlns:a14="http://schemas.microsoft.com/office/drawing/2010/main">
        <mc:Choice Requires="a14">
          <p:sp>
            <p:nvSpPr>
              <p:cNvPr id="19" name="내용 개체 틀 2">
                <a:extLst>
                  <a:ext uri="{FF2B5EF4-FFF2-40B4-BE49-F238E27FC236}">
                    <a16:creationId xmlns:a16="http://schemas.microsoft.com/office/drawing/2014/main" id="{09D254A1-3A9C-1E30-B8F3-8F09C5BA9D80}"/>
                  </a:ext>
                </a:extLst>
              </p:cNvPr>
              <p:cNvSpPr txBox="1">
                <a:spLocks/>
              </p:cNvSpPr>
              <p:nvPr/>
            </p:nvSpPr>
            <p:spPr>
              <a:xfrm>
                <a:off x="5048390" y="2462967"/>
                <a:ext cx="6239918" cy="999603"/>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m:t>
                      </m:r>
                      <m:f>
                        <m:fPr>
                          <m:ctrlPr>
                            <a:rPr lang="en-US" altLang="ko-KR" sz="2400" b="0" i="1" smtClean="0">
                              <a:latin typeface="Cambria Math" panose="02040503050406030204" pitchFamily="18" charset="0"/>
                            </a:rPr>
                          </m:ctrlPr>
                        </m:fPr>
                        <m:num>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ℏ</m:t>
                              </m:r>
                            </m:e>
                            <m:sup>
                              <m:r>
                                <a:rPr lang="en-US" altLang="ko-KR" sz="2400" b="0" i="1" smtClean="0">
                                  <a:latin typeface="Cambria Math" panose="02040503050406030204" pitchFamily="18" charset="0"/>
                                </a:rPr>
                                <m:t>2</m:t>
                              </m:r>
                            </m:sup>
                          </m:sSup>
                        </m:num>
                        <m:den>
                          <m:r>
                            <a:rPr lang="en-US" altLang="ko-KR" sz="2400" b="0" i="1" smtClean="0">
                              <a:latin typeface="Cambria Math" panose="02040503050406030204" pitchFamily="18" charset="0"/>
                            </a:rPr>
                            <m:t>2</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𝑚</m:t>
                              </m:r>
                            </m:e>
                            <m:sub>
                              <m:r>
                                <a:rPr lang="en-US" altLang="ko-KR" sz="2400" b="0" i="1" smtClean="0">
                                  <a:latin typeface="Cambria Math" panose="02040503050406030204" pitchFamily="18" charset="0"/>
                                </a:rPr>
                                <m:t>𝜙</m:t>
                              </m:r>
                            </m:sub>
                          </m:sSub>
                        </m:den>
                      </m:f>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m:t>
                          </m:r>
                        </m:e>
                        <m:sup>
                          <m:r>
                            <a:rPr lang="en-US" altLang="ko-KR" sz="2400" b="0" i="1" smtClean="0">
                              <a:latin typeface="Cambria Math" panose="02040503050406030204" pitchFamily="18" charset="0"/>
                            </a:rPr>
                            <m:t>2</m:t>
                          </m:r>
                        </m:sup>
                      </m:sSup>
                      <m:r>
                        <a:rPr lang="en-US" altLang="ko-KR" sz="2400" b="0" i="1" smtClean="0">
                          <a:latin typeface="Cambria Math" panose="02040503050406030204" pitchFamily="18" charset="0"/>
                        </a:rPr>
                        <m:t>𝜓</m:t>
                      </m:r>
                      <m:r>
                        <a:rPr lang="en-US" altLang="ko-KR" sz="2400" b="0" i="1" smtClean="0">
                          <a:latin typeface="Cambria Math" panose="02040503050406030204" pitchFamily="18" charset="0"/>
                        </a:rPr>
                        <m:t>+</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𝑚</m:t>
                          </m:r>
                        </m:e>
                        <m:sub>
                          <m:r>
                            <a:rPr lang="en-US" altLang="ko-KR" sz="2400" b="0" i="1" smtClean="0">
                              <a:latin typeface="Cambria Math" panose="02040503050406030204" pitchFamily="18" charset="0"/>
                            </a:rPr>
                            <m:t>𝜙</m:t>
                          </m:r>
                        </m:sub>
                      </m:sSub>
                      <m:r>
                        <m:rPr>
                          <m:sty m:val="p"/>
                        </m:rPr>
                        <a:rPr lang="en-US" altLang="ko-KR" sz="2400" b="0" i="0" smtClean="0">
                          <a:latin typeface="Cambria Math" panose="02040503050406030204" pitchFamily="18" charset="0"/>
                        </a:rPr>
                        <m:t>Φ</m:t>
                      </m:r>
                      <m:r>
                        <a:rPr lang="en-US" altLang="ko-KR" sz="2400" b="0" i="1" smtClean="0">
                          <a:latin typeface="Cambria Math" panose="02040503050406030204" pitchFamily="18" charset="0"/>
                        </a:rPr>
                        <m:t>𝜓</m:t>
                      </m:r>
                      <m:r>
                        <a:rPr lang="en-US" altLang="ko-KR" sz="2400" b="0" i="1" smtClean="0">
                          <a:latin typeface="Cambria Math" panose="02040503050406030204" pitchFamily="18" charset="0"/>
                        </a:rPr>
                        <m:t>+</m:t>
                      </m:r>
                      <m:f>
                        <m:fPr>
                          <m:ctrlPr>
                            <a:rPr lang="en-US" altLang="ko-KR" sz="2400" b="0" i="1" smtClean="0">
                              <a:latin typeface="Cambria Math" panose="02040503050406030204" pitchFamily="18" charset="0"/>
                            </a:rPr>
                          </m:ctrlPr>
                        </m:fPr>
                        <m:num>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ℏ</m:t>
                              </m:r>
                            </m:e>
                            <m:sup>
                              <m:r>
                                <a:rPr lang="en-US" altLang="ko-KR" sz="2400" b="0" i="1" smtClean="0">
                                  <a:latin typeface="Cambria Math" panose="02040503050406030204" pitchFamily="18" charset="0"/>
                                </a:rPr>
                                <m:t>3</m:t>
                              </m:r>
                            </m:sup>
                          </m:sSup>
                          <m:r>
                            <a:rPr lang="en-US" altLang="ko-KR" sz="2400" b="0" i="1" smtClean="0">
                              <a:latin typeface="Cambria Math" panose="02040503050406030204" pitchFamily="18" charset="0"/>
                            </a:rPr>
                            <m:t>𝜆</m:t>
                          </m:r>
                        </m:num>
                        <m:den>
                          <m:r>
                            <a:rPr lang="en-US" altLang="ko-KR" sz="2400" b="0" i="1" smtClean="0">
                              <a:latin typeface="Cambria Math" panose="02040503050406030204" pitchFamily="18" charset="0"/>
                            </a:rPr>
                            <m:t>2</m:t>
                          </m:r>
                          <m:sSubSup>
                            <m:sSubSupPr>
                              <m:ctrlPr>
                                <a:rPr lang="en-US" altLang="ko-KR" sz="2400" b="0" i="1" smtClean="0">
                                  <a:latin typeface="Cambria Math" panose="02040503050406030204" pitchFamily="18" charset="0"/>
                                </a:rPr>
                              </m:ctrlPr>
                            </m:sSubSupPr>
                            <m:e>
                              <m:r>
                                <a:rPr lang="en-US" altLang="ko-KR" sz="2400" b="0" i="1" smtClean="0">
                                  <a:latin typeface="Cambria Math" panose="02040503050406030204" pitchFamily="18" charset="0"/>
                                </a:rPr>
                                <m:t>𝑚</m:t>
                              </m:r>
                            </m:e>
                            <m:sub>
                              <m:r>
                                <a:rPr lang="en-US" altLang="ko-KR" sz="2400" b="0" i="1" smtClean="0">
                                  <a:latin typeface="Cambria Math" panose="02040503050406030204" pitchFamily="18" charset="0"/>
                                </a:rPr>
                                <m:t>𝜙</m:t>
                              </m:r>
                            </m:sub>
                            <m:sup>
                              <m:r>
                                <a:rPr lang="en-US" altLang="ko-KR" sz="2400" b="0" i="1" smtClean="0">
                                  <a:latin typeface="Cambria Math" panose="02040503050406030204" pitchFamily="18" charset="0"/>
                                </a:rPr>
                                <m:t>2</m:t>
                              </m:r>
                            </m:sup>
                          </m:sSubSup>
                          <m:r>
                            <a:rPr lang="en-US" altLang="ko-KR" sz="2400" b="0" i="1" smtClean="0">
                              <a:latin typeface="Cambria Math" panose="02040503050406030204" pitchFamily="18" charset="0"/>
                            </a:rPr>
                            <m:t>𝑐</m:t>
                          </m:r>
                        </m:den>
                      </m:f>
                      <m:sSup>
                        <m:sSupPr>
                          <m:ctrlPr>
                            <a:rPr lang="en-US" altLang="ko-KR" sz="2400" b="0" i="1" smtClean="0">
                              <a:latin typeface="Cambria Math" panose="02040503050406030204" pitchFamily="18" charset="0"/>
                            </a:rPr>
                          </m:ctrlPr>
                        </m:sSupPr>
                        <m:e>
                          <m:d>
                            <m:dPr>
                              <m:begChr m:val="|"/>
                              <m:endChr m:val="|"/>
                              <m:ctrlPr>
                                <a:rPr lang="en-US" altLang="ko-KR" sz="2400" b="0" i="1" smtClean="0">
                                  <a:latin typeface="Cambria Math" panose="02040503050406030204" pitchFamily="18" charset="0"/>
                                </a:rPr>
                              </m:ctrlPr>
                            </m:dPr>
                            <m:e>
                              <m:r>
                                <a:rPr lang="en-US" altLang="ko-KR" sz="2400" b="0" i="1" smtClean="0">
                                  <a:latin typeface="Cambria Math" panose="02040503050406030204" pitchFamily="18" charset="0"/>
                                </a:rPr>
                                <m:t>𝜓</m:t>
                              </m:r>
                            </m:e>
                          </m:d>
                        </m:e>
                        <m:sup>
                          <m:r>
                            <a:rPr lang="en-US" altLang="ko-KR" sz="2400" b="0" i="1" smtClean="0">
                              <a:latin typeface="Cambria Math" panose="02040503050406030204" pitchFamily="18" charset="0"/>
                            </a:rPr>
                            <m:t>2</m:t>
                          </m:r>
                        </m:sup>
                      </m:sSup>
                      <m:r>
                        <a:rPr lang="en-US" altLang="ko-KR" sz="2400" b="0" i="1" smtClean="0">
                          <a:latin typeface="Cambria Math" panose="02040503050406030204" pitchFamily="18" charset="0"/>
                        </a:rPr>
                        <m:t>𝜓</m:t>
                      </m:r>
                      <m:r>
                        <a:rPr lang="en-US" altLang="ko-KR" sz="2400" b="0" i="1" smtClean="0">
                          <a:latin typeface="Cambria Math" panose="02040503050406030204" pitchFamily="18" charset="0"/>
                        </a:rPr>
                        <m:t>=</m:t>
                      </m:r>
                      <m:r>
                        <a:rPr lang="en-US" altLang="ko-KR" sz="2400" b="0" i="1" smtClean="0">
                          <a:latin typeface="Cambria Math" panose="02040503050406030204" pitchFamily="18" charset="0"/>
                        </a:rPr>
                        <m:t>𝑖</m:t>
                      </m:r>
                      <m:r>
                        <a:rPr lang="en-US" altLang="ko-KR" sz="2400" b="0" i="1" smtClean="0">
                          <a:latin typeface="Cambria Math" panose="02040503050406030204" pitchFamily="18" charset="0"/>
                        </a:rPr>
                        <m:t>ℏ</m:t>
                      </m:r>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𝜕𝜓</m:t>
                          </m:r>
                        </m:num>
                        <m:den>
                          <m:r>
                            <a:rPr lang="en-US" altLang="ko-KR" sz="2400" b="0" i="1" smtClean="0">
                              <a:latin typeface="Cambria Math" panose="02040503050406030204" pitchFamily="18" charset="0"/>
                            </a:rPr>
                            <m:t>𝜕</m:t>
                          </m:r>
                          <m:r>
                            <a:rPr lang="en-US" altLang="ko-KR" sz="2400" b="0" i="1" smtClean="0">
                              <a:latin typeface="Cambria Math" panose="02040503050406030204" pitchFamily="18" charset="0"/>
                            </a:rPr>
                            <m:t>𝑡</m:t>
                          </m:r>
                        </m:den>
                      </m:f>
                    </m:oMath>
                  </m:oMathPara>
                </a14:m>
                <a:endParaRPr lang="ko-KR" altLang="en-US" sz="2400" dirty="0"/>
              </a:p>
            </p:txBody>
          </p:sp>
        </mc:Choice>
        <mc:Fallback xmlns="">
          <p:sp>
            <p:nvSpPr>
              <p:cNvPr id="19" name="내용 개체 틀 2">
                <a:extLst>
                  <a:ext uri="{FF2B5EF4-FFF2-40B4-BE49-F238E27FC236}">
                    <a16:creationId xmlns:a16="http://schemas.microsoft.com/office/drawing/2014/main" id="{09D254A1-3A9C-1E30-B8F3-8F09C5BA9D80}"/>
                  </a:ext>
                </a:extLst>
              </p:cNvPr>
              <p:cNvSpPr txBox="1">
                <a:spLocks noRot="1" noChangeAspect="1" noMove="1" noResize="1" noEditPoints="1" noAdjustHandles="1" noChangeArrowheads="1" noChangeShapeType="1" noTextEdit="1"/>
              </p:cNvSpPr>
              <p:nvPr/>
            </p:nvSpPr>
            <p:spPr>
              <a:xfrm>
                <a:off x="5048390" y="2462967"/>
                <a:ext cx="6239918" cy="999603"/>
              </a:xfrm>
              <a:prstGeom prst="rect">
                <a:avLst/>
              </a:prstGeom>
              <a:blipFill>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내용 개체 틀 2">
                <a:extLst>
                  <a:ext uri="{FF2B5EF4-FFF2-40B4-BE49-F238E27FC236}">
                    <a16:creationId xmlns:a16="http://schemas.microsoft.com/office/drawing/2014/main" id="{47EC7754-CFD7-A546-392F-5DB0335BE08E}"/>
                  </a:ext>
                </a:extLst>
              </p:cNvPr>
              <p:cNvSpPr txBox="1">
                <a:spLocks/>
              </p:cNvSpPr>
              <p:nvPr/>
            </p:nvSpPr>
            <p:spPr>
              <a:xfrm>
                <a:off x="490661" y="1379902"/>
                <a:ext cx="4500615" cy="727871"/>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en-US" altLang="ko-KR" sz="2000" b="0" i="1" smtClean="0">
                        <a:latin typeface="Cambria Math" panose="02040503050406030204" pitchFamily="18" charset="0"/>
                      </a:rPr>
                      <m:t>𝜆</m:t>
                    </m:r>
                    <m:r>
                      <a:rPr lang="en-US" altLang="ko-KR" sz="2000" b="0" i="1" smtClean="0">
                        <a:latin typeface="Cambria Math" panose="02040503050406030204" pitchFamily="18" charset="0"/>
                      </a:rPr>
                      <m:t>&gt;0</m:t>
                    </m:r>
                  </m:oMath>
                </a14:m>
                <a:r>
                  <a:rPr lang="en-US" altLang="ko-KR" sz="2000" dirty="0"/>
                  <a:t> </a:t>
                </a:r>
                <a:r>
                  <a:rPr lang="ko-KR" altLang="en-US" sz="2000" dirty="0"/>
                  <a:t>⇒ </a:t>
                </a:r>
                <a:r>
                  <a:rPr lang="en-US" altLang="ko-KR" sz="2000" dirty="0"/>
                  <a:t>Repulsive self-interaction</a:t>
                </a:r>
              </a:p>
            </p:txBody>
          </p:sp>
        </mc:Choice>
        <mc:Fallback xmlns="">
          <p:sp>
            <p:nvSpPr>
              <p:cNvPr id="20" name="내용 개체 틀 2">
                <a:extLst>
                  <a:ext uri="{FF2B5EF4-FFF2-40B4-BE49-F238E27FC236}">
                    <a16:creationId xmlns:a16="http://schemas.microsoft.com/office/drawing/2014/main" id="{47EC7754-CFD7-A546-392F-5DB0335BE08E}"/>
                  </a:ext>
                </a:extLst>
              </p:cNvPr>
              <p:cNvSpPr txBox="1">
                <a:spLocks noRot="1" noChangeAspect="1" noMove="1" noResize="1" noEditPoints="1" noAdjustHandles="1" noChangeArrowheads="1" noChangeShapeType="1" noTextEdit="1"/>
              </p:cNvSpPr>
              <p:nvPr/>
            </p:nvSpPr>
            <p:spPr>
              <a:xfrm>
                <a:off x="490661" y="1379902"/>
                <a:ext cx="4500615" cy="727871"/>
              </a:xfrm>
              <a:prstGeom prst="rect">
                <a:avLst/>
              </a:prstGeom>
              <a:blipFill>
                <a:blip r:embed="rId11"/>
                <a:stretch>
                  <a:fillRect l="-1218" t="-1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0A75092-25D0-7FB8-7DB2-D4BC58FA0AAE}"/>
                  </a:ext>
                </a:extLst>
              </p:cNvPr>
              <p:cNvSpPr txBox="1"/>
              <p:nvPr/>
            </p:nvSpPr>
            <p:spPr>
              <a:xfrm>
                <a:off x="459105" y="4666423"/>
                <a:ext cx="5533548" cy="14797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2000" i="1" smtClean="0">
                              <a:latin typeface="Cambria Math" panose="02040503050406030204" pitchFamily="18" charset="0"/>
                            </a:rPr>
                          </m:ctrlPr>
                        </m:dPr>
                        <m:e>
                          <m:eqArr>
                            <m:eqArrPr>
                              <m:ctrlPr>
                                <a:rPr lang="en-US" altLang="ko-KR" sz="2000" i="1" smtClean="0">
                                  <a:latin typeface="Cambria Math" panose="02040503050406030204" pitchFamily="18" charset="0"/>
                                </a:rPr>
                              </m:ctrlPr>
                            </m:eqArr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𝜕𝜌</m:t>
                                  </m:r>
                                </m:num>
                                <m:den>
                                  <m:r>
                                    <a:rPr lang="en-US" altLang="ko-KR" sz="2000" i="1">
                                      <a:latin typeface="Cambria Math" panose="02040503050406030204" pitchFamily="18" charset="0"/>
                                    </a:rPr>
                                    <m:t>𝜕</m:t>
                                  </m:r>
                                  <m:r>
                                    <a:rPr lang="en-US" altLang="ko-KR" sz="2000" i="1">
                                      <a:latin typeface="Cambria Math" panose="02040503050406030204" pitchFamily="18" charset="0"/>
                                    </a:rPr>
                                    <m:t>𝑡</m:t>
                                  </m:r>
                                </m:den>
                              </m:f>
                              <m:r>
                                <a:rPr lang="en-US" altLang="ko-KR" sz="2000" i="1">
                                  <a:latin typeface="Cambria Math" panose="02040503050406030204" pitchFamily="18" charset="0"/>
                                </a:rPr>
                                <m:t>+</m:t>
                              </m:r>
                              <m:r>
                                <m:rPr>
                                  <m:sty m:val="p"/>
                                </m:rPr>
                                <a:rPr lang="en-US" altLang="ko-KR" sz="2000">
                                  <a:latin typeface="Cambria Math" panose="02040503050406030204" pitchFamily="18" charset="0"/>
                                </a:rPr>
                                <m:t>∇</m:t>
                              </m:r>
                              <m:r>
                                <a:rPr lang="en-US" altLang="ko-KR" sz="2000" i="1">
                                  <a:latin typeface="Cambria Math" panose="02040503050406030204" pitchFamily="18" charset="0"/>
                                </a:rPr>
                                <m:t>⋅</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𝜌</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𝑣</m:t>
                                      </m:r>
                                    </m:e>
                                  </m:acc>
                                </m:e>
                              </m:d>
                              <m:r>
                                <a:rPr lang="en-US" altLang="ko-KR" sz="2000" i="1">
                                  <a:latin typeface="Cambria Math" panose="02040503050406030204" pitchFamily="18" charset="0"/>
                                </a:rPr>
                                <m:t>=0</m:t>
                              </m:r>
                              <m:r>
                                <m:rPr>
                                  <m:nor/>
                                </m:rPr>
                                <a:rPr lang="en-US" altLang="ko-KR" sz="2000" dirty="0"/>
                                <m:t> </m:t>
                              </m:r>
                            </m:e>
                            <m:e>
                              <m:f>
                                <m:fPr>
                                  <m:ctrlPr>
                                    <a:rPr lang="en-US" altLang="ko-KR" sz="2000" i="1" dirty="0">
                                      <a:latin typeface="Cambria Math" panose="02040503050406030204" pitchFamily="18" charset="0"/>
                                    </a:rPr>
                                  </m:ctrlPr>
                                </m:fPr>
                                <m:num>
                                  <m:r>
                                    <a:rPr lang="en-US" altLang="ko-KR" sz="2000" i="1">
                                      <a:latin typeface="Cambria Math" panose="02040503050406030204" pitchFamily="18" charset="0"/>
                                    </a:rPr>
                                    <m:t>𝜕</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𝑣</m:t>
                                      </m:r>
                                    </m:e>
                                  </m:acc>
                                </m:num>
                                <m:den>
                                  <m:r>
                                    <a:rPr lang="en-US" altLang="ko-KR" sz="2000" i="1" dirty="0">
                                      <a:latin typeface="Cambria Math" panose="02040503050406030204" pitchFamily="18" charset="0"/>
                                    </a:rPr>
                                    <m:t>𝜕</m:t>
                                  </m:r>
                                  <m:r>
                                    <a:rPr lang="en-US" altLang="ko-KR" sz="2000" i="1" dirty="0">
                                      <a:latin typeface="Cambria Math" panose="02040503050406030204" pitchFamily="18" charset="0"/>
                                    </a:rPr>
                                    <m:t>𝑡</m:t>
                                  </m:r>
                                </m:den>
                              </m:f>
                              <m:r>
                                <a:rPr lang="en-US" altLang="ko-KR" sz="2000" i="1" dirty="0">
                                  <a:latin typeface="Cambria Math" panose="02040503050406030204" pitchFamily="18" charset="0"/>
                                </a:rPr>
                                <m:t>+</m:t>
                              </m:r>
                              <m:d>
                                <m:dPr>
                                  <m:ctrlPr>
                                    <a:rPr lang="en-US" altLang="ko-KR" sz="2000" i="1" dirty="0">
                                      <a:latin typeface="Cambria Math" panose="02040503050406030204" pitchFamily="18" charset="0"/>
                                    </a:rPr>
                                  </m:ctrlPr>
                                </m:d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𝑣</m:t>
                                      </m:r>
                                    </m:e>
                                  </m:acc>
                                  <m:r>
                                    <a:rPr lang="en-US" altLang="ko-KR" sz="2000" i="1" dirty="0">
                                      <a:latin typeface="Cambria Math" panose="02040503050406030204" pitchFamily="18" charset="0"/>
                                    </a:rPr>
                                    <m:t>⋅</m:t>
                                  </m:r>
                                  <m:r>
                                    <m:rPr>
                                      <m:sty m:val="p"/>
                                    </m:rPr>
                                    <a:rPr lang="en-US" altLang="ko-KR" sz="2000" dirty="0">
                                      <a:latin typeface="Cambria Math" panose="02040503050406030204" pitchFamily="18" charset="0"/>
                                    </a:rPr>
                                    <m:t>∇</m:t>
                                  </m:r>
                                </m:e>
                              </m:d>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𝑣</m:t>
                                  </m:r>
                                </m:e>
                              </m:acc>
                              <m:r>
                                <a:rPr lang="en-US" altLang="ko-KR" sz="2000" i="1" dirty="0">
                                  <a:latin typeface="Cambria Math" panose="02040503050406030204" pitchFamily="18" charset="0"/>
                                </a:rPr>
                                <m:t>=</m:t>
                              </m:r>
                              <m:r>
                                <a:rPr lang="en-US" altLang="ko-KR" sz="2000" dirty="0">
                                  <a:latin typeface="Cambria Math" panose="02040503050406030204" pitchFamily="18" charset="0"/>
                                </a:rPr>
                                <m:t>−</m:t>
                              </m:r>
                              <m:r>
                                <m:rPr>
                                  <m:sty m:val="p"/>
                                </m:rPr>
                                <a:rPr lang="en-US" altLang="ko-KR" sz="2000" dirty="0">
                                  <a:latin typeface="Cambria Math" panose="02040503050406030204" pitchFamily="18" charset="0"/>
                                </a:rPr>
                                <m:t>∇Φ</m:t>
                              </m:r>
                              <m:r>
                                <a:rPr lang="en-US" altLang="ko-KR" sz="2000" dirty="0">
                                  <a:latin typeface="Cambria Math" panose="02040503050406030204" pitchFamily="18" charset="0"/>
                                </a:rPr>
                                <m:t>−</m:t>
                              </m:r>
                              <m:r>
                                <m:rPr>
                                  <m:sty m:val="p"/>
                                </m:rPr>
                                <a:rPr lang="en-US" altLang="ko-KR" sz="2000" dirty="0">
                                  <a:latin typeface="Cambria Math" panose="02040503050406030204" pitchFamily="18" charset="0"/>
                                </a:rPr>
                                <m:t>∇</m:t>
                              </m:r>
                              <m:r>
                                <a:rPr lang="en-US" altLang="ko-KR" sz="2000" i="1" dirty="0" smtClean="0">
                                  <a:solidFill>
                                    <a:schemeClr val="tx1"/>
                                  </a:solidFill>
                                  <a:latin typeface="Cambria Math" panose="02040503050406030204" pitchFamily="18" charset="0"/>
                                </a:rPr>
                                <m:t>𝑄</m:t>
                              </m:r>
                              <m:r>
                                <a:rPr lang="en-US" altLang="ko-KR" sz="2000" b="0" i="1" dirty="0" smtClean="0">
                                  <a:solidFill>
                                    <a:schemeClr val="tx1"/>
                                  </a:solidFill>
                                  <a:latin typeface="Cambria Math" panose="02040503050406030204" pitchFamily="18" charset="0"/>
                                </a:rPr>
                                <m:t>−</m:t>
                              </m:r>
                              <m:f>
                                <m:fPr>
                                  <m:ctrlPr>
                                    <a:rPr lang="en-US" altLang="ko-KR" sz="2000" b="0" i="1" dirty="0" smtClean="0">
                                      <a:solidFill>
                                        <a:schemeClr val="tx1"/>
                                      </a:solidFill>
                                      <a:latin typeface="Cambria Math" panose="02040503050406030204" pitchFamily="18" charset="0"/>
                                    </a:rPr>
                                  </m:ctrlPr>
                                </m:fPr>
                                <m:num>
                                  <m:r>
                                    <a:rPr lang="en-US" altLang="ko-KR" sz="2000" b="0" i="1" dirty="0" smtClean="0">
                                      <a:solidFill>
                                        <a:schemeClr val="tx1"/>
                                      </a:solidFill>
                                      <a:latin typeface="Cambria Math" panose="02040503050406030204" pitchFamily="18" charset="0"/>
                                    </a:rPr>
                                    <m:t>1</m:t>
                                  </m:r>
                                </m:num>
                                <m:den>
                                  <m:r>
                                    <a:rPr lang="en-US" altLang="ko-KR" sz="2000" b="0" i="1" dirty="0" smtClean="0">
                                      <a:solidFill>
                                        <a:schemeClr val="tx1"/>
                                      </a:solidFill>
                                      <a:latin typeface="Cambria Math" panose="02040503050406030204" pitchFamily="18" charset="0"/>
                                    </a:rPr>
                                    <m:t>𝜌</m:t>
                                  </m:r>
                                </m:den>
                              </m:f>
                              <m:r>
                                <m:rPr>
                                  <m:sty m:val="p"/>
                                </m:rPr>
                                <a:rPr lang="en-US" altLang="ko-KR" sz="2000" b="0" i="0" dirty="0" smtClean="0">
                                  <a:solidFill>
                                    <a:schemeClr val="tx1"/>
                                  </a:solidFill>
                                  <a:latin typeface="Cambria Math" panose="02040503050406030204" pitchFamily="18" charset="0"/>
                                </a:rPr>
                                <m:t>∇</m:t>
                              </m:r>
                              <m:r>
                                <a:rPr lang="en-US" altLang="ko-KR" sz="2000" b="0" i="1" dirty="0" smtClean="0">
                                  <a:solidFill>
                                    <a:srgbClr val="0000FF"/>
                                  </a:solidFill>
                                  <a:latin typeface="Cambria Math" panose="02040503050406030204" pitchFamily="18" charset="0"/>
                                </a:rPr>
                                <m:t>𝑃</m:t>
                              </m:r>
                            </m:e>
                          </m:eqArr>
                        </m:e>
                      </m:d>
                    </m:oMath>
                  </m:oMathPara>
                </a14:m>
                <a:endParaRPr lang="en-US" altLang="ko-KR" sz="2000" dirty="0"/>
              </a:p>
            </p:txBody>
          </p:sp>
        </mc:Choice>
        <mc:Fallback xmlns="">
          <p:sp>
            <p:nvSpPr>
              <p:cNvPr id="22" name="TextBox 21">
                <a:extLst>
                  <a:ext uri="{FF2B5EF4-FFF2-40B4-BE49-F238E27FC236}">
                    <a16:creationId xmlns:a16="http://schemas.microsoft.com/office/drawing/2014/main" id="{F0A75092-25D0-7FB8-7DB2-D4BC58FA0AAE}"/>
                  </a:ext>
                </a:extLst>
              </p:cNvPr>
              <p:cNvSpPr txBox="1">
                <a:spLocks noRot="1" noChangeAspect="1" noMove="1" noResize="1" noEditPoints="1" noAdjustHandles="1" noChangeArrowheads="1" noChangeShapeType="1" noTextEdit="1"/>
              </p:cNvSpPr>
              <p:nvPr/>
            </p:nvSpPr>
            <p:spPr>
              <a:xfrm>
                <a:off x="459105" y="4666423"/>
                <a:ext cx="5533548" cy="1479764"/>
              </a:xfrm>
              <a:prstGeom prst="rect">
                <a:avLst/>
              </a:prstGeom>
              <a:blipFill>
                <a:blip r:embed="rId12"/>
                <a:stretch>
                  <a:fillRect/>
                </a:stretch>
              </a:blipFill>
            </p:spPr>
            <p:txBody>
              <a:bodyPr/>
              <a:lstStyle/>
              <a:p>
                <a:r>
                  <a:rPr lang="ko-KR" altLang="en-US">
                    <a:noFill/>
                  </a:rPr>
                  <a:t> </a:t>
                </a:r>
              </a:p>
            </p:txBody>
          </p:sp>
        </mc:Fallback>
      </mc:AlternateContent>
      <p:sp>
        <p:nvSpPr>
          <p:cNvPr id="23" name="말풍선: 모서리가 둥근 사각형 22">
            <a:extLst>
              <a:ext uri="{FF2B5EF4-FFF2-40B4-BE49-F238E27FC236}">
                <a16:creationId xmlns:a16="http://schemas.microsoft.com/office/drawing/2014/main" id="{210DA2E3-0478-DFD3-586D-98230E1044F4}"/>
              </a:ext>
            </a:extLst>
          </p:cNvPr>
          <p:cNvSpPr/>
          <p:nvPr/>
        </p:nvSpPr>
        <p:spPr>
          <a:xfrm>
            <a:off x="5748526" y="5197767"/>
            <a:ext cx="6006594" cy="1056056"/>
          </a:xfrm>
          <a:prstGeom prst="wedgeRoundRectCallout">
            <a:avLst>
              <a:gd name="adj1" fmla="val -57559"/>
              <a:gd name="adj2" fmla="val 3101"/>
              <a:gd name="adj3" fmla="val 16667"/>
            </a:avLst>
          </a:prstGeom>
          <a:solidFill>
            <a:schemeClr val="bg1"/>
          </a:solid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6C17C34-3E07-2F41-0793-AA5F210279EE}"/>
                  </a:ext>
                </a:extLst>
              </p:cNvPr>
              <p:cNvSpPr txBox="1"/>
              <p:nvPr/>
            </p:nvSpPr>
            <p:spPr>
              <a:xfrm>
                <a:off x="8788400" y="5203056"/>
                <a:ext cx="2788700" cy="1034899"/>
              </a:xfrm>
              <a:prstGeom prst="rect">
                <a:avLst/>
              </a:prstGeom>
              <a:noFill/>
            </p:spPr>
            <p:txBody>
              <a:bodyPr wrap="square" rtlCol="0">
                <a:spAutoFit/>
              </a:bodyPr>
              <a:lstStyle/>
              <a:p>
                <a:pPr algn="ctr"/>
                <a:r>
                  <a:rPr lang="en-US" altLang="ko-KR" b="1" dirty="0">
                    <a:solidFill>
                      <a:srgbClr val="0000FF"/>
                    </a:solidFill>
                  </a:rPr>
                  <a:t>Sound speed</a:t>
                </a:r>
              </a:p>
              <a:p>
                <a:pPr algn="ctr"/>
                <a14:m>
                  <m:oMathPara xmlns:m="http://schemas.openxmlformats.org/officeDocument/2006/math">
                    <m:oMathParaPr>
                      <m:jc m:val="centerGroup"/>
                    </m:oMathParaPr>
                    <m:oMath xmlns:m="http://schemas.openxmlformats.org/officeDocument/2006/math">
                      <m:sSubSup>
                        <m:sSubSupPr>
                          <m:ctrlPr>
                            <a:rPr lang="en-US" altLang="ko-KR" b="0" i="1" smtClean="0">
                              <a:latin typeface="Cambria Math" panose="02040503050406030204" pitchFamily="18" charset="0"/>
                            </a:rPr>
                          </m:ctrlPr>
                        </m:sSubSupPr>
                        <m:e>
                          <m:r>
                            <a:rPr lang="en-US" altLang="ko-KR" b="0" i="1" smtClean="0">
                              <a:latin typeface="Cambria Math" panose="02040503050406030204" pitchFamily="18" charset="0"/>
                            </a:rPr>
                            <m:t>𝑐</m:t>
                          </m:r>
                        </m:e>
                        <m:sub>
                          <m:r>
                            <a:rPr lang="en-US" altLang="ko-KR" b="0" i="1" smtClean="0">
                              <a:latin typeface="Cambria Math" panose="02040503050406030204" pitchFamily="18" charset="0"/>
                            </a:rPr>
                            <m:t>𝑠</m:t>
                          </m:r>
                        </m:sub>
                        <m:sup>
                          <m:r>
                            <a:rPr lang="en-US" altLang="ko-KR" b="0" i="1" smtClean="0">
                              <a:latin typeface="Cambria Math" panose="02040503050406030204" pitchFamily="18" charset="0"/>
                            </a:rPr>
                            <m:t>2</m:t>
                          </m:r>
                        </m:sup>
                      </m:sSubSup>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𝛿</m:t>
                          </m:r>
                          <m:r>
                            <a:rPr lang="en-US" altLang="ko-KR" b="0" i="1" smtClean="0">
                              <a:latin typeface="Cambria Math" panose="02040503050406030204" pitchFamily="18" charset="0"/>
                            </a:rPr>
                            <m:t>𝑃</m:t>
                          </m:r>
                        </m:num>
                        <m:den>
                          <m:r>
                            <a:rPr lang="en-US" altLang="ko-KR" b="0" i="1" smtClean="0">
                              <a:latin typeface="Cambria Math" panose="02040503050406030204" pitchFamily="18" charset="0"/>
                            </a:rPr>
                            <m:t>𝛿𝜌</m:t>
                          </m:r>
                        </m:den>
                      </m:f>
                      <m:r>
                        <a:rPr lang="en-US" altLang="ko-KR" b="0" i="1" smtClean="0">
                          <a:latin typeface="Cambria Math" panose="02040503050406030204" pitchFamily="18" charset="0"/>
                        </a:rPr>
                        <m:t>=</m:t>
                      </m:r>
                      <m:f>
                        <m:fPr>
                          <m:ctrlPr>
                            <a:rPr lang="en-US" altLang="ko-KR" i="1">
                              <a:latin typeface="Cambria Math" panose="02040503050406030204" pitchFamily="18" charset="0"/>
                            </a:rPr>
                          </m:ctrlPr>
                        </m:fPr>
                        <m:num>
                          <m:r>
                            <a:rPr lang="en-US" altLang="ko-KR" i="1">
                              <a:latin typeface="Cambria Math" panose="02040503050406030204" pitchFamily="18" charset="0"/>
                            </a:rPr>
                            <m:t>𝜆</m:t>
                          </m:r>
                          <m:sSup>
                            <m:sSupPr>
                              <m:ctrlPr>
                                <a:rPr lang="en-US" altLang="ko-KR" i="1">
                                  <a:latin typeface="Cambria Math" panose="02040503050406030204" pitchFamily="18" charset="0"/>
                                </a:rPr>
                              </m:ctrlPr>
                            </m:sSupPr>
                            <m:e>
                              <m:r>
                                <a:rPr lang="en-US" altLang="ko-KR" i="1">
                                  <a:latin typeface="Cambria Math" panose="02040503050406030204" pitchFamily="18" charset="0"/>
                                </a:rPr>
                                <m:t>ℏ</m:t>
                              </m:r>
                            </m:e>
                            <m:sup>
                              <m:r>
                                <a:rPr lang="en-US" altLang="ko-KR" i="1">
                                  <a:latin typeface="Cambria Math" panose="02040503050406030204" pitchFamily="18" charset="0"/>
                                </a:rPr>
                                <m:t>3</m:t>
                              </m:r>
                            </m:sup>
                          </m:sSup>
                        </m:num>
                        <m:den>
                          <m:r>
                            <a:rPr lang="en-US" altLang="ko-KR" b="0" i="1" smtClean="0">
                              <a:latin typeface="Cambria Math" panose="02040503050406030204" pitchFamily="18" charset="0"/>
                            </a:rPr>
                            <m:t>2</m:t>
                          </m:r>
                          <m:sSubSup>
                            <m:sSubSupPr>
                              <m:ctrlPr>
                                <a:rPr lang="en-US" altLang="ko-KR" i="1">
                                  <a:latin typeface="Cambria Math" panose="02040503050406030204" pitchFamily="18" charset="0"/>
                                </a:rPr>
                              </m:ctrlPr>
                            </m:sSubSupPr>
                            <m:e>
                              <m:r>
                                <a:rPr lang="en-US" altLang="ko-KR" i="1">
                                  <a:latin typeface="Cambria Math" panose="02040503050406030204" pitchFamily="18" charset="0"/>
                                </a:rPr>
                                <m:t>𝑚</m:t>
                              </m:r>
                            </m:e>
                            <m:sub>
                              <m:r>
                                <a:rPr lang="en-US" altLang="ko-KR" i="1">
                                  <a:latin typeface="Cambria Math" panose="02040503050406030204" pitchFamily="18" charset="0"/>
                                </a:rPr>
                                <m:t>𝜙</m:t>
                              </m:r>
                            </m:sub>
                            <m:sup>
                              <m:r>
                                <a:rPr lang="en-US" altLang="ko-KR" i="1">
                                  <a:latin typeface="Cambria Math" panose="02040503050406030204" pitchFamily="18" charset="0"/>
                                </a:rPr>
                                <m:t>4</m:t>
                              </m:r>
                            </m:sup>
                          </m:sSubSup>
                          <m:r>
                            <a:rPr lang="en-US" altLang="ko-KR" i="1">
                              <a:latin typeface="Cambria Math" panose="02040503050406030204" pitchFamily="18" charset="0"/>
                            </a:rPr>
                            <m:t>𝑐</m:t>
                          </m:r>
                        </m:den>
                      </m:f>
                      <m:r>
                        <a:rPr lang="en-US" altLang="ko-KR" b="0" i="1" smtClean="0">
                          <a:latin typeface="Cambria Math" panose="02040503050406030204" pitchFamily="18" charset="0"/>
                        </a:rPr>
                        <m:t>𝜌</m:t>
                      </m:r>
                      <m:r>
                        <a:rPr lang="en-US" altLang="ko-KR" b="0" i="1" smtClean="0">
                          <a:latin typeface="Cambria Math" panose="02040503050406030204" pitchFamily="18" charset="0"/>
                        </a:rPr>
                        <m:t>=2</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𝑃</m:t>
                          </m:r>
                        </m:num>
                        <m:den>
                          <m:r>
                            <a:rPr lang="en-US" altLang="ko-KR" b="0" i="1" smtClean="0">
                              <a:latin typeface="Cambria Math" panose="02040503050406030204" pitchFamily="18" charset="0"/>
                            </a:rPr>
                            <m:t>𝜌</m:t>
                          </m:r>
                        </m:den>
                      </m:f>
                    </m:oMath>
                  </m:oMathPara>
                </a14:m>
                <a:endParaRPr lang="ko-KR" altLang="en-US" dirty="0"/>
              </a:p>
            </p:txBody>
          </p:sp>
        </mc:Choice>
        <mc:Fallback xmlns="">
          <p:sp>
            <p:nvSpPr>
              <p:cNvPr id="24" name="TextBox 23">
                <a:extLst>
                  <a:ext uri="{FF2B5EF4-FFF2-40B4-BE49-F238E27FC236}">
                    <a16:creationId xmlns:a16="http://schemas.microsoft.com/office/drawing/2014/main" id="{66C17C34-3E07-2F41-0793-AA5F210279EE}"/>
                  </a:ext>
                </a:extLst>
              </p:cNvPr>
              <p:cNvSpPr txBox="1">
                <a:spLocks noRot="1" noChangeAspect="1" noMove="1" noResize="1" noEditPoints="1" noAdjustHandles="1" noChangeArrowheads="1" noChangeShapeType="1" noTextEdit="1"/>
              </p:cNvSpPr>
              <p:nvPr/>
            </p:nvSpPr>
            <p:spPr>
              <a:xfrm>
                <a:off x="8788400" y="5203056"/>
                <a:ext cx="2788700" cy="1034899"/>
              </a:xfrm>
              <a:prstGeom prst="rect">
                <a:avLst/>
              </a:prstGeom>
              <a:blipFill>
                <a:blip r:embed="rId13"/>
                <a:stretch>
                  <a:fillRect t="-355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1CFBF03-B38F-D892-1212-C11CEACD028D}"/>
                  </a:ext>
                </a:extLst>
              </p:cNvPr>
              <p:cNvSpPr txBox="1"/>
              <p:nvPr/>
            </p:nvSpPr>
            <p:spPr>
              <a:xfrm>
                <a:off x="5886200" y="5203056"/>
                <a:ext cx="2060629" cy="1034899"/>
              </a:xfrm>
              <a:prstGeom prst="rect">
                <a:avLst/>
              </a:prstGeom>
              <a:noFill/>
            </p:spPr>
            <p:txBody>
              <a:bodyPr wrap="square" rtlCol="0">
                <a:spAutoFit/>
              </a:bodyPr>
              <a:lstStyle/>
              <a:p>
                <a:pPr algn="ctr"/>
                <a:r>
                  <a:rPr lang="en-US" altLang="ko-KR" b="1" dirty="0">
                    <a:solidFill>
                      <a:srgbClr val="0000FF"/>
                    </a:solidFill>
                  </a:rPr>
                  <a:t>Barotropic Pressure</a:t>
                </a:r>
              </a:p>
              <a:p>
                <a:pPr algn="ctr"/>
                <a14:m>
                  <m:oMathPara xmlns:m="http://schemas.openxmlformats.org/officeDocument/2006/math">
                    <m:oMathParaPr>
                      <m:jc m:val="centerGroup"/>
                    </m:oMathParaPr>
                    <m:oMath xmlns:m="http://schemas.openxmlformats.org/officeDocument/2006/math">
                      <m:r>
                        <a:rPr lang="en-US" altLang="ko-KR" i="1">
                          <a:latin typeface="Cambria Math" panose="02040503050406030204" pitchFamily="18" charset="0"/>
                        </a:rPr>
                        <m:t>𝑃</m:t>
                      </m:r>
                      <m:r>
                        <a:rPr lang="en-US" altLang="ko-KR" i="1">
                          <a:latin typeface="Cambria Math" panose="02040503050406030204" pitchFamily="18" charset="0"/>
                        </a:rPr>
                        <m:t>=</m:t>
                      </m:r>
                      <m:f>
                        <m:fPr>
                          <m:ctrlPr>
                            <a:rPr lang="en-US" altLang="ko-KR" i="1">
                              <a:latin typeface="Cambria Math" panose="02040503050406030204" pitchFamily="18" charset="0"/>
                            </a:rPr>
                          </m:ctrlPr>
                        </m:fPr>
                        <m:num>
                          <m:r>
                            <a:rPr lang="en-US" altLang="ko-KR" b="0" i="1" smtClean="0">
                              <a:latin typeface="Cambria Math" panose="02040503050406030204" pitchFamily="18" charset="0"/>
                            </a:rPr>
                            <m:t>𝜆</m:t>
                          </m:r>
                          <m:sSup>
                            <m:sSupPr>
                              <m:ctrlPr>
                                <a:rPr lang="en-US" altLang="ko-KR" i="1">
                                  <a:latin typeface="Cambria Math" panose="02040503050406030204" pitchFamily="18" charset="0"/>
                                </a:rPr>
                              </m:ctrlPr>
                            </m:sSupPr>
                            <m:e>
                              <m:r>
                                <a:rPr lang="en-US" altLang="ko-KR" i="1">
                                  <a:latin typeface="Cambria Math" panose="02040503050406030204" pitchFamily="18" charset="0"/>
                                </a:rPr>
                                <m:t>ℏ</m:t>
                              </m:r>
                            </m:e>
                            <m:sup>
                              <m:r>
                                <a:rPr lang="en-US" altLang="ko-KR" b="0" i="1" smtClean="0">
                                  <a:latin typeface="Cambria Math" panose="02040503050406030204" pitchFamily="18" charset="0"/>
                                </a:rPr>
                                <m:t>3</m:t>
                              </m:r>
                            </m:sup>
                          </m:sSup>
                        </m:num>
                        <m:den>
                          <m:r>
                            <a:rPr lang="en-US" altLang="ko-KR" b="0" i="1" smtClean="0">
                              <a:latin typeface="Cambria Math" panose="02040503050406030204" pitchFamily="18" charset="0"/>
                            </a:rPr>
                            <m:t>4</m:t>
                          </m:r>
                          <m:sSubSup>
                            <m:sSubSupPr>
                              <m:ctrlPr>
                                <a:rPr lang="en-US" altLang="ko-KR" i="1">
                                  <a:latin typeface="Cambria Math" panose="02040503050406030204" pitchFamily="18" charset="0"/>
                                </a:rPr>
                              </m:ctrlPr>
                            </m:sSubSupPr>
                            <m:e>
                              <m:r>
                                <a:rPr lang="en-US" altLang="ko-KR" i="1">
                                  <a:latin typeface="Cambria Math" panose="02040503050406030204" pitchFamily="18" charset="0"/>
                                </a:rPr>
                                <m:t>𝑚</m:t>
                              </m:r>
                            </m:e>
                            <m:sub>
                              <m:r>
                                <a:rPr lang="en-US" altLang="ko-KR" i="1">
                                  <a:latin typeface="Cambria Math" panose="02040503050406030204" pitchFamily="18" charset="0"/>
                                </a:rPr>
                                <m:t>𝜙</m:t>
                              </m:r>
                            </m:sub>
                            <m:sup>
                              <m:r>
                                <a:rPr lang="en-US" altLang="ko-KR" b="0" i="1" smtClean="0">
                                  <a:latin typeface="Cambria Math" panose="02040503050406030204" pitchFamily="18" charset="0"/>
                                </a:rPr>
                                <m:t>4</m:t>
                              </m:r>
                            </m:sup>
                          </m:sSubSup>
                          <m:r>
                            <a:rPr lang="en-US" altLang="ko-KR" b="0" i="1" smtClean="0">
                              <a:latin typeface="Cambria Math" panose="02040503050406030204" pitchFamily="18" charset="0"/>
                            </a:rPr>
                            <m:t>𝑐</m:t>
                          </m:r>
                        </m:den>
                      </m:f>
                      <m:sSup>
                        <m:sSupPr>
                          <m:ctrlPr>
                            <a:rPr lang="en-US" altLang="ko-KR" i="1">
                              <a:latin typeface="Cambria Math" panose="02040503050406030204" pitchFamily="18" charset="0"/>
                            </a:rPr>
                          </m:ctrlPr>
                        </m:sSupPr>
                        <m:e>
                          <m:r>
                            <a:rPr lang="en-US" altLang="ko-KR" i="1">
                              <a:latin typeface="Cambria Math" panose="02040503050406030204" pitchFamily="18" charset="0"/>
                            </a:rPr>
                            <m:t>𝜌</m:t>
                          </m:r>
                        </m:e>
                        <m:sup>
                          <m:r>
                            <a:rPr lang="en-US" altLang="ko-KR" i="1">
                              <a:latin typeface="Cambria Math" panose="02040503050406030204" pitchFamily="18" charset="0"/>
                            </a:rPr>
                            <m:t>2</m:t>
                          </m:r>
                        </m:sup>
                      </m:sSup>
                    </m:oMath>
                  </m:oMathPara>
                </a14:m>
                <a:endParaRPr lang="ko-KR" altLang="en-US" dirty="0"/>
              </a:p>
            </p:txBody>
          </p:sp>
        </mc:Choice>
        <mc:Fallback xmlns="">
          <p:sp>
            <p:nvSpPr>
              <p:cNvPr id="25" name="TextBox 24">
                <a:extLst>
                  <a:ext uri="{FF2B5EF4-FFF2-40B4-BE49-F238E27FC236}">
                    <a16:creationId xmlns:a16="http://schemas.microsoft.com/office/drawing/2014/main" id="{51CFBF03-B38F-D892-1212-C11CEACD028D}"/>
                  </a:ext>
                </a:extLst>
              </p:cNvPr>
              <p:cNvSpPr txBox="1">
                <a:spLocks noRot="1" noChangeAspect="1" noMove="1" noResize="1" noEditPoints="1" noAdjustHandles="1" noChangeArrowheads="1" noChangeShapeType="1" noTextEdit="1"/>
              </p:cNvSpPr>
              <p:nvPr/>
            </p:nvSpPr>
            <p:spPr>
              <a:xfrm>
                <a:off x="5886200" y="5203056"/>
                <a:ext cx="2060629" cy="1034899"/>
              </a:xfrm>
              <a:prstGeom prst="rect">
                <a:avLst/>
              </a:prstGeom>
              <a:blipFill>
                <a:blip r:embed="rId14"/>
                <a:stretch>
                  <a:fillRect l="-2663" t="-3550" r="-2367"/>
                </a:stretch>
              </a:blipFill>
            </p:spPr>
            <p:txBody>
              <a:bodyPr/>
              <a:lstStyle/>
              <a:p>
                <a:r>
                  <a:rPr lang="ko-KR" altLang="en-US">
                    <a:noFill/>
                  </a:rPr>
                  <a:t> </a:t>
                </a:r>
              </a:p>
            </p:txBody>
          </p:sp>
        </mc:Fallback>
      </mc:AlternateContent>
      <p:sp>
        <p:nvSpPr>
          <p:cNvPr id="26" name="화살표: 오른쪽 25">
            <a:extLst>
              <a:ext uri="{FF2B5EF4-FFF2-40B4-BE49-F238E27FC236}">
                <a16:creationId xmlns:a16="http://schemas.microsoft.com/office/drawing/2014/main" id="{02523C12-3703-D99B-9CDD-3D7A130873A0}"/>
              </a:ext>
            </a:extLst>
          </p:cNvPr>
          <p:cNvSpPr/>
          <p:nvPr/>
        </p:nvSpPr>
        <p:spPr>
          <a:xfrm>
            <a:off x="8002709" y="5579447"/>
            <a:ext cx="729811" cy="498626"/>
          </a:xfrm>
          <a:prstGeom prst="righ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화살표: 오른쪽 26">
            <a:extLst>
              <a:ext uri="{FF2B5EF4-FFF2-40B4-BE49-F238E27FC236}">
                <a16:creationId xmlns:a16="http://schemas.microsoft.com/office/drawing/2014/main" id="{203F9F18-B4F7-5131-CFF9-6B67DDF17715}"/>
              </a:ext>
            </a:extLst>
          </p:cNvPr>
          <p:cNvSpPr/>
          <p:nvPr/>
        </p:nvSpPr>
        <p:spPr>
          <a:xfrm rot="5400000">
            <a:off x="8116248" y="1791123"/>
            <a:ext cx="463097" cy="801936"/>
          </a:xfrm>
          <a:prstGeom prst="righ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TextBox 27">
            <a:extLst>
              <a:ext uri="{FF2B5EF4-FFF2-40B4-BE49-F238E27FC236}">
                <a16:creationId xmlns:a16="http://schemas.microsoft.com/office/drawing/2014/main" id="{78E64314-D670-F63F-3615-3771AB36324D}"/>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633D8DD8-C3A0-6FB9-7974-79681545D849}"/>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30" name="직사각형 29">
            <a:extLst>
              <a:ext uri="{FF2B5EF4-FFF2-40B4-BE49-F238E27FC236}">
                <a16:creationId xmlns:a16="http://schemas.microsoft.com/office/drawing/2014/main" id="{331B9D88-E46D-3120-00B0-41A8F7254472}"/>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32" name="직사각형 31">
            <a:extLst>
              <a:ext uri="{FF2B5EF4-FFF2-40B4-BE49-F238E27FC236}">
                <a16:creationId xmlns:a16="http://schemas.microsoft.com/office/drawing/2014/main" id="{363BF6F3-E844-E188-4BE5-79177E046BAE}"/>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33" name="직사각형 32">
            <a:extLst>
              <a:ext uri="{FF2B5EF4-FFF2-40B4-BE49-F238E27FC236}">
                <a16:creationId xmlns:a16="http://schemas.microsoft.com/office/drawing/2014/main" id="{F5506A67-2325-19FC-8D35-0FA5DF1DE28A}"/>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775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43EC1-62E6-EF67-F0E5-23EA0A0F9D83}"/>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A2E138B2-237B-6AEB-A3FA-9DDCCA44B17A}"/>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SI-ULDM Core Profile</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내용 개체 틀 2">
                <a:extLst>
                  <a:ext uri="{FF2B5EF4-FFF2-40B4-BE49-F238E27FC236}">
                    <a16:creationId xmlns:a16="http://schemas.microsoft.com/office/drawing/2014/main" id="{E63522D7-F17E-2DC5-3338-D3D9E19D4089}"/>
                  </a:ext>
                </a:extLst>
              </p:cNvPr>
              <p:cNvSpPr>
                <a:spLocks noGrp="1"/>
              </p:cNvSpPr>
              <p:nvPr>
                <p:ph idx="1"/>
              </p:nvPr>
            </p:nvSpPr>
            <p:spPr>
              <a:xfrm>
                <a:off x="490661" y="1341404"/>
                <a:ext cx="7503553" cy="4980737"/>
              </a:xfrm>
            </p:spPr>
            <p:txBody>
              <a:bodyPr>
                <a:normAutofit/>
              </a:bodyPr>
              <a:lstStyle/>
              <a:p>
                <a:r>
                  <a:rPr lang="en-US" altLang="ko-KR" sz="2000" dirty="0"/>
                  <a:t>Time-independent, spherically-symmetric solution of GPP </a:t>
                </a:r>
                <a:r>
                  <a:rPr lang="en-US" altLang="ko-KR" sz="2000" dirty="0" err="1"/>
                  <a:t>eqs</a:t>
                </a:r>
                <a:r>
                  <a:rPr lang="en-US" altLang="ko-KR" sz="2000" dirty="0"/>
                  <a:t>.</a:t>
                </a:r>
              </a:p>
              <a:p>
                <a:r>
                  <a:rPr lang="en-US" altLang="ko-KR" sz="2000" dirty="0"/>
                  <a:t>Self-gravitating “Soliton” structure</a:t>
                </a:r>
              </a:p>
              <a:p>
                <a:r>
                  <a:rPr lang="en-US" altLang="ko-KR" sz="1400" dirty="0">
                    <a:solidFill>
                      <a:schemeClr val="bg1"/>
                    </a:solidFill>
                  </a:rPr>
                  <a:t>d</a:t>
                </a:r>
              </a:p>
              <a:p>
                <a:pPr marL="0" indent="0">
                  <a:buNone/>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4</m:t>
                      </m:r>
                      <m:r>
                        <a:rPr lang="en-US" altLang="ko-KR" sz="2000" b="0" i="1" smtClean="0">
                          <a:latin typeface="Cambria Math" panose="02040503050406030204" pitchFamily="18" charset="0"/>
                        </a:rPr>
                        <m:t>𝜋</m:t>
                      </m:r>
                      <m:r>
                        <a:rPr lang="en-US" altLang="ko-KR" sz="2000" b="0" i="1" smtClean="0">
                          <a:latin typeface="Cambria Math" panose="02040503050406030204" pitchFamily="18" charset="0"/>
                        </a:rPr>
                        <m:t>𝐺</m:t>
                      </m:r>
                      <m:r>
                        <a:rPr lang="en-US" altLang="ko-KR" sz="2000" b="0" i="1" smtClean="0">
                          <a:latin typeface="Cambria Math" panose="02040503050406030204" pitchFamily="18" charset="0"/>
                        </a:rPr>
                        <m:t>𝜌</m:t>
                      </m:r>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ℏ</m:t>
                              </m:r>
                            </m:e>
                            <m:sup>
                              <m:r>
                                <a:rPr lang="en-US" altLang="ko-KR" sz="2000" b="0" i="1" smtClean="0">
                                  <a:latin typeface="Cambria Math" panose="02040503050406030204" pitchFamily="18" charset="0"/>
                                </a:rPr>
                                <m:t>2</m:t>
                              </m:r>
                            </m:sup>
                          </m:sSup>
                        </m:num>
                        <m:den>
                          <m:r>
                            <a:rPr lang="en-US" altLang="ko-KR" sz="2000" b="0" i="1" smtClean="0">
                              <a:latin typeface="Cambria Math" panose="02040503050406030204" pitchFamily="18" charset="0"/>
                            </a:rPr>
                            <m:t>2</m:t>
                          </m:r>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up>
                              <m:r>
                                <a:rPr lang="en-US" altLang="ko-KR" sz="2000" b="0" i="1" smtClean="0">
                                  <a:latin typeface="Cambria Math" panose="02040503050406030204" pitchFamily="18" charset="0"/>
                                </a:rPr>
                                <m:t>2</m:t>
                              </m:r>
                            </m:sup>
                          </m:sSubSup>
                        </m:den>
                      </m:f>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m:t>
                          </m:r>
                        </m:e>
                        <m:sup>
                          <m:r>
                            <a:rPr lang="en-US" altLang="ko-KR" sz="2000" b="0" i="1" smtClean="0">
                              <a:latin typeface="Cambria Math" panose="02040503050406030204" pitchFamily="18" charset="0"/>
                            </a:rPr>
                            <m:t>2</m:t>
                          </m:r>
                        </m:sup>
                      </m:sSup>
                      <m:f>
                        <m:fPr>
                          <m:ctrlPr>
                            <a:rPr lang="en-US" altLang="ko-KR" sz="2000" b="0" i="1" smtClean="0">
                              <a:latin typeface="Cambria Math" panose="02040503050406030204" pitchFamily="18" charset="0"/>
                            </a:rPr>
                          </m:ctrlPr>
                        </m:fPr>
                        <m:num>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2</m:t>
                              </m:r>
                            </m:sup>
                          </m:sSup>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𝜌</m:t>
                              </m:r>
                            </m:e>
                          </m:rad>
                        </m:num>
                        <m:den>
                          <m:rad>
                            <m:radPr>
                              <m:degHide m:val="on"/>
                              <m:ctrlPr>
                                <a:rPr lang="en-US" altLang="ko-KR" sz="2000" i="1">
                                  <a:latin typeface="Cambria Math" panose="02040503050406030204" pitchFamily="18" charset="0"/>
                                </a:rPr>
                              </m:ctrlPr>
                            </m:radPr>
                            <m:deg/>
                            <m:e>
                              <m:r>
                                <a:rPr lang="en-US" altLang="ko-KR" sz="2000" i="1">
                                  <a:latin typeface="Cambria Math" panose="02040503050406030204" pitchFamily="18" charset="0"/>
                                </a:rPr>
                                <m:t>𝜌</m:t>
                              </m:r>
                            </m:e>
                          </m:rad>
                        </m:den>
                      </m:f>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𝜆</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ℏ</m:t>
                              </m:r>
                            </m:e>
                            <m:sup>
                              <m:r>
                                <a:rPr lang="en-US" altLang="ko-KR" sz="2000" b="0" i="1" smtClean="0">
                                  <a:latin typeface="Cambria Math" panose="02040503050406030204" pitchFamily="18" charset="0"/>
                                </a:rPr>
                                <m:t>3</m:t>
                              </m:r>
                            </m:sup>
                          </m:sSup>
                        </m:num>
                        <m:den>
                          <m:r>
                            <a:rPr lang="en-US" altLang="ko-KR" sz="2000" b="0" i="1" smtClean="0">
                              <a:latin typeface="Cambria Math" panose="02040503050406030204" pitchFamily="18" charset="0"/>
                            </a:rPr>
                            <m:t>2</m:t>
                          </m:r>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up>
                              <m:r>
                                <a:rPr lang="en-US" altLang="ko-KR" sz="2000" b="0" i="1" smtClean="0">
                                  <a:latin typeface="Cambria Math" panose="02040503050406030204" pitchFamily="18" charset="0"/>
                                </a:rPr>
                                <m:t>4</m:t>
                              </m:r>
                            </m:sup>
                          </m:sSubSup>
                          <m:r>
                            <a:rPr lang="en-US" altLang="ko-KR" sz="2000" b="0" i="1" smtClean="0">
                              <a:latin typeface="Cambria Math" panose="02040503050406030204" pitchFamily="18" charset="0"/>
                            </a:rPr>
                            <m:t>𝑐</m:t>
                          </m:r>
                        </m:den>
                      </m:f>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m:t>
                          </m:r>
                        </m:e>
                        <m:sup>
                          <m:r>
                            <a:rPr lang="en-US" altLang="ko-KR" sz="2000" b="0" i="1" smtClean="0">
                              <a:latin typeface="Cambria Math" panose="02040503050406030204" pitchFamily="18" charset="0"/>
                            </a:rPr>
                            <m:t>2</m:t>
                          </m:r>
                        </m:sup>
                      </m:sSup>
                      <m:r>
                        <a:rPr lang="en-US" altLang="ko-KR" sz="2000" b="0" i="1" smtClean="0">
                          <a:latin typeface="Cambria Math" panose="02040503050406030204" pitchFamily="18" charset="0"/>
                        </a:rPr>
                        <m:t>𝜌</m:t>
                      </m:r>
                      <m:r>
                        <a:rPr lang="en-US" altLang="ko-KR" sz="2000" b="0" i="1" smtClean="0">
                          <a:latin typeface="Cambria Math" panose="02040503050406030204" pitchFamily="18" charset="0"/>
                        </a:rPr>
                        <m:t>=0</m:t>
                      </m:r>
                    </m:oMath>
                  </m:oMathPara>
                </a14:m>
                <a:endParaRPr lang="en-US" altLang="ko-KR" sz="2000" dirty="0"/>
              </a:p>
              <a:p>
                <a:pPr marL="0" indent="0">
                  <a:buNone/>
                </a:pPr>
                <a:endParaRPr lang="en-US" altLang="ko-KR" sz="2000" dirty="0"/>
              </a:p>
              <a:p>
                <a:r>
                  <a:rPr lang="en-US" altLang="ko-KR" sz="2000" dirty="0"/>
                  <a:t>Strong </a:t>
                </a:r>
                <a14:m>
                  <m:oMath xmlns:m="http://schemas.openxmlformats.org/officeDocument/2006/math">
                    <m:r>
                      <a:rPr lang="en-US" altLang="ko-KR" sz="2000" b="0" i="1" smtClean="0">
                        <a:latin typeface="Cambria Math" panose="02040503050406030204" pitchFamily="18" charset="0"/>
                      </a:rPr>
                      <m:t>𝜆</m:t>
                    </m:r>
                  </m:oMath>
                </a14:m>
                <a:r>
                  <a:rPr lang="en-US" altLang="ko-KR" sz="2000" dirty="0"/>
                  <a:t> (</a:t>
                </a:r>
                <a14:m>
                  <m:oMath xmlns:m="http://schemas.openxmlformats.org/officeDocument/2006/math">
                    <m:r>
                      <a:rPr lang="en-US" altLang="ko-KR" sz="2000" b="0" i="1" dirty="0" smtClean="0">
                        <a:latin typeface="Cambria Math" panose="02040503050406030204" pitchFamily="18" charset="0"/>
                      </a:rPr>
                      <m:t>𝑃</m:t>
                    </m:r>
                    <m:r>
                      <a:rPr lang="en-US" altLang="ko-KR" sz="2000" b="0" i="1" dirty="0" smtClean="0">
                        <a:latin typeface="Cambria Math" panose="02040503050406030204" pitchFamily="18" charset="0"/>
                      </a:rPr>
                      <m:t>≫</m:t>
                    </m:r>
                    <m:r>
                      <a:rPr lang="en-US" altLang="ko-KR" sz="2000" b="0" i="1" dirty="0" smtClean="0">
                        <a:latin typeface="Cambria Math" panose="02040503050406030204" pitchFamily="18" charset="0"/>
                      </a:rPr>
                      <m:t>𝑄</m:t>
                    </m:r>
                  </m:oMath>
                </a14:m>
                <a:r>
                  <a:rPr lang="en-US" altLang="ko-KR" sz="2000" dirty="0"/>
                  <a:t> and </a:t>
                </a:r>
                <a14:m>
                  <m:oMath xmlns:m="http://schemas.openxmlformats.org/officeDocument/2006/math">
                    <m:r>
                      <a:rPr lang="en-US" altLang="ko-KR" sz="2000" b="0" i="1" smtClean="0">
                        <a:latin typeface="Cambria Math" panose="02040503050406030204" pitchFamily="18" charset="0"/>
                      </a:rPr>
                      <m:t>𝑄</m:t>
                    </m:r>
                    <m:r>
                      <a:rPr lang="en-US" altLang="ko-KR" sz="2000" b="0" i="1" smtClean="0">
                        <a:latin typeface="Cambria Math" panose="02040503050406030204" pitchFamily="18" charset="0"/>
                      </a:rPr>
                      <m:t>→0</m:t>
                    </m:r>
                  </m:oMath>
                </a14:m>
                <a:r>
                  <a:rPr lang="en-US" altLang="ko-KR" sz="2000" dirty="0"/>
                  <a:t>) </a:t>
                </a:r>
                <a:r>
                  <a:rPr lang="ko-KR" altLang="en-US" sz="2000" dirty="0"/>
                  <a:t>⇒ </a:t>
                </a:r>
                <a:r>
                  <a:rPr lang="en-US" altLang="ko-KR" sz="2000" dirty="0"/>
                  <a:t>Exact solution (</a:t>
                </a:r>
                <a:r>
                  <a:rPr lang="en-US" altLang="ko-KR" sz="2000" b="1" dirty="0">
                    <a:highlight>
                      <a:srgbClr val="FFFF00"/>
                    </a:highlight>
                  </a:rPr>
                  <a:t>Thomas-Fermi Limit</a:t>
                </a:r>
                <a:r>
                  <a:rPr lang="en-US" altLang="ko-KR" sz="2000" dirty="0"/>
                  <a:t>)</a:t>
                </a:r>
              </a:p>
              <a:p>
                <a:pPr marL="0" indent="0">
                  <a:buNone/>
                </a:pPr>
                <a:endParaRPr lang="en-US" altLang="ko-KR" sz="2000" i="1" dirty="0">
                  <a:latin typeface="Cambria Math" panose="02040503050406030204" pitchFamily="18" charset="0"/>
                </a:endParaRPr>
              </a:p>
              <a:p>
                <a:pPr marL="0" indent="0">
                  <a:buNone/>
                </a:pPr>
                <a:endParaRPr lang="en-US" altLang="ko-KR" sz="20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rPr>
                        <m:t>𝜌</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r>
                        <a:rPr lang="en-US" altLang="ko-KR" sz="2000" i="1">
                          <a:latin typeface="Cambria Math" panose="02040503050406030204" pitchFamily="18" charset="0"/>
                        </a:rPr>
                        <m:t>=</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𝜌</m:t>
                          </m:r>
                        </m:e>
                        <m:sub>
                          <m:r>
                            <a:rPr lang="en-US" altLang="ko-KR" sz="2000" i="1">
                              <a:latin typeface="Cambria Math" panose="02040503050406030204" pitchFamily="18" charset="0"/>
                            </a:rPr>
                            <m:t>𝑐</m:t>
                          </m:r>
                        </m:sub>
                      </m:sSub>
                      <m:f>
                        <m:fPr>
                          <m:ctrlPr>
                            <a:rPr lang="en-US" altLang="ko-KR" sz="2000" i="1">
                              <a:latin typeface="Cambria Math" panose="02040503050406030204" pitchFamily="18" charset="0"/>
                            </a:rPr>
                          </m:ctrlPr>
                        </m:fPr>
                        <m:num>
                          <m:func>
                            <m:funcPr>
                              <m:ctrlPr>
                                <a:rPr lang="en-US" altLang="ko-KR" sz="2000" i="1">
                                  <a:latin typeface="Cambria Math" panose="02040503050406030204" pitchFamily="18" charset="0"/>
                                </a:rPr>
                              </m:ctrlPr>
                            </m:funcPr>
                            <m:fName>
                              <m:r>
                                <m:rPr>
                                  <m:sty m:val="p"/>
                                </m:rPr>
                                <a:rPr lang="en-US" altLang="ko-KR" sz="2000">
                                  <a:latin typeface="Cambria Math" panose="02040503050406030204" pitchFamily="18" charset="0"/>
                                </a:rPr>
                                <m:t>sin</m:t>
                              </m:r>
                            </m:fName>
                            <m:e>
                              <m:d>
                                <m:dPr>
                                  <m:ctrlPr>
                                    <a:rPr lang="en-US" altLang="ko-KR" sz="2000" i="1">
                                      <a:latin typeface="Cambria Math" panose="02040503050406030204" pitchFamily="18" charset="0"/>
                                    </a:rPr>
                                  </m:ctrlPr>
                                </m:dPr>
                                <m:e>
                                  <m:r>
                                    <a:rPr lang="en-US" altLang="ko-KR" sz="2000" i="1">
                                      <a:latin typeface="Cambria Math" panose="02040503050406030204" pitchFamily="18" charset="0"/>
                                    </a:rPr>
                                    <m:t>𝜋</m:t>
                                  </m:r>
                                  <m:r>
                                    <a:rPr lang="en-US" altLang="ko-KR" sz="2000" i="1">
                                      <a:latin typeface="Cambria Math" panose="02040503050406030204" pitchFamily="18" charset="0"/>
                                    </a:rPr>
                                    <m:t>𝑟</m:t>
                                  </m:r>
                                  <m:r>
                                    <a:rPr lang="en-US" altLang="ko-KR" sz="2000" i="1">
                                      <a:latin typeface="Cambria Math" panose="02040503050406030204" pitchFamily="18" charset="0"/>
                                    </a:rPr>
                                    <m:t>/</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𝑅</m:t>
                                      </m:r>
                                    </m:e>
                                    <m:sub>
                                      <m:r>
                                        <m:rPr>
                                          <m:sty m:val="p"/>
                                        </m:rPr>
                                        <a:rPr lang="en-US" altLang="ko-KR" sz="2000" i="1">
                                          <a:latin typeface="Cambria Math" panose="02040503050406030204" pitchFamily="18" charset="0"/>
                                        </a:rPr>
                                        <m:t>TF</m:t>
                                      </m:r>
                                    </m:sub>
                                  </m:sSub>
                                </m:e>
                              </m:d>
                            </m:e>
                          </m:func>
                        </m:num>
                        <m:den>
                          <m:d>
                            <m:dPr>
                              <m:ctrlPr>
                                <a:rPr lang="en-US" altLang="ko-KR" sz="2000" i="1">
                                  <a:latin typeface="Cambria Math" panose="02040503050406030204" pitchFamily="18" charset="0"/>
                                </a:rPr>
                              </m:ctrlPr>
                            </m:dPr>
                            <m:e>
                              <m:r>
                                <a:rPr lang="en-US" altLang="ko-KR" sz="2000" i="1">
                                  <a:latin typeface="Cambria Math" panose="02040503050406030204" pitchFamily="18" charset="0"/>
                                </a:rPr>
                                <m:t>𝜋</m:t>
                              </m:r>
                              <m:r>
                                <a:rPr lang="en-US" altLang="ko-KR" sz="2000" i="1">
                                  <a:latin typeface="Cambria Math" panose="02040503050406030204" pitchFamily="18" charset="0"/>
                                </a:rPr>
                                <m:t>𝑟</m:t>
                              </m:r>
                              <m:r>
                                <a:rPr lang="en-US" altLang="ko-KR" sz="2000" i="1">
                                  <a:latin typeface="Cambria Math" panose="02040503050406030204" pitchFamily="18" charset="0"/>
                                </a:rPr>
                                <m:t>/</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𝑅</m:t>
                                  </m:r>
                                </m:e>
                                <m:sub>
                                  <m:r>
                                    <m:rPr>
                                      <m:sty m:val="p"/>
                                    </m:rPr>
                                    <a:rPr lang="en-US" altLang="ko-KR" sz="2000" i="1">
                                      <a:latin typeface="Cambria Math" panose="02040503050406030204" pitchFamily="18" charset="0"/>
                                    </a:rPr>
                                    <m:t>TF</m:t>
                                  </m:r>
                                </m:sub>
                              </m:sSub>
                            </m:e>
                          </m:d>
                        </m:den>
                      </m:f>
                      <m:r>
                        <a:rPr lang="en-US" altLang="ko-KR" sz="2000" b="0" i="1" smtClean="0">
                          <a:latin typeface="Cambria Math" panose="02040503050406030204" pitchFamily="18" charset="0"/>
                        </a:rPr>
                        <m:t>   </m:t>
                      </m:r>
                      <m:d>
                        <m:dPr>
                          <m:begChr m:val="{"/>
                          <m:endChr m:val=""/>
                          <m:ctrlPr>
                            <a:rPr lang="en-US" altLang="ko-KR" sz="2000" i="1" smtClean="0">
                              <a:latin typeface="Cambria Math" panose="02040503050406030204" pitchFamily="18" charset="0"/>
                            </a:rPr>
                          </m:ctrlPr>
                        </m:dPr>
                        <m:e>
                          <m:eqArr>
                            <m:eqArrPr>
                              <m:ctrlPr>
                                <a:rPr lang="en-US" altLang="ko-KR" sz="2000" i="1" smtClean="0">
                                  <a:latin typeface="Cambria Math" panose="02040503050406030204" pitchFamily="18" charset="0"/>
                                </a:rPr>
                              </m:ctrlPr>
                            </m:eqArrPr>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𝑅</m:t>
                                  </m:r>
                                </m:e>
                                <m:sub>
                                  <m:r>
                                    <m:rPr>
                                      <m:sty m:val="p"/>
                                    </m:rPr>
                                    <a:rPr lang="en-US" altLang="ko-KR" sz="2000">
                                      <a:latin typeface="Cambria Math" panose="02040503050406030204" pitchFamily="18" charset="0"/>
                                    </a:rPr>
                                    <m:t>TF</m:t>
                                  </m:r>
                                </m:sub>
                              </m:sSub>
                              <m:r>
                                <a:rPr lang="en-US" altLang="ko-KR" sz="2000" i="1">
                                  <a:latin typeface="Cambria Math" panose="02040503050406030204" pitchFamily="18" charset="0"/>
                                </a:rPr>
                                <m:t>=</m:t>
                              </m:r>
                              <m:rad>
                                <m:radPr>
                                  <m:degHide m:val="on"/>
                                  <m:ctrlPr>
                                    <a:rPr lang="en-US" altLang="ko-KR" sz="2000" i="1">
                                      <a:latin typeface="Cambria Math" panose="02040503050406030204" pitchFamily="18" charset="0"/>
                                    </a:rPr>
                                  </m:ctrlPr>
                                </m:radPr>
                                <m:deg/>
                                <m:e>
                                  <m:f>
                                    <m:fPr>
                                      <m:ctrlPr>
                                        <a:rPr lang="en-US" altLang="ko-KR" sz="2000" b="0" i="1" smtClean="0">
                                          <a:latin typeface="Cambria Math" panose="02040503050406030204" pitchFamily="18" charset="0"/>
                                        </a:rPr>
                                      </m:ctrlPr>
                                    </m:fPr>
                                    <m:num>
                                      <m:r>
                                        <a:rPr lang="en-US" altLang="ko-KR" sz="2000" i="1">
                                          <a:latin typeface="Cambria Math" panose="02040503050406030204" pitchFamily="18" charset="0"/>
                                        </a:rPr>
                                        <m:t>𝜋</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ℏ</m:t>
                                          </m:r>
                                        </m:e>
                                        <m:sup>
                                          <m:r>
                                            <a:rPr lang="en-US" altLang="ko-KR" sz="2000" i="1">
                                              <a:latin typeface="Cambria Math" panose="02040503050406030204" pitchFamily="18" charset="0"/>
                                            </a:rPr>
                                            <m:t>3</m:t>
                                          </m:r>
                                        </m:sup>
                                      </m:sSup>
                                      <m:r>
                                        <a:rPr lang="en-US" altLang="ko-KR" sz="2000" b="0" i="1" smtClean="0">
                                          <a:latin typeface="Cambria Math" panose="02040503050406030204" pitchFamily="18" charset="0"/>
                                        </a:rPr>
                                        <m:t>𝜆</m:t>
                                      </m:r>
                                    </m:num>
                                    <m:den>
                                      <m:r>
                                        <a:rPr lang="en-US" altLang="ko-KR" sz="2000" b="0" i="1" smtClean="0">
                                          <a:latin typeface="Cambria Math" panose="02040503050406030204" pitchFamily="18" charset="0"/>
                                        </a:rPr>
                                        <m:t>8</m:t>
                                      </m:r>
                                      <m:r>
                                        <a:rPr lang="en-US" altLang="ko-KR" sz="2000" i="1">
                                          <a:latin typeface="Cambria Math" panose="02040503050406030204" pitchFamily="18" charset="0"/>
                                        </a:rPr>
                                        <m:t>𝐺</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b="0" i="1" smtClean="0">
                                              <a:latin typeface="Cambria Math" panose="02040503050406030204" pitchFamily="18" charset="0"/>
                                            </a:rPr>
                                            <m:t>4</m:t>
                                          </m:r>
                                        </m:sup>
                                      </m:sSubSup>
                                      <m:r>
                                        <a:rPr lang="en-US" altLang="ko-KR" sz="2000" b="0" i="1" smtClean="0">
                                          <a:latin typeface="Cambria Math" panose="02040503050406030204" pitchFamily="18" charset="0"/>
                                        </a:rPr>
                                        <m:t>𝑐</m:t>
                                      </m:r>
                                    </m:den>
                                  </m:f>
                                </m:e>
                              </m:rad>
                            </m:e>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𝜌</m:t>
                                  </m:r>
                                </m:e>
                                <m:sub>
                                  <m:r>
                                    <a:rPr lang="en-US" altLang="ko-KR" sz="2000" i="1">
                                      <a:latin typeface="Cambria Math" panose="02040503050406030204" pitchFamily="18" charset="0"/>
                                    </a:rPr>
                                    <m:t>𝑐</m:t>
                                  </m:r>
                                </m:sub>
                              </m:sSub>
                              <m:r>
                                <a:rPr lang="en-US" altLang="ko-KR" sz="2000" i="1">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i="1">
                                      <a:latin typeface="Cambria Math" panose="02040503050406030204" pitchFamily="18" charset="0"/>
                                    </a:rPr>
                                    <m:t>𝜋</m:t>
                                  </m:r>
                                  <m:r>
                                    <a:rPr lang="en-US" altLang="ko-KR" sz="2000" i="1">
                                      <a:latin typeface="Cambria Math" panose="02040503050406030204" pitchFamily="18" charset="0"/>
                                    </a:rPr>
                                    <m:t>𝑀</m:t>
                                  </m:r>
                                </m:num>
                                <m:den>
                                  <m:r>
                                    <a:rPr lang="en-US" altLang="ko-KR" sz="2000" i="1">
                                      <a:latin typeface="Cambria Math" panose="02040503050406030204" pitchFamily="18" charset="0"/>
                                    </a:rPr>
                                    <m:t>4</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𝑅</m:t>
                                      </m:r>
                                    </m:e>
                                    <m:sub>
                                      <m:r>
                                        <m:rPr>
                                          <m:sty m:val="p"/>
                                        </m:rPr>
                                        <a:rPr lang="en-US" altLang="ko-KR" sz="2000" i="1">
                                          <a:latin typeface="Cambria Math" panose="02040503050406030204" pitchFamily="18" charset="0"/>
                                        </a:rPr>
                                        <m:t>TF</m:t>
                                      </m:r>
                                    </m:sub>
                                    <m:sup>
                                      <m:r>
                                        <a:rPr lang="en-US" altLang="ko-KR" sz="2000" i="1">
                                          <a:latin typeface="Cambria Math" panose="02040503050406030204" pitchFamily="18" charset="0"/>
                                        </a:rPr>
                                        <m:t>3</m:t>
                                      </m:r>
                                    </m:sup>
                                  </m:sSubSup>
                                </m:den>
                              </m:f>
                            </m:e>
                          </m:eqArr>
                        </m:e>
                      </m:d>
                    </m:oMath>
                  </m:oMathPara>
                </a14:m>
                <a:endParaRPr lang="en-US" altLang="ko-KR" sz="2000" dirty="0"/>
              </a:p>
            </p:txBody>
          </p:sp>
        </mc:Choice>
        <mc:Fallback xmlns="">
          <p:sp>
            <p:nvSpPr>
              <p:cNvPr id="19" name="내용 개체 틀 2">
                <a:extLst>
                  <a:ext uri="{FF2B5EF4-FFF2-40B4-BE49-F238E27FC236}">
                    <a16:creationId xmlns:a16="http://schemas.microsoft.com/office/drawing/2014/main" id="{E63522D7-F17E-2DC5-3338-D3D9E19D4089}"/>
                  </a:ext>
                </a:extLst>
              </p:cNvPr>
              <p:cNvSpPr>
                <a:spLocks noGrp="1" noRot="1" noChangeAspect="1" noMove="1" noResize="1" noEditPoints="1" noAdjustHandles="1" noChangeArrowheads="1" noChangeShapeType="1" noTextEdit="1"/>
              </p:cNvSpPr>
              <p:nvPr>
                <p:ph idx="1"/>
              </p:nvPr>
            </p:nvSpPr>
            <p:spPr>
              <a:xfrm>
                <a:off x="490661" y="1341404"/>
                <a:ext cx="7503553" cy="4980737"/>
              </a:xfrm>
              <a:blipFill>
                <a:blip r:embed="rId3"/>
                <a:stretch>
                  <a:fillRect l="-731" t="-1224" r="-40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타원 19">
                <a:extLst>
                  <a:ext uri="{FF2B5EF4-FFF2-40B4-BE49-F238E27FC236}">
                    <a16:creationId xmlns:a16="http://schemas.microsoft.com/office/drawing/2014/main" id="{78219CB0-A8CD-CFCC-43E3-32B3BAC36C18}"/>
                  </a:ext>
                </a:extLst>
              </p:cNvPr>
              <p:cNvSpPr/>
              <p:nvPr/>
            </p:nvSpPr>
            <p:spPr>
              <a:xfrm>
                <a:off x="7994214" y="1138202"/>
                <a:ext cx="2339247" cy="2339247"/>
              </a:xfrm>
              <a:prstGeom prst="ellipse">
                <a:avLst/>
              </a:prstGeom>
              <a:solidFill>
                <a:srgbClr val="FFFF00">
                  <a:alpha val="5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ko-KR" b="1" dirty="0">
                  <a:solidFill>
                    <a:schemeClr val="tx1"/>
                  </a:solidFill>
                </a:endParaRPr>
              </a:p>
              <a:p>
                <a:pPr algn="ctr"/>
                <a:endParaRPr lang="en-US" altLang="ko-KR" b="1" dirty="0">
                  <a:solidFill>
                    <a:schemeClr val="tx1"/>
                  </a:solidFill>
                </a:endParaRPr>
              </a:p>
              <a:p>
                <a:pPr algn="ctr"/>
                <a:endParaRPr lang="en-US" altLang="ko-KR" b="1" dirty="0">
                  <a:solidFill>
                    <a:schemeClr val="tx1"/>
                  </a:solidFill>
                </a:endParaRPr>
              </a:p>
              <a:p>
                <a:pPr algn="ctr"/>
                <a:endParaRPr lang="en-US" altLang="ko-KR" b="1" dirty="0">
                  <a:solidFill>
                    <a:schemeClr val="tx1"/>
                  </a:solidFill>
                </a:endParaRPr>
              </a:p>
              <a:p>
                <a:pPr algn="ctr"/>
                <a:endParaRPr lang="en-US" altLang="ko-KR" b="1" dirty="0">
                  <a:solidFill>
                    <a:schemeClr val="tx1"/>
                  </a:solidFill>
                </a:endParaRPr>
              </a:p>
              <a:p>
                <a:pPr algn="ctr"/>
                <a:r>
                  <a:rPr lang="en-US" altLang="ko-KR" b="1" dirty="0">
                    <a:solidFill>
                      <a:schemeClr val="tx1"/>
                    </a:solidFill>
                  </a:rPr>
                  <a:t>Soliton Mass </a:t>
                </a:r>
                <a14:m>
                  <m:oMath xmlns:m="http://schemas.openxmlformats.org/officeDocument/2006/math">
                    <m:r>
                      <a:rPr lang="en-US" altLang="ko-KR" b="1" i="1" smtClean="0">
                        <a:solidFill>
                          <a:schemeClr val="tx1"/>
                        </a:solidFill>
                        <a:latin typeface="Cambria Math" panose="02040503050406030204" pitchFamily="18" charset="0"/>
                      </a:rPr>
                      <m:t>𝑴</m:t>
                    </m:r>
                  </m:oMath>
                </a14:m>
                <a:endParaRPr lang="en-US" altLang="ko-KR" b="1" dirty="0">
                  <a:solidFill>
                    <a:schemeClr val="tx1"/>
                  </a:solidFill>
                </a:endParaRPr>
              </a:p>
            </p:txBody>
          </p:sp>
        </mc:Choice>
        <mc:Fallback xmlns="">
          <p:sp>
            <p:nvSpPr>
              <p:cNvPr id="20" name="타원 19">
                <a:extLst>
                  <a:ext uri="{FF2B5EF4-FFF2-40B4-BE49-F238E27FC236}">
                    <a16:creationId xmlns:a16="http://schemas.microsoft.com/office/drawing/2014/main" id="{06CB66A2-464D-0669-DA03-ADA8FBA8B2EF}"/>
                  </a:ext>
                </a:extLst>
              </p:cNvPr>
              <p:cNvSpPr>
                <a:spLocks noRot="1" noChangeAspect="1" noMove="1" noResize="1" noEditPoints="1" noAdjustHandles="1" noChangeArrowheads="1" noChangeShapeType="1" noTextEdit="1"/>
              </p:cNvSpPr>
              <p:nvPr/>
            </p:nvSpPr>
            <p:spPr>
              <a:xfrm>
                <a:off x="7994214" y="1138202"/>
                <a:ext cx="2339247" cy="2339247"/>
              </a:xfrm>
              <a:prstGeom prst="ellipse">
                <a:avLst/>
              </a:prstGeom>
              <a:blipFill>
                <a:blip r:embed="rId8"/>
                <a:stretch>
                  <a:fillRect/>
                </a:stretch>
              </a:blipFill>
              <a:ln>
                <a:solidFill>
                  <a:schemeClr val="tx1"/>
                </a:solidFill>
              </a:ln>
            </p:spPr>
            <p:txBody>
              <a:bodyPr/>
              <a:lstStyle/>
              <a:p>
                <a:r>
                  <a:rPr lang="ko-KR" altLang="en-US">
                    <a:noFill/>
                  </a:rPr>
                  <a:t> </a:t>
                </a:r>
              </a:p>
            </p:txBody>
          </p:sp>
        </mc:Fallback>
      </mc:AlternateContent>
      <p:sp>
        <p:nvSpPr>
          <p:cNvPr id="22" name="화살표: 오른쪽 21">
            <a:extLst>
              <a:ext uri="{FF2B5EF4-FFF2-40B4-BE49-F238E27FC236}">
                <a16:creationId xmlns:a16="http://schemas.microsoft.com/office/drawing/2014/main" id="{40F2B124-1865-837D-5411-8A6FF670FAB2}"/>
              </a:ext>
            </a:extLst>
          </p:cNvPr>
          <p:cNvSpPr/>
          <p:nvPr/>
        </p:nvSpPr>
        <p:spPr>
          <a:xfrm flipH="1">
            <a:off x="10485865" y="1493167"/>
            <a:ext cx="557945" cy="605786"/>
          </a:xfrm>
          <a:prstGeom prst="rightArrow">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화살표: 오른쪽 22">
            <a:extLst>
              <a:ext uri="{FF2B5EF4-FFF2-40B4-BE49-F238E27FC236}">
                <a16:creationId xmlns:a16="http://schemas.microsoft.com/office/drawing/2014/main" id="{FCD6F5ED-8E72-2E18-8982-A3F7443C6653}"/>
              </a:ext>
            </a:extLst>
          </p:cNvPr>
          <p:cNvSpPr/>
          <p:nvPr/>
        </p:nvSpPr>
        <p:spPr>
          <a:xfrm>
            <a:off x="9534007" y="1429427"/>
            <a:ext cx="584460" cy="605786"/>
          </a:xfrm>
          <a:prstGeom prst="rightArrow">
            <a:avLst/>
          </a:prstGeom>
          <a:solidFill>
            <a:srgbClr val="00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화살표: 오른쪽 23">
            <a:extLst>
              <a:ext uri="{FF2B5EF4-FFF2-40B4-BE49-F238E27FC236}">
                <a16:creationId xmlns:a16="http://schemas.microsoft.com/office/drawing/2014/main" id="{03669747-3FFB-3619-C375-C60B034140C7}"/>
              </a:ext>
            </a:extLst>
          </p:cNvPr>
          <p:cNvSpPr/>
          <p:nvPr/>
        </p:nvSpPr>
        <p:spPr>
          <a:xfrm>
            <a:off x="9534007" y="2145381"/>
            <a:ext cx="584460" cy="605786"/>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929E9AB-8072-8887-A3E7-20805D58465E}"/>
                  </a:ext>
                </a:extLst>
              </p:cNvPr>
              <p:cNvSpPr txBox="1"/>
              <p:nvPr/>
            </p:nvSpPr>
            <p:spPr>
              <a:xfrm>
                <a:off x="10333461" y="2069158"/>
                <a:ext cx="1766959" cy="369332"/>
              </a:xfrm>
              <a:prstGeom prst="rect">
                <a:avLst/>
              </a:prstGeom>
              <a:noFill/>
            </p:spPr>
            <p:txBody>
              <a:bodyPr wrap="none" rtlCol="0">
                <a:spAutoFit/>
              </a:bodyPr>
              <a:lstStyle/>
              <a:p>
                <a:r>
                  <a:rPr lang="en-US" altLang="ko-KR" b="1" dirty="0">
                    <a:solidFill>
                      <a:schemeClr val="accent6">
                        <a:lumMod val="75000"/>
                      </a:schemeClr>
                    </a:solidFill>
                  </a:rPr>
                  <a:t>Gravitational(</a:t>
                </a:r>
                <a14:m>
                  <m:oMath xmlns:m="http://schemas.openxmlformats.org/officeDocument/2006/math">
                    <m:r>
                      <a:rPr lang="en-US" altLang="ko-KR" b="1" i="0" smtClean="0">
                        <a:solidFill>
                          <a:schemeClr val="accent6">
                            <a:lumMod val="75000"/>
                          </a:schemeClr>
                        </a:solidFill>
                        <a:latin typeface="Cambria Math" panose="02040503050406030204" pitchFamily="18" charset="0"/>
                      </a:rPr>
                      <m:t>𝚽</m:t>
                    </m:r>
                  </m:oMath>
                </a14:m>
                <a:r>
                  <a:rPr lang="en-US" altLang="ko-KR" b="1" dirty="0">
                    <a:solidFill>
                      <a:schemeClr val="accent6">
                        <a:lumMod val="75000"/>
                      </a:schemeClr>
                    </a:solidFill>
                  </a:rPr>
                  <a:t>)</a:t>
                </a:r>
                <a:endParaRPr lang="ko-KR" altLang="en-US" b="1" dirty="0">
                  <a:solidFill>
                    <a:schemeClr val="accent6">
                      <a:lumMod val="75000"/>
                    </a:schemeClr>
                  </a:solidFill>
                </a:endParaRPr>
              </a:p>
            </p:txBody>
          </p:sp>
        </mc:Choice>
        <mc:Fallback xmlns="">
          <p:sp>
            <p:nvSpPr>
              <p:cNvPr id="29" name="TextBox 28">
                <a:extLst>
                  <a:ext uri="{FF2B5EF4-FFF2-40B4-BE49-F238E27FC236}">
                    <a16:creationId xmlns:a16="http://schemas.microsoft.com/office/drawing/2014/main" id="{299DC53A-DB4B-2F8C-BE40-F6D7D6DD57D5}"/>
                  </a:ext>
                </a:extLst>
              </p:cNvPr>
              <p:cNvSpPr txBox="1">
                <a:spLocks noRot="1" noChangeAspect="1" noMove="1" noResize="1" noEditPoints="1" noAdjustHandles="1" noChangeArrowheads="1" noChangeShapeType="1" noTextEdit="1"/>
              </p:cNvSpPr>
              <p:nvPr/>
            </p:nvSpPr>
            <p:spPr>
              <a:xfrm>
                <a:off x="10333461" y="2069158"/>
                <a:ext cx="1766959" cy="369332"/>
              </a:xfrm>
              <a:prstGeom prst="rect">
                <a:avLst/>
              </a:prstGeom>
              <a:blipFill>
                <a:blip r:embed="rId9"/>
                <a:stretch>
                  <a:fillRect l="-2759" t="-8197" r="-3103" b="-245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A71E6F9-2430-96DC-3A2B-1CB8AA0305EE}"/>
                  </a:ext>
                </a:extLst>
              </p:cNvPr>
              <p:cNvSpPr txBox="1"/>
              <p:nvPr/>
            </p:nvSpPr>
            <p:spPr>
              <a:xfrm>
                <a:off x="8042123" y="2263608"/>
                <a:ext cx="1491883" cy="369332"/>
              </a:xfrm>
              <a:prstGeom prst="rect">
                <a:avLst/>
              </a:prstGeom>
              <a:noFill/>
            </p:spPr>
            <p:txBody>
              <a:bodyPr wrap="none" rtlCol="0">
                <a:spAutoFit/>
              </a:bodyPr>
              <a:lstStyle/>
              <a:p>
                <a:pPr algn="r"/>
                <a:r>
                  <a:rPr lang="en-US" altLang="ko-KR" b="1" dirty="0">
                    <a:solidFill>
                      <a:srgbClr val="FF0000"/>
                    </a:solidFill>
                  </a:rPr>
                  <a:t>Barotropic(</a:t>
                </a:r>
                <a14:m>
                  <m:oMath xmlns:m="http://schemas.openxmlformats.org/officeDocument/2006/math">
                    <m:r>
                      <a:rPr lang="en-US" altLang="ko-KR" b="1" i="1" dirty="0" smtClean="0">
                        <a:solidFill>
                          <a:srgbClr val="FF0000"/>
                        </a:solidFill>
                        <a:latin typeface="Cambria Math" panose="02040503050406030204" pitchFamily="18" charset="0"/>
                      </a:rPr>
                      <m:t>𝑷</m:t>
                    </m:r>
                  </m:oMath>
                </a14:m>
                <a:r>
                  <a:rPr lang="en-US" altLang="ko-KR" b="1" dirty="0">
                    <a:solidFill>
                      <a:srgbClr val="FF0000"/>
                    </a:solidFill>
                  </a:rPr>
                  <a:t>)</a:t>
                </a:r>
                <a:endParaRPr lang="ko-KR" altLang="en-US" b="1" dirty="0">
                  <a:solidFill>
                    <a:srgbClr val="FF0000"/>
                  </a:solidFill>
                </a:endParaRPr>
              </a:p>
            </p:txBody>
          </p:sp>
        </mc:Choice>
        <mc:Fallback xmlns="">
          <p:sp>
            <p:nvSpPr>
              <p:cNvPr id="32" name="TextBox 31">
                <a:extLst>
                  <a:ext uri="{FF2B5EF4-FFF2-40B4-BE49-F238E27FC236}">
                    <a16:creationId xmlns:a16="http://schemas.microsoft.com/office/drawing/2014/main" id="{586D7AD0-B4A9-55F2-53F6-312A61732726}"/>
                  </a:ext>
                </a:extLst>
              </p:cNvPr>
              <p:cNvSpPr txBox="1">
                <a:spLocks noRot="1" noChangeAspect="1" noMove="1" noResize="1" noEditPoints="1" noAdjustHandles="1" noChangeArrowheads="1" noChangeShapeType="1" noTextEdit="1"/>
              </p:cNvSpPr>
              <p:nvPr/>
            </p:nvSpPr>
            <p:spPr>
              <a:xfrm>
                <a:off x="8042123" y="2263608"/>
                <a:ext cx="1491883" cy="369332"/>
              </a:xfrm>
              <a:prstGeom prst="rect">
                <a:avLst/>
              </a:prstGeom>
              <a:blipFill>
                <a:blip r:embed="rId10"/>
                <a:stretch>
                  <a:fillRect l="-3673" t="-8197" r="-3673" b="-245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1C747DC-9156-219B-1F1C-5B109CA0E2F6}"/>
                  </a:ext>
                </a:extLst>
              </p:cNvPr>
              <p:cNvSpPr txBox="1"/>
              <p:nvPr/>
            </p:nvSpPr>
            <p:spPr>
              <a:xfrm>
                <a:off x="8134584" y="1548285"/>
                <a:ext cx="1399422" cy="369332"/>
              </a:xfrm>
              <a:prstGeom prst="rect">
                <a:avLst/>
              </a:prstGeom>
              <a:noFill/>
            </p:spPr>
            <p:txBody>
              <a:bodyPr wrap="none" rtlCol="0">
                <a:spAutoFit/>
              </a:bodyPr>
              <a:lstStyle/>
              <a:p>
                <a:pPr algn="r"/>
                <a:r>
                  <a:rPr lang="en-US" altLang="ko-KR" b="1" dirty="0">
                    <a:solidFill>
                      <a:srgbClr val="0000FF"/>
                    </a:solidFill>
                  </a:rPr>
                  <a:t>Quantum(</a:t>
                </a:r>
                <a14:m>
                  <m:oMath xmlns:m="http://schemas.openxmlformats.org/officeDocument/2006/math">
                    <m:r>
                      <a:rPr lang="en-US" altLang="ko-KR" b="1" i="1" dirty="0" smtClean="0">
                        <a:solidFill>
                          <a:srgbClr val="0000FF"/>
                        </a:solidFill>
                        <a:latin typeface="Cambria Math" panose="02040503050406030204" pitchFamily="18" charset="0"/>
                      </a:rPr>
                      <m:t>𝑸</m:t>
                    </m:r>
                  </m:oMath>
                </a14:m>
                <a:r>
                  <a:rPr lang="en-US" altLang="ko-KR" b="1" dirty="0">
                    <a:solidFill>
                      <a:srgbClr val="0000FF"/>
                    </a:solidFill>
                  </a:rPr>
                  <a:t>)</a:t>
                </a:r>
                <a:endParaRPr lang="ko-KR" altLang="en-US" b="1" dirty="0">
                  <a:solidFill>
                    <a:srgbClr val="0000FF"/>
                  </a:solidFill>
                </a:endParaRPr>
              </a:p>
            </p:txBody>
          </p:sp>
        </mc:Choice>
        <mc:Fallback xmlns="">
          <p:sp>
            <p:nvSpPr>
              <p:cNvPr id="34" name="TextBox 33">
                <a:extLst>
                  <a:ext uri="{FF2B5EF4-FFF2-40B4-BE49-F238E27FC236}">
                    <a16:creationId xmlns:a16="http://schemas.microsoft.com/office/drawing/2014/main" id="{17B54704-CF78-7977-1CC4-50671BCCB04A}"/>
                  </a:ext>
                </a:extLst>
              </p:cNvPr>
              <p:cNvSpPr txBox="1">
                <a:spLocks noRot="1" noChangeAspect="1" noMove="1" noResize="1" noEditPoints="1" noAdjustHandles="1" noChangeArrowheads="1" noChangeShapeType="1" noTextEdit="1"/>
              </p:cNvSpPr>
              <p:nvPr/>
            </p:nvSpPr>
            <p:spPr>
              <a:xfrm>
                <a:off x="8134584" y="1548285"/>
                <a:ext cx="1399422" cy="369332"/>
              </a:xfrm>
              <a:prstGeom prst="rect">
                <a:avLst/>
              </a:prstGeom>
              <a:blipFill>
                <a:blip r:embed="rId11"/>
                <a:stretch>
                  <a:fillRect l="-3913" t="-9836" r="-3478" b="-24590"/>
                </a:stretch>
              </a:blipFill>
            </p:spPr>
            <p:txBody>
              <a:bodyPr/>
              <a:lstStyle/>
              <a:p>
                <a:r>
                  <a:rPr lang="ko-KR" altLang="en-US">
                    <a:noFill/>
                  </a:rPr>
                  <a:t> </a:t>
                </a:r>
              </a:p>
            </p:txBody>
          </p:sp>
        </mc:Fallback>
      </mc:AlternateContent>
      <p:cxnSp>
        <p:nvCxnSpPr>
          <p:cNvPr id="36" name="직선 연결선 35">
            <a:extLst>
              <a:ext uri="{FF2B5EF4-FFF2-40B4-BE49-F238E27FC236}">
                <a16:creationId xmlns:a16="http://schemas.microsoft.com/office/drawing/2014/main" id="{4C720028-56BC-916B-73B4-F3064E482CF3}"/>
              </a:ext>
            </a:extLst>
          </p:cNvPr>
          <p:cNvCxnSpPr/>
          <p:nvPr/>
        </p:nvCxnSpPr>
        <p:spPr>
          <a:xfrm>
            <a:off x="2103111" y="2921966"/>
            <a:ext cx="60452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직선 연결선 36">
            <a:extLst>
              <a:ext uri="{FF2B5EF4-FFF2-40B4-BE49-F238E27FC236}">
                <a16:creationId xmlns:a16="http://schemas.microsoft.com/office/drawing/2014/main" id="{40F9D43D-3119-17F0-C223-771CE30AEFD6}"/>
              </a:ext>
            </a:extLst>
          </p:cNvPr>
          <p:cNvCxnSpPr>
            <a:cxnSpLocks/>
          </p:cNvCxnSpPr>
          <p:nvPr/>
        </p:nvCxnSpPr>
        <p:spPr>
          <a:xfrm>
            <a:off x="3007351" y="3116416"/>
            <a:ext cx="144272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직선 연결선 38">
            <a:extLst>
              <a:ext uri="{FF2B5EF4-FFF2-40B4-BE49-F238E27FC236}">
                <a16:creationId xmlns:a16="http://schemas.microsoft.com/office/drawing/2014/main" id="{BF17F480-9935-8744-1FE0-904EA928F120}"/>
              </a:ext>
            </a:extLst>
          </p:cNvPr>
          <p:cNvCxnSpPr>
            <a:cxnSpLocks/>
          </p:cNvCxnSpPr>
          <p:nvPr/>
        </p:nvCxnSpPr>
        <p:spPr>
          <a:xfrm>
            <a:off x="4742752" y="3116416"/>
            <a:ext cx="116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그림 10">
            <a:extLst>
              <a:ext uri="{FF2B5EF4-FFF2-40B4-BE49-F238E27FC236}">
                <a16:creationId xmlns:a16="http://schemas.microsoft.com/office/drawing/2014/main" id="{071714ED-0F4E-92E3-1EBE-6068C6E1DE74}"/>
              </a:ext>
            </a:extLst>
          </p:cNvPr>
          <p:cNvPicPr>
            <a:picLocks noChangeAspect="1"/>
          </p:cNvPicPr>
          <p:nvPr/>
        </p:nvPicPr>
        <p:blipFill>
          <a:blip r:embed="rId12"/>
          <a:stretch>
            <a:fillRect/>
          </a:stretch>
        </p:blipFill>
        <p:spPr>
          <a:xfrm>
            <a:off x="7950258" y="3538464"/>
            <a:ext cx="3861159" cy="3024985"/>
          </a:xfrm>
          <a:prstGeom prst="rect">
            <a:avLst/>
          </a:prstGeom>
        </p:spPr>
      </p:pic>
      <p:sp>
        <p:nvSpPr>
          <p:cNvPr id="12" name="TextBox 11">
            <a:extLst>
              <a:ext uri="{FF2B5EF4-FFF2-40B4-BE49-F238E27FC236}">
                <a16:creationId xmlns:a16="http://schemas.microsoft.com/office/drawing/2014/main" id="{01F53649-E023-24C9-99CA-ECD0DAB56CCB}"/>
              </a:ext>
            </a:extLst>
          </p:cNvPr>
          <p:cNvSpPr txBox="1"/>
          <p:nvPr/>
        </p:nvSpPr>
        <p:spPr>
          <a:xfrm>
            <a:off x="8489369" y="5798518"/>
            <a:ext cx="2089274"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Indjin</a:t>
            </a:r>
            <a:r>
              <a:rPr lang="en-US" altLang="ko-KR" sz="1400" dirty="0">
                <a:latin typeface="Arial" panose="020B0604020202020204" pitchFamily="34" charset="0"/>
                <a:cs typeface="Arial" panose="020B0604020202020204" pitchFamily="34" charset="0"/>
              </a:rPr>
              <a:t>+ 2312.14917]</a:t>
            </a:r>
            <a:endParaRPr lang="ko-KR" altLang="en-US" sz="14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F78CD7C3-EED2-CCEC-DDDE-DE0E9753C646}"/>
              </a:ext>
            </a:extLst>
          </p:cNvPr>
          <p:cNvSpPr/>
          <p:nvPr/>
        </p:nvSpPr>
        <p:spPr>
          <a:xfrm>
            <a:off x="9486900" y="5360670"/>
            <a:ext cx="468630" cy="1409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a16="http://schemas.microsoft.com/office/drawing/2014/main" id="{E4BE4CC9-66B3-B9F9-88EE-A642ED4A8DD3}"/>
              </a:ext>
            </a:extLst>
          </p:cNvPr>
          <p:cNvSpPr/>
          <p:nvPr/>
        </p:nvSpPr>
        <p:spPr>
          <a:xfrm>
            <a:off x="9534006" y="5518762"/>
            <a:ext cx="505344" cy="1409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id="{C5ED5044-9873-21A6-7DDD-F8397617B490}"/>
              </a:ext>
            </a:extLst>
          </p:cNvPr>
          <p:cNvSpPr/>
          <p:nvPr/>
        </p:nvSpPr>
        <p:spPr>
          <a:xfrm>
            <a:off x="9813348" y="5664314"/>
            <a:ext cx="505344" cy="1409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7363BA7-6ACB-6A29-9FE8-FEE37AB288BF}"/>
                  </a:ext>
                </a:extLst>
              </p:cNvPr>
              <p:cNvSpPr txBox="1"/>
              <p:nvPr/>
            </p:nvSpPr>
            <p:spPr>
              <a:xfrm>
                <a:off x="2473327" y="3850142"/>
                <a:ext cx="1996751" cy="6826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sz="1600" i="1" smtClean="0">
                              <a:latin typeface="Cambria Math" panose="02040503050406030204" pitchFamily="18" charset="0"/>
                            </a:rPr>
                          </m:ctrlPr>
                        </m:sSubPr>
                        <m:e>
                          <m:r>
                            <a:rPr lang="en-US" altLang="ko-KR" sz="1600" i="1" smtClean="0">
                              <a:latin typeface="Cambria Math" panose="02040503050406030204" pitchFamily="18" charset="0"/>
                            </a:rPr>
                            <m:t>𝑅</m:t>
                          </m:r>
                        </m:e>
                        <m:sub>
                          <m:r>
                            <a:rPr lang="en-US" altLang="ko-KR" sz="1600" i="1" smtClean="0">
                              <a:latin typeface="Cambria Math" panose="02040503050406030204" pitchFamily="18" charset="0"/>
                            </a:rPr>
                            <m:t>𝑄</m:t>
                          </m:r>
                        </m:sub>
                      </m:sSub>
                      <m:r>
                        <a:rPr lang="en-US" altLang="ko-KR" sz="1600" i="1" smtClean="0">
                          <a:latin typeface="Cambria Math" panose="02040503050406030204" pitchFamily="18" charset="0"/>
                        </a:rPr>
                        <m:t>=</m:t>
                      </m:r>
                      <m:f>
                        <m:fPr>
                          <m:ctrlPr>
                            <a:rPr lang="en-US" altLang="ko-KR" sz="1600" i="1" smtClean="0">
                              <a:latin typeface="Cambria Math" panose="02040503050406030204" pitchFamily="18" charset="0"/>
                            </a:rPr>
                          </m:ctrlPr>
                        </m:fPr>
                        <m:num>
                          <m:sSup>
                            <m:sSupPr>
                              <m:ctrlPr>
                                <a:rPr lang="en-US" altLang="ko-KR" sz="1600" i="1" smtClean="0">
                                  <a:latin typeface="Cambria Math" panose="02040503050406030204" pitchFamily="18" charset="0"/>
                                </a:rPr>
                              </m:ctrlPr>
                            </m:sSupPr>
                            <m:e>
                              <m:r>
                                <a:rPr lang="en-US" altLang="ko-KR" sz="1600" i="1" smtClean="0">
                                  <a:latin typeface="Cambria Math" panose="02040503050406030204" pitchFamily="18" charset="0"/>
                                </a:rPr>
                                <m:t>ℏ</m:t>
                              </m:r>
                            </m:e>
                            <m:sup>
                              <m:r>
                                <a:rPr lang="en-US" altLang="ko-KR" sz="1600" i="1" smtClean="0">
                                  <a:latin typeface="Cambria Math" panose="02040503050406030204" pitchFamily="18" charset="0"/>
                                </a:rPr>
                                <m:t>2</m:t>
                              </m:r>
                            </m:sup>
                          </m:sSup>
                        </m:num>
                        <m:den>
                          <m:r>
                            <a:rPr lang="en-US" altLang="ko-KR" sz="1600" i="1" smtClean="0">
                              <a:latin typeface="Cambria Math" panose="02040503050406030204" pitchFamily="18" charset="0"/>
                            </a:rPr>
                            <m:t>𝐺</m:t>
                          </m:r>
                          <m:r>
                            <a:rPr lang="en-US" altLang="ko-KR" sz="1600" b="0" i="1" smtClean="0">
                              <a:latin typeface="Cambria Math" panose="02040503050406030204" pitchFamily="18" charset="0"/>
                            </a:rPr>
                            <m:t>𝑀</m:t>
                          </m:r>
                          <m:sSubSup>
                            <m:sSubSupPr>
                              <m:ctrlPr>
                                <a:rPr lang="en-US" altLang="ko-KR" sz="1600" b="0" i="1" smtClean="0">
                                  <a:latin typeface="Cambria Math" panose="02040503050406030204" pitchFamily="18" charset="0"/>
                                </a:rPr>
                              </m:ctrlPr>
                            </m:sSubSupPr>
                            <m:e>
                              <m:r>
                                <a:rPr lang="en-US" altLang="ko-KR" sz="1600" i="1" smtClean="0">
                                  <a:latin typeface="Cambria Math" panose="02040503050406030204" pitchFamily="18" charset="0"/>
                                </a:rPr>
                                <m:t>𝑚</m:t>
                              </m:r>
                            </m:e>
                            <m:sub>
                              <m:r>
                                <a:rPr lang="en-US" altLang="ko-KR" sz="1600" b="0" i="1" smtClean="0">
                                  <a:latin typeface="Cambria Math" panose="02040503050406030204" pitchFamily="18" charset="0"/>
                                </a:rPr>
                                <m:t>𝜙</m:t>
                              </m:r>
                            </m:sub>
                            <m:sup>
                              <m:r>
                                <a:rPr lang="en-US" altLang="ko-KR" sz="1600" i="1" smtClean="0">
                                  <a:latin typeface="Cambria Math" panose="02040503050406030204" pitchFamily="18" charset="0"/>
                                </a:rPr>
                                <m:t>2</m:t>
                              </m:r>
                            </m:sup>
                          </m:sSubSup>
                        </m:den>
                      </m:f>
                      <m:r>
                        <a:rPr lang="en-US" altLang="ko-KR" sz="1600" i="1" smtClean="0">
                          <a:latin typeface="Cambria Math" panose="02040503050406030204" pitchFamily="18" charset="0"/>
                        </a:rPr>
                        <m:t>≪</m:t>
                      </m:r>
                      <m:sSub>
                        <m:sSubPr>
                          <m:ctrlPr>
                            <a:rPr lang="en-US" altLang="ko-KR" sz="1600" i="1" smtClean="0">
                              <a:latin typeface="Cambria Math" panose="02040503050406030204" pitchFamily="18" charset="0"/>
                            </a:rPr>
                          </m:ctrlPr>
                        </m:sSubPr>
                        <m:e>
                          <m:r>
                            <a:rPr lang="en-US" altLang="ko-KR" sz="1600" i="1" smtClean="0">
                              <a:latin typeface="Cambria Math" panose="02040503050406030204" pitchFamily="18" charset="0"/>
                            </a:rPr>
                            <m:t>𝑅</m:t>
                          </m:r>
                        </m:e>
                        <m:sub>
                          <m:r>
                            <m:rPr>
                              <m:sty m:val="p"/>
                            </m:rPr>
                            <a:rPr lang="en-US" altLang="ko-KR" sz="1600" i="1" smtClean="0">
                              <a:latin typeface="Cambria Math" panose="02040503050406030204" pitchFamily="18" charset="0"/>
                            </a:rPr>
                            <m:t>TF</m:t>
                          </m:r>
                        </m:sub>
                      </m:sSub>
                    </m:oMath>
                  </m:oMathPara>
                </a14:m>
                <a:endParaRPr lang="ko-KR" altLang="en-US" sz="1600" dirty="0"/>
              </a:p>
            </p:txBody>
          </p:sp>
        </mc:Choice>
        <mc:Fallback xmlns="">
          <p:sp>
            <p:nvSpPr>
              <p:cNvPr id="30" name="TextBox 29">
                <a:extLst>
                  <a:ext uri="{FF2B5EF4-FFF2-40B4-BE49-F238E27FC236}">
                    <a16:creationId xmlns:a16="http://schemas.microsoft.com/office/drawing/2014/main" id="{46D66505-3D52-4EE0-C9CE-8383EB649D89}"/>
                  </a:ext>
                </a:extLst>
              </p:cNvPr>
              <p:cNvSpPr txBox="1">
                <a:spLocks noRot="1" noChangeAspect="1" noMove="1" noResize="1" noEditPoints="1" noAdjustHandles="1" noChangeArrowheads="1" noChangeShapeType="1" noTextEdit="1"/>
              </p:cNvSpPr>
              <p:nvPr/>
            </p:nvSpPr>
            <p:spPr>
              <a:xfrm>
                <a:off x="2473327" y="3850142"/>
                <a:ext cx="1996751" cy="682687"/>
              </a:xfrm>
              <a:prstGeom prst="rect">
                <a:avLst/>
              </a:prstGeom>
              <a:blipFill>
                <a:blip r:embed="rId13"/>
                <a:stretch>
                  <a:fillRect/>
                </a:stretch>
              </a:blipFill>
            </p:spPr>
            <p:txBody>
              <a:bodyPr/>
              <a:lstStyle/>
              <a:p>
                <a:r>
                  <a:rPr lang="ko-KR" altLang="en-US">
                    <a:noFill/>
                  </a:rPr>
                  <a:t> </a:t>
                </a:r>
              </a:p>
            </p:txBody>
          </p:sp>
        </mc:Fallback>
      </mc:AlternateContent>
      <p:sp>
        <p:nvSpPr>
          <p:cNvPr id="31" name="화살표: 굽음 30">
            <a:extLst>
              <a:ext uri="{FF2B5EF4-FFF2-40B4-BE49-F238E27FC236}">
                <a16:creationId xmlns:a16="http://schemas.microsoft.com/office/drawing/2014/main" id="{BA6B273F-A39B-9246-60B9-3B81DD7103F5}"/>
              </a:ext>
            </a:extLst>
          </p:cNvPr>
          <p:cNvSpPr/>
          <p:nvPr/>
        </p:nvSpPr>
        <p:spPr>
          <a:xfrm flipV="1">
            <a:off x="2044119" y="3852860"/>
            <a:ext cx="429208" cy="458143"/>
          </a:xfrm>
          <a:prstGeom prst="ben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 name="직사각형 2">
            <a:extLst>
              <a:ext uri="{FF2B5EF4-FFF2-40B4-BE49-F238E27FC236}">
                <a16:creationId xmlns:a16="http://schemas.microsoft.com/office/drawing/2014/main" id="{E177CFA1-1194-EE18-5FCF-5B24E8AF25D1}"/>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C393393C-7F01-7CEA-A161-ED455295A208}"/>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29/37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00765466-01EC-903B-0C6E-6645C05E8077}"/>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7" name="TextBox 6">
            <a:extLst>
              <a:ext uri="{FF2B5EF4-FFF2-40B4-BE49-F238E27FC236}">
                <a16:creationId xmlns:a16="http://schemas.microsoft.com/office/drawing/2014/main" id="{711CE8C1-E52C-B3DA-2A2D-DFBDD7DDC64E}"/>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5A81C1F-EEFD-7C3C-C83F-03E15FE0642F}"/>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26" name="직사각형 25">
            <a:extLst>
              <a:ext uri="{FF2B5EF4-FFF2-40B4-BE49-F238E27FC236}">
                <a16:creationId xmlns:a16="http://schemas.microsoft.com/office/drawing/2014/main" id="{0EEE53FD-EAE8-D7E2-D10A-D7FDD367FBB6}"/>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28" name="직사각형 27">
            <a:extLst>
              <a:ext uri="{FF2B5EF4-FFF2-40B4-BE49-F238E27FC236}">
                <a16:creationId xmlns:a16="http://schemas.microsoft.com/office/drawing/2014/main" id="{AC98DE4C-75DF-89C1-E1A5-E3D0D0181134}"/>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33" name="직사각형 32">
            <a:extLst>
              <a:ext uri="{FF2B5EF4-FFF2-40B4-BE49-F238E27FC236}">
                <a16:creationId xmlns:a16="http://schemas.microsoft.com/office/drawing/2014/main" id="{5853B0BD-47FD-BEDE-05AF-57A026DCDF19}"/>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35" name="직사각형 34">
            <a:extLst>
              <a:ext uri="{FF2B5EF4-FFF2-40B4-BE49-F238E27FC236}">
                <a16:creationId xmlns:a16="http://schemas.microsoft.com/office/drawing/2014/main" id="{5B71B032-00A4-48EE-39BB-8D1A8FE13336}"/>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601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8DD84-42CA-5BD7-3CAB-24CF7770B4EC}"/>
            </a:ext>
          </a:extLst>
        </p:cNvPr>
        <p:cNvGrpSpPr/>
        <p:nvPr/>
      </p:nvGrpSpPr>
      <p:grpSpPr>
        <a:xfrm>
          <a:off x="0" y="0"/>
          <a:ext cx="0" cy="0"/>
          <a:chOff x="0" y="0"/>
          <a:chExt cx="0" cy="0"/>
        </a:xfrm>
      </p:grpSpPr>
      <p:sp>
        <p:nvSpPr>
          <p:cNvPr id="13" name="직사각형 12">
            <a:extLst>
              <a:ext uri="{FF2B5EF4-FFF2-40B4-BE49-F238E27FC236}">
                <a16:creationId xmlns:a16="http://schemas.microsoft.com/office/drawing/2014/main" id="{1CAD8490-C5E4-943E-713D-D24FCFA1BD85}"/>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48720FC0-F7B9-9385-3D0F-40388220DBC7}"/>
              </a:ext>
            </a:extLst>
          </p:cNvPr>
          <p:cNvSpPr txBox="1"/>
          <p:nvPr/>
        </p:nvSpPr>
        <p:spPr>
          <a:xfrm>
            <a:off x="11018672" y="0"/>
            <a:ext cx="1173328" cy="253916"/>
          </a:xfrm>
          <a:prstGeom prst="rect">
            <a:avLst/>
          </a:prstGeom>
          <a:noFill/>
        </p:spPr>
        <p:txBody>
          <a:bodyPr wrap="square" rtlCol="0">
            <a:spAutoFit/>
          </a:bodyPr>
          <a:lstStyle/>
          <a:p>
            <a:pPr algn="r"/>
            <a:r>
              <a:rPr lang="en-US" altLang="ko-KR" sz="1050" dirty="0">
                <a:solidFill>
                  <a:schemeClr val="bg1"/>
                </a:solidFill>
              </a:rPr>
              <a:t>3/37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65D6AAD5-DDE2-151A-AB53-9B9BF495C16A}"/>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2" name="TextBox 1">
            <a:extLst>
              <a:ext uri="{FF2B5EF4-FFF2-40B4-BE49-F238E27FC236}">
                <a16:creationId xmlns:a16="http://schemas.microsoft.com/office/drawing/2014/main" id="{A30ADFE9-6286-7888-1723-E0A92DEBE291}"/>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6" name="제목 1">
            <a:extLst>
              <a:ext uri="{FF2B5EF4-FFF2-40B4-BE49-F238E27FC236}">
                <a16:creationId xmlns:a16="http://schemas.microsoft.com/office/drawing/2014/main" id="{91FDE299-1CA4-AC82-7FC2-56BA19627096}"/>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For small-scales (~kpc)…</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내용 개체 틀 2">
                <a:extLst>
                  <a:ext uri="{FF2B5EF4-FFF2-40B4-BE49-F238E27FC236}">
                    <a16:creationId xmlns:a16="http://schemas.microsoft.com/office/drawing/2014/main" id="{91C1D107-1409-E473-D834-FECD0050170C}"/>
                  </a:ext>
                </a:extLst>
              </p:cNvPr>
              <p:cNvSpPr>
                <a:spLocks noGrp="1"/>
              </p:cNvSpPr>
              <p:nvPr>
                <p:ph idx="1"/>
              </p:nvPr>
            </p:nvSpPr>
            <p:spPr>
              <a:xfrm>
                <a:off x="490654" y="4578751"/>
                <a:ext cx="11210688" cy="1689585"/>
              </a:xfrm>
            </p:spPr>
            <p:txBody>
              <a:bodyPr>
                <a:noAutofit/>
              </a:bodyPr>
              <a:lstStyle/>
              <a:p>
                <a:r>
                  <a:rPr lang="en-US" altLang="ko-KR" sz="2000" dirty="0"/>
                  <a:t>Number of satellite galaxies for </a:t>
                </a:r>
                <a:r>
                  <a:rPr lang="en-US" altLang="ko-KR" sz="2000" b="1" dirty="0"/>
                  <a:t>[Observed &lt; CDM-predicted]</a:t>
                </a:r>
                <a:r>
                  <a:rPr lang="en-US" altLang="ko-KR" sz="2000" dirty="0"/>
                  <a:t>  </a:t>
                </a:r>
                <a:r>
                  <a:rPr lang="ko-KR" altLang="en-US" sz="2000" dirty="0"/>
                  <a:t>⇒  </a:t>
                </a:r>
                <a:r>
                  <a:rPr lang="en-US" altLang="ko-KR" sz="2000" dirty="0"/>
                  <a:t>“Missing Satellite Problem”</a:t>
                </a:r>
              </a:p>
              <a:p>
                <a:r>
                  <a:rPr lang="en-US" altLang="ko-KR" sz="2000" dirty="0"/>
                  <a:t>DM halo central density is </a:t>
                </a:r>
                <a:r>
                  <a:rPr lang="en-US" altLang="ko-KR" sz="2000" b="1" dirty="0"/>
                  <a:t>[Flat(Observed) </a:t>
                </a:r>
                <a:r>
                  <a:rPr lang="ko-KR" altLang="en-US" sz="2000" b="1" dirty="0"/>
                  <a:t>≠ </a:t>
                </a:r>
                <a:r>
                  <a:rPr lang="en-US" altLang="ko-KR" sz="2000" b="1" dirty="0"/>
                  <a:t>Sharp(CDM)]  </a:t>
                </a:r>
                <a:r>
                  <a:rPr lang="ko-KR" altLang="en-US" sz="2000" dirty="0"/>
                  <a:t>⇒  </a:t>
                </a:r>
                <a:r>
                  <a:rPr lang="en-US" altLang="ko-KR" sz="2000" dirty="0"/>
                  <a:t>“Core-cusp Problem”</a:t>
                </a:r>
              </a:p>
              <a:p>
                <a:r>
                  <a:rPr lang="en-US" altLang="ko-KR" sz="2000" dirty="0"/>
                  <a:t>Lifetimes of Globular clusters orbiting Fornax dwarf galaxy is </a:t>
                </a:r>
                <a:r>
                  <a:rPr lang="en-US" altLang="ko-KR" sz="2000" b="1" dirty="0"/>
                  <a:t>[</a:t>
                </a:r>
                <a14:m>
                  <m:oMath xmlns:m="http://schemas.openxmlformats.org/officeDocument/2006/math">
                    <m:r>
                      <a:rPr lang="en-US" altLang="ko-KR" sz="2000" b="1" i="1" smtClean="0">
                        <a:latin typeface="Cambria Math" panose="02040503050406030204" pitchFamily="18" charset="0"/>
                      </a:rPr>
                      <m:t>𝓞</m:t>
                    </m:r>
                  </m:oMath>
                </a14:m>
                <a:r>
                  <a:rPr lang="en-US" altLang="ko-KR" sz="2000" b="1" dirty="0"/>
                  <a:t>(10Gyr)(Observed)&gt;</a:t>
                </a:r>
                <a14:m>
                  <m:oMath xmlns:m="http://schemas.openxmlformats.org/officeDocument/2006/math">
                    <m:r>
                      <a:rPr lang="en-US" altLang="ko-KR" sz="2000" b="1" i="1" smtClean="0">
                        <a:latin typeface="Cambria Math" panose="02040503050406030204" pitchFamily="18" charset="0"/>
                      </a:rPr>
                      <m:t>𝓞</m:t>
                    </m:r>
                  </m:oMath>
                </a14:m>
                <a:r>
                  <a:rPr lang="en-US" altLang="ko-KR" sz="2000" b="1" dirty="0"/>
                  <a:t>(1Gyr)(CDM)]</a:t>
                </a:r>
              </a:p>
              <a:p>
                <a:r>
                  <a:rPr lang="en-US" altLang="ko-KR" sz="2000" b="1" dirty="0"/>
                  <a:t>Alternative DM model is required!</a:t>
                </a:r>
              </a:p>
            </p:txBody>
          </p:sp>
        </mc:Choice>
        <mc:Fallback xmlns="">
          <p:sp>
            <p:nvSpPr>
              <p:cNvPr id="11" name="내용 개체 틀 2">
                <a:extLst>
                  <a:ext uri="{FF2B5EF4-FFF2-40B4-BE49-F238E27FC236}">
                    <a16:creationId xmlns:a16="http://schemas.microsoft.com/office/drawing/2014/main" id="{91C1D107-1409-E473-D834-FECD0050170C}"/>
                  </a:ext>
                </a:extLst>
              </p:cNvPr>
              <p:cNvSpPr>
                <a:spLocks noGrp="1" noRot="1" noChangeAspect="1" noMove="1" noResize="1" noEditPoints="1" noAdjustHandles="1" noChangeArrowheads="1" noChangeShapeType="1" noTextEdit="1"/>
              </p:cNvSpPr>
              <p:nvPr>
                <p:ph idx="1"/>
              </p:nvPr>
            </p:nvSpPr>
            <p:spPr>
              <a:xfrm>
                <a:off x="490654" y="4578751"/>
                <a:ext cx="11210688" cy="1689585"/>
              </a:xfrm>
              <a:blipFill>
                <a:blip r:embed="rId3"/>
                <a:stretch>
                  <a:fillRect l="-489" t="-4332"/>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0612BB00-E873-5C59-D828-F9310A9CB038}"/>
              </a:ext>
            </a:extLst>
          </p:cNvPr>
          <p:cNvPicPr>
            <a:picLocks noChangeAspect="1"/>
          </p:cNvPicPr>
          <p:nvPr/>
        </p:nvPicPr>
        <p:blipFill>
          <a:blip r:embed="rId4"/>
          <a:srcRect t="47294" b="-651"/>
          <a:stretch>
            <a:fillRect/>
          </a:stretch>
        </p:blipFill>
        <p:spPr>
          <a:xfrm>
            <a:off x="342491" y="1991829"/>
            <a:ext cx="11507014" cy="2268181"/>
          </a:xfrm>
          <a:prstGeom prst="rect">
            <a:avLst/>
          </a:prstGeom>
          <a:ln>
            <a:noFill/>
          </a:ln>
        </p:spPr>
      </p:pic>
      <p:sp>
        <p:nvSpPr>
          <p:cNvPr id="12" name="TextBox 11">
            <a:extLst>
              <a:ext uri="{FF2B5EF4-FFF2-40B4-BE49-F238E27FC236}">
                <a16:creationId xmlns:a16="http://schemas.microsoft.com/office/drawing/2014/main" id="{2779FD79-62F8-4869-86A8-E42180E9C730}"/>
              </a:ext>
            </a:extLst>
          </p:cNvPr>
          <p:cNvSpPr txBox="1"/>
          <p:nvPr/>
        </p:nvSpPr>
        <p:spPr>
          <a:xfrm>
            <a:off x="925244" y="2446042"/>
            <a:ext cx="1622559"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Klypin</a:t>
            </a:r>
            <a:r>
              <a:rPr lang="en-US" altLang="ko-KR" sz="1400" dirty="0">
                <a:latin typeface="Arial" panose="020B0604020202020204" pitchFamily="34" charset="0"/>
                <a:cs typeface="Arial" panose="020B0604020202020204" pitchFamily="34" charset="0"/>
              </a:rPr>
              <a:t>+ 9901240]</a:t>
            </a:r>
            <a:endParaRPr lang="ko-KR" altLang="en-US"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A4B57A-31D1-2C41-FF88-3DFB8A274E2C}"/>
              </a:ext>
            </a:extLst>
          </p:cNvPr>
          <p:cNvSpPr txBox="1"/>
          <p:nvPr/>
        </p:nvSpPr>
        <p:spPr>
          <a:xfrm>
            <a:off x="3696022" y="2446042"/>
            <a:ext cx="1786066"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[Simon 1901.05465]</a:t>
            </a:r>
            <a:endParaRPr lang="ko-KR" alt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2934872-C4F9-FFDC-3C65-44FE495B3882}"/>
              </a:ext>
            </a:extLst>
          </p:cNvPr>
          <p:cNvSpPr txBox="1"/>
          <p:nvPr/>
        </p:nvSpPr>
        <p:spPr>
          <a:xfrm>
            <a:off x="3392258" y="3309303"/>
            <a:ext cx="2393604"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[Flores &amp; Primack 9402004]</a:t>
            </a:r>
            <a:endParaRPr lang="ko-KR" altLang="en-US"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28EB950-828B-E80A-CE19-8478F189FC42}"/>
              </a:ext>
            </a:extLst>
          </p:cNvPr>
          <p:cNvSpPr txBox="1"/>
          <p:nvPr/>
        </p:nvSpPr>
        <p:spPr>
          <a:xfrm>
            <a:off x="6530318" y="2446042"/>
            <a:ext cx="1882182"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[Tollerud+ 1112.1067]</a:t>
            </a:r>
            <a:endParaRPr lang="ko-KR" altLang="en-US" sz="1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6791260-058E-C933-98CD-48C5AEC83382}"/>
              </a:ext>
            </a:extLst>
          </p:cNvPr>
          <p:cNvSpPr txBox="1"/>
          <p:nvPr/>
        </p:nvSpPr>
        <p:spPr>
          <a:xfrm>
            <a:off x="6605630" y="3309303"/>
            <a:ext cx="1731564"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[Sales+ 1004.5386]</a:t>
            </a:r>
            <a:endParaRPr lang="ko-KR" altLang="en-US" sz="1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99A8C7D-BDA3-C670-49E2-BCE5392D5741}"/>
              </a:ext>
            </a:extLst>
          </p:cNvPr>
          <p:cNvSpPr txBox="1"/>
          <p:nvPr/>
        </p:nvSpPr>
        <p:spPr>
          <a:xfrm>
            <a:off x="6334724" y="4172564"/>
            <a:ext cx="2273379"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[McConnachie 1204.1562]</a:t>
            </a:r>
            <a:endParaRPr lang="ko-KR" altLang="en-US" sz="14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3C4FC59-B290-257C-CD60-518870DD21AC}"/>
              </a:ext>
            </a:extLst>
          </p:cNvPr>
          <p:cNvSpPr txBox="1"/>
          <p:nvPr/>
        </p:nvSpPr>
        <p:spPr>
          <a:xfrm>
            <a:off x="9390954" y="2446042"/>
            <a:ext cx="1869423"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[Oman+ 1504.01437]</a:t>
            </a:r>
            <a:endParaRPr lang="ko-KR" altLang="en-US" sz="14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1E870A7-1138-615E-84E8-8205CDC4685C}"/>
              </a:ext>
            </a:extLst>
          </p:cNvPr>
          <p:cNvSpPr txBox="1"/>
          <p:nvPr/>
        </p:nvSpPr>
        <p:spPr>
          <a:xfrm>
            <a:off x="9490340" y="3309303"/>
            <a:ext cx="1670650"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[Metz+ 0802.3899]</a:t>
            </a:r>
            <a:endParaRPr lang="ko-KR" altLang="en-US" sz="1400" dirty="0">
              <a:latin typeface="Arial" panose="020B0604020202020204" pitchFamily="34" charset="0"/>
              <a:cs typeface="Arial" panose="020B0604020202020204" pitchFamily="34" charset="0"/>
            </a:endParaRPr>
          </a:p>
        </p:txBody>
      </p:sp>
      <p:pic>
        <p:nvPicPr>
          <p:cNvPr id="21" name="그림 20">
            <a:extLst>
              <a:ext uri="{FF2B5EF4-FFF2-40B4-BE49-F238E27FC236}">
                <a16:creationId xmlns:a16="http://schemas.microsoft.com/office/drawing/2014/main" id="{E6D29C59-0C8E-AC8D-5154-19841A439FD8}"/>
              </a:ext>
            </a:extLst>
          </p:cNvPr>
          <p:cNvPicPr>
            <a:picLocks noChangeAspect="1"/>
          </p:cNvPicPr>
          <p:nvPr/>
        </p:nvPicPr>
        <p:blipFill>
          <a:blip r:embed="rId4"/>
          <a:srcRect t="24661" b="59212"/>
          <a:stretch>
            <a:fillRect/>
          </a:stretch>
        </p:blipFill>
        <p:spPr>
          <a:xfrm>
            <a:off x="342491" y="1290022"/>
            <a:ext cx="11507014" cy="685515"/>
          </a:xfrm>
          <a:prstGeom prst="rect">
            <a:avLst/>
          </a:prstGeom>
          <a:ln>
            <a:noFill/>
          </a:ln>
        </p:spPr>
      </p:pic>
      <p:sp>
        <p:nvSpPr>
          <p:cNvPr id="22" name="TextBox 21">
            <a:extLst>
              <a:ext uri="{FF2B5EF4-FFF2-40B4-BE49-F238E27FC236}">
                <a16:creationId xmlns:a16="http://schemas.microsoft.com/office/drawing/2014/main" id="{BCE69BF2-9E5B-80EA-F1FE-8DEF3380E11D}"/>
              </a:ext>
            </a:extLst>
          </p:cNvPr>
          <p:cNvSpPr txBox="1"/>
          <p:nvPr/>
        </p:nvSpPr>
        <p:spPr>
          <a:xfrm>
            <a:off x="9654545" y="853123"/>
            <a:ext cx="1830949" cy="307777"/>
          </a:xfrm>
          <a:prstGeom prst="rect">
            <a:avLst/>
          </a:prstGeom>
          <a:noFill/>
        </p:spPr>
        <p:txBody>
          <a:bodyPr wrap="none" rtlCol="0">
            <a:spAutoFit/>
          </a:bodyPr>
          <a:lstStyle/>
          <a:p>
            <a:pPr algn="r"/>
            <a:r>
              <a:rPr lang="en-US" altLang="ko-KR" sz="1400" dirty="0">
                <a:latin typeface="Arial" panose="020B0604020202020204" pitchFamily="34" charset="0"/>
                <a:cs typeface="Arial" panose="020B0604020202020204" pitchFamily="34" charset="0"/>
              </a:rPr>
              <a:t>[Sales+ 2206.05295]</a:t>
            </a:r>
            <a:endParaRPr lang="ko-KR" altLang="en-US" sz="1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D7A8965-CF28-A575-27AE-915DC3C0AF5E}"/>
              </a:ext>
            </a:extLst>
          </p:cNvPr>
          <p:cNvSpPr txBox="1"/>
          <p:nvPr/>
        </p:nvSpPr>
        <p:spPr>
          <a:xfrm>
            <a:off x="7043548" y="5689391"/>
            <a:ext cx="2205540" cy="307777"/>
          </a:xfrm>
          <a:prstGeom prst="rect">
            <a:avLst/>
          </a:prstGeom>
          <a:noFill/>
        </p:spPr>
        <p:txBody>
          <a:bodyPr wrap="none" rtlCol="0">
            <a:spAutoFit/>
          </a:bodyPr>
          <a:lstStyle/>
          <a:p>
            <a:pPr algn="ctr"/>
            <a:r>
              <a:rPr lang="en-US" altLang="ko-KR" sz="1400" dirty="0">
                <a:latin typeface="Arial" panose="020B0604020202020204" pitchFamily="34" charset="0"/>
                <a:cs typeface="Arial" panose="020B0604020202020204" pitchFamily="34" charset="0"/>
              </a:rPr>
              <a:t>[Tremaine, </a:t>
            </a:r>
            <a:r>
              <a:rPr lang="en-US" altLang="ko-KR" sz="1400" dirty="0" err="1">
                <a:latin typeface="Arial" panose="020B0604020202020204" pitchFamily="34" charset="0"/>
                <a:cs typeface="Arial" panose="020B0604020202020204" pitchFamily="34" charset="0"/>
              </a:rPr>
              <a:t>ApJ</a:t>
            </a:r>
            <a:r>
              <a:rPr lang="en-US" altLang="ko-KR" sz="1400" dirty="0">
                <a:latin typeface="Arial" panose="020B0604020202020204" pitchFamily="34" charset="0"/>
                <a:cs typeface="Arial" panose="020B0604020202020204" pitchFamily="34" charset="0"/>
              </a:rPr>
              <a:t>. (1975-6)]</a:t>
            </a:r>
            <a:endParaRPr lang="ko-KR" alt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E07177C-A35E-FC82-DE51-E096E683E64F}"/>
              </a:ext>
            </a:extLst>
          </p:cNvPr>
          <p:cNvSpPr txBox="1"/>
          <p:nvPr/>
        </p:nvSpPr>
        <p:spPr>
          <a:xfrm>
            <a:off x="0" y="-3"/>
            <a:ext cx="1297302" cy="230832"/>
          </a:xfrm>
          <a:prstGeom prst="rect">
            <a:avLst/>
          </a:prstGeom>
          <a:solidFill>
            <a:schemeClr val="bg1">
              <a:lumMod val="65000"/>
            </a:schemeClr>
          </a:solidFill>
        </p:spPr>
        <p:txBody>
          <a:bodyPr wrap="square" rtlCol="0">
            <a:spAutoFit/>
          </a:bodyPr>
          <a:lstStyle/>
          <a:p>
            <a:pPr algn="ctr"/>
            <a:r>
              <a:rPr lang="en-US" altLang="ko-KR" sz="900" dirty="0">
                <a:latin typeface="Arial" panose="020B0604020202020204" pitchFamily="34" charset="0"/>
                <a:cs typeface="Arial" panose="020B0604020202020204" pitchFamily="34" charset="0"/>
              </a:rPr>
              <a:t>1. Introduction</a:t>
            </a:r>
            <a:endParaRPr lang="ko-KR" altLang="en-US" sz="900" dirty="0">
              <a:latin typeface="Arial" panose="020B060402020202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41C465C3-E23D-A60B-8076-691E92DAFDBA}"/>
              </a:ext>
            </a:extLst>
          </p:cNvPr>
          <p:cNvSpPr/>
          <p:nvPr/>
        </p:nvSpPr>
        <p:spPr>
          <a:xfrm>
            <a:off x="1297303"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95FE9E73-0CE6-E073-7AD7-FD1CC7624EEC}"/>
              </a:ext>
            </a:extLst>
          </p:cNvPr>
          <p:cNvSpPr/>
          <p:nvPr/>
        </p:nvSpPr>
        <p:spPr>
          <a:xfrm>
            <a:off x="1544953"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7C6C6578-81A1-FF46-663B-D9011952E0BA}"/>
              </a:ext>
            </a:extLst>
          </p:cNvPr>
          <p:cNvSpPr/>
          <p:nvPr/>
        </p:nvSpPr>
        <p:spPr>
          <a:xfrm>
            <a:off x="1792603"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4" name="직사각형 23">
            <a:extLst>
              <a:ext uri="{FF2B5EF4-FFF2-40B4-BE49-F238E27FC236}">
                <a16:creationId xmlns:a16="http://schemas.microsoft.com/office/drawing/2014/main" id="{0E9C00FC-34E7-C343-988A-B65C5F66CC6D}"/>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845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A82EC-8D4F-CDC8-8DCC-B6F335B68733}"/>
            </a:ext>
          </a:extLst>
        </p:cNvPr>
        <p:cNvGrpSpPr/>
        <p:nvPr/>
      </p:nvGrpSpPr>
      <p:grpSpPr>
        <a:xfrm>
          <a:off x="0" y="0"/>
          <a:ext cx="0" cy="0"/>
          <a:chOff x="0" y="0"/>
          <a:chExt cx="0" cy="0"/>
        </a:xfrm>
      </p:grpSpPr>
      <p:pic>
        <p:nvPicPr>
          <p:cNvPr id="4" name="그림 3">
            <a:extLst>
              <a:ext uri="{FF2B5EF4-FFF2-40B4-BE49-F238E27FC236}">
                <a16:creationId xmlns:a16="http://schemas.microsoft.com/office/drawing/2014/main" id="{680AFADC-6BDF-F960-747C-229EDE438C84}"/>
              </a:ext>
            </a:extLst>
          </p:cNvPr>
          <p:cNvPicPr>
            <a:picLocks noChangeAspect="1"/>
          </p:cNvPicPr>
          <p:nvPr/>
        </p:nvPicPr>
        <p:blipFill>
          <a:blip r:embed="rId3"/>
          <a:stretch>
            <a:fillRect/>
          </a:stretch>
        </p:blipFill>
        <p:spPr>
          <a:xfrm>
            <a:off x="464542" y="1074528"/>
            <a:ext cx="11262916" cy="4468934"/>
          </a:xfrm>
          <a:prstGeom prst="rect">
            <a:avLst/>
          </a:prstGeom>
        </p:spPr>
      </p:pic>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2E934CD6-B043-E326-C229-8BAC4DA226A7}"/>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Core-Halo mass Relation : </a:t>
                </a:r>
                <a14:m>
                  <m:oMath xmlns:m="http://schemas.openxmlformats.org/officeDocument/2006/math">
                    <m:r>
                      <a:rPr lang="en-US" altLang="ko-KR" sz="4000" b="1" i="1" smtClean="0">
                        <a:latin typeface="Cambria Math" panose="02040503050406030204" pitchFamily="18" charset="0"/>
                        <a:cs typeface="Arial" panose="020B0604020202020204" pitchFamily="34" charset="0"/>
                      </a:rPr>
                      <m:t>𝝀</m:t>
                    </m:r>
                    <m:r>
                      <a:rPr lang="en-US" altLang="ko-KR" sz="4000" b="1" i="1" smtClean="0">
                        <a:latin typeface="Cambria Math" panose="02040503050406030204" pitchFamily="18" charset="0"/>
                        <a:cs typeface="Arial" panose="020B0604020202020204" pitchFamily="34" charset="0"/>
                      </a:rPr>
                      <m:t>&gt;</m:t>
                    </m:r>
                    <m:r>
                      <a:rPr lang="en-US" altLang="ko-KR" sz="4000" b="1" i="1" smtClean="0">
                        <a:latin typeface="Cambria Math" panose="02040503050406030204" pitchFamily="18" charset="0"/>
                        <a:cs typeface="Arial" panose="020B0604020202020204" pitchFamily="34" charset="0"/>
                      </a:rPr>
                      <m:t>𝟎</m:t>
                    </m:r>
                  </m:oMath>
                </a14:m>
                <a:endParaRPr lang="ko-KR" altLang="en-US" sz="4000" b="1" dirty="0">
                  <a:latin typeface="Grandview" panose="020B0502040204020203" pitchFamily="34" charset="0"/>
                  <a:cs typeface="Arial" panose="020B0604020202020204" pitchFamily="34" charset="0"/>
                </a:endParaRPr>
              </a:p>
            </p:txBody>
          </p:sp>
        </mc:Choice>
        <mc:Fallback xmlns="">
          <p:sp>
            <p:nvSpPr>
              <p:cNvPr id="2" name="제목 1">
                <a:extLst>
                  <a:ext uri="{FF2B5EF4-FFF2-40B4-BE49-F238E27FC236}">
                    <a16:creationId xmlns:a16="http://schemas.microsoft.com/office/drawing/2014/main" id="{2E934CD6-B043-E326-C229-8BAC4DA226A7}"/>
                  </a:ext>
                </a:extLst>
              </p:cNvPr>
              <p:cNvSpPr>
                <a:spLocks noGrp="1" noRot="1" noChangeAspect="1" noMove="1" noResize="1" noEditPoints="1" noAdjustHandles="1" noChangeArrowheads="1" noChangeShapeType="1" noTextEdit="1"/>
              </p:cNvSpPr>
              <p:nvPr>
                <p:ph type="title"/>
              </p:nvPr>
            </p:nvSpPr>
            <p:spPr>
              <a:xfrm>
                <a:off x="1070517" y="384558"/>
                <a:ext cx="10050966" cy="956847"/>
              </a:xfrm>
              <a:blipFill>
                <a:blip r:embed="rId4"/>
                <a:stretch>
                  <a:fillRect t="-1911" b="-1019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E2D84C2-4598-463E-2385-CF60665D3A9E}"/>
                  </a:ext>
                </a:extLst>
              </p:cNvPr>
              <p:cNvSpPr txBox="1"/>
              <p:nvPr/>
            </p:nvSpPr>
            <p:spPr>
              <a:xfrm>
                <a:off x="7978217" y="5156216"/>
                <a:ext cx="3627118" cy="580865"/>
              </a:xfrm>
              <a:prstGeom prst="rect">
                <a:avLst/>
              </a:prstGeom>
              <a:solidFill>
                <a:srgbClr val="FFFFFF">
                  <a:alpha val="0"/>
                </a:srgbClr>
              </a:solidFill>
            </p:spPr>
            <p:txBody>
              <a:bodyPr wrap="square" rtlCol="0">
                <a:spAutoFit/>
              </a:bodyPr>
              <a:lstStyle/>
              <a:p>
                <a:pPr algn="r"/>
                <a:r>
                  <a:rPr lang="en-US" altLang="ko-KR" sz="1600" b="0" dirty="0">
                    <a:cs typeface="Arial" panose="020B0604020202020204" pitchFamily="34" charset="0"/>
                  </a:rPr>
                  <a:t> </a:t>
                </a:r>
                <a14:m>
                  <m:oMath xmlns:m="http://schemas.openxmlformats.org/officeDocument/2006/math">
                    <m:sSub>
                      <m:sSubPr>
                        <m:ctrlPr>
                          <a:rPr lang="en-US" altLang="ko-KR" sz="1600" b="0" i="1" smtClean="0">
                            <a:latin typeface="Cambria Math" panose="02040503050406030204" pitchFamily="18" charset="0"/>
                            <a:cs typeface="Arial" panose="020B0604020202020204" pitchFamily="34" charset="0"/>
                          </a:rPr>
                        </m:ctrlPr>
                      </m:sSubPr>
                      <m:e>
                        <m:r>
                          <a:rPr lang="en-US" altLang="ko-KR" sz="1600" b="0" i="1" smtClean="0">
                            <a:latin typeface="Cambria Math" panose="02040503050406030204" pitchFamily="18" charset="0"/>
                            <a:cs typeface="Arial" panose="020B0604020202020204" pitchFamily="34" charset="0"/>
                          </a:rPr>
                          <m:t>𝑚</m:t>
                        </m:r>
                      </m:e>
                      <m:sub>
                        <m:r>
                          <a:rPr lang="en-US" altLang="ko-KR" sz="1600" b="0" i="1" smtClean="0">
                            <a:latin typeface="Cambria Math" panose="02040503050406030204" pitchFamily="18" charset="0"/>
                            <a:cs typeface="Arial" panose="020B0604020202020204" pitchFamily="34" charset="0"/>
                          </a:rPr>
                          <m:t>𝜙</m:t>
                        </m:r>
                      </m:sub>
                    </m:sSub>
                    <m:r>
                      <a:rPr lang="en-US" altLang="ko-KR" sz="1600" b="0" i="1" smtClean="0">
                        <a:latin typeface="Cambria Math" panose="02040503050406030204" pitchFamily="18" charset="0"/>
                        <a:cs typeface="Arial" panose="020B0604020202020204" pitchFamily="34" charset="0"/>
                      </a:rPr>
                      <m:t>=5×</m:t>
                    </m:r>
                    <m:sSup>
                      <m:sSupPr>
                        <m:ctrlPr>
                          <a:rPr lang="en-US" altLang="ko-KR" sz="1600" b="0" i="1" smtClean="0">
                            <a:latin typeface="Cambria Math" panose="02040503050406030204" pitchFamily="18" charset="0"/>
                            <a:cs typeface="Arial" panose="020B0604020202020204" pitchFamily="34" charset="0"/>
                          </a:rPr>
                        </m:ctrlPr>
                      </m:sSupPr>
                      <m:e>
                        <m:r>
                          <a:rPr lang="en-US" altLang="ko-KR" sz="1600" b="0" i="1" smtClean="0">
                            <a:latin typeface="Cambria Math" panose="02040503050406030204" pitchFamily="18" charset="0"/>
                            <a:cs typeface="Arial" panose="020B0604020202020204" pitchFamily="34" charset="0"/>
                          </a:rPr>
                          <m:t>10</m:t>
                        </m:r>
                      </m:e>
                      <m:sup>
                        <m:r>
                          <a:rPr lang="en-US" altLang="ko-KR" sz="1600" b="0" i="1" smtClean="0">
                            <a:latin typeface="Cambria Math" panose="02040503050406030204" pitchFamily="18" charset="0"/>
                            <a:cs typeface="Arial" panose="020B0604020202020204" pitchFamily="34" charset="0"/>
                          </a:rPr>
                          <m:t>−22</m:t>
                        </m:r>
                      </m:sup>
                    </m:sSup>
                    <m:r>
                      <m:rPr>
                        <m:sty m:val="p"/>
                      </m:rPr>
                      <a:rPr lang="en-US" altLang="ko-KR" sz="1600" b="0" i="1" smtClean="0">
                        <a:latin typeface="Cambria Math" panose="02040503050406030204" pitchFamily="18" charset="0"/>
                        <a:cs typeface="Arial" panose="020B0604020202020204" pitchFamily="34" charset="0"/>
                      </a:rPr>
                      <m:t>eV</m:t>
                    </m:r>
                  </m:oMath>
                </a14:m>
                <a:endParaRPr lang="en-US" altLang="ko-KR" sz="1600" b="0" dirty="0">
                  <a:latin typeface="Arial" panose="020B0604020202020204" pitchFamily="34" charset="0"/>
                  <a:cs typeface="Arial" panose="020B0604020202020204" pitchFamily="34" charset="0"/>
                </a:endParaRPr>
              </a:p>
              <a:p>
                <a:pPr algn="r"/>
                <a:r>
                  <a:rPr lang="en-US" altLang="ko-KR" sz="1400" dirty="0">
                    <a:latin typeface="Arial" panose="020B0604020202020204" pitchFamily="34" charset="0"/>
                    <a:cs typeface="Arial" panose="020B0604020202020204" pitchFamily="34" charset="0"/>
                  </a:rPr>
                  <a:t>[Reproduced Padilla+ 2010.12716]</a:t>
                </a:r>
                <a:endParaRPr lang="ko-KR" altLang="en-US" sz="14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EE2D84C2-4598-463E-2385-CF60665D3A9E}"/>
                  </a:ext>
                </a:extLst>
              </p:cNvPr>
              <p:cNvSpPr txBox="1">
                <a:spLocks noRot="1" noChangeAspect="1" noMove="1" noResize="1" noEditPoints="1" noAdjustHandles="1" noChangeArrowheads="1" noChangeShapeType="1" noTextEdit="1"/>
              </p:cNvSpPr>
              <p:nvPr/>
            </p:nvSpPr>
            <p:spPr>
              <a:xfrm>
                <a:off x="7978217" y="5156216"/>
                <a:ext cx="3627118" cy="580865"/>
              </a:xfrm>
              <a:prstGeom prst="rect">
                <a:avLst/>
              </a:prstGeom>
              <a:blipFill>
                <a:blip r:embed="rId5"/>
                <a:stretch>
                  <a:fillRect r="-504" b="-10526"/>
                </a:stretch>
              </a:blipFill>
            </p:spPr>
            <p:txBody>
              <a:bodyPr/>
              <a:lstStyle/>
              <a:p>
                <a:r>
                  <a:rPr lang="ko-KR" altLang="en-US">
                    <a:noFill/>
                  </a:rPr>
                  <a:t> </a:t>
                </a:r>
              </a:p>
            </p:txBody>
          </p:sp>
        </mc:Fallback>
      </mc:AlternateContent>
      <p:sp>
        <p:nvSpPr>
          <p:cNvPr id="13" name="직사각형 12">
            <a:extLst>
              <a:ext uri="{FF2B5EF4-FFF2-40B4-BE49-F238E27FC236}">
                <a16:creationId xmlns:a16="http://schemas.microsoft.com/office/drawing/2014/main" id="{B61CF661-CE44-491A-9F65-3D782509C93C}"/>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5" name="TextBox 14">
            <a:extLst>
              <a:ext uri="{FF2B5EF4-FFF2-40B4-BE49-F238E27FC236}">
                <a16:creationId xmlns:a16="http://schemas.microsoft.com/office/drawing/2014/main" id="{E10967E9-AA3D-7EFF-B9C0-3E3F5B33719F}"/>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30/37</a:t>
            </a:r>
            <a:endParaRPr lang="ko-KR" altLang="en-US" sz="1050" dirty="0">
              <a:solidFill>
                <a:schemeClr val="bg1"/>
              </a:solidFill>
            </a:endParaRPr>
          </a:p>
        </p:txBody>
      </p:sp>
      <p:sp>
        <p:nvSpPr>
          <p:cNvPr id="16" name="직사각형 15">
            <a:extLst>
              <a:ext uri="{FF2B5EF4-FFF2-40B4-BE49-F238E27FC236}">
                <a16:creationId xmlns:a16="http://schemas.microsoft.com/office/drawing/2014/main" id="{67EA61B2-488E-B84B-5AF6-551DA8A064BC}"/>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hlinkClick r:id="rId6" action="ppaction://hlinksldjump">
                  <a:extLst>
                    <a:ext uri="{A12FA001-AC4F-418D-AE19-62706E023703}">
                      <ahyp:hlinkClr xmlns:ahyp="http://schemas.microsoft.com/office/drawing/2018/hyperlinkcolor" val="tx"/>
                    </a:ext>
                  </a:extLst>
                </a:hlinkClick>
              </a:rPr>
              <a:t>2025.12.02 </a:t>
            </a:r>
            <a:r>
              <a:rPr lang="ko-KR" altLang="en-US" sz="1050" dirty="0">
                <a:solidFill>
                  <a:schemeClr val="bg1"/>
                </a:solidFill>
                <a:hlinkClick r:id="rId6" action="ppaction://hlinksldjump">
                  <a:extLst>
                    <a:ext uri="{A12FA001-AC4F-418D-AE19-62706E023703}">
                      <ahyp:hlinkClr xmlns:ahyp="http://schemas.microsoft.com/office/drawing/2018/hyperlinkcolor" val="tx"/>
                    </a:ext>
                  </a:extLst>
                </a:hlinkClick>
              </a:rPr>
              <a:t>박사학위 졸업발표</a:t>
            </a:r>
            <a:endParaRPr lang="ko-KR" altLang="en-US" sz="1050" dirty="0">
              <a:solidFill>
                <a:schemeClr val="bg1"/>
              </a:solidFill>
            </a:endParaRPr>
          </a:p>
        </p:txBody>
      </p:sp>
      <p:sp>
        <p:nvSpPr>
          <p:cNvPr id="17" name="TextBox 16">
            <a:extLst>
              <a:ext uri="{FF2B5EF4-FFF2-40B4-BE49-F238E27FC236}">
                <a16:creationId xmlns:a16="http://schemas.microsoft.com/office/drawing/2014/main" id="{C8B24F06-377A-CFBE-E4A2-850155A16F98}"/>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9043828-945F-49E3-C0E0-9D796967E306}"/>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3AAB99BA-539C-5F92-368F-F4DA8F1DEBF3}"/>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04E1A8DB-DF1B-C265-9D44-F4C7A57156B7}"/>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1" name="직사각형 20">
            <a:extLst>
              <a:ext uri="{FF2B5EF4-FFF2-40B4-BE49-F238E27FC236}">
                <a16:creationId xmlns:a16="http://schemas.microsoft.com/office/drawing/2014/main" id="{AF63724B-991E-BA82-1B07-A1DCF03C3231}"/>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1C987DF1-3312-1B4D-F296-17E42CD05EDC}"/>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사각형: 둥근 모서리 4">
                <a:extLst>
                  <a:ext uri="{FF2B5EF4-FFF2-40B4-BE49-F238E27FC236}">
                    <a16:creationId xmlns:a16="http://schemas.microsoft.com/office/drawing/2014/main" id="{E0179D11-DB7A-4576-572D-3865050E5FD0}"/>
                  </a:ext>
                </a:extLst>
              </p:cNvPr>
              <p:cNvSpPr/>
              <p:nvPr/>
            </p:nvSpPr>
            <p:spPr>
              <a:xfrm>
                <a:off x="3886200" y="5543462"/>
                <a:ext cx="1680342" cy="927662"/>
              </a:xfrm>
              <a:prstGeom prst="round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𝑐</m:t>
                          </m:r>
                        </m:sub>
                      </m:sSub>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h</m:t>
                              </m:r>
                            </m:sub>
                            <m:sup>
                              <m:r>
                                <a:rPr lang="en-US" altLang="ko-KR" sz="2000" b="0" i="1" smtClean="0">
                                  <a:solidFill>
                                    <a:schemeClr val="tx1"/>
                                  </a:solidFill>
                                  <a:latin typeface="Cambria Math" panose="02040503050406030204" pitchFamily="18" charset="0"/>
                                </a:rPr>
                                <m:t>2/3</m:t>
                              </m:r>
                            </m:sup>
                          </m:sSubSup>
                        </m:num>
                        <m:den>
                          <m:sSubSup>
                            <m:sSubSupPr>
                              <m:ctrlPr>
                                <a:rPr lang="en-US" altLang="ko-KR" sz="2000" b="0" i="1" smtClean="0">
                                  <a:solidFill>
                                    <a:schemeClr val="tx1"/>
                                  </a:solidFill>
                                  <a:latin typeface="Cambria Math" panose="02040503050406030204" pitchFamily="18" charset="0"/>
                                </a:rPr>
                              </m:ctrlPr>
                            </m:sSubSupPr>
                            <m:e>
                              <m:acc>
                                <m:accPr>
                                  <m:chr m:val="̃"/>
                                  <m:ctrlPr>
                                    <a:rPr lang="en-US" altLang="ko-KR" sz="2000" b="0" i="1" smtClean="0">
                                      <a:solidFill>
                                        <a:schemeClr val="tx1"/>
                                      </a:solidFill>
                                      <a:latin typeface="Cambria Math" panose="02040503050406030204" pitchFamily="18" charset="0"/>
                                    </a:rPr>
                                  </m:ctrlPr>
                                </m:accPr>
                                <m:e>
                                  <m:r>
                                    <a:rPr lang="en-US" altLang="ko-KR" sz="2000" b="0" i="1" smtClean="0">
                                      <a:solidFill>
                                        <a:schemeClr val="tx1"/>
                                      </a:solidFill>
                                      <a:latin typeface="Cambria Math" panose="02040503050406030204" pitchFamily="18" charset="0"/>
                                    </a:rPr>
                                    <m:t>𝑚</m:t>
                                  </m:r>
                                </m:e>
                              </m:acc>
                            </m:e>
                            <m:sub>
                              <m:r>
                                <a:rPr lang="en-US" altLang="ko-KR" sz="2000" b="0" i="1" smtClean="0">
                                  <a:solidFill>
                                    <a:schemeClr val="tx1"/>
                                  </a:solidFill>
                                  <a:latin typeface="Cambria Math" panose="02040503050406030204" pitchFamily="18" charset="0"/>
                                </a:rPr>
                                <m:t>𝜙</m:t>
                              </m:r>
                            </m:sub>
                            <m:sup>
                              <m:r>
                                <a:rPr lang="en-US" altLang="ko-KR" sz="2000" b="0" i="1" smtClean="0">
                                  <a:solidFill>
                                    <a:schemeClr val="tx1"/>
                                  </a:solidFill>
                                  <a:latin typeface="Cambria Math" panose="02040503050406030204" pitchFamily="18" charset="0"/>
                                </a:rPr>
                                <m:t>2</m:t>
                              </m:r>
                            </m:sup>
                          </m:sSubSup>
                        </m:den>
                      </m:f>
                    </m:oMath>
                  </m:oMathPara>
                </a14:m>
                <a:endParaRPr lang="ko-KR" altLang="en-US" sz="2000" dirty="0">
                  <a:solidFill>
                    <a:schemeClr val="tx1"/>
                  </a:solidFill>
                </a:endParaRPr>
              </a:p>
            </p:txBody>
          </p:sp>
        </mc:Choice>
        <mc:Fallback xmlns="">
          <p:sp>
            <p:nvSpPr>
              <p:cNvPr id="5" name="사각형: 둥근 모서리 4">
                <a:extLst>
                  <a:ext uri="{FF2B5EF4-FFF2-40B4-BE49-F238E27FC236}">
                    <a16:creationId xmlns:a16="http://schemas.microsoft.com/office/drawing/2014/main" id="{E0179D11-DB7A-4576-572D-3865050E5FD0}"/>
                  </a:ext>
                </a:extLst>
              </p:cNvPr>
              <p:cNvSpPr>
                <a:spLocks noRot="1" noChangeAspect="1" noMove="1" noResize="1" noEditPoints="1" noAdjustHandles="1" noChangeArrowheads="1" noChangeShapeType="1" noTextEdit="1"/>
              </p:cNvSpPr>
              <p:nvPr/>
            </p:nvSpPr>
            <p:spPr>
              <a:xfrm>
                <a:off x="3886200" y="5543462"/>
                <a:ext cx="1680342" cy="927662"/>
              </a:xfrm>
              <a:prstGeom prst="roundRect">
                <a:avLst/>
              </a:prstGeom>
              <a:blipFill>
                <a:blip r:embed="rId7"/>
                <a:stretch>
                  <a:fillRect/>
                </a:stretch>
              </a:blipFill>
              <a:ln w="28575">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사각형: 둥근 모서리 5">
                <a:extLst>
                  <a:ext uri="{FF2B5EF4-FFF2-40B4-BE49-F238E27FC236}">
                    <a16:creationId xmlns:a16="http://schemas.microsoft.com/office/drawing/2014/main" id="{470BA602-2F52-68B4-F10D-21B8E96C3EEC}"/>
                  </a:ext>
                </a:extLst>
              </p:cNvPr>
              <p:cNvSpPr/>
              <p:nvPr/>
            </p:nvSpPr>
            <p:spPr>
              <a:xfrm>
                <a:off x="6597546" y="5543462"/>
                <a:ext cx="1680342" cy="927662"/>
              </a:xfrm>
              <a:prstGeom prst="round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𝑐</m:t>
                          </m:r>
                        </m:sub>
                      </m:sSub>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h</m:t>
                              </m:r>
                            </m:sub>
                            <m:sup>
                              <m:r>
                                <a:rPr lang="en-US" altLang="ko-KR" sz="2000" b="0" i="1" smtClean="0">
                                  <a:solidFill>
                                    <a:schemeClr val="tx1"/>
                                  </a:solidFill>
                                  <a:latin typeface="Cambria Math" panose="02040503050406030204" pitchFamily="18" charset="0"/>
                                </a:rPr>
                                <m:t>5/6</m:t>
                              </m:r>
                            </m:sup>
                          </m:sSubSup>
                        </m:num>
                        <m:den>
                          <m:sSub>
                            <m:sSubPr>
                              <m:ctrlPr>
                                <a:rPr lang="en-US" altLang="ko-KR" sz="2000" b="0" i="1" smtClean="0">
                                  <a:solidFill>
                                    <a:schemeClr val="tx1"/>
                                  </a:solidFill>
                                  <a:latin typeface="Cambria Math" panose="02040503050406030204" pitchFamily="18" charset="0"/>
                                </a:rPr>
                              </m:ctrlPr>
                            </m:sSubPr>
                            <m:e>
                              <m:acc>
                                <m:accPr>
                                  <m:chr m:val="̃"/>
                                  <m:ctrlPr>
                                    <a:rPr lang="en-US" altLang="ko-KR" sz="2000" b="0" i="1" smtClean="0">
                                      <a:solidFill>
                                        <a:schemeClr val="tx1"/>
                                      </a:solidFill>
                                      <a:latin typeface="Cambria Math" panose="02040503050406030204" pitchFamily="18" charset="0"/>
                                    </a:rPr>
                                  </m:ctrlPr>
                                </m:accPr>
                                <m:e>
                                  <m:r>
                                    <a:rPr lang="en-US" altLang="ko-KR" sz="2000" b="0" i="1" smtClean="0">
                                      <a:solidFill>
                                        <a:schemeClr val="tx1"/>
                                      </a:solidFill>
                                      <a:latin typeface="Cambria Math" panose="02040503050406030204" pitchFamily="18" charset="0"/>
                                    </a:rPr>
                                    <m:t>𝑚</m:t>
                                  </m:r>
                                </m:e>
                              </m:acc>
                            </m:e>
                            <m:sub>
                              <m:r>
                                <a:rPr lang="en-US" altLang="ko-KR" sz="2000" b="0" i="1" smtClean="0">
                                  <a:solidFill>
                                    <a:schemeClr val="tx1"/>
                                  </a:solidFill>
                                  <a:latin typeface="Cambria Math" panose="02040503050406030204" pitchFamily="18" charset="0"/>
                                </a:rPr>
                                <m:t>𝜙</m:t>
                              </m:r>
                            </m:sub>
                          </m:sSub>
                        </m:den>
                      </m:f>
                    </m:oMath>
                  </m:oMathPara>
                </a14:m>
                <a:endParaRPr lang="ko-KR" altLang="en-US" sz="2000" dirty="0">
                  <a:solidFill>
                    <a:schemeClr val="tx1"/>
                  </a:solidFill>
                </a:endParaRPr>
              </a:p>
            </p:txBody>
          </p:sp>
        </mc:Choice>
        <mc:Fallback xmlns="">
          <p:sp>
            <p:nvSpPr>
              <p:cNvPr id="6" name="사각형: 둥근 모서리 5">
                <a:extLst>
                  <a:ext uri="{FF2B5EF4-FFF2-40B4-BE49-F238E27FC236}">
                    <a16:creationId xmlns:a16="http://schemas.microsoft.com/office/drawing/2014/main" id="{470BA602-2F52-68B4-F10D-21B8E96C3EEC}"/>
                  </a:ext>
                </a:extLst>
              </p:cNvPr>
              <p:cNvSpPr>
                <a:spLocks noRot="1" noChangeAspect="1" noMove="1" noResize="1" noEditPoints="1" noAdjustHandles="1" noChangeArrowheads="1" noChangeShapeType="1" noTextEdit="1"/>
              </p:cNvSpPr>
              <p:nvPr/>
            </p:nvSpPr>
            <p:spPr>
              <a:xfrm>
                <a:off x="6597546" y="5543462"/>
                <a:ext cx="1680342" cy="927662"/>
              </a:xfrm>
              <a:prstGeom prst="roundRect">
                <a:avLst/>
              </a:prstGeom>
              <a:blipFill>
                <a:blip r:embed="rId8"/>
                <a:stretch>
                  <a:fillRect/>
                </a:stretch>
              </a:blipFill>
              <a:ln w="28575">
                <a:solidFill>
                  <a:schemeClr val="tx1"/>
                </a:solidFill>
              </a:ln>
            </p:spPr>
            <p:txBody>
              <a:bodyPr/>
              <a:lstStyle/>
              <a:p>
                <a:r>
                  <a:rPr lang="ko-KR" altLang="en-US">
                    <a:noFill/>
                  </a:rPr>
                  <a:t> </a:t>
                </a:r>
              </a:p>
            </p:txBody>
          </p:sp>
        </mc:Fallback>
      </mc:AlternateContent>
      <p:sp>
        <p:nvSpPr>
          <p:cNvPr id="7" name="TextBox 6">
            <a:extLst>
              <a:ext uri="{FF2B5EF4-FFF2-40B4-BE49-F238E27FC236}">
                <a16:creationId xmlns:a16="http://schemas.microsoft.com/office/drawing/2014/main" id="{C4F37C34-B9C9-D884-F32F-A4EA6EAC95E7}"/>
              </a:ext>
            </a:extLst>
          </p:cNvPr>
          <p:cNvSpPr txBox="1"/>
          <p:nvPr/>
        </p:nvSpPr>
        <p:spPr>
          <a:xfrm>
            <a:off x="235917" y="5776460"/>
            <a:ext cx="3487750" cy="461665"/>
          </a:xfrm>
          <a:prstGeom prst="rect">
            <a:avLst/>
          </a:prstGeom>
          <a:noFill/>
        </p:spPr>
        <p:txBody>
          <a:bodyPr wrap="none" rtlCol="0">
            <a:spAutoFit/>
          </a:bodyPr>
          <a:lstStyle/>
          <a:p>
            <a:r>
              <a:rPr lang="en-US" altLang="ko-KR" sz="2400" dirty="0"/>
              <a:t>For Thomas-Fermi limit </a:t>
            </a:r>
            <a:r>
              <a:rPr lang="ko-KR" altLang="en-US" sz="2400" dirty="0"/>
              <a:t>⇒ </a:t>
            </a:r>
          </a:p>
        </p:txBody>
      </p:sp>
      <p:cxnSp>
        <p:nvCxnSpPr>
          <p:cNvPr id="9" name="직선 연결선 8">
            <a:extLst>
              <a:ext uri="{FF2B5EF4-FFF2-40B4-BE49-F238E27FC236}">
                <a16:creationId xmlns:a16="http://schemas.microsoft.com/office/drawing/2014/main" id="{41FB5CC4-C1AA-F26A-DB23-44EA12423D18}"/>
              </a:ext>
            </a:extLst>
          </p:cNvPr>
          <p:cNvCxnSpPr/>
          <p:nvPr/>
        </p:nvCxnSpPr>
        <p:spPr>
          <a:xfrm>
            <a:off x="6095998" y="1113183"/>
            <a:ext cx="0" cy="547831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234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00F90-F965-A3F8-60D7-1755A2CCB51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내용 개체 틀 2">
                <a:extLst>
                  <a:ext uri="{FF2B5EF4-FFF2-40B4-BE49-F238E27FC236}">
                    <a16:creationId xmlns:a16="http://schemas.microsoft.com/office/drawing/2014/main" id="{84E7076B-7B81-3DF5-DBCD-EABC5B729461}"/>
                  </a:ext>
                </a:extLst>
              </p:cNvPr>
              <p:cNvSpPr txBox="1">
                <a:spLocks/>
              </p:cNvSpPr>
              <p:nvPr/>
            </p:nvSpPr>
            <p:spPr>
              <a:xfrm>
                <a:off x="490654" y="1297946"/>
                <a:ext cx="11210692" cy="3910865"/>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sSub>
                      <m:sSubPr>
                        <m:ctrlPr>
                          <a:rPr lang="en-US" altLang="ko-KR" sz="2000" i="1" smtClean="0">
                            <a:solidFill>
                              <a:schemeClr val="tx1"/>
                            </a:solidFill>
                            <a:latin typeface="Cambria Math" panose="02040503050406030204" pitchFamily="18" charset="0"/>
                          </a:rPr>
                        </m:ctrlPr>
                      </m:sSubPr>
                      <m:e>
                        <m:acc>
                          <m:accPr>
                            <m:chr m:val="⃗"/>
                            <m:ctrlPr>
                              <a:rPr lang="en-US" altLang="ko-KR" sz="2000" i="1">
                                <a:solidFill>
                                  <a:schemeClr val="tx1"/>
                                </a:solidFill>
                                <a:latin typeface="Cambria Math" panose="02040503050406030204" pitchFamily="18" charset="0"/>
                              </a:rPr>
                            </m:ctrlPr>
                          </m:accPr>
                          <m:e>
                            <m:r>
                              <a:rPr lang="en-US" altLang="ko-KR" sz="2000" i="1">
                                <a:solidFill>
                                  <a:schemeClr val="tx1"/>
                                </a:solidFill>
                                <a:latin typeface="Cambria Math" panose="02040503050406030204" pitchFamily="18" charset="0"/>
                              </a:rPr>
                              <m:t>𝑥</m:t>
                            </m:r>
                          </m:e>
                        </m:acc>
                      </m:e>
                      <m:sub>
                        <m:r>
                          <m:rPr>
                            <m:sty m:val="p"/>
                          </m:rPr>
                          <a:rPr lang="en-US" altLang="ko-KR" sz="2000" i="1">
                            <a:solidFill>
                              <a:schemeClr val="tx1"/>
                            </a:solidFill>
                            <a:latin typeface="Cambria Math" panose="02040503050406030204" pitchFamily="18" charset="0"/>
                          </a:rPr>
                          <m:t>P</m:t>
                        </m:r>
                      </m:sub>
                    </m:sSub>
                    <m:d>
                      <m:dPr>
                        <m:ctrlPr>
                          <a:rPr lang="en-US" altLang="ko-KR" sz="2000" i="1">
                            <a:solidFill>
                              <a:schemeClr val="tx1"/>
                            </a:solidFill>
                            <a:latin typeface="Cambria Math" panose="02040503050406030204" pitchFamily="18" charset="0"/>
                          </a:rPr>
                        </m:ctrlPr>
                      </m:dPr>
                      <m:e>
                        <m:r>
                          <a:rPr lang="en-US" altLang="ko-KR" sz="2000" i="1">
                            <a:solidFill>
                              <a:schemeClr val="tx1"/>
                            </a:solidFill>
                            <a:latin typeface="Cambria Math" panose="02040503050406030204" pitchFamily="18" charset="0"/>
                          </a:rPr>
                          <m:t>𝑡</m:t>
                        </m:r>
                      </m:e>
                    </m:d>
                    <m:r>
                      <a:rPr lang="en-US" altLang="ko-KR" sz="2000" i="1">
                        <a:solidFill>
                          <a:schemeClr val="tx1"/>
                        </a:solidFill>
                        <a:latin typeface="Cambria Math" panose="02040503050406030204" pitchFamily="18" charset="0"/>
                      </a:rPr>
                      <m:t>=</m:t>
                    </m:r>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𝑟</m:t>
                        </m:r>
                      </m:e>
                      <m:sub>
                        <m:r>
                          <a:rPr lang="en-US" altLang="ko-KR" sz="2000" i="1">
                            <a:solidFill>
                              <a:schemeClr val="tx1"/>
                            </a:solidFill>
                            <a:latin typeface="Cambria Math" panose="02040503050406030204" pitchFamily="18" charset="0"/>
                          </a:rPr>
                          <m:t>0</m:t>
                        </m:r>
                      </m:sub>
                    </m:sSub>
                    <m:d>
                      <m:dPr>
                        <m:ctrlPr>
                          <a:rPr lang="en-US" altLang="ko-KR" sz="2000" i="1">
                            <a:solidFill>
                              <a:schemeClr val="tx1"/>
                            </a:solidFill>
                            <a:latin typeface="Cambria Math" panose="02040503050406030204" pitchFamily="18" charset="0"/>
                          </a:rPr>
                        </m:ctrlPr>
                      </m:dPr>
                      <m:e>
                        <m:func>
                          <m:funcPr>
                            <m:ctrlPr>
                              <a:rPr lang="en-US" altLang="ko-KR" sz="2000" i="1">
                                <a:solidFill>
                                  <a:schemeClr val="tx1"/>
                                </a:solidFill>
                                <a:latin typeface="Cambria Math" panose="02040503050406030204" pitchFamily="18" charset="0"/>
                              </a:rPr>
                            </m:ctrlPr>
                          </m:funcPr>
                          <m:fName>
                            <m:r>
                              <m:rPr>
                                <m:sty m:val="p"/>
                              </m:rPr>
                              <a:rPr lang="en-US" altLang="ko-KR" sz="2000">
                                <a:solidFill>
                                  <a:schemeClr val="tx1"/>
                                </a:solidFill>
                                <a:latin typeface="Cambria Math" panose="02040503050406030204" pitchFamily="18" charset="0"/>
                              </a:rPr>
                              <m:t>cos</m:t>
                            </m:r>
                          </m:fName>
                          <m:e>
                            <m:r>
                              <m:rPr>
                                <m:sty m:val="p"/>
                              </m:rPr>
                              <a:rPr lang="en-US" altLang="ko-KR" sz="2000">
                                <a:solidFill>
                                  <a:schemeClr val="tx1"/>
                                </a:solidFill>
                                <a:latin typeface="Cambria Math" panose="02040503050406030204" pitchFamily="18" charset="0"/>
                              </a:rPr>
                              <m:t>Ω</m:t>
                            </m:r>
                            <m:r>
                              <a:rPr lang="en-US" altLang="ko-KR" sz="2000" i="1">
                                <a:solidFill>
                                  <a:schemeClr val="tx1"/>
                                </a:solidFill>
                                <a:latin typeface="Cambria Math" panose="02040503050406030204" pitchFamily="18" charset="0"/>
                              </a:rPr>
                              <m:t>𝑡</m:t>
                            </m:r>
                          </m:e>
                        </m:func>
                        <m:r>
                          <a:rPr lang="en-US" altLang="ko-KR" sz="2000" i="1">
                            <a:solidFill>
                              <a:schemeClr val="tx1"/>
                            </a:solidFill>
                            <a:latin typeface="Cambria Math" panose="02040503050406030204" pitchFamily="18" charset="0"/>
                          </a:rPr>
                          <m:t>,</m:t>
                        </m:r>
                        <m:func>
                          <m:funcPr>
                            <m:ctrlPr>
                              <a:rPr lang="en-US" altLang="ko-KR" sz="2000" i="1">
                                <a:solidFill>
                                  <a:schemeClr val="tx1"/>
                                </a:solidFill>
                                <a:latin typeface="Cambria Math" panose="02040503050406030204" pitchFamily="18" charset="0"/>
                              </a:rPr>
                            </m:ctrlPr>
                          </m:funcPr>
                          <m:fName>
                            <m:r>
                              <m:rPr>
                                <m:sty m:val="p"/>
                              </m:rPr>
                              <a:rPr lang="en-US" altLang="ko-KR" sz="2000">
                                <a:solidFill>
                                  <a:schemeClr val="tx1"/>
                                </a:solidFill>
                                <a:latin typeface="Cambria Math" panose="02040503050406030204" pitchFamily="18" charset="0"/>
                              </a:rPr>
                              <m:t>sin</m:t>
                            </m:r>
                          </m:fName>
                          <m:e>
                            <m:r>
                              <m:rPr>
                                <m:sty m:val="p"/>
                              </m:rPr>
                              <a:rPr lang="en-US" altLang="ko-KR" sz="2000">
                                <a:solidFill>
                                  <a:schemeClr val="tx1"/>
                                </a:solidFill>
                                <a:latin typeface="Cambria Math" panose="02040503050406030204" pitchFamily="18" charset="0"/>
                              </a:rPr>
                              <m:t>Ω</m:t>
                            </m:r>
                            <m:r>
                              <a:rPr lang="en-US" altLang="ko-KR" sz="2000" i="1">
                                <a:solidFill>
                                  <a:schemeClr val="tx1"/>
                                </a:solidFill>
                                <a:latin typeface="Cambria Math" panose="02040503050406030204" pitchFamily="18" charset="0"/>
                              </a:rPr>
                              <m:t>𝑡</m:t>
                            </m:r>
                          </m:e>
                        </m:func>
                        <m:r>
                          <a:rPr lang="en-US" altLang="ko-KR" sz="2000" i="1">
                            <a:solidFill>
                              <a:schemeClr val="tx1"/>
                            </a:solidFill>
                            <a:latin typeface="Cambria Math" panose="02040503050406030204" pitchFamily="18" charset="0"/>
                          </a:rPr>
                          <m:t>,0</m:t>
                        </m:r>
                      </m:e>
                    </m:d>
                  </m:oMath>
                </a14:m>
                <a:endParaRPr lang="en-US" altLang="ko-KR" sz="20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𝐹</m:t>
                              </m:r>
                            </m:e>
                          </m:acc>
                        </m:e>
                        <m:sub>
                          <m:r>
                            <m:rPr>
                              <m:sty m:val="p"/>
                            </m:rPr>
                            <a:rPr lang="en-US" altLang="ko-KR" sz="2000" i="1">
                              <a:latin typeface="Cambria Math" panose="02040503050406030204" pitchFamily="18" charset="0"/>
                            </a:rPr>
                            <m:t>DF</m:t>
                          </m:r>
                        </m:sub>
                      </m:sSub>
                      <m:d>
                        <m:dPr>
                          <m:ctrlPr>
                            <a:rPr lang="en-US" altLang="ko-KR" sz="2000" i="1">
                              <a:latin typeface="Cambria Math" panose="02040503050406030204" pitchFamily="18" charset="0"/>
                            </a:rPr>
                          </m:ctrlPr>
                        </m:dPr>
                        <m:e>
                          <m:r>
                            <a:rPr lang="en-US" altLang="ko-KR" sz="2000" i="1">
                              <a:latin typeface="Cambria Math" panose="02040503050406030204" pitchFamily="18" charset="0"/>
                            </a:rPr>
                            <m:t>𝑡</m:t>
                          </m:r>
                        </m:e>
                      </m:d>
                      <m:r>
                        <a:rPr lang="en-US" altLang="ko-KR" sz="2000" i="1">
                          <a:latin typeface="Cambria Math" panose="02040503050406030204" pitchFamily="18" charset="0"/>
                        </a:rPr>
                        <m:t>=−4</m:t>
                      </m:r>
                      <m:r>
                        <a:rPr lang="en-US" altLang="ko-KR" sz="2000" i="1">
                          <a:latin typeface="Cambria Math" panose="02040503050406030204" pitchFamily="18" charset="0"/>
                        </a:rPr>
                        <m:t>𝜋</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𝐺</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m:rPr>
                                          <m:sty m:val="p"/>
                                        </m:rPr>
                                        <a:rPr lang="en-US" altLang="ko-KR" sz="2000" i="1">
                                          <a:latin typeface="Cambria Math" panose="02040503050406030204" pitchFamily="18" charset="0"/>
                                        </a:rPr>
                                        <m:t>P</m:t>
                                      </m:r>
                                    </m:sub>
                                  </m:sSub>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𝑣</m:t>
                                      </m:r>
                                    </m:e>
                                    <m:sub>
                                      <m:r>
                                        <a:rPr lang="en-US" altLang="ko-KR" sz="2000" i="1" smtClean="0">
                                          <a:latin typeface="Cambria Math" panose="02040503050406030204" pitchFamily="18" charset="0"/>
                                        </a:rPr>
                                        <m:t>0</m:t>
                                      </m:r>
                                    </m:sub>
                                  </m:sSub>
                                </m:den>
                              </m:f>
                            </m:e>
                          </m:d>
                        </m:e>
                        <m:sup>
                          <m:r>
                            <a:rPr lang="en-US" altLang="ko-KR" sz="2000" i="1">
                              <a:latin typeface="Cambria Math" panose="02040503050406030204" pitchFamily="18" charset="0"/>
                            </a:rPr>
                            <m:t>2</m:t>
                          </m:r>
                        </m:sup>
                      </m:sSup>
                      <m:d>
                        <m:dPr>
                          <m:begChr m:val="["/>
                          <m:endChr m:val="]"/>
                          <m:ctrlPr>
                            <a:rPr lang="en-US" altLang="ko-KR" sz="2000" i="1" dirty="0">
                              <a:latin typeface="Cambria Math" panose="02040503050406030204" pitchFamily="18" charset="0"/>
                            </a:rPr>
                          </m:ctrlPr>
                        </m:dPr>
                        <m:e>
                          <m:r>
                            <a:rPr lang="en-US" altLang="ko-KR" sz="2000" i="1" dirty="0">
                              <a:solidFill>
                                <a:srgbClr val="FF0000"/>
                              </a:solidFill>
                              <a:latin typeface="Cambria Math" panose="02040503050406030204" pitchFamily="18" charset="0"/>
                            </a:rPr>
                            <m:t>ℜ</m:t>
                          </m:r>
                          <m:d>
                            <m:dPr>
                              <m:ctrlPr>
                                <a:rPr lang="en-US" altLang="ko-KR" sz="2000" i="1" dirty="0">
                                  <a:solidFill>
                                    <a:srgbClr val="FF0000"/>
                                  </a:solidFill>
                                  <a:latin typeface="Cambria Math" panose="02040503050406030204" pitchFamily="18" charset="0"/>
                                </a:rPr>
                              </m:ctrlPr>
                            </m:dPr>
                            <m:e>
                              <m:r>
                                <a:rPr lang="en-US" altLang="ko-KR" sz="2000" i="1" dirty="0">
                                  <a:solidFill>
                                    <a:srgbClr val="FF0000"/>
                                  </a:solidFill>
                                  <a:latin typeface="Cambria Math" panose="02040503050406030204" pitchFamily="18" charset="0"/>
                                </a:rPr>
                                <m:t>𝐼</m:t>
                              </m:r>
                            </m:e>
                          </m:d>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𝑟</m:t>
                              </m:r>
                            </m:e>
                          </m:acc>
                          <m:d>
                            <m:dPr>
                              <m:ctrlPr>
                                <a:rPr lang="en-US" altLang="ko-KR" sz="2000" i="1" dirty="0">
                                  <a:latin typeface="Cambria Math" panose="02040503050406030204" pitchFamily="18" charset="0"/>
                                </a:rPr>
                              </m:ctrlPr>
                            </m:dPr>
                            <m:e>
                              <m:r>
                                <a:rPr lang="en-US" altLang="ko-KR" sz="2000" i="1" dirty="0">
                                  <a:latin typeface="Cambria Math" panose="02040503050406030204" pitchFamily="18" charset="0"/>
                                </a:rPr>
                                <m:t>𝑡</m:t>
                              </m:r>
                            </m:e>
                          </m:d>
                          <m:r>
                            <a:rPr lang="en-US" altLang="ko-KR" sz="2000" i="1" dirty="0">
                              <a:latin typeface="Cambria Math" panose="02040503050406030204" pitchFamily="18" charset="0"/>
                            </a:rPr>
                            <m:t>+</m:t>
                          </m:r>
                          <m:r>
                            <a:rPr lang="en-US" altLang="ko-KR" sz="2000" i="1" dirty="0">
                              <a:solidFill>
                                <a:srgbClr val="FF0000"/>
                              </a:solidFill>
                              <a:latin typeface="Cambria Math" panose="02040503050406030204" pitchFamily="18" charset="0"/>
                            </a:rPr>
                            <m:t>ℑ</m:t>
                          </m:r>
                          <m:d>
                            <m:dPr>
                              <m:ctrlPr>
                                <a:rPr lang="en-US" altLang="ko-KR" sz="2000" i="1" dirty="0">
                                  <a:solidFill>
                                    <a:srgbClr val="FF0000"/>
                                  </a:solidFill>
                                  <a:latin typeface="Cambria Math" panose="02040503050406030204" pitchFamily="18" charset="0"/>
                                </a:rPr>
                              </m:ctrlPr>
                            </m:dPr>
                            <m:e>
                              <m:r>
                                <a:rPr lang="en-US" altLang="ko-KR" sz="2000" i="1" dirty="0">
                                  <a:solidFill>
                                    <a:srgbClr val="FF0000"/>
                                  </a:solidFill>
                                  <a:latin typeface="Cambria Math" panose="02040503050406030204" pitchFamily="18" charset="0"/>
                                </a:rPr>
                                <m:t>𝐼</m:t>
                              </m:r>
                            </m:e>
                          </m:d>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𝜙</m:t>
                              </m:r>
                            </m:e>
                          </m:acc>
                          <m:d>
                            <m:dPr>
                              <m:ctrlPr>
                                <a:rPr lang="en-US" altLang="ko-KR" sz="2000" i="1" dirty="0">
                                  <a:latin typeface="Cambria Math" panose="02040503050406030204" pitchFamily="18" charset="0"/>
                                </a:rPr>
                              </m:ctrlPr>
                            </m:dPr>
                            <m:e>
                              <m:r>
                                <a:rPr lang="en-US" altLang="ko-KR" sz="2000" i="1" dirty="0">
                                  <a:latin typeface="Cambria Math" panose="02040503050406030204" pitchFamily="18" charset="0"/>
                                </a:rPr>
                                <m:t>𝑡</m:t>
                              </m:r>
                            </m:e>
                          </m:d>
                        </m:e>
                      </m:d>
                    </m:oMath>
                  </m:oMathPara>
                </a14:m>
                <a:endParaRPr lang="en-US" altLang="ko-KR" sz="2000" dirty="0"/>
              </a:p>
              <a:p>
                <a:pPr marL="0" indent="0">
                  <a:buNone/>
                </a:pPr>
                <a:r>
                  <a:rPr lang="en-US" altLang="ko-KR" sz="1000" dirty="0">
                    <a:solidFill>
                      <a:schemeClr val="bg1"/>
                    </a:solidFill>
                  </a:rPr>
                  <a:t>d</a:t>
                </a:r>
              </a:p>
              <a:p>
                <a:pPr marL="0" indent="0">
                  <a:buNone/>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rPr>
                        <m:t>𝐼</m:t>
                      </m:r>
                      <m:r>
                        <a:rPr lang="en-US" altLang="ko-KR" sz="2000" i="1">
                          <a:latin typeface="Cambria Math" panose="02040503050406030204" pitchFamily="18" charset="0"/>
                        </a:rPr>
                        <m:t>=</m:t>
                      </m:r>
                      <m:nary>
                        <m:naryPr>
                          <m:chr m:val="∑"/>
                          <m:ctrlPr>
                            <a:rPr lang="en-US" altLang="ko-KR" sz="2000" i="1">
                              <a:latin typeface="Cambria Math" panose="02040503050406030204" pitchFamily="18" charset="0"/>
                            </a:rPr>
                          </m:ctrlPr>
                        </m:naryPr>
                        <m:sub>
                          <m:r>
                            <a:rPr lang="en-US" altLang="ko-KR" sz="2000" i="1">
                              <a:latin typeface="Cambria Math" panose="02040503050406030204" pitchFamily="18" charset="0"/>
                            </a:rPr>
                            <m:t>ℓ=1</m:t>
                          </m:r>
                        </m:sub>
                        <m:sup>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ℓ</m:t>
                              </m:r>
                            </m:e>
                            <m:sub>
                              <m:r>
                                <m:rPr>
                                  <m:sty m:val="p"/>
                                </m:rPr>
                                <a:rPr lang="en-US" altLang="ko-KR" sz="2000" b="0" i="1" smtClean="0">
                                  <a:latin typeface="Cambria Math" panose="02040503050406030204" pitchFamily="18" charset="0"/>
                                </a:rPr>
                                <m:t>max</m:t>
                              </m:r>
                            </m:sub>
                          </m:sSub>
                        </m:sup>
                        <m:e>
                          <m:nary>
                            <m:naryPr>
                              <m:chr m:val="∑"/>
                              <m:ctrlPr>
                                <a:rPr lang="en-US" altLang="ko-KR" sz="2000" i="1">
                                  <a:latin typeface="Cambria Math" panose="02040503050406030204" pitchFamily="18" charset="0"/>
                                </a:rPr>
                              </m:ctrlPr>
                            </m:naryPr>
                            <m:sub>
                              <m:r>
                                <a:rPr lang="en-US" altLang="ko-KR" sz="2000" i="1">
                                  <a:latin typeface="Cambria Math" panose="02040503050406030204" pitchFamily="18" charset="0"/>
                                </a:rPr>
                                <m:t>𝑚</m:t>
                              </m:r>
                              <m:r>
                                <a:rPr lang="en-US" altLang="ko-KR" sz="2000" i="1">
                                  <a:latin typeface="Cambria Math" panose="02040503050406030204" pitchFamily="18" charset="0"/>
                                </a:rPr>
                                <m:t>=−ℓ</m:t>
                              </m:r>
                            </m:sub>
                            <m:sup>
                              <m:r>
                                <a:rPr lang="en-US" altLang="ko-KR" sz="2000" i="1">
                                  <a:latin typeface="Cambria Math" panose="02040503050406030204" pitchFamily="18" charset="0"/>
                                </a:rPr>
                                <m:t>ℓ−2</m:t>
                              </m:r>
                            </m:sup>
                            <m:e>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r>
                                        <a:rPr lang="en-US" altLang="ko-KR" sz="2000" i="1">
                                          <a:latin typeface="Cambria Math" panose="02040503050406030204" pitchFamily="18" charset="0"/>
                                        </a:rPr>
                                        <m:t>−1</m:t>
                                      </m:r>
                                    </m:e>
                                  </m:d>
                                </m:e>
                                <m:sup>
                                  <m:r>
                                    <a:rPr lang="en-US" altLang="ko-KR" sz="2000" i="1">
                                      <a:latin typeface="Cambria Math" panose="02040503050406030204" pitchFamily="18" charset="0"/>
                                    </a:rPr>
                                    <m:t>𝑚</m:t>
                                  </m:r>
                                </m:sup>
                              </m:sSup>
                              <m:f>
                                <m:fPr>
                                  <m:ctrlPr>
                                    <a:rPr lang="en-US" altLang="ko-KR" sz="2000" i="1">
                                      <a:latin typeface="Cambria Math" panose="02040503050406030204" pitchFamily="18" charset="0"/>
                                    </a:rPr>
                                  </m:ctrlPr>
                                </m:fPr>
                                <m:num>
                                  <m:d>
                                    <m:dPr>
                                      <m:ctrlPr>
                                        <a:rPr lang="en-US" altLang="ko-KR" sz="2000" i="1">
                                          <a:latin typeface="Cambria Math" panose="02040503050406030204" pitchFamily="18" charset="0"/>
                                        </a:rPr>
                                      </m:ctrlPr>
                                    </m:dPr>
                                    <m:e>
                                      <m:r>
                                        <a:rPr lang="en-US" altLang="ko-KR" sz="2000" i="1">
                                          <a:latin typeface="Cambria Math" panose="02040503050406030204" pitchFamily="18" charset="0"/>
                                        </a:rPr>
                                        <m:t>ℓ−</m:t>
                                      </m:r>
                                      <m:r>
                                        <a:rPr lang="en-US" altLang="ko-KR" sz="2000" i="1">
                                          <a:latin typeface="Cambria Math" panose="02040503050406030204" pitchFamily="18" charset="0"/>
                                        </a:rPr>
                                        <m:t>𝑚</m:t>
                                      </m:r>
                                    </m:e>
                                  </m:d>
                                  <m:r>
                                    <a:rPr lang="en-US" altLang="ko-KR" sz="2000" i="1">
                                      <a:latin typeface="Cambria Math" panose="02040503050406030204" pitchFamily="18" charset="0"/>
                                    </a:rPr>
                                    <m:t>!</m:t>
                                  </m:r>
                                </m:num>
                                <m:den>
                                  <m:d>
                                    <m:dPr>
                                      <m:ctrlPr>
                                        <a:rPr lang="en-US" altLang="ko-KR" sz="2000" i="1">
                                          <a:latin typeface="Cambria Math" panose="02040503050406030204" pitchFamily="18" charset="0"/>
                                        </a:rPr>
                                      </m:ctrlPr>
                                    </m:dPr>
                                    <m:e>
                                      <m:r>
                                        <a:rPr lang="en-US" altLang="ko-KR" sz="2000" i="1">
                                          <a:latin typeface="Cambria Math" panose="02040503050406030204" pitchFamily="18" charset="0"/>
                                        </a:rPr>
                                        <m:t>ℓ−</m:t>
                                      </m:r>
                                      <m:r>
                                        <a:rPr lang="en-US" altLang="ko-KR" sz="2000" i="1">
                                          <a:latin typeface="Cambria Math" panose="02040503050406030204" pitchFamily="18" charset="0"/>
                                        </a:rPr>
                                        <m:t>𝑚</m:t>
                                      </m:r>
                                      <m:r>
                                        <a:rPr lang="en-US" altLang="ko-KR" sz="2000" i="1">
                                          <a:latin typeface="Cambria Math" panose="02040503050406030204" pitchFamily="18" charset="0"/>
                                        </a:rPr>
                                        <m:t>−2</m:t>
                                      </m:r>
                                    </m:e>
                                  </m:d>
                                  <m:r>
                                    <a:rPr lang="en-US" altLang="ko-KR" sz="2000" i="1">
                                      <a:latin typeface="Cambria Math" panose="02040503050406030204" pitchFamily="18" charset="0"/>
                                    </a:rPr>
                                    <m:t>!</m:t>
                                  </m:r>
                                </m:den>
                              </m:f>
                              <m:f>
                                <m:fPr>
                                  <m:ctrlPr>
                                    <a:rPr lang="en-US" altLang="ko-KR" sz="2000" i="1">
                                      <a:latin typeface="Cambria Math" panose="02040503050406030204" pitchFamily="18" charset="0"/>
                                    </a:rPr>
                                  </m:ctrlPr>
                                </m:fPr>
                                <m:num>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𝑆</m:t>
                                      </m:r>
                                    </m:e>
                                    <m:sub>
                                      <m:r>
                                        <a:rPr lang="en-US" altLang="ko-KR" sz="2000" i="1">
                                          <a:latin typeface="Cambria Math" panose="02040503050406030204" pitchFamily="18" charset="0"/>
                                        </a:rPr>
                                        <m:t>ℓ,ℓ−1</m:t>
                                      </m:r>
                                    </m:sub>
                                    <m:sup>
                                      <m:r>
                                        <a:rPr lang="en-US" altLang="ko-KR" sz="2000" i="1">
                                          <a:latin typeface="Cambria Math" panose="02040503050406030204" pitchFamily="18" charset="0"/>
                                        </a:rPr>
                                        <m:t>𝑚</m:t>
                                      </m:r>
                                    </m:sup>
                                  </m:sSubSup>
                                  <m:r>
                                    <a:rPr lang="en-US" altLang="ko-KR" sz="2000" i="1">
                                      <a:latin typeface="Cambria Math" panose="02040503050406030204" pitchFamily="18" charset="0"/>
                                    </a:rPr>
                                    <m:t>−</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𝑆</m:t>
                                      </m:r>
                                    </m:e>
                                    <m:sub>
                                      <m:r>
                                        <a:rPr lang="en-US" altLang="ko-KR" sz="2000" i="1">
                                          <a:latin typeface="Cambria Math" panose="02040503050406030204" pitchFamily="18" charset="0"/>
                                        </a:rPr>
                                        <m:t>ℓ,ℓ−1</m:t>
                                      </m:r>
                                    </m:sub>
                                    <m:sup>
                                      <m:r>
                                        <a:rPr lang="en-US" altLang="ko-KR" sz="2000" i="1">
                                          <a:latin typeface="Cambria Math" panose="02040503050406030204" pitchFamily="18" charset="0"/>
                                        </a:rPr>
                                        <m:t>−</m:t>
                                      </m:r>
                                      <m:r>
                                        <a:rPr lang="en-US" altLang="ko-KR" sz="2000" i="1">
                                          <a:latin typeface="Cambria Math" panose="02040503050406030204" pitchFamily="18" charset="0"/>
                                        </a:rPr>
                                        <m:t>𝑚</m:t>
                                      </m:r>
                                      <m:r>
                                        <a:rPr lang="en-US" altLang="ko-KR" sz="2000" i="1">
                                          <a:latin typeface="Cambria Math" panose="02040503050406030204" pitchFamily="18" charset="0"/>
                                        </a:rPr>
                                        <m:t>−1</m:t>
                                      </m:r>
                                    </m:sup>
                                  </m:sSubSup>
                                </m:num>
                                <m:den>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1−ℓ−</m:t>
                                          </m:r>
                                          <m:r>
                                            <a:rPr lang="en-US" altLang="ko-KR" sz="2000" i="1">
                                              <a:latin typeface="Cambria Math" panose="02040503050406030204" pitchFamily="18" charset="0"/>
                                            </a:rPr>
                                            <m:t>𝑚</m:t>
                                          </m:r>
                                        </m:num>
                                        <m:den>
                                          <m:r>
                                            <a:rPr lang="en-US" altLang="ko-KR" sz="2000" i="1">
                                              <a:latin typeface="Cambria Math" panose="02040503050406030204" pitchFamily="18" charset="0"/>
                                            </a:rPr>
                                            <m:t>2</m:t>
                                          </m:r>
                                        </m:den>
                                      </m:f>
                                    </m:e>
                                  </m:d>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3−ℓ+</m:t>
                                          </m:r>
                                          <m:r>
                                            <a:rPr lang="en-US" altLang="ko-KR" sz="2000" i="1">
                                              <a:latin typeface="Cambria Math" panose="02040503050406030204" pitchFamily="18" charset="0"/>
                                            </a:rPr>
                                            <m:t>𝑚</m:t>
                                          </m:r>
                                        </m:num>
                                        <m:den>
                                          <m:r>
                                            <a:rPr lang="en-US" altLang="ko-KR" sz="2000" i="1">
                                              <a:latin typeface="Cambria Math" panose="02040503050406030204" pitchFamily="18" charset="0"/>
                                            </a:rPr>
                                            <m:t>2</m:t>
                                          </m:r>
                                        </m:den>
                                      </m:f>
                                    </m:e>
                                  </m:d>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2+ℓ−</m:t>
                                          </m:r>
                                          <m:r>
                                            <a:rPr lang="en-US" altLang="ko-KR" sz="2000" i="1">
                                              <a:latin typeface="Cambria Math" panose="02040503050406030204" pitchFamily="18" charset="0"/>
                                            </a:rPr>
                                            <m:t>𝑚</m:t>
                                          </m:r>
                                        </m:num>
                                        <m:den>
                                          <m:r>
                                            <a:rPr lang="en-US" altLang="ko-KR" sz="2000" i="1">
                                              <a:latin typeface="Cambria Math" panose="02040503050406030204" pitchFamily="18" charset="0"/>
                                            </a:rPr>
                                            <m:t>2</m:t>
                                          </m:r>
                                        </m:den>
                                      </m:f>
                                    </m:e>
                                  </m:d>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2+ℓ−</m:t>
                                          </m:r>
                                          <m:r>
                                            <a:rPr lang="en-US" altLang="ko-KR" sz="2000" i="1">
                                              <a:latin typeface="Cambria Math" panose="02040503050406030204" pitchFamily="18" charset="0"/>
                                            </a:rPr>
                                            <m:t>𝑚</m:t>
                                          </m:r>
                                        </m:num>
                                        <m:den>
                                          <m:r>
                                            <a:rPr lang="en-US" altLang="ko-KR" sz="2000" i="1">
                                              <a:latin typeface="Cambria Math" panose="02040503050406030204" pitchFamily="18" charset="0"/>
                                            </a:rPr>
                                            <m:t>2</m:t>
                                          </m:r>
                                        </m:den>
                                      </m:f>
                                    </m:e>
                                  </m:d>
                                </m:den>
                              </m:f>
                            </m:e>
                          </m:nary>
                        </m:e>
                      </m:nary>
                    </m:oMath>
                  </m:oMathPara>
                </a14:m>
                <a:endParaRPr lang="en-US" altLang="ko-KR" sz="2000" dirty="0"/>
              </a:p>
              <a:p>
                <a:pPr marL="0" indent="0">
                  <a:buNone/>
                </a:pPr>
                <a:endParaRPr lang="en-US" altLang="ko-KR" sz="20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𝑆</m:t>
                          </m:r>
                        </m:e>
                        <m:sub>
                          <m:r>
                            <a:rPr lang="en-US" altLang="ko-KR" sz="2000" i="1">
                              <a:latin typeface="Cambria Math" panose="02040503050406030204" pitchFamily="18" charset="0"/>
                            </a:rPr>
                            <m:t>ℓ,ℓ−1</m:t>
                          </m:r>
                        </m:sub>
                        <m:sup>
                          <m:r>
                            <a:rPr lang="en-US" altLang="ko-KR" sz="2000" i="1">
                              <a:latin typeface="Cambria Math" panose="02040503050406030204" pitchFamily="18" charset="0"/>
                            </a:rPr>
                            <m:t>𝑚</m:t>
                          </m:r>
                        </m:sup>
                      </m:sSubSup>
                      <m:r>
                        <a:rPr lang="en-US" altLang="ko-KR" sz="2000" i="1">
                          <a:latin typeface="Cambria Math" panose="02040503050406030204" pitchFamily="18" charset="0"/>
                        </a:rPr>
                        <m:t> </m:t>
                      </m:r>
                      <m:r>
                        <a:rPr lang="en-US" altLang="ko-KR" sz="2000" i="1" dirty="0">
                          <a:latin typeface="Cambria Math" panose="02040503050406030204" pitchFamily="18" charset="0"/>
                        </a:rPr>
                        <m:t>=</m:t>
                      </m:r>
                      <m:sSup>
                        <m:sSupPr>
                          <m:ctrlPr>
                            <a:rPr lang="en-US" altLang="ko-KR" sz="2000" i="1" smtClean="0">
                              <a:solidFill>
                                <a:srgbClr val="0000FF"/>
                              </a:solidFill>
                              <a:latin typeface="Cambria Math" panose="02040503050406030204" pitchFamily="18" charset="0"/>
                            </a:rPr>
                          </m:ctrlPr>
                        </m:sSupPr>
                        <m:e>
                          <m:r>
                            <a:rPr lang="en-US" altLang="ko-KR" sz="2000" i="1">
                              <a:solidFill>
                                <a:srgbClr val="0000FF"/>
                              </a:solidFill>
                              <a:latin typeface="Cambria Math" panose="02040503050406030204" pitchFamily="18" charset="0"/>
                            </a:rPr>
                            <m:t>ℳ</m:t>
                          </m:r>
                        </m:e>
                        <m:sup>
                          <m:r>
                            <a:rPr lang="en-US" altLang="ko-KR" sz="2000" i="1">
                              <a:solidFill>
                                <a:srgbClr val="0000FF"/>
                              </a:solidFill>
                              <a:latin typeface="Cambria Math" panose="02040503050406030204" pitchFamily="18" charset="0"/>
                            </a:rPr>
                            <m:t>2</m:t>
                          </m:r>
                        </m:sup>
                      </m:sSup>
                      <m:nary>
                        <m:naryPr>
                          <m:ctrlPr>
                            <a:rPr lang="en-US" altLang="ko-KR" sz="2000" i="1">
                              <a:latin typeface="Cambria Math" panose="02040503050406030204" pitchFamily="18" charset="0"/>
                            </a:rPr>
                          </m:ctrlPr>
                        </m:naryPr>
                        <m:sub>
                          <m:r>
                            <a:rPr lang="en-US" altLang="ko-KR" sz="2000" i="1">
                              <a:latin typeface="Cambria Math" panose="02040503050406030204" pitchFamily="18" charset="0"/>
                            </a:rPr>
                            <m:t>0</m:t>
                          </m:r>
                        </m:sub>
                        <m:sup>
                          <m:r>
                            <a:rPr lang="en-US" altLang="ko-KR" sz="2000" i="1">
                              <a:latin typeface="Cambria Math" panose="02040503050406030204" pitchFamily="18" charset="0"/>
                            </a:rPr>
                            <m:t>∞</m:t>
                          </m:r>
                        </m:sup>
                        <m:e>
                          <m:r>
                            <a:rPr lang="en-US" altLang="ko-KR" sz="2000" i="1">
                              <a:latin typeface="Cambria Math" panose="02040503050406030204" pitchFamily="18" charset="0"/>
                            </a:rPr>
                            <m:t>𝑑𝑘</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𝑘</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𝑗</m:t>
                                  </m:r>
                                </m:e>
                                <m:sub>
                                  <m:r>
                                    <a:rPr lang="en-US" altLang="ko-KR" sz="2000" i="1">
                                      <a:latin typeface="Cambria Math" panose="02040503050406030204" pitchFamily="18" charset="0"/>
                                    </a:rPr>
                                    <m:t>ℓ</m:t>
                                  </m:r>
                                </m:sub>
                              </m:sSub>
                              <m:r>
                                <a:rPr lang="en-US" altLang="ko-KR" sz="2000" i="1">
                                  <a:latin typeface="Cambria Math" panose="02040503050406030204" pitchFamily="18" charset="0"/>
                                </a:rPr>
                                <m:t>(</m:t>
                              </m:r>
                              <m:r>
                                <a:rPr lang="en-US" altLang="ko-KR" sz="2000" i="1">
                                  <a:latin typeface="Cambria Math" panose="02040503050406030204" pitchFamily="18" charset="0"/>
                                </a:rPr>
                                <m:t>𝑘</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𝑟</m:t>
                                  </m:r>
                                </m:e>
                                <m:sub>
                                  <m:r>
                                    <a:rPr lang="en-US" altLang="ko-KR" sz="2000" i="1">
                                      <a:latin typeface="Cambria Math" panose="02040503050406030204" pitchFamily="18" charset="0"/>
                                    </a:rPr>
                                    <m:t>0</m:t>
                                  </m:r>
                                </m:sub>
                              </m:sSub>
                              <m:r>
                                <a:rPr lang="en-US" altLang="ko-KR" sz="2000" i="1">
                                  <a:latin typeface="Cambria Math" panose="02040503050406030204" pitchFamily="18" charset="0"/>
                                </a:rPr>
                                <m:t>)</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𝑗</m:t>
                                  </m:r>
                                </m:e>
                                <m:sub>
                                  <m:r>
                                    <a:rPr lang="en-US" altLang="ko-KR" sz="2000" i="1">
                                      <a:latin typeface="Cambria Math" panose="02040503050406030204" pitchFamily="18" charset="0"/>
                                    </a:rPr>
                                    <m:t>ℓ−1</m:t>
                                  </m:r>
                                </m:sub>
                              </m:sSub>
                              <m:r>
                                <a:rPr lang="en-US" altLang="ko-KR" sz="2000" i="1">
                                  <a:latin typeface="Cambria Math" panose="02040503050406030204" pitchFamily="18" charset="0"/>
                                </a:rPr>
                                <m:t>(</m:t>
                              </m:r>
                              <m:r>
                                <a:rPr lang="en-US" altLang="ko-KR" sz="2000" i="1">
                                  <a:latin typeface="Cambria Math" panose="02040503050406030204" pitchFamily="18" charset="0"/>
                                </a:rPr>
                                <m:t>𝑘</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𝑟</m:t>
                                  </m:r>
                                </m:e>
                                <m:sub>
                                  <m:r>
                                    <a:rPr lang="en-US" altLang="ko-KR" sz="2000" i="1">
                                      <a:latin typeface="Cambria Math" panose="02040503050406030204" pitchFamily="18" charset="0"/>
                                    </a:rPr>
                                    <m:t>0</m:t>
                                  </m:r>
                                </m:sub>
                              </m:sSub>
                              <m:r>
                                <a:rPr lang="en-US" altLang="ko-KR" sz="2000" i="1">
                                  <a:latin typeface="Cambria Math" panose="02040503050406030204" pitchFamily="18" charset="0"/>
                                </a:rPr>
                                <m:t>)</m:t>
                              </m:r>
                            </m:num>
                            <m:den>
                              <m:f>
                                <m:fPr>
                                  <m:ctrlPr>
                                    <a:rPr lang="en-US" altLang="ko-KR" sz="2000" i="1" dirty="0">
                                      <a:latin typeface="Cambria Math" panose="02040503050406030204" pitchFamily="18" charset="0"/>
                                    </a:rPr>
                                  </m:ctrlPr>
                                </m:fPr>
                                <m:num>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ℏ</m:t>
                                      </m:r>
                                    </m:e>
                                    <m:sup>
                                      <m:r>
                                        <a:rPr lang="en-US" altLang="ko-KR" sz="2000" i="1" dirty="0">
                                          <a:latin typeface="Cambria Math" panose="02040503050406030204" pitchFamily="18" charset="0"/>
                                        </a:rPr>
                                        <m:t>2</m:t>
                                      </m:r>
                                    </m:sup>
                                  </m:sSup>
                                </m:num>
                                <m:den>
                                  <m:r>
                                    <a:rPr lang="en-US" altLang="ko-KR" sz="2000" i="1" dirty="0">
                                      <a:latin typeface="Cambria Math" panose="02040503050406030204" pitchFamily="18" charset="0"/>
                                    </a:rPr>
                                    <m:t>4</m:t>
                                  </m:r>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dirty="0">
                                          <a:latin typeface="Cambria Math" panose="02040503050406030204" pitchFamily="18" charset="0"/>
                                        </a:rPr>
                                        <m:t>2</m:t>
                                      </m:r>
                                    </m:sup>
                                  </m:sSubSup>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𝑐</m:t>
                                      </m:r>
                                    </m:e>
                                    <m:sub>
                                      <m:r>
                                        <a:rPr lang="en-US" altLang="ko-KR" sz="2000" i="1" dirty="0">
                                          <a:latin typeface="Cambria Math" panose="02040503050406030204" pitchFamily="18" charset="0"/>
                                        </a:rPr>
                                        <m:t>𝑠</m:t>
                                      </m:r>
                                    </m:sub>
                                    <m:sup>
                                      <m:r>
                                        <a:rPr lang="en-US" altLang="ko-KR" sz="2000" i="1" dirty="0">
                                          <a:latin typeface="Cambria Math" panose="02040503050406030204" pitchFamily="18" charset="0"/>
                                        </a:rPr>
                                        <m:t>2</m:t>
                                      </m:r>
                                    </m:sup>
                                  </m:sSubSup>
                                </m:den>
                              </m:f>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𝑘</m:t>
                                  </m:r>
                                </m:e>
                                <m:sup>
                                  <m:r>
                                    <a:rPr lang="en-US" altLang="ko-KR" sz="2000" i="1" dirty="0">
                                      <a:latin typeface="Cambria Math" panose="02040503050406030204" pitchFamily="18" charset="0"/>
                                    </a:rPr>
                                    <m:t>4</m:t>
                                  </m:r>
                                </m:sup>
                              </m:sSup>
                              <m:r>
                                <a:rPr lang="en-US" altLang="ko-KR" sz="2000" i="1" dirty="0">
                                  <a:latin typeface="Cambria Math" panose="02040503050406030204" pitchFamily="18" charset="0"/>
                                </a:rPr>
                                <m:t>+</m:t>
                              </m:r>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𝑘</m:t>
                                  </m:r>
                                </m:e>
                                <m:sup>
                                  <m:r>
                                    <a:rPr lang="en-US" altLang="ko-KR" sz="2000" i="1" dirty="0">
                                      <a:latin typeface="Cambria Math" panose="02040503050406030204" pitchFamily="18" charset="0"/>
                                    </a:rPr>
                                    <m:t>2</m:t>
                                  </m:r>
                                </m:sup>
                              </m:sSup>
                              <m:r>
                                <a:rPr lang="en-US" altLang="ko-KR" sz="2000" i="1" dirty="0">
                                  <a:latin typeface="Cambria Math" panose="02040503050406030204" pitchFamily="18" charset="0"/>
                                </a:rPr>
                                <m:t>−</m:t>
                              </m:r>
                              <m:sSup>
                                <m:sSupPr>
                                  <m:ctrlPr>
                                    <a:rPr lang="en-US" altLang="ko-KR" sz="2000" i="1" dirty="0">
                                      <a:latin typeface="Cambria Math" panose="02040503050406030204" pitchFamily="18" charset="0"/>
                                    </a:rPr>
                                  </m:ctrlPr>
                                </m:sSupPr>
                                <m:e>
                                  <m:d>
                                    <m:dPr>
                                      <m:ctrlPr>
                                        <a:rPr lang="en-US" altLang="ko-KR" sz="2000" i="1" dirty="0">
                                          <a:latin typeface="Cambria Math" panose="02040503050406030204" pitchFamily="18" charset="0"/>
                                        </a:rPr>
                                      </m:ctrlPr>
                                    </m:dPr>
                                    <m:e>
                                      <m:f>
                                        <m:fPr>
                                          <m:ctrlPr>
                                            <a:rPr lang="en-US" altLang="ko-KR" sz="2000" i="1" dirty="0">
                                              <a:latin typeface="Cambria Math" panose="02040503050406030204" pitchFamily="18" charset="0"/>
                                            </a:rPr>
                                          </m:ctrlPr>
                                        </m:fPr>
                                        <m:num>
                                          <m:r>
                                            <a:rPr lang="en-US" altLang="ko-KR" sz="2000" i="1" dirty="0">
                                              <a:latin typeface="Cambria Math" panose="02040503050406030204" pitchFamily="18" charset="0"/>
                                            </a:rPr>
                                            <m:t>𝑚</m:t>
                                          </m:r>
                                          <m:r>
                                            <m:rPr>
                                              <m:sty m:val="p"/>
                                            </m:rPr>
                                            <a:rPr lang="en-US" altLang="ko-KR" sz="2000" dirty="0">
                                              <a:latin typeface="Cambria Math" panose="02040503050406030204" pitchFamily="18" charset="0"/>
                                            </a:rPr>
                                            <m:t>Ω</m:t>
                                          </m:r>
                                        </m:num>
                                        <m:den>
                                          <m:sSub>
                                            <m:sSubPr>
                                              <m:ctrlPr>
                                                <a:rPr lang="en-US" altLang="ko-KR" sz="2000" i="1" dirty="0">
                                                  <a:latin typeface="Cambria Math" panose="02040503050406030204" pitchFamily="18" charset="0"/>
                                                </a:rPr>
                                              </m:ctrlPr>
                                            </m:sSubPr>
                                            <m:e>
                                              <m:r>
                                                <a:rPr lang="en-US" altLang="ko-KR" sz="2000" i="1" dirty="0">
                                                  <a:latin typeface="Cambria Math" panose="02040503050406030204" pitchFamily="18" charset="0"/>
                                                </a:rPr>
                                                <m:t>𝑐</m:t>
                                              </m:r>
                                            </m:e>
                                            <m:sub>
                                              <m:r>
                                                <a:rPr lang="en-US" altLang="ko-KR" sz="2000" i="1" dirty="0">
                                                  <a:latin typeface="Cambria Math" panose="02040503050406030204" pitchFamily="18" charset="0"/>
                                                </a:rPr>
                                                <m:t>𝑠</m:t>
                                              </m:r>
                                            </m:sub>
                                          </m:sSub>
                                        </m:den>
                                      </m:f>
                                      <m:r>
                                        <a:rPr lang="en-US" altLang="ko-KR" sz="2000" dirty="0">
                                          <a:latin typeface="Cambria Math" panose="02040503050406030204" pitchFamily="18" charset="0"/>
                                        </a:rPr>
                                        <m:t>+</m:t>
                                      </m:r>
                                      <m:r>
                                        <m:rPr>
                                          <m:sty m:val="p"/>
                                        </m:rPr>
                                        <a:rPr lang="en-US" altLang="ko-KR" sz="2000" dirty="0">
                                          <a:latin typeface="Cambria Math" panose="02040503050406030204" pitchFamily="18" charset="0"/>
                                        </a:rPr>
                                        <m:t>i</m:t>
                                      </m:r>
                                      <m:r>
                                        <a:rPr lang="en-US" altLang="ko-KR" sz="2000" i="1" dirty="0">
                                          <a:latin typeface="Cambria Math" panose="02040503050406030204" pitchFamily="18" charset="0"/>
                                        </a:rPr>
                                        <m:t>𝜖</m:t>
                                      </m:r>
                                    </m:e>
                                  </m:d>
                                </m:e>
                                <m:sup>
                                  <m:r>
                                    <a:rPr lang="en-US" altLang="ko-KR" sz="2000" i="1" dirty="0">
                                      <a:latin typeface="Cambria Math" panose="02040503050406030204" pitchFamily="18" charset="0"/>
                                    </a:rPr>
                                    <m:t>2</m:t>
                                  </m:r>
                                </m:sup>
                              </m:sSup>
                            </m:den>
                          </m:f>
                        </m:e>
                      </m:nary>
                      <m:r>
                        <a:rPr lang="en-US" altLang="ko-KR" sz="2000" b="0" i="1" dirty="0" smtClean="0">
                          <a:solidFill>
                            <a:schemeClr val="bg1"/>
                          </a:solidFill>
                          <a:latin typeface="Cambria Math" panose="02040503050406030204" pitchFamily="18" charset="0"/>
                        </a:rPr>
                        <m:t>,   </m:t>
                      </m:r>
                      <m:r>
                        <a:rPr lang="en-US" altLang="ko-KR" sz="2000" b="0" i="1" dirty="0" smtClean="0">
                          <a:solidFill>
                            <a:schemeClr val="bg1"/>
                          </a:solidFill>
                          <a:latin typeface="Cambria Math" panose="02040503050406030204" pitchFamily="18" charset="0"/>
                        </a:rPr>
                        <m:t>𝑑𝑑𝑑𝑑</m:t>
                      </m:r>
                    </m:oMath>
                  </m:oMathPara>
                </a14:m>
                <a:endParaRPr lang="en-US" altLang="ko-KR" sz="2000" dirty="0"/>
              </a:p>
              <a:p>
                <a:endParaRPr lang="en-US" altLang="ko-KR" sz="2000" dirty="0"/>
              </a:p>
            </p:txBody>
          </p:sp>
        </mc:Choice>
        <mc:Fallback xmlns="">
          <p:sp>
            <p:nvSpPr>
              <p:cNvPr id="29" name="내용 개체 틀 2">
                <a:extLst>
                  <a:ext uri="{FF2B5EF4-FFF2-40B4-BE49-F238E27FC236}">
                    <a16:creationId xmlns:a16="http://schemas.microsoft.com/office/drawing/2014/main" id="{84E7076B-7B81-3DF5-DBCD-EABC5B729461}"/>
                  </a:ext>
                </a:extLst>
              </p:cNvPr>
              <p:cNvSpPr txBox="1">
                <a:spLocks noRot="1" noChangeAspect="1" noMove="1" noResize="1" noEditPoints="1" noAdjustHandles="1" noChangeArrowheads="1" noChangeShapeType="1" noTextEdit="1"/>
              </p:cNvSpPr>
              <p:nvPr/>
            </p:nvSpPr>
            <p:spPr>
              <a:xfrm>
                <a:off x="490654" y="1297946"/>
                <a:ext cx="11210692" cy="3910865"/>
              </a:xfrm>
              <a:prstGeom prst="rect">
                <a:avLst/>
              </a:prstGeom>
              <a:blipFill>
                <a:blip r:embed="rId3"/>
                <a:stretch>
                  <a:fillRect l="-489" t="-2340"/>
                </a:stretch>
              </a:blipFill>
            </p:spPr>
            <p:txBody>
              <a:bodyPr/>
              <a:lstStyle/>
              <a:p>
                <a:r>
                  <a:rPr lang="ko-KR" altLang="en-US">
                    <a:noFill/>
                  </a:rPr>
                  <a:t> </a:t>
                </a:r>
              </a:p>
            </p:txBody>
          </p:sp>
        </mc:Fallback>
      </mc:AlternateContent>
      <p:sp>
        <p:nvSpPr>
          <p:cNvPr id="14" name="TextBox 13">
            <a:extLst>
              <a:ext uri="{FF2B5EF4-FFF2-40B4-BE49-F238E27FC236}">
                <a16:creationId xmlns:a16="http://schemas.microsoft.com/office/drawing/2014/main" id="{13FDA1DE-4C4A-F2B8-C6FF-54E181C30F7A}"/>
              </a:ext>
            </a:extLst>
          </p:cNvPr>
          <p:cNvSpPr txBox="1"/>
          <p:nvPr/>
        </p:nvSpPr>
        <p:spPr>
          <a:xfrm>
            <a:off x="6227875" y="2176365"/>
            <a:ext cx="4567854" cy="369332"/>
          </a:xfrm>
          <a:prstGeom prst="rect">
            <a:avLst/>
          </a:prstGeom>
          <a:noFill/>
        </p:spPr>
        <p:txBody>
          <a:bodyPr wrap="none" rtlCol="0">
            <a:spAutoFit/>
          </a:bodyPr>
          <a:lstStyle/>
          <a:p>
            <a:r>
              <a:rPr lang="en-US" altLang="ko-KR" dirty="0">
                <a:solidFill>
                  <a:srgbClr val="FF0000"/>
                </a:solidFill>
              </a:rPr>
              <a:t>Directional DF Coefficient (Radial &amp; Tangential)</a:t>
            </a:r>
            <a:endParaRPr lang="ko-KR" altLang="en-US" dirty="0">
              <a:solidFill>
                <a:srgbClr val="FF0000"/>
              </a:solidFill>
            </a:endParaRPr>
          </a:p>
        </p:txBody>
      </p:sp>
      <p:sp>
        <p:nvSpPr>
          <p:cNvPr id="8" name="제목 1">
            <a:extLst>
              <a:ext uri="{FF2B5EF4-FFF2-40B4-BE49-F238E27FC236}">
                <a16:creationId xmlns:a16="http://schemas.microsoft.com/office/drawing/2014/main" id="{AC3E8B86-8EC1-8499-EF62-72BAF6A16051}"/>
              </a:ext>
            </a:extLst>
          </p:cNvPr>
          <p:cNvSpPr>
            <a:spLocks noGrp="1"/>
          </p:cNvSpPr>
          <p:nvPr>
            <p:ph type="title"/>
          </p:nvPr>
        </p:nvSpPr>
        <p:spPr>
          <a:xfrm>
            <a:off x="1644688" y="384558"/>
            <a:ext cx="8902624" cy="956847"/>
          </a:xfrm>
        </p:spPr>
        <p:txBody>
          <a:bodyPr>
            <a:noAutofit/>
          </a:bodyPr>
          <a:lstStyle/>
          <a:p>
            <a:pPr algn="ctr"/>
            <a:r>
              <a:rPr lang="en-US" altLang="ko-KR" sz="4000" b="1" dirty="0">
                <a:latin typeface="Grandview" panose="020B0502040204020203" pitchFamily="34" charset="0"/>
                <a:cs typeface="Arial" panose="020B0604020202020204" pitchFamily="34" charset="0"/>
              </a:rPr>
              <a:t>DF for circular orbit</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303BC32-37A4-AA12-E98B-CB25A4CEB4CF}"/>
                  </a:ext>
                </a:extLst>
              </p:cNvPr>
              <p:cNvSpPr txBox="1"/>
              <p:nvPr/>
            </p:nvSpPr>
            <p:spPr>
              <a:xfrm>
                <a:off x="8304245" y="927952"/>
                <a:ext cx="3815918" cy="523220"/>
              </a:xfrm>
              <a:prstGeom prst="rect">
                <a:avLst/>
              </a:prstGeom>
              <a:noFill/>
            </p:spPr>
            <p:txBody>
              <a:bodyPr wrap="square" rtlCol="0">
                <a:spAutoFit/>
              </a:bodyPr>
              <a:lstStyle/>
              <a:p>
                <a:pPr algn="r"/>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Berezhiani</a:t>
                </a:r>
                <a:r>
                  <a:rPr lang="en-US" altLang="ko-KR" sz="1400" dirty="0">
                    <a:latin typeface="Arial" panose="020B0604020202020204" pitchFamily="34" charset="0"/>
                    <a:cs typeface="Arial" panose="020B0604020202020204" pitchFamily="34" charset="0"/>
                  </a:rPr>
                  <a:t>+ 2311.07672]</a:t>
                </a:r>
              </a:p>
              <a:p>
                <a:pPr algn="r"/>
                <a:r>
                  <a:rPr lang="en-US" altLang="ko-KR" sz="1400" b="0" dirty="0">
                    <a:latin typeface="Arial" panose="020B0604020202020204" pitchFamily="34" charset="0"/>
                    <a:cs typeface="Arial" panose="020B0604020202020204" pitchFamily="34" charset="0"/>
                  </a:rPr>
                  <a:t>[Buehler &amp; </a:t>
                </a:r>
                <a:r>
                  <a:rPr lang="en-US" altLang="ko-KR" sz="1400" b="0" dirty="0" err="1">
                    <a:latin typeface="Arial" panose="020B0604020202020204" pitchFamily="34" charset="0"/>
                    <a:cs typeface="Arial" panose="020B0604020202020204" pitchFamily="34" charset="0"/>
                  </a:rPr>
                  <a:t>Desjacques</a:t>
                </a:r>
                <a:r>
                  <a:rPr lang="en-US" altLang="ko-KR" sz="1400" b="0" dirty="0">
                    <a:latin typeface="Arial" panose="020B0604020202020204" pitchFamily="34" charset="0"/>
                    <a:cs typeface="Arial" panose="020B0604020202020204" pitchFamily="34" charset="0"/>
                  </a:rPr>
                  <a:t> 2207.13740] for </a:t>
                </a:r>
                <a14:m>
                  <m:oMath xmlns:m="http://schemas.openxmlformats.org/officeDocument/2006/math">
                    <m:sSub>
                      <m:sSubPr>
                        <m:ctrlPr>
                          <a:rPr lang="en-US" altLang="ko-KR" sz="1400" b="0" i="1" smtClean="0">
                            <a:latin typeface="Cambria Math" panose="02040503050406030204" pitchFamily="18" charset="0"/>
                            <a:cs typeface="Arial" panose="020B0604020202020204" pitchFamily="34" charset="0"/>
                          </a:rPr>
                        </m:ctrlPr>
                      </m:sSubPr>
                      <m:e>
                        <m:r>
                          <a:rPr lang="en-US" altLang="ko-KR" sz="1400" b="0" i="1" smtClean="0">
                            <a:latin typeface="Cambria Math" panose="02040503050406030204" pitchFamily="18" charset="0"/>
                            <a:cs typeface="Arial" panose="020B0604020202020204" pitchFamily="34" charset="0"/>
                          </a:rPr>
                          <m:t>𝑐</m:t>
                        </m:r>
                      </m:e>
                      <m:sub>
                        <m:r>
                          <a:rPr lang="en-US" altLang="ko-KR" sz="1400" b="0" i="1" smtClean="0">
                            <a:latin typeface="Cambria Math" panose="02040503050406030204" pitchFamily="18" charset="0"/>
                            <a:cs typeface="Arial" panose="020B0604020202020204" pitchFamily="34" charset="0"/>
                          </a:rPr>
                          <m:t>𝑠</m:t>
                        </m:r>
                      </m:sub>
                    </m:sSub>
                    <m:r>
                      <a:rPr lang="en-US" altLang="ko-KR" sz="1400" b="0" i="1" smtClean="0">
                        <a:latin typeface="Cambria Math" panose="02040503050406030204" pitchFamily="18" charset="0"/>
                        <a:cs typeface="Arial" panose="020B0604020202020204" pitchFamily="34" charset="0"/>
                      </a:rPr>
                      <m:t>=0</m:t>
                    </m:r>
                  </m:oMath>
                </a14:m>
                <a:endParaRPr lang="ko-KR" altLang="en-US" sz="1400" dirty="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6303BC32-37A4-AA12-E98B-CB25A4CEB4CF}"/>
                  </a:ext>
                </a:extLst>
              </p:cNvPr>
              <p:cNvSpPr txBox="1">
                <a:spLocks noRot="1" noChangeAspect="1" noMove="1" noResize="1" noEditPoints="1" noAdjustHandles="1" noChangeArrowheads="1" noChangeShapeType="1" noTextEdit="1"/>
              </p:cNvSpPr>
              <p:nvPr/>
            </p:nvSpPr>
            <p:spPr>
              <a:xfrm>
                <a:off x="8304245" y="927952"/>
                <a:ext cx="3815918" cy="523220"/>
              </a:xfrm>
              <a:prstGeom prst="rect">
                <a:avLst/>
              </a:prstGeom>
              <a:blipFill>
                <a:blip r:embed="rId4"/>
                <a:stretch>
                  <a:fillRect l="-319" t="-2326" r="-479" b="-1162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말풍선: 모서리가 둥근 사각형 8">
                <a:extLst>
                  <a:ext uri="{FF2B5EF4-FFF2-40B4-BE49-F238E27FC236}">
                    <a16:creationId xmlns:a16="http://schemas.microsoft.com/office/drawing/2014/main" id="{AC821DFC-1918-EF46-2251-59ED0D6C69E7}"/>
                  </a:ext>
                </a:extLst>
              </p:cNvPr>
              <p:cNvSpPr/>
              <p:nvPr/>
            </p:nvSpPr>
            <p:spPr>
              <a:xfrm>
                <a:off x="1307690" y="5208811"/>
                <a:ext cx="3555592" cy="1087998"/>
              </a:xfrm>
              <a:prstGeom prst="wedgeRoundRectCallout">
                <a:avLst>
                  <a:gd name="adj1" fmla="val 23036"/>
                  <a:gd name="adj2" fmla="val -106492"/>
                  <a:gd name="adj3" fmla="val 1666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rgbClr val="0000FF"/>
                    </a:solidFill>
                  </a:rPr>
                  <a:t>Mach Number</a:t>
                </a:r>
                <a:r>
                  <a:rPr lang="en-US" altLang="ko-KR" sz="2000" dirty="0">
                    <a:solidFill>
                      <a:sysClr val="windowText" lastClr="000000"/>
                    </a:solidFill>
                  </a:rPr>
                  <a:t> by sound speed</a:t>
                </a:r>
              </a:p>
              <a:p>
                <a:pPr algn="ctr"/>
                <a14:m>
                  <m:oMathPara xmlns:m="http://schemas.openxmlformats.org/officeDocument/2006/math">
                    <m:oMathParaPr>
                      <m:jc m:val="centerGroup"/>
                    </m:oMathParaPr>
                    <m:oMath xmlns:m="http://schemas.openxmlformats.org/officeDocument/2006/math">
                      <m:r>
                        <a:rPr lang="en-US" altLang="ko-KR" sz="2000" b="0" i="1" smtClean="0">
                          <a:solidFill>
                            <a:srgbClr val="0000FF"/>
                          </a:solidFill>
                          <a:latin typeface="Cambria Math" panose="02040503050406030204" pitchFamily="18" charset="0"/>
                        </a:rPr>
                        <m:t>ℳ</m:t>
                      </m:r>
                      <m:r>
                        <a:rPr lang="en-US" altLang="ko-KR" sz="2000" b="0" i="1" smtClean="0">
                          <a:solidFill>
                            <a:srgbClr val="0000FF"/>
                          </a:solidFill>
                          <a:latin typeface="Cambria Math" panose="02040503050406030204" pitchFamily="18" charset="0"/>
                        </a:rPr>
                        <m:t>≡</m:t>
                      </m:r>
                      <m:f>
                        <m:fPr>
                          <m:ctrlPr>
                            <a:rPr lang="en-US" altLang="ko-KR" sz="2000" b="0" i="1" smtClean="0">
                              <a:solidFill>
                                <a:srgbClr val="0000FF"/>
                              </a:solidFill>
                              <a:latin typeface="Cambria Math" panose="02040503050406030204" pitchFamily="18" charset="0"/>
                            </a:rPr>
                          </m:ctrlPr>
                        </m:fPr>
                        <m:num>
                          <m:sSub>
                            <m:sSubPr>
                              <m:ctrlPr>
                                <a:rPr lang="en-US" altLang="ko-KR" sz="2000" b="0" i="1" smtClean="0">
                                  <a:solidFill>
                                    <a:srgbClr val="0000FF"/>
                                  </a:solidFill>
                                  <a:latin typeface="Cambria Math" panose="02040503050406030204" pitchFamily="18" charset="0"/>
                                </a:rPr>
                              </m:ctrlPr>
                            </m:sSubPr>
                            <m:e>
                              <m:r>
                                <a:rPr lang="en-US" altLang="ko-KR" sz="2000" b="0" i="1" smtClean="0">
                                  <a:solidFill>
                                    <a:srgbClr val="0000FF"/>
                                  </a:solidFill>
                                  <a:latin typeface="Cambria Math" panose="02040503050406030204" pitchFamily="18" charset="0"/>
                                </a:rPr>
                                <m:t>𝑣</m:t>
                              </m:r>
                            </m:e>
                            <m:sub>
                              <m:r>
                                <a:rPr lang="en-US" altLang="ko-KR" sz="2000" b="0" i="1" smtClean="0">
                                  <a:solidFill>
                                    <a:srgbClr val="0000FF"/>
                                  </a:solidFill>
                                  <a:latin typeface="Cambria Math" panose="02040503050406030204" pitchFamily="18" charset="0"/>
                                </a:rPr>
                                <m:t>0</m:t>
                              </m:r>
                            </m:sub>
                          </m:sSub>
                        </m:num>
                        <m:den>
                          <m:sSub>
                            <m:sSubPr>
                              <m:ctrlPr>
                                <a:rPr lang="en-US" altLang="ko-KR" sz="2000" b="0" i="1" smtClean="0">
                                  <a:solidFill>
                                    <a:srgbClr val="0000FF"/>
                                  </a:solidFill>
                                  <a:latin typeface="Cambria Math" panose="02040503050406030204" pitchFamily="18" charset="0"/>
                                </a:rPr>
                              </m:ctrlPr>
                            </m:sSubPr>
                            <m:e>
                              <m:r>
                                <a:rPr lang="en-US" altLang="ko-KR" sz="2000" b="0" i="1" smtClean="0">
                                  <a:solidFill>
                                    <a:srgbClr val="0000FF"/>
                                  </a:solidFill>
                                  <a:latin typeface="Cambria Math" panose="02040503050406030204" pitchFamily="18" charset="0"/>
                                </a:rPr>
                                <m:t>𝑐</m:t>
                              </m:r>
                            </m:e>
                            <m:sub>
                              <m:r>
                                <a:rPr lang="en-US" altLang="ko-KR" sz="2000" b="0" i="1" smtClean="0">
                                  <a:solidFill>
                                    <a:srgbClr val="0000FF"/>
                                  </a:solidFill>
                                  <a:latin typeface="Cambria Math" panose="02040503050406030204" pitchFamily="18" charset="0"/>
                                </a:rPr>
                                <m:t>𝑠</m:t>
                              </m:r>
                            </m:sub>
                          </m:sSub>
                        </m:den>
                      </m:f>
                    </m:oMath>
                  </m:oMathPara>
                </a14:m>
                <a:endParaRPr lang="ko-KR" altLang="en-US" sz="2000" dirty="0">
                  <a:solidFill>
                    <a:sysClr val="windowText" lastClr="000000"/>
                  </a:solidFill>
                </a:endParaRPr>
              </a:p>
            </p:txBody>
          </p:sp>
        </mc:Choice>
        <mc:Fallback xmlns="">
          <p:sp>
            <p:nvSpPr>
              <p:cNvPr id="9" name="말풍선: 모서리가 둥근 사각형 8">
                <a:extLst>
                  <a:ext uri="{FF2B5EF4-FFF2-40B4-BE49-F238E27FC236}">
                    <a16:creationId xmlns:a16="http://schemas.microsoft.com/office/drawing/2014/main" id="{AC821DFC-1918-EF46-2251-59ED0D6C69E7}"/>
                  </a:ext>
                </a:extLst>
              </p:cNvPr>
              <p:cNvSpPr>
                <a:spLocks noRot="1" noChangeAspect="1" noMove="1" noResize="1" noEditPoints="1" noAdjustHandles="1" noChangeArrowheads="1" noChangeShapeType="1" noTextEdit="1"/>
              </p:cNvSpPr>
              <p:nvPr/>
            </p:nvSpPr>
            <p:spPr>
              <a:xfrm>
                <a:off x="1307690" y="5208811"/>
                <a:ext cx="3555592" cy="1087998"/>
              </a:xfrm>
              <a:prstGeom prst="wedgeRoundRectCallout">
                <a:avLst>
                  <a:gd name="adj1" fmla="val 23036"/>
                  <a:gd name="adj2" fmla="val -106492"/>
                  <a:gd name="adj3" fmla="val 16667"/>
                </a:avLst>
              </a:prstGeom>
              <a:blipFill>
                <a:blip r:embed="rId5"/>
                <a:stretch>
                  <a:fillRect/>
                </a:stretch>
              </a:blipFill>
              <a:ln w="28575">
                <a:solidFill>
                  <a:schemeClr val="tx1"/>
                </a:solidFill>
              </a:ln>
            </p:spPr>
            <p:txBody>
              <a:bodyPr/>
              <a:lstStyle/>
              <a:p>
                <a:r>
                  <a:rPr lang="ko-KR" altLang="en-US">
                    <a:noFill/>
                  </a:rPr>
                  <a:t> </a:t>
                </a:r>
              </a:p>
            </p:txBody>
          </p:sp>
        </mc:Fallback>
      </mc:AlternateContent>
      <p:pic>
        <p:nvPicPr>
          <p:cNvPr id="10" name="그림 9">
            <a:extLst>
              <a:ext uri="{FF2B5EF4-FFF2-40B4-BE49-F238E27FC236}">
                <a16:creationId xmlns:a16="http://schemas.microsoft.com/office/drawing/2014/main" id="{A8551FDA-40E2-C355-D645-9B15F64FD3D0}"/>
              </a:ext>
            </a:extLst>
          </p:cNvPr>
          <p:cNvPicPr>
            <a:picLocks noChangeAspect="1"/>
          </p:cNvPicPr>
          <p:nvPr/>
        </p:nvPicPr>
        <p:blipFill>
          <a:blip r:embed="rId6"/>
          <a:srcRect l="12924" t="12144" r="19112" b="17267"/>
          <a:stretch>
            <a:fillRect/>
          </a:stretch>
        </p:blipFill>
        <p:spPr>
          <a:xfrm>
            <a:off x="8901635" y="3859757"/>
            <a:ext cx="2651436" cy="2602231"/>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0D9C3BF-0D7B-52B1-1CDC-3F59B239DCF8}"/>
                  </a:ext>
                </a:extLst>
              </p:cNvPr>
              <p:cNvSpPr txBox="1"/>
              <p:nvPr/>
            </p:nvSpPr>
            <p:spPr>
              <a:xfrm>
                <a:off x="6515100" y="4834917"/>
                <a:ext cx="1967718" cy="6519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400" b="0" i="1" smtClean="0">
                              <a:solidFill>
                                <a:srgbClr val="FF0000"/>
                              </a:solidFill>
                              <a:latin typeface="Cambria Math" panose="02040503050406030204" pitchFamily="18" charset="0"/>
                            </a:rPr>
                          </m:ctrlPr>
                        </m:sSubPr>
                        <m:e>
                          <m:r>
                            <a:rPr lang="en-US" altLang="ko-KR" sz="1400" b="0" i="1" smtClean="0">
                              <a:solidFill>
                                <a:srgbClr val="FF0000"/>
                              </a:solidFill>
                              <a:latin typeface="Cambria Math" panose="02040503050406030204" pitchFamily="18" charset="0"/>
                            </a:rPr>
                            <m:t>𝑘</m:t>
                          </m:r>
                        </m:e>
                        <m:sub>
                          <m:r>
                            <m:rPr>
                              <m:sty m:val="p"/>
                            </m:rPr>
                            <a:rPr lang="en-US" altLang="ko-KR" sz="1400" b="0" i="1" smtClean="0">
                              <a:solidFill>
                                <a:srgbClr val="FF0000"/>
                              </a:solidFill>
                              <a:latin typeface="Cambria Math" panose="02040503050406030204" pitchFamily="18" charset="0"/>
                            </a:rPr>
                            <m:t>pole</m:t>
                          </m:r>
                        </m:sub>
                      </m:sSub>
                      <m:r>
                        <a:rPr lang="en-US" altLang="ko-KR" sz="1400" b="0" i="1" smtClean="0">
                          <a:solidFill>
                            <a:srgbClr val="FF0000"/>
                          </a:solidFill>
                          <a:latin typeface="Cambria Math" panose="02040503050406030204" pitchFamily="18" charset="0"/>
                        </a:rPr>
                        <m:t>=</m:t>
                      </m:r>
                      <m:d>
                        <m:dPr>
                          <m:begChr m:val="{"/>
                          <m:endChr m:val=""/>
                          <m:ctrlPr>
                            <a:rPr lang="en-US" altLang="ko-KR" sz="1400" b="0" i="1" smtClean="0">
                              <a:solidFill>
                                <a:srgbClr val="FF0000"/>
                              </a:solidFill>
                              <a:latin typeface="Cambria Math" panose="02040503050406030204" pitchFamily="18" charset="0"/>
                            </a:rPr>
                          </m:ctrlPr>
                        </m:dPr>
                        <m:e>
                          <m:eqArr>
                            <m:eqArrPr>
                              <m:ctrlPr>
                                <a:rPr lang="en-US" altLang="ko-KR" sz="1400" b="0" i="1" smtClean="0">
                                  <a:solidFill>
                                    <a:srgbClr val="FF0000"/>
                                  </a:solidFill>
                                  <a:latin typeface="Cambria Math" panose="02040503050406030204" pitchFamily="18" charset="0"/>
                                </a:rPr>
                              </m:ctrlPr>
                            </m:eqArrPr>
                            <m:e>
                              <m:r>
                                <a:rPr lang="en-US" altLang="ko-KR" sz="1400" b="0" i="1" smtClean="0">
                                  <a:solidFill>
                                    <a:srgbClr val="FF0000"/>
                                  </a:solidFill>
                                  <a:latin typeface="Cambria Math" panose="02040503050406030204" pitchFamily="18" charset="0"/>
                                </a:rPr>
                                <m:t>±</m:t>
                              </m:r>
                              <m:r>
                                <a:rPr lang="en-US" altLang="ko-KR" sz="1400" i="1">
                                  <a:solidFill>
                                    <a:srgbClr val="FF0000"/>
                                  </a:solidFill>
                                  <a:latin typeface="Cambria Math" panose="02040503050406030204" pitchFamily="18" charset="0"/>
                                </a:rPr>
                                <m:t>𝑖</m:t>
                              </m:r>
                              <m:sSub>
                                <m:sSubPr>
                                  <m:ctrlPr>
                                    <a:rPr lang="en-US" altLang="ko-KR" sz="1400" i="1">
                                      <a:solidFill>
                                        <a:srgbClr val="FF0000"/>
                                      </a:solidFill>
                                      <a:latin typeface="Cambria Math" panose="02040503050406030204" pitchFamily="18" charset="0"/>
                                    </a:rPr>
                                  </m:ctrlPr>
                                </m:sSubPr>
                                <m:e>
                                  <m:r>
                                    <a:rPr lang="en-US" altLang="ko-KR" sz="1400" i="1">
                                      <a:solidFill>
                                        <a:srgbClr val="FF0000"/>
                                      </a:solidFill>
                                      <a:latin typeface="Cambria Math" panose="02040503050406030204" pitchFamily="18" charset="0"/>
                                    </a:rPr>
                                    <m:t>𝑚</m:t>
                                  </m:r>
                                </m:e>
                                <m:sub>
                                  <m:r>
                                    <a:rPr lang="en-US" altLang="ko-KR" sz="1400" i="1">
                                      <a:solidFill>
                                        <a:srgbClr val="FF0000"/>
                                      </a:solidFill>
                                      <a:latin typeface="Cambria Math" panose="02040503050406030204" pitchFamily="18" charset="0"/>
                                    </a:rPr>
                                    <m:t>𝜙</m:t>
                                  </m:r>
                                </m:sub>
                              </m:sSub>
                              <m:sSub>
                                <m:sSubPr>
                                  <m:ctrlPr>
                                    <a:rPr lang="en-US" altLang="ko-KR" sz="1400" i="1">
                                      <a:solidFill>
                                        <a:srgbClr val="FF0000"/>
                                      </a:solidFill>
                                      <a:latin typeface="Cambria Math" panose="02040503050406030204" pitchFamily="18" charset="0"/>
                                    </a:rPr>
                                  </m:ctrlPr>
                                </m:sSubPr>
                                <m:e>
                                  <m:r>
                                    <a:rPr lang="en-US" altLang="ko-KR" sz="1400" i="1">
                                      <a:solidFill>
                                        <a:srgbClr val="FF0000"/>
                                      </a:solidFill>
                                      <a:latin typeface="Cambria Math" panose="02040503050406030204" pitchFamily="18" charset="0"/>
                                    </a:rPr>
                                    <m:t>𝑐</m:t>
                                  </m:r>
                                </m:e>
                                <m:sub>
                                  <m:r>
                                    <a:rPr lang="en-US" altLang="ko-KR" sz="1400" i="1">
                                      <a:solidFill>
                                        <a:srgbClr val="FF0000"/>
                                      </a:solidFill>
                                      <a:latin typeface="Cambria Math" panose="02040503050406030204" pitchFamily="18" charset="0"/>
                                    </a:rPr>
                                    <m:t>𝑠</m:t>
                                  </m:r>
                                </m:sub>
                              </m:sSub>
                              <m:sSubSup>
                                <m:sSubSupPr>
                                  <m:ctrlPr>
                                    <a:rPr lang="en-US" altLang="ko-KR" sz="1400" i="1">
                                      <a:solidFill>
                                        <a:srgbClr val="FF0000"/>
                                      </a:solidFill>
                                      <a:latin typeface="Cambria Math" panose="02040503050406030204" pitchFamily="18" charset="0"/>
                                    </a:rPr>
                                  </m:ctrlPr>
                                </m:sSubSupPr>
                                <m:e>
                                  <m:r>
                                    <a:rPr lang="en-US" altLang="ko-KR" sz="1400" i="1">
                                      <a:solidFill>
                                        <a:srgbClr val="FF0000"/>
                                      </a:solidFill>
                                      <a:latin typeface="Cambria Math" panose="02040503050406030204" pitchFamily="18" charset="0"/>
                                    </a:rPr>
                                    <m:t>𝑓</m:t>
                                  </m:r>
                                </m:e>
                                <m:sub>
                                  <m:r>
                                    <a:rPr lang="en-US" altLang="ko-KR" sz="1400" i="1">
                                      <a:solidFill>
                                        <a:srgbClr val="FF0000"/>
                                      </a:solidFill>
                                      <a:latin typeface="Cambria Math" panose="02040503050406030204" pitchFamily="18" charset="0"/>
                                    </a:rPr>
                                    <m:t>𝑚</m:t>
                                  </m:r>
                                </m:sub>
                                <m:sup>
                                  <m:r>
                                    <a:rPr lang="en-US" altLang="ko-KR" sz="1400" i="1">
                                      <a:solidFill>
                                        <a:srgbClr val="FF0000"/>
                                      </a:solidFill>
                                      <a:latin typeface="Cambria Math" panose="02040503050406030204" pitchFamily="18" charset="0"/>
                                    </a:rPr>
                                    <m:t>+</m:t>
                                  </m:r>
                                </m:sup>
                              </m:sSubSup>
                              <m:r>
                                <a:rPr lang="en-US" altLang="ko-KR" sz="1400" i="1">
                                  <a:solidFill>
                                    <a:srgbClr val="FF0000"/>
                                  </a:solidFill>
                                  <a:latin typeface="Cambria Math" panose="02040503050406030204" pitchFamily="18" charset="0"/>
                                </a:rPr>
                                <m:t>/ℏ</m:t>
                              </m:r>
                              <m:r>
                                <m:rPr>
                                  <m:nor/>
                                </m:rPr>
                                <a:rPr lang="ko-KR" altLang="en-US" sz="1400" dirty="0">
                                  <a:solidFill>
                                    <a:srgbClr val="FF0000"/>
                                  </a:solidFill>
                                </a:rPr>
                                <m:t> </m:t>
                              </m:r>
                            </m:e>
                            <m:e>
                              <m:r>
                                <a:rPr lang="en-US" altLang="ko-KR" sz="1400" b="0" i="1" smtClean="0">
                                  <a:solidFill>
                                    <a:srgbClr val="FF0000"/>
                                  </a:solidFill>
                                  <a:latin typeface="Cambria Math" panose="02040503050406030204" pitchFamily="18" charset="0"/>
                                </a:rPr>
                                <m:t>±</m:t>
                              </m:r>
                              <m:sSub>
                                <m:sSubPr>
                                  <m:ctrlPr>
                                    <a:rPr lang="en-US" altLang="ko-KR" sz="1400" i="1">
                                      <a:solidFill>
                                        <a:srgbClr val="FF0000"/>
                                      </a:solidFill>
                                      <a:latin typeface="Cambria Math" panose="02040503050406030204" pitchFamily="18" charset="0"/>
                                    </a:rPr>
                                  </m:ctrlPr>
                                </m:sSubPr>
                                <m:e>
                                  <m:r>
                                    <a:rPr lang="en-US" altLang="ko-KR" sz="1400" i="1">
                                      <a:solidFill>
                                        <a:srgbClr val="FF0000"/>
                                      </a:solidFill>
                                      <a:latin typeface="Cambria Math" panose="02040503050406030204" pitchFamily="18" charset="0"/>
                                    </a:rPr>
                                    <m:t>𝑚</m:t>
                                  </m:r>
                                </m:e>
                                <m:sub>
                                  <m:r>
                                    <a:rPr lang="en-US" altLang="ko-KR" sz="1400" i="1">
                                      <a:solidFill>
                                        <a:srgbClr val="FF0000"/>
                                      </a:solidFill>
                                      <a:latin typeface="Cambria Math" panose="02040503050406030204" pitchFamily="18" charset="0"/>
                                    </a:rPr>
                                    <m:t>𝜙</m:t>
                                  </m:r>
                                </m:sub>
                              </m:sSub>
                              <m:sSub>
                                <m:sSubPr>
                                  <m:ctrlPr>
                                    <a:rPr lang="en-US" altLang="ko-KR" sz="1400" i="1">
                                      <a:solidFill>
                                        <a:srgbClr val="FF0000"/>
                                      </a:solidFill>
                                      <a:latin typeface="Cambria Math" panose="02040503050406030204" pitchFamily="18" charset="0"/>
                                    </a:rPr>
                                  </m:ctrlPr>
                                </m:sSubPr>
                                <m:e>
                                  <m:r>
                                    <a:rPr lang="en-US" altLang="ko-KR" sz="1400" i="1">
                                      <a:solidFill>
                                        <a:srgbClr val="FF0000"/>
                                      </a:solidFill>
                                      <a:latin typeface="Cambria Math" panose="02040503050406030204" pitchFamily="18" charset="0"/>
                                    </a:rPr>
                                    <m:t>𝑐</m:t>
                                  </m:r>
                                </m:e>
                                <m:sub>
                                  <m:r>
                                    <a:rPr lang="en-US" altLang="ko-KR" sz="1400" i="1">
                                      <a:solidFill>
                                        <a:srgbClr val="FF0000"/>
                                      </a:solidFill>
                                      <a:latin typeface="Cambria Math" panose="02040503050406030204" pitchFamily="18" charset="0"/>
                                    </a:rPr>
                                    <m:t>𝑠</m:t>
                                  </m:r>
                                </m:sub>
                              </m:sSub>
                              <m:sSubSup>
                                <m:sSubSupPr>
                                  <m:ctrlPr>
                                    <a:rPr lang="en-US" altLang="ko-KR" sz="1400" i="1">
                                      <a:solidFill>
                                        <a:srgbClr val="FF0000"/>
                                      </a:solidFill>
                                      <a:latin typeface="Cambria Math" panose="02040503050406030204" pitchFamily="18" charset="0"/>
                                    </a:rPr>
                                  </m:ctrlPr>
                                </m:sSubSupPr>
                                <m:e>
                                  <m:r>
                                    <a:rPr lang="en-US" altLang="ko-KR" sz="1400" i="1">
                                      <a:solidFill>
                                        <a:srgbClr val="FF0000"/>
                                      </a:solidFill>
                                      <a:latin typeface="Cambria Math" panose="02040503050406030204" pitchFamily="18" charset="0"/>
                                    </a:rPr>
                                    <m:t>𝑓</m:t>
                                  </m:r>
                                </m:e>
                                <m:sub>
                                  <m:r>
                                    <a:rPr lang="en-US" altLang="ko-KR" sz="1400" i="1">
                                      <a:solidFill>
                                        <a:srgbClr val="FF0000"/>
                                      </a:solidFill>
                                      <a:latin typeface="Cambria Math" panose="02040503050406030204" pitchFamily="18" charset="0"/>
                                    </a:rPr>
                                    <m:t>𝑚</m:t>
                                  </m:r>
                                </m:sub>
                                <m:sup>
                                  <m:r>
                                    <a:rPr lang="en-US" altLang="ko-KR" sz="1400" i="1">
                                      <a:solidFill>
                                        <a:srgbClr val="FF0000"/>
                                      </a:solidFill>
                                      <a:latin typeface="Cambria Math" panose="02040503050406030204" pitchFamily="18" charset="0"/>
                                    </a:rPr>
                                    <m:t>−</m:t>
                                  </m:r>
                                </m:sup>
                              </m:sSubSup>
                              <m:r>
                                <a:rPr lang="en-US" altLang="ko-KR" sz="1400" i="1">
                                  <a:solidFill>
                                    <a:srgbClr val="FF0000"/>
                                  </a:solidFill>
                                  <a:latin typeface="Cambria Math" panose="02040503050406030204" pitchFamily="18" charset="0"/>
                                </a:rPr>
                                <m:t>/ℏ</m:t>
                              </m:r>
                            </m:e>
                          </m:eqArr>
                        </m:e>
                      </m:d>
                    </m:oMath>
                  </m:oMathPara>
                </a14:m>
                <a:endParaRPr lang="ko-KR" altLang="en-US" sz="1400" dirty="0">
                  <a:solidFill>
                    <a:srgbClr val="FF0000"/>
                  </a:solidFill>
                </a:endParaRPr>
              </a:p>
            </p:txBody>
          </p:sp>
        </mc:Choice>
        <mc:Fallback xmlns="">
          <p:sp>
            <p:nvSpPr>
              <p:cNvPr id="34" name="TextBox 33">
                <a:extLst>
                  <a:ext uri="{FF2B5EF4-FFF2-40B4-BE49-F238E27FC236}">
                    <a16:creationId xmlns:a16="http://schemas.microsoft.com/office/drawing/2014/main" id="{20D9C3BF-0D7B-52B1-1CDC-3F59B239DCF8}"/>
                  </a:ext>
                </a:extLst>
              </p:cNvPr>
              <p:cNvSpPr txBox="1">
                <a:spLocks noRot="1" noChangeAspect="1" noMove="1" noResize="1" noEditPoints="1" noAdjustHandles="1" noChangeArrowheads="1" noChangeShapeType="1" noTextEdit="1"/>
              </p:cNvSpPr>
              <p:nvPr/>
            </p:nvSpPr>
            <p:spPr>
              <a:xfrm>
                <a:off x="6515100" y="4834917"/>
                <a:ext cx="1967718" cy="651910"/>
              </a:xfrm>
              <a:prstGeom prst="rect">
                <a:avLst/>
              </a:prstGeom>
              <a:blipFill>
                <a:blip r:embed="rId7"/>
                <a:stretch>
                  <a:fillRect/>
                </a:stretch>
              </a:blipFill>
            </p:spPr>
            <p:txBody>
              <a:bodyPr/>
              <a:lstStyle/>
              <a:p>
                <a:r>
                  <a:rPr lang="ko-KR" altLang="en-US">
                    <a:noFill/>
                  </a:rPr>
                  <a:t> </a:t>
                </a:r>
              </a:p>
            </p:txBody>
          </p:sp>
        </mc:Fallback>
      </mc:AlternateContent>
      <p:sp>
        <p:nvSpPr>
          <p:cNvPr id="3" name="직사각형 2">
            <a:extLst>
              <a:ext uri="{FF2B5EF4-FFF2-40B4-BE49-F238E27FC236}">
                <a16:creationId xmlns:a16="http://schemas.microsoft.com/office/drawing/2014/main" id="{CCE82159-D739-334E-AD02-118CB2A3B96B}"/>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1" name="TextBox 10">
            <a:extLst>
              <a:ext uri="{FF2B5EF4-FFF2-40B4-BE49-F238E27FC236}">
                <a16:creationId xmlns:a16="http://schemas.microsoft.com/office/drawing/2014/main" id="{E5DEBD29-9046-B019-E72B-B37A432A8E37}"/>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31/37</a:t>
            </a:r>
            <a:endParaRPr lang="ko-KR" altLang="en-US" sz="1050" dirty="0">
              <a:solidFill>
                <a:schemeClr val="bg1"/>
              </a:solidFill>
            </a:endParaRPr>
          </a:p>
        </p:txBody>
      </p:sp>
      <p:sp>
        <p:nvSpPr>
          <p:cNvPr id="12" name="직사각형 11">
            <a:extLst>
              <a:ext uri="{FF2B5EF4-FFF2-40B4-BE49-F238E27FC236}">
                <a16:creationId xmlns:a16="http://schemas.microsoft.com/office/drawing/2014/main" id="{DF0C6EA8-CD66-7968-3A8E-00821664E4E9}"/>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hlinkClick r:id="rId8" action="ppaction://hlinksldjump">
                  <a:extLst>
                    <a:ext uri="{A12FA001-AC4F-418D-AE19-62706E023703}">
                      <ahyp:hlinkClr xmlns:ahyp="http://schemas.microsoft.com/office/drawing/2018/hyperlinkcolor" val="tx"/>
                    </a:ext>
                  </a:extLst>
                </a:hlinkClick>
              </a:rPr>
              <a:t>2025.12.02 </a:t>
            </a:r>
            <a:r>
              <a:rPr lang="ko-KR" altLang="en-US" sz="1050" dirty="0">
                <a:solidFill>
                  <a:schemeClr val="bg1"/>
                </a:solidFill>
                <a:hlinkClick r:id="rId8" action="ppaction://hlinksldjump">
                  <a:extLst>
                    <a:ext uri="{A12FA001-AC4F-418D-AE19-62706E023703}">
                      <ahyp:hlinkClr xmlns:ahyp="http://schemas.microsoft.com/office/drawing/2018/hyperlinkcolor" val="tx"/>
                    </a:ext>
                  </a:extLst>
                </a:hlinkClick>
              </a:rPr>
              <a:t>박사학위 졸업발표</a:t>
            </a:r>
            <a:endParaRPr lang="ko-KR" altLang="en-US" sz="1050" dirty="0">
              <a:solidFill>
                <a:schemeClr val="bg1"/>
              </a:solidFill>
            </a:endParaRPr>
          </a:p>
        </p:txBody>
      </p:sp>
      <p:sp>
        <p:nvSpPr>
          <p:cNvPr id="13" name="TextBox 12">
            <a:extLst>
              <a:ext uri="{FF2B5EF4-FFF2-40B4-BE49-F238E27FC236}">
                <a16:creationId xmlns:a16="http://schemas.microsoft.com/office/drawing/2014/main" id="{050E968F-A138-324F-BEDB-9D97DD1D9C2F}"/>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63B0F1B-F491-56B0-FEFE-E6B21E730064}"/>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11921DDA-33AB-E15E-B4CF-88F7B22AFCB2}"/>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A3EB55B1-CB8E-AF9F-FC1D-CA47B3FEA44A}"/>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D1E966DE-F126-7051-F222-58F92F3D3124}"/>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277DF938-F830-46A3-0D67-9EF57D254C8F}"/>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465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9F3E6-AAD3-B2BC-2B2D-B6612D41A234}"/>
            </a:ext>
          </a:extLst>
        </p:cNvPr>
        <p:cNvGrpSpPr/>
        <p:nvPr/>
      </p:nvGrpSpPr>
      <p:grpSpPr>
        <a:xfrm>
          <a:off x="0" y="0"/>
          <a:ext cx="0" cy="0"/>
          <a:chOff x="0" y="0"/>
          <a:chExt cx="0" cy="0"/>
        </a:xfrm>
      </p:grpSpPr>
      <p:pic>
        <p:nvPicPr>
          <p:cNvPr id="20" name="그림 19">
            <a:extLst>
              <a:ext uri="{FF2B5EF4-FFF2-40B4-BE49-F238E27FC236}">
                <a16:creationId xmlns:a16="http://schemas.microsoft.com/office/drawing/2014/main" id="{043B7BFD-AEA2-459A-136D-8600BA91CC70}"/>
              </a:ext>
            </a:extLst>
          </p:cNvPr>
          <p:cNvPicPr>
            <a:picLocks noChangeAspect="1"/>
          </p:cNvPicPr>
          <p:nvPr/>
        </p:nvPicPr>
        <p:blipFill>
          <a:blip r:embed="rId3"/>
          <a:srcRect l="3871" t="19677" r="3871" b="24459"/>
          <a:stretch>
            <a:fillRect/>
          </a:stretch>
        </p:blipFill>
        <p:spPr>
          <a:xfrm>
            <a:off x="1258529" y="230829"/>
            <a:ext cx="9674942" cy="3112220"/>
          </a:xfrm>
          <a:prstGeom prst="rect">
            <a:avLst/>
          </a:prstGeom>
        </p:spPr>
      </p:pic>
      <p:pic>
        <p:nvPicPr>
          <p:cNvPr id="21" name="그림 20">
            <a:extLst>
              <a:ext uri="{FF2B5EF4-FFF2-40B4-BE49-F238E27FC236}">
                <a16:creationId xmlns:a16="http://schemas.microsoft.com/office/drawing/2014/main" id="{33DA10E3-4B6C-D419-EA63-0DC5CB52F0FF}"/>
              </a:ext>
            </a:extLst>
          </p:cNvPr>
          <p:cNvPicPr>
            <a:picLocks noChangeAspect="1"/>
          </p:cNvPicPr>
          <p:nvPr/>
        </p:nvPicPr>
        <p:blipFill>
          <a:blip r:embed="rId4"/>
          <a:srcRect l="3870" t="19677" r="3872" b="24459"/>
          <a:stretch>
            <a:fillRect/>
          </a:stretch>
        </p:blipFill>
        <p:spPr>
          <a:xfrm>
            <a:off x="1258529" y="3514947"/>
            <a:ext cx="9674942" cy="3112220"/>
          </a:xfrm>
          <a:prstGeom prst="rect">
            <a:avLst/>
          </a:prstGeom>
        </p:spPr>
      </p:pic>
      <mc:AlternateContent xmlns:mc="http://schemas.openxmlformats.org/markup-compatibility/2006" xmlns:a14="http://schemas.microsoft.com/office/drawing/2010/main">
        <mc:Choice Requires="a14">
          <p:sp>
            <p:nvSpPr>
              <p:cNvPr id="3" name="사각형: 둥근 모서리 2">
                <a:extLst>
                  <a:ext uri="{FF2B5EF4-FFF2-40B4-BE49-F238E27FC236}">
                    <a16:creationId xmlns:a16="http://schemas.microsoft.com/office/drawing/2014/main" id="{796CD547-EC2C-6C71-CBD6-115DE1E4D2DD}"/>
                  </a:ext>
                </a:extLst>
              </p:cNvPr>
              <p:cNvSpPr/>
              <p:nvPr/>
            </p:nvSpPr>
            <p:spPr>
              <a:xfrm>
                <a:off x="2865120" y="2631440"/>
                <a:ext cx="6106160" cy="12496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tx1"/>
                    </a:solidFill>
                  </a:rPr>
                  <a:t>Leading-order approximation for </a:t>
                </a:r>
                <a14:m>
                  <m:oMath xmlns:m="http://schemas.openxmlformats.org/officeDocument/2006/math">
                    <m:r>
                      <a:rPr lang="en-US" altLang="ko-KR" sz="2000" b="0" i="1" smtClean="0">
                        <a:solidFill>
                          <a:schemeClr val="tx1"/>
                        </a:solidFill>
                        <a:latin typeface="Cambria Math" panose="02040503050406030204" pitchFamily="18" charset="0"/>
                      </a:rPr>
                      <m:t>ℳ</m:t>
                    </m:r>
                  </m:oMath>
                </a14:m>
                <a:endParaRPr lang="en-US" altLang="ko-KR" sz="200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altLang="ko-KR" sz="2000" i="1">
                          <a:solidFill>
                            <a:schemeClr val="tx1"/>
                          </a:solidFill>
                          <a:latin typeface="Cambria Math" panose="02040503050406030204" pitchFamily="18" charset="0"/>
                        </a:rPr>
                        <m:t>ℜ</m:t>
                      </m:r>
                      <m:d>
                        <m:dPr>
                          <m:ctrlPr>
                            <a:rPr lang="en-US" altLang="ko-KR" sz="2000" i="1">
                              <a:solidFill>
                                <a:schemeClr val="tx1"/>
                              </a:solidFill>
                              <a:latin typeface="Cambria Math" panose="02040503050406030204" pitchFamily="18" charset="0"/>
                            </a:rPr>
                          </m:ctrlPr>
                        </m:dPr>
                        <m:e>
                          <m:r>
                            <a:rPr lang="en-US" altLang="ko-KR" sz="2000" i="1">
                              <a:solidFill>
                                <a:schemeClr val="tx1"/>
                              </a:solidFill>
                              <a:latin typeface="Cambria Math" panose="02040503050406030204" pitchFamily="18" charset="0"/>
                            </a:rPr>
                            <m:t>𝐼</m:t>
                          </m:r>
                        </m:e>
                      </m:d>
                      <m:r>
                        <a:rPr lang="en-US" altLang="ko-KR" sz="2000" i="1">
                          <a:solidFill>
                            <a:schemeClr val="tx1"/>
                          </a:solidFill>
                          <a:latin typeface="Cambria Math" panose="02040503050406030204" pitchFamily="18" charset="0"/>
                        </a:rPr>
                        <m:t>=</m:t>
                      </m:r>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1</m:t>
                          </m:r>
                        </m:num>
                        <m:den>
                          <m:r>
                            <a:rPr lang="en-US" altLang="ko-KR" sz="2000" i="1">
                              <a:solidFill>
                                <a:schemeClr val="tx1"/>
                              </a:solidFill>
                              <a:latin typeface="Cambria Math" panose="02040503050406030204" pitchFamily="18" charset="0"/>
                            </a:rPr>
                            <m:t>5</m:t>
                          </m:r>
                        </m:den>
                      </m:f>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ℳ</m:t>
                          </m:r>
                        </m:e>
                        <m:sup>
                          <m:r>
                            <a:rPr lang="en-US" altLang="ko-KR" sz="2000" i="1">
                              <a:solidFill>
                                <a:schemeClr val="tx1"/>
                              </a:solidFill>
                              <a:latin typeface="Cambria Math" panose="02040503050406030204" pitchFamily="18" charset="0"/>
                            </a:rPr>
                            <m:t>4</m:t>
                          </m:r>
                        </m:sup>
                      </m:sSup>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𝒪</m:t>
                      </m:r>
                      <m:d>
                        <m:dPr>
                          <m:ctrlPr>
                            <a:rPr lang="en-US" altLang="ko-KR" sz="2000" i="1">
                              <a:solidFill>
                                <a:schemeClr val="tx1"/>
                              </a:solidFill>
                              <a:latin typeface="Cambria Math" panose="02040503050406030204" pitchFamily="18" charset="0"/>
                            </a:rPr>
                          </m:ctrlPr>
                        </m:dPr>
                        <m:e>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ℳ</m:t>
                              </m:r>
                            </m:e>
                            <m:sup>
                              <m:r>
                                <a:rPr lang="en-US" altLang="ko-KR" sz="2000" i="1">
                                  <a:solidFill>
                                    <a:schemeClr val="tx1"/>
                                  </a:solidFill>
                                  <a:latin typeface="Cambria Math" panose="02040503050406030204" pitchFamily="18" charset="0"/>
                                </a:rPr>
                                <m:t>5</m:t>
                              </m:r>
                            </m:sup>
                          </m:sSup>
                        </m:e>
                      </m:d>
                      <m:r>
                        <a:rPr lang="en-US" altLang="ko-KR" sz="2000" i="1">
                          <a:solidFill>
                            <a:schemeClr val="tx1"/>
                          </a:solidFill>
                          <a:latin typeface="Cambria Math" panose="02040503050406030204" pitchFamily="18" charset="0"/>
                        </a:rPr>
                        <m:t>,  </m:t>
                      </m:r>
                      <m:r>
                        <a:rPr lang="en-US" altLang="ko-KR" sz="2000" i="1" smtClean="0">
                          <a:solidFill>
                            <a:srgbClr val="FF0000"/>
                          </a:solidFill>
                          <a:latin typeface="Cambria Math" panose="02040503050406030204" pitchFamily="18" charset="0"/>
                        </a:rPr>
                        <m:t>ℑ</m:t>
                      </m:r>
                      <m:d>
                        <m:dPr>
                          <m:ctrlPr>
                            <a:rPr lang="en-US" altLang="ko-KR" sz="2000" i="1">
                              <a:solidFill>
                                <a:srgbClr val="FF0000"/>
                              </a:solidFill>
                              <a:latin typeface="Cambria Math" panose="02040503050406030204" pitchFamily="18" charset="0"/>
                            </a:rPr>
                          </m:ctrlPr>
                        </m:dPr>
                        <m:e>
                          <m:r>
                            <a:rPr lang="en-US" altLang="ko-KR" sz="2000" i="1">
                              <a:solidFill>
                                <a:srgbClr val="FF0000"/>
                              </a:solidFill>
                              <a:latin typeface="Cambria Math" panose="02040503050406030204" pitchFamily="18" charset="0"/>
                            </a:rPr>
                            <m:t>𝐼</m:t>
                          </m:r>
                        </m:e>
                      </m:d>
                      <m:r>
                        <a:rPr lang="en-US" altLang="ko-KR" sz="2000" i="1">
                          <a:solidFill>
                            <a:srgbClr val="FF0000"/>
                          </a:solidFill>
                          <a:latin typeface="Cambria Math" panose="02040503050406030204" pitchFamily="18" charset="0"/>
                        </a:rPr>
                        <m:t>=</m:t>
                      </m:r>
                      <m:f>
                        <m:fPr>
                          <m:ctrlPr>
                            <a:rPr lang="en-US" altLang="ko-KR" sz="2000" i="1">
                              <a:solidFill>
                                <a:srgbClr val="FF0000"/>
                              </a:solidFill>
                              <a:latin typeface="Cambria Math" panose="02040503050406030204" pitchFamily="18" charset="0"/>
                            </a:rPr>
                          </m:ctrlPr>
                        </m:fPr>
                        <m:num>
                          <m:r>
                            <a:rPr lang="en-US" altLang="ko-KR" sz="2000" i="1">
                              <a:solidFill>
                                <a:srgbClr val="FF0000"/>
                              </a:solidFill>
                              <a:latin typeface="Cambria Math" panose="02040503050406030204" pitchFamily="18" charset="0"/>
                            </a:rPr>
                            <m:t>1</m:t>
                          </m:r>
                        </m:num>
                        <m:den>
                          <m:r>
                            <a:rPr lang="en-US" altLang="ko-KR" sz="2000" i="1">
                              <a:solidFill>
                                <a:srgbClr val="FF0000"/>
                              </a:solidFill>
                              <a:latin typeface="Cambria Math" panose="02040503050406030204" pitchFamily="18" charset="0"/>
                            </a:rPr>
                            <m:t>3</m:t>
                          </m:r>
                        </m:den>
                      </m:f>
                      <m:sSup>
                        <m:sSupPr>
                          <m:ctrlPr>
                            <a:rPr lang="en-US" altLang="ko-KR" sz="2000" i="1">
                              <a:solidFill>
                                <a:srgbClr val="FF0000"/>
                              </a:solidFill>
                              <a:latin typeface="Cambria Math" panose="02040503050406030204" pitchFamily="18" charset="0"/>
                            </a:rPr>
                          </m:ctrlPr>
                        </m:sSupPr>
                        <m:e>
                          <m:r>
                            <a:rPr lang="en-US" altLang="ko-KR" sz="2000" i="1">
                              <a:solidFill>
                                <a:srgbClr val="FF0000"/>
                              </a:solidFill>
                              <a:latin typeface="Cambria Math" panose="02040503050406030204" pitchFamily="18" charset="0"/>
                            </a:rPr>
                            <m:t>ℳ</m:t>
                          </m:r>
                        </m:e>
                        <m:sup>
                          <m:r>
                            <a:rPr lang="en-US" altLang="ko-KR" sz="2000" i="1">
                              <a:solidFill>
                                <a:srgbClr val="FF0000"/>
                              </a:solidFill>
                              <a:latin typeface="Cambria Math" panose="02040503050406030204" pitchFamily="18" charset="0"/>
                            </a:rPr>
                            <m:t>3</m:t>
                          </m:r>
                        </m:sup>
                      </m:sSup>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𝒪</m:t>
                      </m:r>
                      <m:d>
                        <m:dPr>
                          <m:ctrlPr>
                            <a:rPr lang="en-US" altLang="ko-KR" sz="2000" i="1">
                              <a:solidFill>
                                <a:schemeClr val="tx1"/>
                              </a:solidFill>
                              <a:latin typeface="Cambria Math" panose="02040503050406030204" pitchFamily="18" charset="0"/>
                            </a:rPr>
                          </m:ctrlPr>
                        </m:dPr>
                        <m:e>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ℳ</m:t>
                              </m:r>
                            </m:e>
                            <m:sup>
                              <m:r>
                                <a:rPr lang="en-US" altLang="ko-KR" sz="2000" i="1">
                                  <a:solidFill>
                                    <a:schemeClr val="tx1"/>
                                  </a:solidFill>
                                  <a:latin typeface="Cambria Math" panose="02040503050406030204" pitchFamily="18" charset="0"/>
                                </a:rPr>
                                <m:t>5</m:t>
                              </m:r>
                            </m:sup>
                          </m:sSup>
                        </m:e>
                      </m:d>
                    </m:oMath>
                  </m:oMathPara>
                </a14:m>
                <a:endParaRPr lang="ko-KR" altLang="en-US" sz="2000" dirty="0">
                  <a:solidFill>
                    <a:schemeClr val="tx1"/>
                  </a:solidFill>
                </a:endParaRPr>
              </a:p>
            </p:txBody>
          </p:sp>
        </mc:Choice>
        <mc:Fallback xmlns="">
          <p:sp>
            <p:nvSpPr>
              <p:cNvPr id="3" name="사각형: 둥근 모서리 2">
                <a:extLst>
                  <a:ext uri="{FF2B5EF4-FFF2-40B4-BE49-F238E27FC236}">
                    <a16:creationId xmlns:a16="http://schemas.microsoft.com/office/drawing/2014/main" id="{796CD547-EC2C-6C71-CBD6-115DE1E4D2DD}"/>
                  </a:ext>
                </a:extLst>
              </p:cNvPr>
              <p:cNvSpPr>
                <a:spLocks noRot="1" noChangeAspect="1" noMove="1" noResize="1" noEditPoints="1" noAdjustHandles="1" noChangeArrowheads="1" noChangeShapeType="1" noTextEdit="1"/>
              </p:cNvSpPr>
              <p:nvPr/>
            </p:nvSpPr>
            <p:spPr>
              <a:xfrm>
                <a:off x="2865120" y="2631440"/>
                <a:ext cx="6106160" cy="1249680"/>
              </a:xfrm>
              <a:prstGeom prst="roundRect">
                <a:avLst/>
              </a:prstGeom>
              <a:blipFill>
                <a:blip r:embed="rId5"/>
                <a:stretch>
                  <a:fillRect/>
                </a:stretch>
              </a:blipFill>
            </p:spPr>
            <p:txBody>
              <a:bodyPr/>
              <a:lstStyle/>
              <a:p>
                <a:r>
                  <a:rPr lang="ko-KR" altLang="en-US">
                    <a:noFill/>
                  </a:rPr>
                  <a:t> </a:t>
                </a:r>
              </a:p>
            </p:txBody>
          </p:sp>
        </mc:Fallback>
      </mc:AlternateContent>
      <p:sp>
        <p:nvSpPr>
          <p:cNvPr id="9" name="직사각형 8">
            <a:extLst>
              <a:ext uri="{FF2B5EF4-FFF2-40B4-BE49-F238E27FC236}">
                <a16:creationId xmlns:a16="http://schemas.microsoft.com/office/drawing/2014/main" id="{2C65C0D9-9FF1-87FE-A5F8-7BCCF16C9572}"/>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TextBox 9">
            <a:extLst>
              <a:ext uri="{FF2B5EF4-FFF2-40B4-BE49-F238E27FC236}">
                <a16:creationId xmlns:a16="http://schemas.microsoft.com/office/drawing/2014/main" id="{E1CBD850-86F7-6AAC-D62D-DE2E2A9C3D56}"/>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32/37</a:t>
            </a:r>
            <a:endParaRPr lang="ko-KR" altLang="en-US" sz="1050" dirty="0">
              <a:solidFill>
                <a:schemeClr val="bg1"/>
              </a:solidFill>
            </a:endParaRPr>
          </a:p>
        </p:txBody>
      </p:sp>
      <p:sp>
        <p:nvSpPr>
          <p:cNvPr id="11" name="직사각형 10">
            <a:extLst>
              <a:ext uri="{FF2B5EF4-FFF2-40B4-BE49-F238E27FC236}">
                <a16:creationId xmlns:a16="http://schemas.microsoft.com/office/drawing/2014/main" id="{5D4C469C-60DB-67FE-9D4B-AED874015395}"/>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2" name="TextBox 11">
            <a:extLst>
              <a:ext uri="{FF2B5EF4-FFF2-40B4-BE49-F238E27FC236}">
                <a16:creationId xmlns:a16="http://schemas.microsoft.com/office/drawing/2014/main" id="{FA026A7B-5394-76F4-0CEA-39B983D361D2}"/>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34B8416-94E5-0D24-7E0B-1ED5E2527832}"/>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AC0BD98A-9D17-775A-F2C7-83D88289985E}"/>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F59F236B-8B3B-497F-DEB5-1000D6DE0AEF}"/>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4DDF4F48-2E91-A2C7-F025-06E59926A5F5}"/>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0FD5E356-083E-E7E9-5086-911B8EA7DA45}"/>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387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0997F-6ACB-8F4D-A5F4-8F610F907438}"/>
            </a:ext>
          </a:extLst>
        </p:cNvPr>
        <p:cNvGrpSpPr/>
        <p:nvPr/>
      </p:nvGrpSpPr>
      <p:grpSpPr>
        <a:xfrm>
          <a:off x="0" y="0"/>
          <a:ext cx="0" cy="0"/>
          <a:chOff x="0" y="0"/>
          <a:chExt cx="0" cy="0"/>
        </a:xfrm>
      </p:grpSpPr>
      <p:sp>
        <p:nvSpPr>
          <p:cNvPr id="22" name="제목 1">
            <a:extLst>
              <a:ext uri="{FF2B5EF4-FFF2-40B4-BE49-F238E27FC236}">
                <a16:creationId xmlns:a16="http://schemas.microsoft.com/office/drawing/2014/main" id="{FD5C2027-CC3B-26DB-69A3-531B7E1CD7EF}"/>
              </a:ext>
            </a:extLst>
          </p:cNvPr>
          <p:cNvSpPr>
            <a:spLocks noGrp="1"/>
          </p:cNvSpPr>
          <p:nvPr>
            <p:ph type="title"/>
          </p:nvPr>
        </p:nvSpPr>
        <p:spPr>
          <a:xfrm>
            <a:off x="747132" y="516924"/>
            <a:ext cx="10697736" cy="692114"/>
          </a:xfrm>
        </p:spPr>
        <p:txBody>
          <a:bodyPr>
            <a:noAutofit/>
          </a:bodyPr>
          <a:lstStyle/>
          <a:p>
            <a:pPr algn="ctr"/>
            <a:r>
              <a:rPr lang="en-US" altLang="ko-KR" sz="4000" b="1" dirty="0">
                <a:latin typeface="Grandview" panose="020B0502040204020203" pitchFamily="34" charset="0"/>
                <a:cs typeface="Arial" panose="020B0604020202020204" pitchFamily="34" charset="0"/>
              </a:rPr>
              <a:t>Applying to Fornax Globular Clusters</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표 2">
                <a:extLst>
                  <a:ext uri="{FF2B5EF4-FFF2-40B4-BE49-F238E27FC236}">
                    <a16:creationId xmlns:a16="http://schemas.microsoft.com/office/drawing/2014/main" id="{E8D5A020-E64C-B88B-ADCB-AA6313DF2B36}"/>
                  </a:ext>
                </a:extLst>
              </p:cNvPr>
              <p:cNvGraphicFramePr>
                <a:graphicFrameLocks noGrp="1"/>
              </p:cNvGraphicFramePr>
              <p:nvPr>
                <p:extLst>
                  <p:ext uri="{D42A27DB-BD31-4B8C-83A1-F6EECF244321}">
                    <p14:modId xmlns:p14="http://schemas.microsoft.com/office/powerpoint/2010/main" val="3638422469"/>
                  </p:ext>
                </p:extLst>
              </p:nvPr>
            </p:nvGraphicFramePr>
            <p:xfrm>
              <a:off x="3603172" y="1560281"/>
              <a:ext cx="3132152" cy="2474951"/>
            </p:xfrm>
            <a:graphic>
              <a:graphicData uri="http://schemas.openxmlformats.org/drawingml/2006/table">
                <a:tbl>
                  <a:tblPr firstRow="1" bandRow="1">
                    <a:tableStyleId>{5C22544A-7EE6-4342-B048-85BDC9FD1C3A}</a:tableStyleId>
                  </a:tblPr>
                  <a:tblGrid>
                    <a:gridCol w="761999">
                      <a:extLst>
                        <a:ext uri="{9D8B030D-6E8A-4147-A177-3AD203B41FA5}">
                          <a16:colId xmlns:a16="http://schemas.microsoft.com/office/drawing/2014/main" val="4149208419"/>
                        </a:ext>
                      </a:extLst>
                    </a:gridCol>
                    <a:gridCol w="1383099">
                      <a:extLst>
                        <a:ext uri="{9D8B030D-6E8A-4147-A177-3AD203B41FA5}">
                          <a16:colId xmlns:a16="http://schemas.microsoft.com/office/drawing/2014/main" val="2468812736"/>
                        </a:ext>
                      </a:extLst>
                    </a:gridCol>
                    <a:gridCol w="987054">
                      <a:extLst>
                        <a:ext uri="{9D8B030D-6E8A-4147-A177-3AD203B41FA5}">
                          <a16:colId xmlns:a16="http://schemas.microsoft.com/office/drawing/2014/main" val="870043539"/>
                        </a:ext>
                      </a:extLst>
                    </a:gridCol>
                  </a:tblGrid>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Object</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1600" b="0" i="1" smtClean="0">
                                    <a:solidFill>
                                      <a:schemeClr val="tx1"/>
                                    </a:solidFill>
                                    <a:latin typeface="Cambria Math" panose="02040503050406030204" pitchFamily="18" charset="0"/>
                                    <a:ea typeface="Cambria Math" panose="02040503050406030204" pitchFamily="18" charset="0"/>
                                  </a:rPr>
                                  <m:t>𝑀</m:t>
                                </m:r>
                                <m:d>
                                  <m:dPr>
                                    <m:begChr m:val="["/>
                                    <m:endChr m:val="]"/>
                                    <m:ctrlPr>
                                      <a:rPr lang="en-US" altLang="ko-KR" sz="1600" b="0" i="1" smtClean="0">
                                        <a:solidFill>
                                          <a:schemeClr val="tx1"/>
                                        </a:solidFill>
                                        <a:latin typeface="Cambria Math" panose="02040503050406030204" pitchFamily="18" charset="0"/>
                                        <a:ea typeface="Cambria Math" panose="02040503050406030204" pitchFamily="18" charset="0"/>
                                      </a:rPr>
                                    </m:ctrlPr>
                                  </m:dPr>
                                  <m:e>
                                    <m:r>
                                      <a:rPr lang="en-US" altLang="ko-KR" sz="1600" b="0" i="1" smtClean="0">
                                        <a:solidFill>
                                          <a:schemeClr val="tx1"/>
                                        </a:solidFill>
                                        <a:latin typeface="Cambria Math" panose="02040503050406030204" pitchFamily="18" charset="0"/>
                                        <a:ea typeface="Cambria Math" panose="02040503050406030204" pitchFamily="18" charset="0"/>
                                      </a:rPr>
                                      <m:t>1</m:t>
                                    </m:r>
                                    <m:sSup>
                                      <m:sSupPr>
                                        <m:ctrlPr>
                                          <a:rPr lang="en-US" altLang="ko-KR" sz="1600" b="0" i="1" smtClean="0">
                                            <a:solidFill>
                                              <a:schemeClr val="tx1"/>
                                            </a:solidFill>
                                            <a:latin typeface="Cambria Math" panose="02040503050406030204" pitchFamily="18" charset="0"/>
                                            <a:ea typeface="Cambria Math" panose="02040503050406030204" pitchFamily="18" charset="0"/>
                                          </a:rPr>
                                        </m:ctrlPr>
                                      </m:sSupPr>
                                      <m:e>
                                        <m:r>
                                          <a:rPr lang="en-US" altLang="ko-KR" sz="1600" b="0" i="1" smtClean="0">
                                            <a:solidFill>
                                              <a:schemeClr val="tx1"/>
                                            </a:solidFill>
                                            <a:latin typeface="Cambria Math" panose="02040503050406030204" pitchFamily="18" charset="0"/>
                                            <a:ea typeface="Cambria Math" panose="02040503050406030204" pitchFamily="18" charset="0"/>
                                          </a:rPr>
                                          <m:t>0</m:t>
                                        </m:r>
                                      </m:e>
                                      <m:sup>
                                        <m:r>
                                          <a:rPr lang="en-US" altLang="ko-KR" sz="1600" b="0" i="1" smtClean="0">
                                            <a:solidFill>
                                              <a:schemeClr val="tx1"/>
                                            </a:solidFill>
                                            <a:latin typeface="Cambria Math" panose="02040503050406030204" pitchFamily="18" charset="0"/>
                                            <a:ea typeface="Cambria Math" panose="02040503050406030204" pitchFamily="18" charset="0"/>
                                          </a:rPr>
                                          <m:t>5</m:t>
                                        </m:r>
                                      </m:sup>
                                    </m:sSup>
                                    <m:sSub>
                                      <m:sSubPr>
                                        <m:ctrlPr>
                                          <a:rPr lang="en-US" altLang="ko-KR" sz="1600" b="0" i="1" smtClean="0">
                                            <a:solidFill>
                                              <a:schemeClr val="tx1"/>
                                            </a:solidFill>
                                            <a:latin typeface="Cambria Math" panose="02040503050406030204" pitchFamily="18" charset="0"/>
                                            <a:ea typeface="Cambria Math" panose="02040503050406030204" pitchFamily="18" charset="0"/>
                                          </a:rPr>
                                        </m:ctrlPr>
                                      </m:sSubPr>
                                      <m:e>
                                        <m:r>
                                          <a:rPr lang="en-US" altLang="ko-KR" sz="1600" b="0" i="1" smtClean="0">
                                            <a:solidFill>
                                              <a:schemeClr val="tx1"/>
                                            </a:solidFill>
                                            <a:latin typeface="Cambria Math" panose="02040503050406030204" pitchFamily="18" charset="0"/>
                                            <a:ea typeface="Cambria Math" panose="02040503050406030204" pitchFamily="18" charset="0"/>
                                          </a:rPr>
                                          <m:t>𝑀</m:t>
                                        </m:r>
                                      </m:e>
                                      <m:sub>
                                        <m:r>
                                          <a:rPr lang="en-US" altLang="ko-KR" sz="1600" b="0" i="1" smtClean="0">
                                            <a:solidFill>
                                              <a:schemeClr val="tx1"/>
                                            </a:solidFill>
                                            <a:latin typeface="Cambria Math" panose="02040503050406030204" pitchFamily="18" charset="0"/>
                                            <a:ea typeface="Cambria Math" panose="02040503050406030204" pitchFamily="18" charset="0"/>
                                          </a:rPr>
                                          <m:t>⊙</m:t>
                                        </m:r>
                                      </m:sub>
                                    </m:sSub>
                                  </m:e>
                                </m:d>
                              </m:oMath>
                            </m:oMathPara>
                          </a14:m>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latinLnBrk="1"/>
                          <a14:m>
                            <m:oMathPara xmlns:m="http://schemas.openxmlformats.org/officeDocument/2006/math">
                              <m:oMathParaPr>
                                <m:jc m:val="centerGroup"/>
                              </m:oMathParaPr>
                              <m:oMath xmlns:m="http://schemas.openxmlformats.org/officeDocument/2006/math">
                                <m:sSub>
                                  <m:sSubPr>
                                    <m:ctrlPr>
                                      <a:rPr lang="en-US" altLang="ko-KR" sz="1600" b="0" i="1" smtClean="0">
                                        <a:solidFill>
                                          <a:schemeClr val="tx1"/>
                                        </a:solidFill>
                                        <a:latin typeface="Cambria Math" panose="02040503050406030204" pitchFamily="18" charset="0"/>
                                        <a:ea typeface="Cambria Math" panose="02040503050406030204" pitchFamily="18" charset="0"/>
                                      </a:rPr>
                                    </m:ctrlPr>
                                  </m:sSubPr>
                                  <m:e>
                                    <m:r>
                                      <a:rPr lang="en-US" altLang="ko-KR" sz="1600" b="0" i="1" smtClean="0">
                                        <a:solidFill>
                                          <a:schemeClr val="tx1"/>
                                        </a:solidFill>
                                        <a:latin typeface="Cambria Math" panose="02040503050406030204" pitchFamily="18" charset="0"/>
                                        <a:ea typeface="Cambria Math" panose="02040503050406030204" pitchFamily="18" charset="0"/>
                                      </a:rPr>
                                      <m:t>𝑅</m:t>
                                    </m:r>
                                  </m:e>
                                  <m:sub>
                                    <m:r>
                                      <m:rPr>
                                        <m:sty m:val="p"/>
                                      </m:rPr>
                                      <a:rPr lang="en-US" altLang="ko-KR" sz="1600" b="0" i="0" smtClean="0">
                                        <a:solidFill>
                                          <a:schemeClr val="tx1"/>
                                        </a:solidFill>
                                        <a:latin typeface="Cambria Math" panose="02040503050406030204" pitchFamily="18" charset="0"/>
                                        <a:ea typeface="Cambria Math" panose="02040503050406030204" pitchFamily="18" charset="0"/>
                                      </a:rPr>
                                      <m:t>P</m:t>
                                    </m:r>
                                  </m:sub>
                                </m:sSub>
                                <m:d>
                                  <m:dPr>
                                    <m:begChr m:val="["/>
                                    <m:endChr m:val="]"/>
                                    <m:ctrlPr>
                                      <a:rPr lang="en-US" altLang="ko-KR" sz="1600" b="0" i="1" smtClean="0">
                                        <a:solidFill>
                                          <a:schemeClr val="tx1"/>
                                        </a:solidFill>
                                        <a:latin typeface="Cambria Math" panose="02040503050406030204" pitchFamily="18" charset="0"/>
                                        <a:ea typeface="Cambria Math" panose="02040503050406030204" pitchFamily="18" charset="0"/>
                                      </a:rPr>
                                    </m:ctrlPr>
                                  </m:dPr>
                                  <m:e>
                                    <m:r>
                                      <m:rPr>
                                        <m:sty m:val="p"/>
                                      </m:rPr>
                                      <a:rPr lang="en-US" altLang="ko-KR" sz="1600" b="0" i="0" smtClean="0">
                                        <a:solidFill>
                                          <a:schemeClr val="tx1"/>
                                        </a:solidFill>
                                        <a:latin typeface="Cambria Math" panose="02040503050406030204" pitchFamily="18" charset="0"/>
                                        <a:ea typeface="Cambria Math" panose="02040503050406030204" pitchFamily="18" charset="0"/>
                                      </a:rPr>
                                      <m:t>kpc</m:t>
                                    </m:r>
                                  </m:e>
                                </m:d>
                              </m:oMath>
                            </m:oMathPara>
                          </a14:m>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269057347"/>
                      </a:ext>
                    </a:extLst>
                  </a:tr>
                  <a:tr h="351373">
                    <a:tc>
                      <a:txBody>
                        <a:bodyPr/>
                        <a:lstStyle/>
                        <a:p>
                          <a:pPr algn="ctr" latinLnBrk="1"/>
                          <a:r>
                            <a:rPr lang="en-US" altLang="ko-KR" sz="1600" b="0" dirty="0" err="1">
                              <a:solidFill>
                                <a:schemeClr val="tx1"/>
                              </a:solidFill>
                              <a:latin typeface="Cambria Math" panose="02040503050406030204" pitchFamily="18" charset="0"/>
                              <a:ea typeface="Cambria Math" panose="02040503050406030204" pitchFamily="18" charset="0"/>
                            </a:rPr>
                            <a:t>dSph</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1600" b="0" i="1" smtClean="0">
                                    <a:solidFill>
                                      <a:schemeClr val="tx1"/>
                                    </a:solidFill>
                                    <a:latin typeface="Cambria Math" panose="02040503050406030204" pitchFamily="18" charset="0"/>
                                    <a:ea typeface="Cambria Math" panose="02040503050406030204" pitchFamily="18" charset="0"/>
                                  </a:rPr>
                                  <m:t>1420</m:t>
                                </m:r>
                              </m:oMath>
                            </m:oMathPara>
                          </a14:m>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1600" b="0" i="1" smtClean="0">
                                    <a:solidFill>
                                      <a:schemeClr val="tx1"/>
                                    </a:solidFill>
                                    <a:latin typeface="Cambria Math" panose="02040503050406030204" pitchFamily="18" charset="0"/>
                                    <a:ea typeface="Cambria Math" panose="02040503050406030204" pitchFamily="18" charset="0"/>
                                  </a:rPr>
                                  <m:t>−</m:t>
                                </m:r>
                              </m:oMath>
                            </m:oMathPara>
                          </a14:m>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0562302"/>
                      </a:ext>
                    </a:extLst>
                  </a:tr>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GC1</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1600" b="0" i="1" smtClean="0">
                                    <a:solidFill>
                                      <a:schemeClr val="tx1"/>
                                    </a:solidFill>
                                    <a:latin typeface="Cambria Math" panose="02040503050406030204" pitchFamily="18" charset="0"/>
                                    <a:ea typeface="Cambria Math" panose="02040503050406030204" pitchFamily="18" charset="0"/>
                                  </a:rPr>
                                  <m:t>0.37</m:t>
                                </m:r>
                              </m:oMath>
                            </m:oMathPara>
                          </a14:m>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1600" b="0" i="1" smtClean="0">
                                    <a:solidFill>
                                      <a:schemeClr val="tx1"/>
                                    </a:solidFill>
                                    <a:latin typeface="Cambria Math" panose="02040503050406030204" pitchFamily="18" charset="0"/>
                                    <a:ea typeface="Cambria Math" panose="02040503050406030204" pitchFamily="18" charset="0"/>
                                  </a:rPr>
                                  <m:t>1.6</m:t>
                                </m:r>
                              </m:oMath>
                            </m:oMathPara>
                          </a14:m>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7442088"/>
                      </a:ext>
                    </a:extLst>
                  </a:tr>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GC2</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1.82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1.05</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5075301"/>
                      </a:ext>
                    </a:extLst>
                  </a:tr>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GC3</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3.63</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0.43</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98901972"/>
                      </a:ext>
                    </a:extLst>
                  </a:tr>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GC4</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1.32</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0.24</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5421035"/>
                      </a:ext>
                    </a:extLst>
                  </a:tr>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GC5</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1.78</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1.43</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3835882"/>
                      </a:ext>
                    </a:extLst>
                  </a:tr>
                </a:tbl>
              </a:graphicData>
            </a:graphic>
          </p:graphicFrame>
        </mc:Choice>
        <mc:Fallback xmlns="">
          <p:graphicFrame>
            <p:nvGraphicFramePr>
              <p:cNvPr id="3" name="표 2">
                <a:extLst>
                  <a:ext uri="{FF2B5EF4-FFF2-40B4-BE49-F238E27FC236}">
                    <a16:creationId xmlns:a16="http://schemas.microsoft.com/office/drawing/2014/main" id="{E8D5A020-E64C-B88B-ADCB-AA6313DF2B36}"/>
                  </a:ext>
                </a:extLst>
              </p:cNvPr>
              <p:cNvGraphicFramePr>
                <a:graphicFrameLocks noGrp="1"/>
              </p:cNvGraphicFramePr>
              <p:nvPr>
                <p:extLst>
                  <p:ext uri="{D42A27DB-BD31-4B8C-83A1-F6EECF244321}">
                    <p14:modId xmlns:p14="http://schemas.microsoft.com/office/powerpoint/2010/main" val="3638422469"/>
                  </p:ext>
                </p:extLst>
              </p:nvPr>
            </p:nvGraphicFramePr>
            <p:xfrm>
              <a:off x="3603172" y="1560281"/>
              <a:ext cx="3132152" cy="2474951"/>
            </p:xfrm>
            <a:graphic>
              <a:graphicData uri="http://schemas.openxmlformats.org/drawingml/2006/table">
                <a:tbl>
                  <a:tblPr firstRow="1" bandRow="1">
                    <a:tableStyleId>{5C22544A-7EE6-4342-B048-85BDC9FD1C3A}</a:tableStyleId>
                  </a:tblPr>
                  <a:tblGrid>
                    <a:gridCol w="761999">
                      <a:extLst>
                        <a:ext uri="{9D8B030D-6E8A-4147-A177-3AD203B41FA5}">
                          <a16:colId xmlns:a16="http://schemas.microsoft.com/office/drawing/2014/main" val="4149208419"/>
                        </a:ext>
                      </a:extLst>
                    </a:gridCol>
                    <a:gridCol w="1383099">
                      <a:extLst>
                        <a:ext uri="{9D8B030D-6E8A-4147-A177-3AD203B41FA5}">
                          <a16:colId xmlns:a16="http://schemas.microsoft.com/office/drawing/2014/main" val="2468812736"/>
                        </a:ext>
                      </a:extLst>
                    </a:gridCol>
                    <a:gridCol w="987054">
                      <a:extLst>
                        <a:ext uri="{9D8B030D-6E8A-4147-A177-3AD203B41FA5}">
                          <a16:colId xmlns:a16="http://schemas.microsoft.com/office/drawing/2014/main" val="870043539"/>
                        </a:ext>
                      </a:extLst>
                    </a:gridCol>
                  </a:tblGrid>
                  <a:tr h="36671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Object</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ko-K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6388" t="-5000" r="-73568" b="-593333"/>
                          </a:stretch>
                        </a:blipFill>
                      </a:tcPr>
                    </a:tc>
                    <a:tc>
                      <a:txBody>
                        <a:bodyPr/>
                        <a:lstStyle/>
                        <a:p>
                          <a:endParaRPr lang="ko-K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19136" t="-5000" r="-3086" b="-593333"/>
                          </a:stretch>
                        </a:blipFill>
                      </a:tcPr>
                    </a:tc>
                    <a:extLst>
                      <a:ext uri="{0D108BD9-81ED-4DB2-BD59-A6C34878D82A}">
                        <a16:rowId xmlns:a16="http://schemas.microsoft.com/office/drawing/2014/main" val="3269057347"/>
                      </a:ext>
                    </a:extLst>
                  </a:tr>
                  <a:tr h="351373">
                    <a:tc>
                      <a:txBody>
                        <a:bodyPr/>
                        <a:lstStyle/>
                        <a:p>
                          <a:pPr algn="ctr" latinLnBrk="1"/>
                          <a:r>
                            <a:rPr lang="en-US" altLang="ko-KR" sz="1600" b="0" dirty="0" err="1">
                              <a:solidFill>
                                <a:schemeClr val="tx1"/>
                              </a:solidFill>
                              <a:latin typeface="Cambria Math" panose="02040503050406030204" pitchFamily="18" charset="0"/>
                              <a:ea typeface="Cambria Math" panose="02040503050406030204" pitchFamily="18" charset="0"/>
                            </a:rPr>
                            <a:t>dSph</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ko-K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6388" t="-108621" r="-73568" b="-513793"/>
                          </a:stretch>
                        </a:blipFill>
                      </a:tcPr>
                    </a:tc>
                    <a:tc>
                      <a:txBody>
                        <a:bodyPr/>
                        <a:lstStyle/>
                        <a:p>
                          <a:endParaRPr lang="ko-K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19136" t="-108621" r="-3086" b="-513793"/>
                          </a:stretch>
                        </a:blipFill>
                      </a:tcPr>
                    </a:tc>
                    <a:extLst>
                      <a:ext uri="{0D108BD9-81ED-4DB2-BD59-A6C34878D82A}">
                        <a16:rowId xmlns:a16="http://schemas.microsoft.com/office/drawing/2014/main" val="770562302"/>
                      </a:ext>
                    </a:extLst>
                  </a:tr>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GC1</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ko-K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6388" t="-208621" r="-73568" b="-413793"/>
                          </a:stretch>
                        </a:blipFill>
                      </a:tcPr>
                    </a:tc>
                    <a:tc>
                      <a:txBody>
                        <a:bodyPr/>
                        <a:lstStyle/>
                        <a:p>
                          <a:endParaRPr lang="ko-K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19136" t="-208621" r="-3086" b="-413793"/>
                          </a:stretch>
                        </a:blipFill>
                      </a:tcPr>
                    </a:tc>
                    <a:extLst>
                      <a:ext uri="{0D108BD9-81ED-4DB2-BD59-A6C34878D82A}">
                        <a16:rowId xmlns:a16="http://schemas.microsoft.com/office/drawing/2014/main" val="4147442088"/>
                      </a:ext>
                    </a:extLst>
                  </a:tr>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GC2</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1.82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1.05</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5075301"/>
                      </a:ext>
                    </a:extLst>
                  </a:tr>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GC3</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3.63</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0.43</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98901972"/>
                      </a:ext>
                    </a:extLst>
                  </a:tr>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GC4</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1.32</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0.24</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5421035"/>
                      </a:ext>
                    </a:extLst>
                  </a:tr>
                  <a:tr h="351373">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GC5</a:t>
                          </a:r>
                          <a:endParaRPr lang="ko-KR" altLang="en-US" sz="1600" b="0" dirty="0">
                            <a:solidFill>
                              <a:schemeClr val="tx1"/>
                            </a:solidFill>
                            <a:latin typeface="Cambria Math" panose="020405030504060302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1.78</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600" b="0" dirty="0">
                              <a:solidFill>
                                <a:schemeClr val="tx1"/>
                              </a:solidFill>
                              <a:latin typeface="Cambria Math" panose="02040503050406030204" pitchFamily="18" charset="0"/>
                              <a:ea typeface="Cambria Math" panose="02040503050406030204" pitchFamily="18" charset="0"/>
                            </a:rPr>
                            <a:t>1.43</a:t>
                          </a:r>
                          <a:endParaRPr lang="ko-KR" altLang="en-US" sz="1600" b="0" dirty="0">
                            <a:solidFill>
                              <a:schemeClr val="tx1"/>
                            </a:solidFill>
                            <a:latin typeface="Cambria Math" panose="020405030504060302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3835882"/>
                      </a:ext>
                    </a:extLst>
                  </a:tr>
                </a:tbl>
              </a:graphicData>
            </a:graphic>
          </p:graphicFrame>
        </mc:Fallback>
      </mc:AlternateContent>
      <p:sp>
        <p:nvSpPr>
          <p:cNvPr id="18" name="내용 개체 틀 2">
            <a:extLst>
              <a:ext uri="{FF2B5EF4-FFF2-40B4-BE49-F238E27FC236}">
                <a16:creationId xmlns:a16="http://schemas.microsoft.com/office/drawing/2014/main" id="{ABF60BFE-BFFC-D4E7-E2B2-8037139AA43D}"/>
              </a:ext>
            </a:extLst>
          </p:cNvPr>
          <p:cNvSpPr txBox="1">
            <a:spLocks/>
          </p:cNvSpPr>
          <p:nvPr/>
        </p:nvSpPr>
        <p:spPr>
          <a:xfrm>
            <a:off x="6780371" y="1560281"/>
            <a:ext cx="5295671" cy="2197762"/>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t>Fornax dwarf spheroidal (</a:t>
            </a:r>
            <a:r>
              <a:rPr lang="en-US" altLang="ko-KR" sz="2000" dirty="0" err="1"/>
              <a:t>dSph</a:t>
            </a:r>
            <a:r>
              <a:rPr lang="en-US" altLang="ko-KR" sz="2000" dirty="0"/>
              <a:t>) : Most massive and low-luminosity satellite orbiting the MW </a:t>
            </a:r>
            <a:r>
              <a:rPr lang="ko-KR" altLang="en-US" sz="2000" dirty="0"/>
              <a:t>⇒ </a:t>
            </a:r>
            <a:r>
              <a:rPr lang="en-US" altLang="ko-KR" sz="2000" dirty="0"/>
              <a:t>Ideal target for studying DM dynamics</a:t>
            </a:r>
          </a:p>
          <a:p>
            <a:endParaRPr lang="en-US" altLang="ko-KR" sz="2000" dirty="0"/>
          </a:p>
          <a:p>
            <a:r>
              <a:rPr lang="en-US" altLang="ko-KR" sz="2000" dirty="0"/>
              <a:t>Each globular clusters (GCs) would have individual </a:t>
            </a:r>
            <a:r>
              <a:rPr lang="en-US" altLang="ko-KR" sz="2000" u="sng" dirty="0"/>
              <a:t>“infall timescales”</a:t>
            </a:r>
            <a:r>
              <a:rPr lang="en-US" altLang="ko-KR" sz="2000" dirty="0"/>
              <a:t>.</a:t>
            </a:r>
          </a:p>
          <a:p>
            <a:pPr marL="342886" indent="-342886"/>
            <a:endParaRPr lang="en-US" altLang="ko-KR" sz="2000" dirty="0"/>
          </a:p>
        </p:txBody>
      </p:sp>
      <p:sp>
        <p:nvSpPr>
          <p:cNvPr id="7" name="TextBox 6">
            <a:extLst>
              <a:ext uri="{FF2B5EF4-FFF2-40B4-BE49-F238E27FC236}">
                <a16:creationId xmlns:a16="http://schemas.microsoft.com/office/drawing/2014/main" id="{729DA3C7-E7F1-5ADC-9657-6B970A52C9E6}"/>
              </a:ext>
            </a:extLst>
          </p:cNvPr>
          <p:cNvSpPr txBox="1"/>
          <p:nvPr/>
        </p:nvSpPr>
        <p:spPr>
          <a:xfrm>
            <a:off x="4736501" y="4078698"/>
            <a:ext cx="1998822" cy="307777"/>
          </a:xfrm>
          <a:prstGeom prst="rect">
            <a:avLst/>
          </a:prstGeom>
          <a:noFill/>
          <a:ln>
            <a:noFill/>
            <a:prstDash val="dash"/>
          </a:ln>
        </p:spPr>
        <p:txBody>
          <a:bodyPr wrap="square" rtlCol="0">
            <a:spAutoFit/>
          </a:bodyPr>
          <a:lstStyle/>
          <a:p>
            <a:pPr algn="r"/>
            <a:r>
              <a:rPr lang="en-US" altLang="ko-KR" sz="1400" dirty="0">
                <a:latin typeface="Arial" panose="020B0604020202020204" pitchFamily="34" charset="0"/>
                <a:cs typeface="Arial" panose="020B0604020202020204" pitchFamily="34" charset="0"/>
              </a:rPr>
              <a:t>[Cole+ 1205.6327]</a:t>
            </a:r>
            <a:endParaRPr lang="ko-KR" altLang="en-US" sz="1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05372A0C-248B-3D4B-72C0-CB1E85FC5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36" y="1322264"/>
            <a:ext cx="3234590" cy="32345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77F859-F571-70AE-AEC2-50A9DC731359}"/>
              </a:ext>
            </a:extLst>
          </p:cNvPr>
          <p:cNvSpPr txBox="1"/>
          <p:nvPr/>
        </p:nvSpPr>
        <p:spPr>
          <a:xfrm>
            <a:off x="5520864" y="6123456"/>
            <a:ext cx="2979215" cy="307777"/>
          </a:xfrm>
          <a:prstGeom prst="rect">
            <a:avLst/>
          </a:prstGeom>
          <a:solidFill>
            <a:srgbClr val="FFFFFF">
              <a:alpha val="69804"/>
            </a:srgbClr>
          </a:solidFill>
        </p:spPr>
        <p:txBody>
          <a:bodyPr wrap="square" rtlCol="0">
            <a:spAutoFit/>
          </a:bodyPr>
          <a:lstStyle/>
          <a:p>
            <a:pPr algn="r"/>
            <a:r>
              <a:rPr lang="en-US" altLang="ko-KR" sz="1400" dirty="0">
                <a:latin typeface="Arial" panose="020B0604020202020204" pitchFamily="34" charset="0"/>
                <a:cs typeface="Arial" panose="020B0604020202020204" pitchFamily="34" charset="0"/>
              </a:rPr>
              <a:t>[Tremaine, </a:t>
            </a:r>
            <a:r>
              <a:rPr lang="en-US" altLang="ko-KR" sz="1400" dirty="0" err="1">
                <a:latin typeface="Arial" panose="020B0604020202020204" pitchFamily="34" charset="0"/>
                <a:cs typeface="Arial" panose="020B0604020202020204" pitchFamily="34" charset="0"/>
              </a:rPr>
              <a:t>ApJ</a:t>
            </a:r>
            <a:r>
              <a:rPr lang="en-US" altLang="ko-KR" sz="1400" dirty="0">
                <a:latin typeface="Arial" panose="020B0604020202020204" pitchFamily="34" charset="0"/>
                <a:cs typeface="Arial" panose="020B0604020202020204" pitchFamily="34" charset="0"/>
              </a:rPr>
              <a:t> 203 (1976) 345]</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사각형: 둥근 모서리 1">
                <a:extLst>
                  <a:ext uri="{FF2B5EF4-FFF2-40B4-BE49-F238E27FC236}">
                    <a16:creationId xmlns:a16="http://schemas.microsoft.com/office/drawing/2014/main" id="{1A5719CD-1975-BF8D-AA3F-2ED5BB1560AD}"/>
                  </a:ext>
                </a:extLst>
              </p:cNvPr>
              <p:cNvSpPr/>
              <p:nvPr/>
            </p:nvSpPr>
            <p:spPr>
              <a:xfrm>
                <a:off x="1283120" y="4686633"/>
                <a:ext cx="4237744" cy="914654"/>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rgbClr val="FF0000"/>
                    </a:solidFill>
                  </a:rPr>
                  <a:t>Observational Prediction</a:t>
                </a:r>
              </a:p>
              <a:p>
                <a:pPr algn="ctr"/>
                <a:r>
                  <a:rPr lang="en-US" altLang="ko-KR" dirty="0">
                    <a:solidFill>
                      <a:sysClr val="windowText" lastClr="000000"/>
                    </a:solidFill>
                  </a:rPr>
                  <a:t>Ages</a:t>
                </a:r>
                <a14:m>
                  <m:oMath xmlns:m="http://schemas.openxmlformats.org/officeDocument/2006/math">
                    <m:r>
                      <a:rPr lang="en-US" altLang="ko-KR" i="1">
                        <a:solidFill>
                          <a:sysClr val="windowText" lastClr="000000"/>
                        </a:solidFill>
                        <a:latin typeface="Cambria Math" panose="02040503050406030204" pitchFamily="18" charset="0"/>
                      </a:rPr>
                      <m:t>~10</m:t>
                    </m:r>
                    <m:r>
                      <m:rPr>
                        <m:sty m:val="p"/>
                      </m:rPr>
                      <a:rPr lang="en-US" altLang="ko-KR" i="1">
                        <a:solidFill>
                          <a:sysClr val="windowText" lastClr="000000"/>
                        </a:solidFill>
                        <a:latin typeface="Cambria Math" panose="02040503050406030204" pitchFamily="18" charset="0"/>
                      </a:rPr>
                      <m:t>Gyr</m:t>
                    </m:r>
                  </m:oMath>
                </a14:m>
                <a:r>
                  <a:rPr lang="ko-KR" altLang="en-US" dirty="0">
                    <a:solidFill>
                      <a:sysClr val="windowText" lastClr="000000"/>
                    </a:solidFill>
                  </a:rPr>
                  <a:t> </a:t>
                </a:r>
                <a:r>
                  <a:rPr lang="en-US" altLang="ko-KR" sz="1400" dirty="0">
                    <a:solidFill>
                      <a:sysClr val="windowText" lastClr="000000"/>
                    </a:solidFill>
                    <a:latin typeface="Arial" panose="020B0604020202020204" pitchFamily="34" charset="0"/>
                    <a:cs typeface="Arial" panose="020B0604020202020204" pitchFamily="34" charset="0"/>
                  </a:rPr>
                  <a:t>[Yang+ 1809.07801]</a:t>
                </a:r>
                <a:endParaRPr lang="ko-KR" altLang="en-US" dirty="0">
                  <a:solidFill>
                    <a:sysClr val="windowText" lastClr="000000"/>
                  </a:solidFill>
                  <a:latin typeface="Arial" panose="020B0604020202020204" pitchFamily="34" charset="0"/>
                  <a:cs typeface="Arial" panose="020B0604020202020204" pitchFamily="34" charset="0"/>
                </a:endParaRPr>
              </a:p>
            </p:txBody>
          </p:sp>
        </mc:Choice>
        <mc:Fallback xmlns="">
          <p:sp>
            <p:nvSpPr>
              <p:cNvPr id="2" name="사각형: 둥근 모서리 1">
                <a:extLst>
                  <a:ext uri="{FF2B5EF4-FFF2-40B4-BE49-F238E27FC236}">
                    <a16:creationId xmlns:a16="http://schemas.microsoft.com/office/drawing/2014/main" id="{1A5719CD-1975-BF8D-AA3F-2ED5BB1560AD}"/>
                  </a:ext>
                </a:extLst>
              </p:cNvPr>
              <p:cNvSpPr>
                <a:spLocks noRot="1" noChangeAspect="1" noMove="1" noResize="1" noEditPoints="1" noAdjustHandles="1" noChangeArrowheads="1" noChangeShapeType="1" noTextEdit="1"/>
              </p:cNvSpPr>
              <p:nvPr/>
            </p:nvSpPr>
            <p:spPr>
              <a:xfrm>
                <a:off x="1283120" y="4686633"/>
                <a:ext cx="4237744" cy="914654"/>
              </a:xfrm>
              <a:prstGeom prst="roundRect">
                <a:avLst/>
              </a:prstGeom>
              <a:blipFill>
                <a:blip r:embed="rId6"/>
                <a:stretch>
                  <a:fillRect/>
                </a:stretch>
              </a:blipFill>
              <a:ln w="38100">
                <a:solidFill>
                  <a:srgbClr val="FF0000"/>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사각형: 둥근 모서리 7">
                <a:extLst>
                  <a:ext uri="{FF2B5EF4-FFF2-40B4-BE49-F238E27FC236}">
                    <a16:creationId xmlns:a16="http://schemas.microsoft.com/office/drawing/2014/main" id="{F936BC12-FB64-B949-4468-43CEA72BDD2C}"/>
                  </a:ext>
                </a:extLst>
              </p:cNvPr>
              <p:cNvSpPr/>
              <p:nvPr/>
            </p:nvSpPr>
            <p:spPr>
              <a:xfrm>
                <a:off x="6668149" y="4686633"/>
                <a:ext cx="4237744" cy="914654"/>
              </a:xfrm>
              <a:prstGeom prst="roundRect">
                <a:avLst/>
              </a:prstGeom>
              <a:solidFill>
                <a:schemeClr val="bg1"/>
              </a:solid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rgbClr val="0000FF"/>
                    </a:solidFill>
                  </a:rPr>
                  <a:t>CDM-based Calculation</a:t>
                </a:r>
              </a:p>
              <a:p>
                <a:pPr algn="ctr"/>
                <a14:m>
                  <m:oMath xmlns:m="http://schemas.openxmlformats.org/officeDocument/2006/math">
                    <m:sSub>
                      <m:sSubPr>
                        <m:ctrlPr>
                          <a:rPr lang="en-US" altLang="ko-KR" i="1">
                            <a:solidFill>
                              <a:schemeClr val="tx1"/>
                            </a:solidFill>
                            <a:latin typeface="Cambria Math" panose="02040503050406030204" pitchFamily="18" charset="0"/>
                          </a:rPr>
                        </m:ctrlPr>
                      </m:sSubPr>
                      <m:e>
                        <m:r>
                          <a:rPr lang="en-US" altLang="ko-KR" i="1">
                            <a:solidFill>
                              <a:schemeClr val="tx1"/>
                            </a:solidFill>
                            <a:latin typeface="Cambria Math" panose="02040503050406030204" pitchFamily="18" charset="0"/>
                          </a:rPr>
                          <m:t>𝜏</m:t>
                        </m:r>
                      </m:e>
                      <m:sub>
                        <m:r>
                          <m:rPr>
                            <m:sty m:val="p"/>
                          </m:rPr>
                          <a:rPr lang="en-US" altLang="ko-KR" i="1">
                            <a:solidFill>
                              <a:schemeClr val="tx1"/>
                            </a:solidFill>
                            <a:latin typeface="Cambria Math" panose="02040503050406030204" pitchFamily="18" charset="0"/>
                          </a:rPr>
                          <m:t>fall</m:t>
                        </m:r>
                      </m:sub>
                    </m:sSub>
                    <m:r>
                      <a:rPr lang="en-US" altLang="ko-KR" i="1">
                        <a:solidFill>
                          <a:schemeClr val="tx1"/>
                        </a:solidFill>
                        <a:latin typeface="Cambria Math" panose="02040503050406030204" pitchFamily="18" charset="0"/>
                      </a:rPr>
                      <m:t>~1</m:t>
                    </m:r>
                    <m:r>
                      <m:rPr>
                        <m:sty m:val="p"/>
                      </m:rPr>
                      <a:rPr lang="en-US" altLang="ko-KR" i="1">
                        <a:solidFill>
                          <a:schemeClr val="tx1"/>
                        </a:solidFill>
                        <a:latin typeface="Cambria Math" panose="02040503050406030204" pitchFamily="18" charset="0"/>
                      </a:rPr>
                      <m:t>Gyr</m:t>
                    </m:r>
                  </m:oMath>
                </a14:m>
                <a:r>
                  <a:rPr lang="ko-KR" altLang="en-US" dirty="0">
                    <a:solidFill>
                      <a:schemeClr val="tx1"/>
                    </a:solidFill>
                  </a:rPr>
                  <a:t> </a:t>
                </a:r>
                <a:r>
                  <a:rPr lang="en-US" altLang="ko-KR" sz="1400" dirty="0">
                    <a:solidFill>
                      <a:schemeClr val="tx1"/>
                    </a:solidFill>
                    <a:latin typeface="Arial" panose="020B0604020202020204" pitchFamily="34" charset="0"/>
                    <a:cs typeface="Arial" panose="020B0604020202020204" pitchFamily="34" charset="0"/>
                  </a:rPr>
                  <a:t>[Oh+ ApJ 531 (2000) 727]</a:t>
                </a:r>
                <a:endParaRPr lang="ko-KR" altLang="en-US" dirty="0">
                  <a:solidFill>
                    <a:schemeClr val="tx1"/>
                  </a:solidFill>
                  <a:latin typeface="Arial" panose="020B0604020202020204" pitchFamily="34" charset="0"/>
                  <a:cs typeface="Arial" panose="020B0604020202020204" pitchFamily="34" charset="0"/>
                </a:endParaRPr>
              </a:p>
            </p:txBody>
          </p:sp>
        </mc:Choice>
        <mc:Fallback xmlns="">
          <p:sp>
            <p:nvSpPr>
              <p:cNvPr id="8" name="사각형: 둥근 모서리 7">
                <a:extLst>
                  <a:ext uri="{FF2B5EF4-FFF2-40B4-BE49-F238E27FC236}">
                    <a16:creationId xmlns:a16="http://schemas.microsoft.com/office/drawing/2014/main" id="{F936BC12-FB64-B949-4468-43CEA72BDD2C}"/>
                  </a:ext>
                </a:extLst>
              </p:cNvPr>
              <p:cNvSpPr>
                <a:spLocks noRot="1" noChangeAspect="1" noMove="1" noResize="1" noEditPoints="1" noAdjustHandles="1" noChangeArrowheads="1" noChangeShapeType="1" noTextEdit="1"/>
              </p:cNvSpPr>
              <p:nvPr/>
            </p:nvSpPr>
            <p:spPr>
              <a:xfrm>
                <a:off x="6668149" y="4686633"/>
                <a:ext cx="4237744" cy="914654"/>
              </a:xfrm>
              <a:prstGeom prst="roundRect">
                <a:avLst/>
              </a:prstGeom>
              <a:blipFill>
                <a:blip r:embed="rId7"/>
                <a:stretch>
                  <a:fillRect/>
                </a:stretch>
              </a:blipFill>
              <a:ln w="38100">
                <a:solidFill>
                  <a:srgbClr val="0000FF"/>
                </a:solidFill>
              </a:ln>
            </p:spPr>
            <p:txBody>
              <a:bodyPr/>
              <a:lstStyle/>
              <a:p>
                <a:r>
                  <a:rPr lang="ko-KR" altLang="en-US">
                    <a:noFill/>
                  </a:rPr>
                  <a:t> </a:t>
                </a:r>
              </a:p>
            </p:txBody>
          </p:sp>
        </mc:Fallback>
      </mc:AlternateContent>
      <p:sp>
        <p:nvSpPr>
          <p:cNvPr id="17" name="화살표: 왼쪽/오른쪽 16">
            <a:extLst>
              <a:ext uri="{FF2B5EF4-FFF2-40B4-BE49-F238E27FC236}">
                <a16:creationId xmlns:a16="http://schemas.microsoft.com/office/drawing/2014/main" id="{5E484280-488E-F035-F19A-548F2E403A8D}"/>
              </a:ext>
            </a:extLst>
          </p:cNvPr>
          <p:cNvSpPr/>
          <p:nvPr/>
        </p:nvSpPr>
        <p:spPr>
          <a:xfrm>
            <a:off x="5616499" y="4908097"/>
            <a:ext cx="959005" cy="471726"/>
          </a:xfrm>
          <a:prstGeom prst="leftRigh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내용 개체 틀 2">
            <a:extLst>
              <a:ext uri="{FF2B5EF4-FFF2-40B4-BE49-F238E27FC236}">
                <a16:creationId xmlns:a16="http://schemas.microsoft.com/office/drawing/2014/main" id="{59EFFB96-3364-2A18-9E56-15984C6A65E5}"/>
              </a:ext>
            </a:extLst>
          </p:cNvPr>
          <p:cNvSpPr txBox="1">
            <a:spLocks/>
          </p:cNvSpPr>
          <p:nvPr/>
        </p:nvSpPr>
        <p:spPr>
          <a:xfrm>
            <a:off x="3720790" y="5731066"/>
            <a:ext cx="4750420" cy="471726"/>
          </a:xfrm>
          <a:prstGeom prst="rect">
            <a:avLst/>
          </a:prstGeom>
        </p:spPr>
        <p:txBody>
          <a:bodyPr vert="horz" lIns="91440" tIns="45720" rIns="91440" bIns="45720" rtlCol="0">
            <a:normAutofit fontScale="925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ko-KR" b="1" dirty="0"/>
              <a:t>“Timing Problem of Fornax GCs”</a:t>
            </a:r>
          </a:p>
        </p:txBody>
      </p:sp>
      <p:cxnSp>
        <p:nvCxnSpPr>
          <p:cNvPr id="10" name="직선 화살표 연결선 9">
            <a:extLst>
              <a:ext uri="{FF2B5EF4-FFF2-40B4-BE49-F238E27FC236}">
                <a16:creationId xmlns:a16="http://schemas.microsoft.com/office/drawing/2014/main" id="{DA09BBDF-2279-8E51-E0CE-9C18C562C47F}"/>
              </a:ext>
            </a:extLst>
          </p:cNvPr>
          <p:cNvCxnSpPr/>
          <p:nvPr/>
        </p:nvCxnSpPr>
        <p:spPr>
          <a:xfrm>
            <a:off x="1798983" y="2941983"/>
            <a:ext cx="488921" cy="64604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A22C43-327E-0F4A-36B1-66571CFE99CE}"/>
                  </a:ext>
                </a:extLst>
              </p:cNvPr>
              <p:cNvSpPr txBox="1"/>
              <p:nvPr/>
            </p:nvSpPr>
            <p:spPr>
              <a:xfrm>
                <a:off x="2038893" y="2939559"/>
                <a:ext cx="4980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chemeClr val="bg1"/>
                              </a:solidFill>
                              <a:latin typeface="Cambria Math" panose="02040503050406030204" pitchFamily="18" charset="0"/>
                            </a:rPr>
                          </m:ctrlPr>
                        </m:sSubPr>
                        <m:e>
                          <m:r>
                            <a:rPr lang="en-US" altLang="ko-KR" b="0" i="1" smtClean="0">
                              <a:solidFill>
                                <a:schemeClr val="bg1"/>
                              </a:solidFill>
                              <a:latin typeface="Cambria Math" panose="02040503050406030204" pitchFamily="18" charset="0"/>
                            </a:rPr>
                            <m:t>𝑅</m:t>
                          </m:r>
                        </m:e>
                        <m:sub>
                          <m:r>
                            <m:rPr>
                              <m:sty m:val="p"/>
                            </m:rPr>
                            <a:rPr lang="en-US" altLang="ko-KR" b="0" i="1" smtClean="0">
                              <a:solidFill>
                                <a:schemeClr val="bg1"/>
                              </a:solidFill>
                              <a:latin typeface="Cambria Math" panose="02040503050406030204" pitchFamily="18" charset="0"/>
                            </a:rPr>
                            <m:t>P</m:t>
                          </m:r>
                        </m:sub>
                      </m:sSub>
                    </m:oMath>
                  </m:oMathPara>
                </a14:m>
                <a:endParaRPr lang="ko-KR" altLang="en-US" dirty="0">
                  <a:solidFill>
                    <a:schemeClr val="bg1"/>
                  </a:solidFill>
                </a:endParaRPr>
              </a:p>
            </p:txBody>
          </p:sp>
        </mc:Choice>
        <mc:Fallback xmlns="">
          <p:sp>
            <p:nvSpPr>
              <p:cNvPr id="11" name="TextBox 10">
                <a:extLst>
                  <a:ext uri="{FF2B5EF4-FFF2-40B4-BE49-F238E27FC236}">
                    <a16:creationId xmlns:a16="http://schemas.microsoft.com/office/drawing/2014/main" id="{5AA22C43-327E-0F4A-36B1-66571CFE99CE}"/>
                  </a:ext>
                </a:extLst>
              </p:cNvPr>
              <p:cNvSpPr txBox="1">
                <a:spLocks noRot="1" noChangeAspect="1" noMove="1" noResize="1" noEditPoints="1" noAdjustHandles="1" noChangeArrowheads="1" noChangeShapeType="1" noTextEdit="1"/>
              </p:cNvSpPr>
              <p:nvPr/>
            </p:nvSpPr>
            <p:spPr>
              <a:xfrm>
                <a:off x="2038893" y="2939559"/>
                <a:ext cx="498021" cy="369332"/>
              </a:xfrm>
              <a:prstGeom prst="rect">
                <a:avLst/>
              </a:prstGeom>
              <a:blipFill>
                <a:blip r:embed="rId8"/>
                <a:stretch>
                  <a:fillRect/>
                </a:stretch>
              </a:blipFill>
            </p:spPr>
            <p:txBody>
              <a:bodyPr/>
              <a:lstStyle/>
              <a:p>
                <a:r>
                  <a:rPr lang="ko-KR" altLang="en-US">
                    <a:noFill/>
                  </a:rPr>
                  <a:t> </a:t>
                </a:r>
              </a:p>
            </p:txBody>
          </p:sp>
        </mc:Fallback>
      </mc:AlternateContent>
      <p:sp>
        <p:nvSpPr>
          <p:cNvPr id="9" name="직사각형 8">
            <a:extLst>
              <a:ext uri="{FF2B5EF4-FFF2-40B4-BE49-F238E27FC236}">
                <a16:creationId xmlns:a16="http://schemas.microsoft.com/office/drawing/2014/main" id="{E8011ECF-ECA9-2482-767B-C21614507727}"/>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2" name="TextBox 11">
            <a:extLst>
              <a:ext uri="{FF2B5EF4-FFF2-40B4-BE49-F238E27FC236}">
                <a16:creationId xmlns:a16="http://schemas.microsoft.com/office/drawing/2014/main" id="{48CE0C2C-8C2D-7B82-22BA-0D6E001E1052}"/>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33/37</a:t>
            </a:r>
            <a:endParaRPr lang="ko-KR" altLang="en-US" sz="1050" dirty="0">
              <a:solidFill>
                <a:schemeClr val="bg1"/>
              </a:solidFill>
            </a:endParaRPr>
          </a:p>
        </p:txBody>
      </p:sp>
      <p:sp>
        <p:nvSpPr>
          <p:cNvPr id="21" name="직사각형 20">
            <a:extLst>
              <a:ext uri="{FF2B5EF4-FFF2-40B4-BE49-F238E27FC236}">
                <a16:creationId xmlns:a16="http://schemas.microsoft.com/office/drawing/2014/main" id="{60C9488E-C6CC-C6B4-F999-05AB81CDF9B9}"/>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25" name="TextBox 24">
            <a:extLst>
              <a:ext uri="{FF2B5EF4-FFF2-40B4-BE49-F238E27FC236}">
                <a16:creationId xmlns:a16="http://schemas.microsoft.com/office/drawing/2014/main" id="{68CCD27F-7F4B-1884-0878-55961E50FF74}"/>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6BB8AD0-74E2-2219-4ABE-19117150BF11}"/>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27" name="직사각형 26">
            <a:extLst>
              <a:ext uri="{FF2B5EF4-FFF2-40B4-BE49-F238E27FC236}">
                <a16:creationId xmlns:a16="http://schemas.microsoft.com/office/drawing/2014/main" id="{2D22F978-C9C3-9AD6-A86B-B8EEAF772383}"/>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28" name="직사각형 27">
            <a:extLst>
              <a:ext uri="{FF2B5EF4-FFF2-40B4-BE49-F238E27FC236}">
                <a16:creationId xmlns:a16="http://schemas.microsoft.com/office/drawing/2014/main" id="{12715117-2740-53C0-D459-DDFFBEDB5345}"/>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0D6B6807-FC26-A8B0-6222-EE1CC3A35E1F}"/>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30" name="직사각형 29">
            <a:extLst>
              <a:ext uri="{FF2B5EF4-FFF2-40B4-BE49-F238E27FC236}">
                <a16:creationId xmlns:a16="http://schemas.microsoft.com/office/drawing/2014/main" id="{C391F398-481C-B486-B0EA-01BE70AA69DC}"/>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410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4EABB-1F44-A3A5-904F-F48F68CE11AB}"/>
            </a:ext>
          </a:extLst>
        </p:cNvPr>
        <p:cNvGrpSpPr/>
        <p:nvPr/>
      </p:nvGrpSpPr>
      <p:grpSpPr>
        <a:xfrm>
          <a:off x="0" y="0"/>
          <a:ext cx="0" cy="0"/>
          <a:chOff x="0" y="0"/>
          <a:chExt cx="0" cy="0"/>
        </a:xfrm>
      </p:grpSpPr>
      <p:pic>
        <p:nvPicPr>
          <p:cNvPr id="4" name="그림 3">
            <a:extLst>
              <a:ext uri="{FF2B5EF4-FFF2-40B4-BE49-F238E27FC236}">
                <a16:creationId xmlns:a16="http://schemas.microsoft.com/office/drawing/2014/main" id="{6C02D29E-ED56-A17F-2852-08ECEFCE94D8}"/>
              </a:ext>
            </a:extLst>
          </p:cNvPr>
          <p:cNvPicPr>
            <a:picLocks noChangeAspect="1"/>
          </p:cNvPicPr>
          <p:nvPr/>
        </p:nvPicPr>
        <p:blipFill>
          <a:blip r:embed="rId3"/>
          <a:stretch>
            <a:fillRect/>
          </a:stretch>
        </p:blipFill>
        <p:spPr>
          <a:xfrm>
            <a:off x="4054966" y="568649"/>
            <a:ext cx="8047264" cy="3843038"/>
          </a:xfrm>
          <a:prstGeom prst="rect">
            <a:avLst/>
          </a:prstGeom>
        </p:spPr>
      </p:pic>
      <mc:AlternateContent xmlns:mc="http://schemas.openxmlformats.org/markup-compatibility/2006" xmlns:a14="http://schemas.microsoft.com/office/drawing/2010/main">
        <mc:Choice Requires="a14">
          <p:sp>
            <p:nvSpPr>
              <p:cNvPr id="2" name="내용 개체 틀 2">
                <a:extLst>
                  <a:ext uri="{FF2B5EF4-FFF2-40B4-BE49-F238E27FC236}">
                    <a16:creationId xmlns:a16="http://schemas.microsoft.com/office/drawing/2014/main" id="{A921D03B-E770-093B-E326-FD57CBF19B3D}"/>
                  </a:ext>
                </a:extLst>
              </p:cNvPr>
              <p:cNvSpPr txBox="1">
                <a:spLocks/>
              </p:cNvSpPr>
              <p:nvPr/>
            </p:nvSpPr>
            <p:spPr>
              <a:xfrm>
                <a:off x="247650" y="856649"/>
                <a:ext cx="3807316" cy="3546742"/>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14:m>
                  <m:oMath xmlns:m="http://schemas.openxmlformats.org/officeDocument/2006/math">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𝜌</m:t>
                        </m:r>
                      </m:e>
                    </m:acc>
                  </m:oMath>
                </a14:m>
                <a:r>
                  <a:rPr lang="en-US" altLang="ko-KR" sz="2000" dirty="0"/>
                  <a:t> </a:t>
                </a:r>
                <a14:m>
                  <m:oMath xmlns:m="http://schemas.openxmlformats.org/officeDocument/2006/math">
                    <m:r>
                      <a:rPr lang="en-US" altLang="ko-KR" sz="2000" b="0" i="1" smtClean="0">
                        <a:latin typeface="Cambria Math" panose="02040503050406030204" pitchFamily="18" charset="0"/>
                      </a:rPr>
                      <m:t>≅</m:t>
                    </m:r>
                  </m:oMath>
                </a14:m>
                <a:r>
                  <a:rPr lang="en-US" altLang="ko-KR" sz="2000" dirty="0"/>
                  <a:t> dSph central density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𝜌</m:t>
                        </m:r>
                      </m:e>
                      <m:sub>
                        <m:r>
                          <a:rPr lang="en-US" altLang="ko-KR" sz="2000" b="0" i="1" smtClean="0">
                            <a:latin typeface="Cambria Math" panose="02040503050406030204" pitchFamily="18" charset="0"/>
                          </a:rPr>
                          <m:t>𝑐</m:t>
                        </m:r>
                      </m:sub>
                    </m:sSub>
                  </m:oMath>
                </a14:m>
                <a:r>
                  <a:rPr lang="en-US" altLang="ko-KR" sz="2000" dirty="0"/>
                  <a:t>)</a:t>
                </a:r>
              </a:p>
              <a:p>
                <a:pPr>
                  <a:lnSpc>
                    <a:spcPct val="100000"/>
                  </a:lnSpc>
                </a:pPr>
                <a:r>
                  <a:rPr lang="en-US" altLang="ko-KR" sz="2000" dirty="0"/>
                  <a:t>Core-halo relation </a:t>
                </a:r>
                <a:r>
                  <a:rPr lang="ko-KR" altLang="en-US" sz="2000" dirty="0"/>
                  <a:t>⇒</a:t>
                </a:r>
                <a:r>
                  <a:rPr lang="en-US" altLang="ko-KR" sz="2000" dirty="0"/>
                  <a:t> TF limit</a:t>
                </a:r>
              </a:p>
              <a:p>
                <a:pPr marL="0" indent="0">
                  <a:lnSpc>
                    <a:spcPct val="100000"/>
                  </a:lnSpc>
                  <a:buNone/>
                </a:pPr>
                <a14:m>
                  <m:oMathPara xmlns:m="http://schemas.openxmlformats.org/officeDocument/2006/math">
                    <m:oMathParaPr>
                      <m:jc m:val="centerGroup"/>
                    </m:oMathParaPr>
                    <m:oMath xmlns:m="http://schemas.openxmlformats.org/officeDocument/2006/math">
                      <m:f>
                        <m:fPr>
                          <m:ctrlPr>
                            <a:rPr lang="en-US" altLang="ko-KR" sz="2000" i="1">
                              <a:solidFill>
                                <a:sysClr val="windowText" lastClr="000000"/>
                              </a:solidFill>
                              <a:latin typeface="Cambria Math" panose="02040503050406030204" pitchFamily="18" charset="0"/>
                            </a:rPr>
                          </m:ctrlPr>
                        </m:fPr>
                        <m:num>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𝑐</m:t>
                              </m:r>
                            </m:sub>
                          </m:sSub>
                        </m:num>
                        <m:den>
                          <m:sSup>
                            <m:sSupPr>
                              <m:ctrlPr>
                                <a:rPr lang="en-US" altLang="ko-KR" sz="2000" i="1">
                                  <a:solidFill>
                                    <a:sysClr val="windowText" lastClr="000000"/>
                                  </a:solidFill>
                                  <a:latin typeface="Cambria Math" panose="02040503050406030204" pitchFamily="18" charset="0"/>
                                </a:rPr>
                              </m:ctrlPr>
                            </m:sSupPr>
                            <m:e>
                              <m:r>
                                <a:rPr lang="en-US" altLang="ko-KR" sz="2000" i="1">
                                  <a:solidFill>
                                    <a:sysClr val="windowText" lastClr="000000"/>
                                  </a:solidFill>
                                  <a:latin typeface="Cambria Math" panose="02040503050406030204" pitchFamily="18" charset="0"/>
                                </a:rPr>
                                <m:t>10</m:t>
                              </m:r>
                            </m:e>
                            <m:sup>
                              <m:r>
                                <a:rPr lang="en-US" altLang="ko-KR" sz="2000" i="1">
                                  <a:solidFill>
                                    <a:sysClr val="windowText" lastClr="000000"/>
                                  </a:solidFill>
                                  <a:latin typeface="Cambria Math" panose="02040503050406030204" pitchFamily="18" charset="0"/>
                                </a:rPr>
                                <m:t>7</m:t>
                              </m:r>
                            </m:sup>
                          </m:sSup>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m:t>
                              </m:r>
                            </m:sub>
                          </m:sSub>
                        </m:den>
                      </m:f>
                      <m:r>
                        <a:rPr lang="en-US" altLang="ko-KR" sz="2000" i="1">
                          <a:solidFill>
                            <a:sysClr val="windowText" lastClr="000000"/>
                          </a:solidFill>
                          <a:latin typeface="Cambria Math" panose="02040503050406030204" pitchFamily="18" charset="0"/>
                        </a:rPr>
                        <m:t>=2.275</m:t>
                      </m:r>
                      <m:d>
                        <m:dPr>
                          <m:ctrlPr>
                            <a:rPr lang="en-US" altLang="ko-KR" sz="2000" i="1">
                              <a:solidFill>
                                <a:sysClr val="windowText" lastClr="000000"/>
                              </a:solidFill>
                              <a:latin typeface="Cambria Math" panose="02040503050406030204" pitchFamily="18" charset="0"/>
                            </a:rPr>
                          </m:ctrlPr>
                        </m:dPr>
                        <m:e>
                          <m:f>
                            <m:fPr>
                              <m:ctrlPr>
                                <a:rPr lang="en-US" altLang="ko-KR" sz="2000" i="1">
                                  <a:solidFill>
                                    <a:sysClr val="windowText" lastClr="000000"/>
                                  </a:solidFill>
                                  <a:latin typeface="Cambria Math" panose="02040503050406030204" pitchFamily="18" charset="0"/>
                                </a:rPr>
                              </m:ctrlPr>
                            </m:fPr>
                            <m:num>
                              <m:r>
                                <a:rPr lang="en-US" altLang="ko-KR" sz="2000" i="1">
                                  <a:solidFill>
                                    <a:sysClr val="windowText" lastClr="000000"/>
                                  </a:solidFill>
                                  <a:latin typeface="Cambria Math" panose="02040503050406030204" pitchFamily="18" charset="0"/>
                                </a:rPr>
                                <m:t>10</m:t>
                              </m:r>
                              <m:r>
                                <m:rPr>
                                  <m:sty m:val="p"/>
                                </m:rPr>
                                <a:rPr lang="en-US" altLang="ko-KR" sz="2000" i="1">
                                  <a:solidFill>
                                    <a:sysClr val="windowText" lastClr="000000"/>
                                  </a:solidFill>
                                  <a:latin typeface="Cambria Math" panose="02040503050406030204" pitchFamily="18" charset="0"/>
                                </a:rPr>
                                <m:t>eV</m:t>
                              </m:r>
                            </m:num>
                            <m:den>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𝑚</m:t>
                                  </m:r>
                                </m:e>
                                <m:sub>
                                  <m:r>
                                    <a:rPr lang="en-US" altLang="ko-KR" sz="2000" i="1">
                                      <a:solidFill>
                                        <a:sysClr val="windowText" lastClr="000000"/>
                                      </a:solidFill>
                                      <a:latin typeface="Cambria Math" panose="02040503050406030204" pitchFamily="18" charset="0"/>
                                    </a:rPr>
                                    <m:t>𝜙</m:t>
                                  </m:r>
                                </m:sub>
                              </m:sSub>
                              <m:r>
                                <a:rPr lang="en-US" altLang="ko-KR" sz="2000" i="1">
                                  <a:solidFill>
                                    <a:sysClr val="windowText" lastClr="000000"/>
                                  </a:solidFill>
                                  <a:latin typeface="Cambria Math" panose="02040503050406030204" pitchFamily="18" charset="0"/>
                                </a:rPr>
                                <m:t>/</m:t>
                              </m:r>
                              <m:sSup>
                                <m:sSupPr>
                                  <m:ctrlPr>
                                    <a:rPr lang="en-US" altLang="ko-KR" sz="2000" i="1">
                                      <a:solidFill>
                                        <a:sysClr val="windowText" lastClr="000000"/>
                                      </a:solidFill>
                                      <a:latin typeface="Cambria Math" panose="02040503050406030204" pitchFamily="18" charset="0"/>
                                    </a:rPr>
                                  </m:ctrlPr>
                                </m:sSupPr>
                                <m:e>
                                  <m:r>
                                    <a:rPr lang="en-US" altLang="ko-KR" sz="2000" i="1">
                                      <a:solidFill>
                                        <a:sysClr val="windowText" lastClr="000000"/>
                                      </a:solidFill>
                                      <a:latin typeface="Cambria Math" panose="02040503050406030204" pitchFamily="18" charset="0"/>
                                    </a:rPr>
                                    <m:t>𝜆</m:t>
                                  </m:r>
                                </m:e>
                                <m:sup>
                                  <m:r>
                                    <a:rPr lang="en-US" altLang="ko-KR" sz="2000" i="1">
                                      <a:solidFill>
                                        <a:sysClr val="windowText" lastClr="000000"/>
                                      </a:solidFill>
                                      <a:latin typeface="Cambria Math" panose="02040503050406030204" pitchFamily="18" charset="0"/>
                                    </a:rPr>
                                    <m:t>1/4</m:t>
                                  </m:r>
                                </m:sup>
                              </m:sSup>
                            </m:den>
                          </m:f>
                        </m:e>
                      </m:d>
                    </m:oMath>
                  </m:oMathPara>
                </a14:m>
                <a:endParaRPr lang="en-US" altLang="ko-KR" sz="2000" dirty="0"/>
              </a:p>
              <a:p>
                <a:pPr>
                  <a:lnSpc>
                    <a:spcPct val="100000"/>
                  </a:lnSpc>
                </a:pPr>
                <a14:m>
                  <m:oMath xmlns:m="http://schemas.openxmlformats.org/officeDocument/2006/math">
                    <m:sSub>
                      <m:sSubPr>
                        <m:ctrlPr>
                          <a:rPr lang="en-US" altLang="ko-KR" sz="2000" i="1" smtClean="0">
                            <a:solidFill>
                              <a:srgbClr val="0000FF"/>
                            </a:solidFill>
                            <a:latin typeface="Cambria Math" panose="02040503050406030204" pitchFamily="18" charset="0"/>
                          </a:rPr>
                        </m:ctrlPr>
                      </m:sSubPr>
                      <m:e>
                        <m:r>
                          <a:rPr lang="en-US" altLang="ko-KR" sz="2000" i="1">
                            <a:solidFill>
                              <a:srgbClr val="0000FF"/>
                            </a:solidFill>
                            <a:latin typeface="Cambria Math" panose="02040503050406030204" pitchFamily="18" charset="0"/>
                          </a:rPr>
                          <m:t>𝜌</m:t>
                        </m:r>
                      </m:e>
                      <m:sub>
                        <m:r>
                          <a:rPr lang="en-US" altLang="ko-KR" sz="2000" i="1">
                            <a:solidFill>
                              <a:srgbClr val="0000FF"/>
                            </a:solidFill>
                            <a:latin typeface="Cambria Math" panose="02040503050406030204" pitchFamily="18" charset="0"/>
                          </a:rPr>
                          <m:t>𝑐</m:t>
                        </m:r>
                      </m:sub>
                    </m:sSub>
                    <m:r>
                      <a:rPr lang="en-US" altLang="ko-KR" sz="2000" b="0" i="1" smtClean="0">
                        <a:solidFill>
                          <a:srgbClr val="0000FF"/>
                        </a:solidFill>
                        <a:latin typeface="Cambria Math" panose="02040503050406030204" pitchFamily="18" charset="0"/>
                      </a:rPr>
                      <m:t>∈</m:t>
                    </m:r>
                    <m:d>
                      <m:dPr>
                        <m:begChr m:val="["/>
                        <m:endChr m:val="]"/>
                        <m:ctrlPr>
                          <a:rPr lang="en-US" altLang="ko-KR" sz="2000" b="0" i="1" smtClean="0">
                            <a:solidFill>
                              <a:srgbClr val="0000FF"/>
                            </a:solidFill>
                            <a:latin typeface="Cambria Math" panose="02040503050406030204" pitchFamily="18" charset="0"/>
                          </a:rPr>
                        </m:ctrlPr>
                      </m:dPr>
                      <m:e>
                        <m:sSup>
                          <m:sSupPr>
                            <m:ctrlPr>
                              <a:rPr lang="en-US" altLang="ko-KR" sz="2000" b="0" i="1" smtClean="0">
                                <a:solidFill>
                                  <a:srgbClr val="0000FF"/>
                                </a:solidFill>
                                <a:latin typeface="Cambria Math" panose="02040503050406030204" pitchFamily="18" charset="0"/>
                              </a:rPr>
                            </m:ctrlPr>
                          </m:sSupPr>
                          <m:e>
                            <m:r>
                              <a:rPr lang="en-US" altLang="ko-KR" sz="2000" b="0" i="1" smtClean="0">
                                <a:solidFill>
                                  <a:srgbClr val="0000FF"/>
                                </a:solidFill>
                                <a:latin typeface="Cambria Math" panose="02040503050406030204" pitchFamily="18" charset="0"/>
                              </a:rPr>
                              <m:t>10</m:t>
                            </m:r>
                          </m:e>
                          <m:sup>
                            <m:r>
                              <a:rPr lang="en-US" altLang="ko-KR" sz="2000" b="0" i="1" smtClean="0">
                                <a:solidFill>
                                  <a:srgbClr val="0000FF"/>
                                </a:solidFill>
                                <a:latin typeface="Cambria Math" panose="02040503050406030204" pitchFamily="18" charset="0"/>
                              </a:rPr>
                              <m:t>−3</m:t>
                            </m:r>
                          </m:sup>
                        </m:sSup>
                        <m:r>
                          <a:rPr lang="en-US" altLang="ko-KR" sz="2000" b="0" i="1" smtClean="0">
                            <a:solidFill>
                              <a:srgbClr val="0000FF"/>
                            </a:solidFill>
                            <a:latin typeface="Cambria Math" panose="02040503050406030204" pitchFamily="18" charset="0"/>
                          </a:rPr>
                          <m:t>, </m:t>
                        </m:r>
                        <m:sSup>
                          <m:sSupPr>
                            <m:ctrlPr>
                              <a:rPr lang="en-US" altLang="ko-KR" sz="2000" b="0" i="1" smtClean="0">
                                <a:solidFill>
                                  <a:srgbClr val="0000FF"/>
                                </a:solidFill>
                                <a:latin typeface="Cambria Math" panose="02040503050406030204" pitchFamily="18" charset="0"/>
                              </a:rPr>
                            </m:ctrlPr>
                          </m:sSupPr>
                          <m:e>
                            <m:r>
                              <a:rPr lang="en-US" altLang="ko-KR" sz="2000" b="0" i="1" smtClean="0">
                                <a:solidFill>
                                  <a:srgbClr val="0000FF"/>
                                </a:solidFill>
                                <a:latin typeface="Cambria Math" panose="02040503050406030204" pitchFamily="18" charset="0"/>
                              </a:rPr>
                              <m:t>10</m:t>
                            </m:r>
                          </m:e>
                          <m:sup>
                            <m:r>
                              <a:rPr lang="en-US" altLang="ko-KR" sz="2000" b="0" i="1" smtClean="0">
                                <a:solidFill>
                                  <a:srgbClr val="0000FF"/>
                                </a:solidFill>
                                <a:latin typeface="Cambria Math" panose="02040503050406030204" pitchFamily="18" charset="0"/>
                              </a:rPr>
                              <m:t>−1</m:t>
                            </m:r>
                          </m:sup>
                        </m:sSup>
                      </m:e>
                    </m:d>
                    <m:sSub>
                      <m:sSubPr>
                        <m:ctrlPr>
                          <a:rPr lang="en-US" altLang="ko-KR" sz="2000" b="0" i="1" smtClean="0">
                            <a:solidFill>
                              <a:srgbClr val="0000FF"/>
                            </a:solidFill>
                            <a:latin typeface="Cambria Math" panose="02040503050406030204" pitchFamily="18" charset="0"/>
                          </a:rPr>
                        </m:ctrlPr>
                      </m:sSubPr>
                      <m:e>
                        <m:r>
                          <a:rPr lang="en-US" altLang="ko-KR" sz="2000" b="0" i="1" smtClean="0">
                            <a:solidFill>
                              <a:srgbClr val="0000FF"/>
                            </a:solidFill>
                            <a:latin typeface="Cambria Math" panose="02040503050406030204" pitchFamily="18" charset="0"/>
                          </a:rPr>
                          <m:t>𝑀</m:t>
                        </m:r>
                      </m:e>
                      <m:sub>
                        <m:r>
                          <a:rPr lang="en-US" altLang="ko-KR" sz="2000" b="0" i="1" smtClean="0">
                            <a:solidFill>
                              <a:srgbClr val="0000FF"/>
                            </a:solidFill>
                            <a:latin typeface="Cambria Math" panose="02040503050406030204" pitchFamily="18" charset="0"/>
                          </a:rPr>
                          <m:t>⊙</m:t>
                        </m:r>
                      </m:sub>
                    </m:sSub>
                    <m:sSup>
                      <m:sSupPr>
                        <m:ctrlPr>
                          <a:rPr lang="en-US" altLang="ko-KR" sz="2000" b="0" i="1" smtClean="0">
                            <a:solidFill>
                              <a:srgbClr val="0000FF"/>
                            </a:solidFill>
                            <a:latin typeface="Cambria Math" panose="02040503050406030204" pitchFamily="18" charset="0"/>
                          </a:rPr>
                        </m:ctrlPr>
                      </m:sSupPr>
                      <m:e>
                        <m:r>
                          <m:rPr>
                            <m:sty m:val="p"/>
                          </m:rPr>
                          <a:rPr lang="en-US" altLang="ko-KR" sz="2000" b="0" i="0" smtClean="0">
                            <a:solidFill>
                              <a:srgbClr val="0000FF"/>
                            </a:solidFill>
                            <a:latin typeface="Cambria Math" panose="02040503050406030204" pitchFamily="18" charset="0"/>
                          </a:rPr>
                          <m:t>pc</m:t>
                        </m:r>
                      </m:e>
                      <m:sup>
                        <m:r>
                          <a:rPr lang="en-US" altLang="ko-KR" sz="2000" b="0" i="1" smtClean="0">
                            <a:solidFill>
                              <a:srgbClr val="0000FF"/>
                            </a:solidFill>
                            <a:latin typeface="Cambria Math" panose="02040503050406030204" pitchFamily="18" charset="0"/>
                          </a:rPr>
                          <m:t>−3</m:t>
                        </m:r>
                      </m:sup>
                    </m:sSup>
                  </m:oMath>
                </a14:m>
                <a:r>
                  <a:rPr lang="en-US" altLang="ko-KR" sz="2000" dirty="0"/>
                  <a:t> </a:t>
                </a:r>
                <a:r>
                  <a:rPr lang="en-US" altLang="ko-KR" sz="1800" dirty="0"/>
                  <a:t>(Typical for dwarf galaxies)</a:t>
                </a:r>
              </a:p>
              <a:p>
                <a:pPr marL="0" indent="0">
                  <a:lnSpc>
                    <a:spcPct val="100000"/>
                  </a:lnSpc>
                  <a:buNone/>
                </a:pPr>
                <a:endParaRPr lang="en-US" altLang="ko-KR" sz="2000" dirty="0"/>
              </a:p>
              <a:p>
                <a:pPr marL="0" indent="0">
                  <a:lnSpc>
                    <a:spcPct val="100000"/>
                  </a:lnSpc>
                  <a:buNone/>
                </a:pPr>
                <a14:m>
                  <m:oMathPara xmlns:m="http://schemas.openxmlformats.org/officeDocument/2006/math">
                    <m:oMathParaPr>
                      <m:jc m:val="centerGroup"/>
                    </m:oMathParaPr>
                    <m:oMath xmlns:m="http://schemas.openxmlformats.org/officeDocument/2006/math">
                      <m:r>
                        <a:rPr lang="en-US" altLang="ko-KR" sz="2000" i="1">
                          <a:solidFill>
                            <a:srgbClr val="FF0000"/>
                          </a:solidFill>
                          <a:latin typeface="Cambria Math" panose="02040503050406030204" pitchFamily="18" charset="0"/>
                        </a:rPr>
                        <m:t>3.66</m:t>
                      </m:r>
                      <m:r>
                        <m:rPr>
                          <m:sty m:val="p"/>
                        </m:rPr>
                        <a:rPr lang="en-US" altLang="ko-KR" sz="2000">
                          <a:solidFill>
                            <a:srgbClr val="FF0000"/>
                          </a:solidFill>
                          <a:latin typeface="Cambria Math" panose="02040503050406030204" pitchFamily="18" charset="0"/>
                        </a:rPr>
                        <m:t>eV</m:t>
                      </m:r>
                      <m:r>
                        <a:rPr lang="en-US" altLang="ko-KR" sz="2000" i="1">
                          <a:solidFill>
                            <a:srgbClr val="FF0000"/>
                          </a:solidFill>
                          <a:latin typeface="Cambria Math" panose="02040503050406030204" pitchFamily="18" charset="0"/>
                        </a:rPr>
                        <m:t>≤</m:t>
                      </m:r>
                      <m:sSub>
                        <m:sSubPr>
                          <m:ctrlPr>
                            <a:rPr lang="en-US" altLang="ko-KR" sz="2000" i="1">
                              <a:solidFill>
                                <a:srgbClr val="FF0000"/>
                              </a:solidFill>
                              <a:latin typeface="Cambria Math" panose="02040503050406030204" pitchFamily="18" charset="0"/>
                            </a:rPr>
                          </m:ctrlPr>
                        </m:sSubPr>
                        <m:e>
                          <m:acc>
                            <m:accPr>
                              <m:chr m:val="̃"/>
                              <m:ctrlPr>
                                <a:rPr lang="en-US" altLang="ko-KR" sz="2000" i="1">
                                  <a:solidFill>
                                    <a:srgbClr val="FF0000"/>
                                  </a:solidFill>
                                  <a:latin typeface="Cambria Math" panose="02040503050406030204" pitchFamily="18" charset="0"/>
                                </a:rPr>
                              </m:ctrlPr>
                            </m:accPr>
                            <m:e>
                              <m:r>
                                <a:rPr lang="en-US" altLang="ko-KR" sz="2000" i="1">
                                  <a:solidFill>
                                    <a:srgbClr val="FF0000"/>
                                  </a:solidFill>
                                  <a:latin typeface="Cambria Math" panose="02040503050406030204" pitchFamily="18" charset="0"/>
                                </a:rPr>
                                <m:t>𝑚</m:t>
                              </m:r>
                            </m:e>
                          </m:acc>
                        </m:e>
                        <m:sub>
                          <m:r>
                            <a:rPr lang="en-US" altLang="ko-KR" sz="2000" i="1">
                              <a:solidFill>
                                <a:srgbClr val="FF0000"/>
                              </a:solidFill>
                              <a:latin typeface="Cambria Math" panose="02040503050406030204" pitchFamily="18" charset="0"/>
                            </a:rPr>
                            <m:t>𝜙</m:t>
                          </m:r>
                        </m:sub>
                      </m:sSub>
                      <m:d>
                        <m:dPr>
                          <m:ctrlPr>
                            <a:rPr lang="en-US" altLang="ko-KR" sz="2000" i="1">
                              <a:solidFill>
                                <a:srgbClr val="FF0000"/>
                              </a:solidFill>
                              <a:latin typeface="Cambria Math" panose="02040503050406030204" pitchFamily="18" charset="0"/>
                            </a:rPr>
                          </m:ctrlPr>
                        </m:dPr>
                        <m:e>
                          <m:r>
                            <a:rPr lang="en-US" altLang="ko-KR" sz="2000" i="1">
                              <a:solidFill>
                                <a:srgbClr val="FF0000"/>
                              </a:solidFill>
                              <a:latin typeface="Cambria Math" panose="02040503050406030204" pitchFamily="18" charset="0"/>
                            </a:rPr>
                            <m:t>≡</m:t>
                          </m:r>
                          <m:f>
                            <m:fPr>
                              <m:ctrlPr>
                                <a:rPr lang="en-US" altLang="ko-KR" sz="2000" i="1">
                                  <a:solidFill>
                                    <a:srgbClr val="FF0000"/>
                                  </a:solidFill>
                                  <a:latin typeface="Cambria Math" panose="02040503050406030204" pitchFamily="18" charset="0"/>
                                </a:rPr>
                              </m:ctrlPr>
                            </m:fPr>
                            <m:num>
                              <m:sSub>
                                <m:sSubPr>
                                  <m:ctrlPr>
                                    <a:rPr lang="en-US" altLang="ko-KR" sz="2000" i="1">
                                      <a:solidFill>
                                        <a:srgbClr val="FF0000"/>
                                      </a:solidFill>
                                      <a:latin typeface="Cambria Math" panose="02040503050406030204" pitchFamily="18" charset="0"/>
                                    </a:rPr>
                                  </m:ctrlPr>
                                </m:sSubPr>
                                <m:e>
                                  <m:r>
                                    <a:rPr lang="en-US" altLang="ko-KR" sz="2000" i="1">
                                      <a:solidFill>
                                        <a:srgbClr val="FF0000"/>
                                      </a:solidFill>
                                      <a:latin typeface="Cambria Math" panose="02040503050406030204" pitchFamily="18" charset="0"/>
                                    </a:rPr>
                                    <m:t>𝑚</m:t>
                                  </m:r>
                                </m:e>
                                <m:sub>
                                  <m:r>
                                    <a:rPr lang="en-US" altLang="ko-KR" sz="2000" i="1">
                                      <a:solidFill>
                                        <a:srgbClr val="FF0000"/>
                                      </a:solidFill>
                                      <a:latin typeface="Cambria Math" panose="02040503050406030204" pitchFamily="18" charset="0"/>
                                    </a:rPr>
                                    <m:t>𝜙</m:t>
                                  </m:r>
                                </m:sub>
                              </m:sSub>
                            </m:num>
                            <m:den>
                              <m:sSup>
                                <m:sSupPr>
                                  <m:ctrlPr>
                                    <a:rPr lang="en-US" altLang="ko-KR" sz="2000" i="1">
                                      <a:solidFill>
                                        <a:srgbClr val="FF0000"/>
                                      </a:solidFill>
                                      <a:latin typeface="Cambria Math" panose="02040503050406030204" pitchFamily="18" charset="0"/>
                                    </a:rPr>
                                  </m:ctrlPr>
                                </m:sSupPr>
                                <m:e>
                                  <m:r>
                                    <a:rPr lang="en-US" altLang="ko-KR" sz="2000" i="1">
                                      <a:solidFill>
                                        <a:srgbClr val="FF0000"/>
                                      </a:solidFill>
                                      <a:latin typeface="Cambria Math" panose="02040503050406030204" pitchFamily="18" charset="0"/>
                                    </a:rPr>
                                    <m:t>𝜆</m:t>
                                  </m:r>
                                </m:e>
                                <m:sup>
                                  <m:r>
                                    <a:rPr lang="en-US" altLang="ko-KR" sz="2000" i="1">
                                      <a:solidFill>
                                        <a:srgbClr val="FF0000"/>
                                      </a:solidFill>
                                      <a:latin typeface="Cambria Math" panose="02040503050406030204" pitchFamily="18" charset="0"/>
                                    </a:rPr>
                                    <m:t>1/4</m:t>
                                  </m:r>
                                </m:sup>
                              </m:sSup>
                            </m:den>
                          </m:f>
                        </m:e>
                      </m:d>
                      <m:r>
                        <a:rPr lang="en-US" altLang="ko-KR" sz="2000" i="1">
                          <a:solidFill>
                            <a:srgbClr val="FF0000"/>
                          </a:solidFill>
                          <a:latin typeface="Cambria Math" panose="02040503050406030204" pitchFamily="18" charset="0"/>
                        </a:rPr>
                        <m:t>≤9.19</m:t>
                      </m:r>
                      <m:r>
                        <m:rPr>
                          <m:sty m:val="p"/>
                        </m:rPr>
                        <a:rPr lang="en-US" altLang="ko-KR" sz="2000">
                          <a:solidFill>
                            <a:srgbClr val="FF0000"/>
                          </a:solidFill>
                          <a:latin typeface="Cambria Math" panose="02040503050406030204" pitchFamily="18" charset="0"/>
                        </a:rPr>
                        <m:t>eV</m:t>
                      </m:r>
                    </m:oMath>
                  </m:oMathPara>
                </a14:m>
                <a:endParaRPr lang="en-US" altLang="ko-KR" sz="2000" dirty="0"/>
              </a:p>
              <a:p>
                <a:pPr marL="0" indent="0">
                  <a:lnSpc>
                    <a:spcPct val="100000"/>
                  </a:lnSpc>
                  <a:buNone/>
                </a:pPr>
                <a:endParaRPr lang="en-US" altLang="ko-KR" sz="2000" dirty="0"/>
              </a:p>
            </p:txBody>
          </p:sp>
        </mc:Choice>
        <mc:Fallback xmlns="">
          <p:sp>
            <p:nvSpPr>
              <p:cNvPr id="2" name="내용 개체 틀 2">
                <a:extLst>
                  <a:ext uri="{FF2B5EF4-FFF2-40B4-BE49-F238E27FC236}">
                    <a16:creationId xmlns:a16="http://schemas.microsoft.com/office/drawing/2014/main" id="{A921D03B-E770-093B-E326-FD57CBF19B3D}"/>
                  </a:ext>
                </a:extLst>
              </p:cNvPr>
              <p:cNvSpPr txBox="1">
                <a:spLocks noRot="1" noChangeAspect="1" noMove="1" noResize="1" noEditPoints="1" noAdjustHandles="1" noChangeArrowheads="1" noChangeShapeType="1" noTextEdit="1"/>
              </p:cNvSpPr>
              <p:nvPr/>
            </p:nvSpPr>
            <p:spPr>
              <a:xfrm>
                <a:off x="247650" y="856649"/>
                <a:ext cx="3807316" cy="3546742"/>
              </a:xfrm>
              <a:prstGeom prst="rect">
                <a:avLst/>
              </a:prstGeom>
              <a:blipFill>
                <a:blip r:embed="rId4"/>
                <a:stretch>
                  <a:fillRect l="-1442" t="-1033"/>
                </a:stretch>
              </a:blipFill>
            </p:spPr>
            <p:txBody>
              <a:bodyPr/>
              <a:lstStyle/>
              <a:p>
                <a:r>
                  <a:rPr lang="ko-KR" altLang="en-US">
                    <a:noFill/>
                  </a:rPr>
                  <a:t> </a:t>
                </a:r>
              </a:p>
            </p:txBody>
          </p:sp>
        </mc:Fallback>
      </mc:AlternateContent>
      <p:sp>
        <p:nvSpPr>
          <p:cNvPr id="18" name="TextBox 17">
            <a:extLst>
              <a:ext uri="{FF2B5EF4-FFF2-40B4-BE49-F238E27FC236}">
                <a16:creationId xmlns:a16="http://schemas.microsoft.com/office/drawing/2014/main" id="{0FADA589-CB2F-5E37-FF7C-22CC67E0FAA4}"/>
              </a:ext>
            </a:extLst>
          </p:cNvPr>
          <p:cNvSpPr txBox="1"/>
          <p:nvPr/>
        </p:nvSpPr>
        <p:spPr>
          <a:xfrm>
            <a:off x="490654" y="3014123"/>
            <a:ext cx="2142572" cy="523220"/>
          </a:xfrm>
          <a:prstGeom prst="rect">
            <a:avLst/>
          </a:prstGeom>
          <a:noFill/>
        </p:spPr>
        <p:txBody>
          <a:bodyPr wrap="square">
            <a:spAutoFit/>
          </a:bodyPr>
          <a:lstStyle/>
          <a:p>
            <a:r>
              <a:rPr lang="en-US" altLang="ko-KR" sz="1400" dirty="0">
                <a:solidFill>
                  <a:sysClr val="windowText" lastClr="000000"/>
                </a:solidFill>
                <a:latin typeface="Arial" panose="020B0604020202020204" pitchFamily="34" charset="0"/>
                <a:cs typeface="Arial" panose="020B0604020202020204" pitchFamily="34" charset="0"/>
              </a:rPr>
              <a:t>[Read+ 1808.06634]</a:t>
            </a:r>
          </a:p>
          <a:p>
            <a:r>
              <a:rPr lang="en-US" altLang="ko-KR" sz="1400" dirty="0">
                <a:solidFill>
                  <a:sysClr val="windowText" lastClr="000000"/>
                </a:solidFill>
                <a:latin typeface="Arial" panose="020B0604020202020204" pitchFamily="34" charset="0"/>
                <a:cs typeface="Arial" panose="020B0604020202020204" pitchFamily="34" charset="0"/>
              </a:rPr>
              <a:t>[Walker+ 0511465]</a:t>
            </a:r>
            <a:endParaRPr lang="ko-KR" altLang="en-US" sz="1400" dirty="0"/>
          </a:p>
        </p:txBody>
      </p:sp>
      <mc:AlternateContent xmlns:mc="http://schemas.openxmlformats.org/markup-compatibility/2006" xmlns:a14="http://schemas.microsoft.com/office/drawing/2010/main">
        <mc:Choice Requires="a14">
          <p:sp>
            <p:nvSpPr>
              <p:cNvPr id="5" name="내용 개체 틀 2">
                <a:extLst>
                  <a:ext uri="{FF2B5EF4-FFF2-40B4-BE49-F238E27FC236}">
                    <a16:creationId xmlns:a16="http://schemas.microsoft.com/office/drawing/2014/main" id="{44EC5561-786E-B13D-454C-FC71B7DB23C8}"/>
                  </a:ext>
                </a:extLst>
              </p:cNvPr>
              <p:cNvSpPr txBox="1">
                <a:spLocks/>
              </p:cNvSpPr>
              <p:nvPr/>
            </p:nvSpPr>
            <p:spPr>
              <a:xfrm>
                <a:off x="247650" y="4403391"/>
                <a:ext cx="11696700" cy="2004658"/>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solidFill>
                      <a:schemeClr val="tx1"/>
                    </a:solidFill>
                  </a:rPr>
                  <a:t>Leading-order term </a:t>
                </a:r>
                <a14:m>
                  <m:oMath xmlns:m="http://schemas.openxmlformats.org/officeDocument/2006/math">
                    <m:r>
                      <a:rPr lang="en-US" altLang="ko-KR" sz="2000" i="1" dirty="0">
                        <a:solidFill>
                          <a:schemeClr val="tx1"/>
                        </a:solidFill>
                        <a:latin typeface="Cambria Math" panose="02040503050406030204" pitchFamily="18" charset="0"/>
                      </a:rPr>
                      <m:t>ℑ</m:t>
                    </m:r>
                    <m:d>
                      <m:dPr>
                        <m:ctrlPr>
                          <a:rPr lang="en-US" altLang="ko-KR" sz="2000" i="1" dirty="0">
                            <a:solidFill>
                              <a:schemeClr val="tx1"/>
                            </a:solidFill>
                            <a:latin typeface="Cambria Math" panose="02040503050406030204" pitchFamily="18" charset="0"/>
                          </a:rPr>
                        </m:ctrlPr>
                      </m:dPr>
                      <m:e>
                        <m:r>
                          <a:rPr lang="en-US" altLang="ko-KR" sz="2000" i="1" dirty="0">
                            <a:solidFill>
                              <a:schemeClr val="tx1"/>
                            </a:solidFill>
                            <a:latin typeface="Cambria Math" panose="02040503050406030204" pitchFamily="18" charset="0"/>
                          </a:rPr>
                          <m:t>𝐼</m:t>
                        </m:r>
                      </m:e>
                    </m:d>
                    <m:r>
                      <a:rPr lang="en-US" altLang="ko-KR" sz="2000" b="0" i="1" dirty="0" smtClean="0">
                        <a:solidFill>
                          <a:schemeClr val="tx1"/>
                        </a:solidFill>
                        <a:latin typeface="Cambria Math" panose="02040503050406030204" pitchFamily="18" charset="0"/>
                      </a:rPr>
                      <m:t>=</m:t>
                    </m:r>
                    <m:f>
                      <m:fPr>
                        <m:ctrlPr>
                          <a:rPr lang="en-US" altLang="ko-KR" sz="2000" b="0" i="1" dirty="0" smtClean="0">
                            <a:solidFill>
                              <a:schemeClr val="tx1"/>
                            </a:solidFill>
                            <a:latin typeface="Cambria Math" panose="02040503050406030204" pitchFamily="18" charset="0"/>
                          </a:rPr>
                        </m:ctrlPr>
                      </m:fPr>
                      <m:num>
                        <m:r>
                          <a:rPr lang="en-US" altLang="ko-KR" sz="2000" b="0" i="1" dirty="0" smtClean="0">
                            <a:solidFill>
                              <a:schemeClr val="tx1"/>
                            </a:solidFill>
                            <a:latin typeface="Cambria Math" panose="02040503050406030204" pitchFamily="18" charset="0"/>
                          </a:rPr>
                          <m:t>1</m:t>
                        </m:r>
                      </m:num>
                      <m:den>
                        <m:r>
                          <a:rPr lang="en-US" altLang="ko-KR" sz="2000" b="0" i="1" dirty="0" smtClean="0">
                            <a:solidFill>
                              <a:schemeClr val="tx1"/>
                            </a:solidFill>
                            <a:latin typeface="Cambria Math" panose="02040503050406030204" pitchFamily="18" charset="0"/>
                          </a:rPr>
                          <m:t>3</m:t>
                        </m:r>
                      </m:den>
                    </m:f>
                    <m:sSup>
                      <m:sSupPr>
                        <m:ctrlPr>
                          <a:rPr lang="en-US" altLang="ko-KR" sz="2000" b="0" i="1" dirty="0" smtClean="0">
                            <a:solidFill>
                              <a:schemeClr val="tx1"/>
                            </a:solidFill>
                            <a:latin typeface="Cambria Math" panose="02040503050406030204" pitchFamily="18" charset="0"/>
                          </a:rPr>
                        </m:ctrlPr>
                      </m:sSupPr>
                      <m:e>
                        <m:r>
                          <a:rPr lang="en-US" altLang="ko-KR" sz="2000" b="0" i="1" dirty="0" smtClean="0">
                            <a:solidFill>
                              <a:schemeClr val="tx1"/>
                            </a:solidFill>
                            <a:latin typeface="Cambria Math" panose="02040503050406030204" pitchFamily="18" charset="0"/>
                          </a:rPr>
                          <m:t>ℳ</m:t>
                        </m:r>
                      </m:e>
                      <m:sup>
                        <m:r>
                          <a:rPr lang="en-US" altLang="ko-KR" sz="2000" b="0" i="1" dirty="0" smtClean="0">
                            <a:solidFill>
                              <a:schemeClr val="tx1"/>
                            </a:solidFill>
                            <a:latin typeface="Cambria Math" panose="02040503050406030204" pitchFamily="18" charset="0"/>
                          </a:rPr>
                          <m:t>3</m:t>
                        </m:r>
                      </m:sup>
                    </m:sSup>
                  </m:oMath>
                </a14:m>
                <a:r>
                  <a:rPr lang="en-US" altLang="ko-KR" sz="2000" dirty="0">
                    <a:solidFill>
                      <a:schemeClr val="tx1"/>
                    </a:solidFill>
                  </a:rPr>
                  <a:t> is available</a:t>
                </a:r>
              </a:p>
              <a:p>
                <a:r>
                  <a:rPr lang="en-US" altLang="ko-KR" sz="2000" dirty="0">
                    <a:solidFill>
                      <a:schemeClr val="tx1"/>
                    </a:solidFill>
                  </a:rPr>
                  <a:t>If both clusters have lifetime as </a:t>
                </a:r>
                <a14:m>
                  <m:oMath xmlns:m="http://schemas.openxmlformats.org/officeDocument/2006/math">
                    <m:r>
                      <a:rPr lang="en-US" altLang="ko-KR" sz="2000" b="0" i="1" smtClean="0">
                        <a:solidFill>
                          <a:schemeClr val="tx1"/>
                        </a:solidFill>
                        <a:latin typeface="Cambria Math" panose="02040503050406030204" pitchFamily="18" charset="0"/>
                      </a:rPr>
                      <m:t>5</m:t>
                    </m:r>
                    <m:r>
                      <m:rPr>
                        <m:sty m:val="p"/>
                      </m:rPr>
                      <a:rPr lang="en-US" altLang="ko-KR" sz="2000" b="0" i="1" smtClean="0">
                        <a:solidFill>
                          <a:schemeClr val="tx1"/>
                        </a:solidFill>
                        <a:latin typeface="Cambria Math" panose="02040503050406030204" pitchFamily="18" charset="0"/>
                      </a:rPr>
                      <m:t>Gyr</m:t>
                    </m:r>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𝜏</m:t>
                    </m:r>
                    <m:r>
                      <a:rPr lang="en-US" altLang="ko-KR" sz="2000" b="0" i="1" smtClean="0">
                        <a:solidFill>
                          <a:schemeClr val="tx1"/>
                        </a:solidFill>
                        <a:latin typeface="Cambria Math" panose="02040503050406030204" pitchFamily="18" charset="0"/>
                      </a:rPr>
                      <m:t>≤20</m:t>
                    </m:r>
                    <m:r>
                      <m:rPr>
                        <m:sty m:val="p"/>
                      </m:rPr>
                      <a:rPr lang="en-US" altLang="ko-KR" sz="2000" i="1">
                        <a:solidFill>
                          <a:schemeClr val="tx1"/>
                        </a:solidFill>
                        <a:latin typeface="Cambria Math" panose="02040503050406030204" pitchFamily="18" charset="0"/>
                      </a:rPr>
                      <m:t>Gyr</m:t>
                    </m:r>
                  </m:oMath>
                </a14:m>
                <a:r>
                  <a:rPr lang="en-US" altLang="ko-KR" sz="2000" dirty="0">
                    <a:solidFill>
                      <a:schemeClr val="tx1"/>
                    </a:solidFill>
                  </a:rPr>
                  <a:t>…</a:t>
                </a:r>
              </a:p>
              <a:p>
                <a:endParaRPr lang="en-US" altLang="ko-KR" sz="20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n-US" altLang="ko-KR" sz="2000" b="0" i="1" smtClean="0">
                          <a:solidFill>
                            <a:schemeClr val="tx1"/>
                          </a:solidFill>
                          <a:latin typeface="Cambria Math" panose="02040503050406030204" pitchFamily="18" charset="0"/>
                        </a:rPr>
                        <m:t>3.75</m:t>
                      </m:r>
                      <m:r>
                        <m:rPr>
                          <m:sty m:val="p"/>
                        </m:rPr>
                        <a:rPr lang="en-US" altLang="ko-KR" sz="2000" b="0" i="1" smtClean="0">
                          <a:solidFill>
                            <a:schemeClr val="tx1"/>
                          </a:solidFill>
                          <a:latin typeface="Cambria Math" panose="02040503050406030204" pitchFamily="18" charset="0"/>
                        </a:rPr>
                        <m:t>eV</m:t>
                      </m:r>
                      <m:r>
                        <a:rPr lang="en-US" altLang="ko-KR" sz="2000" b="0" i="1" smtClean="0">
                          <a:solidFill>
                            <a:schemeClr val="tx1"/>
                          </a:solidFill>
                          <a:latin typeface="Cambria Math" panose="02040503050406030204" pitchFamily="18" charset="0"/>
                        </a:rPr>
                        <m:t>≤</m:t>
                      </m:r>
                      <m:f>
                        <m:fPr>
                          <m:ctrlPr>
                            <a:rPr lang="en-US" altLang="ko-KR" sz="2000" i="1">
                              <a:solidFill>
                                <a:schemeClr val="tx1"/>
                              </a:solidFill>
                              <a:latin typeface="Cambria Math" panose="02040503050406030204" pitchFamily="18" charset="0"/>
                            </a:rPr>
                          </m:ctrlPr>
                        </m:fPr>
                        <m:num>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𝑚</m:t>
                              </m:r>
                            </m:e>
                            <m:sub>
                              <m:r>
                                <a:rPr lang="en-US" altLang="ko-KR" sz="2000" i="1">
                                  <a:solidFill>
                                    <a:schemeClr val="tx1"/>
                                  </a:solidFill>
                                  <a:latin typeface="Cambria Math" panose="02040503050406030204" pitchFamily="18" charset="0"/>
                                </a:rPr>
                                <m:t>𝜙</m:t>
                              </m:r>
                            </m:sub>
                          </m:sSub>
                        </m:num>
                        <m:den>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𝜆</m:t>
                              </m:r>
                            </m:e>
                            <m:sup>
                              <m:r>
                                <a:rPr lang="en-US" altLang="ko-KR" sz="2000" b="0" i="1" smtClean="0">
                                  <a:solidFill>
                                    <a:schemeClr val="tx1"/>
                                  </a:solidFill>
                                  <a:latin typeface="Cambria Math" panose="02040503050406030204" pitchFamily="18" charset="0"/>
                                </a:rPr>
                                <m:t>1/4</m:t>
                              </m:r>
                            </m:sup>
                          </m:sSup>
                        </m:den>
                      </m:f>
                      <m:r>
                        <a:rPr lang="en-US" altLang="ko-KR" sz="2000" b="0" i="1" smtClean="0">
                          <a:solidFill>
                            <a:schemeClr val="tx1"/>
                          </a:solidFill>
                          <a:latin typeface="Cambria Math" panose="02040503050406030204" pitchFamily="18" charset="0"/>
                        </a:rPr>
                        <m:t>≤5.57</m:t>
                      </m:r>
                      <m:r>
                        <m:rPr>
                          <m:sty m:val="p"/>
                        </m:rPr>
                        <a:rPr lang="en-US" altLang="ko-KR" sz="2000" b="0" i="1" smtClean="0">
                          <a:solidFill>
                            <a:schemeClr val="tx1"/>
                          </a:solidFill>
                          <a:latin typeface="Cambria Math" panose="02040503050406030204" pitchFamily="18" charset="0"/>
                        </a:rPr>
                        <m:t>eV</m:t>
                      </m:r>
                      <m:r>
                        <a:rPr lang="en-US" altLang="ko-KR" sz="2000" b="0" i="1" smtClean="0">
                          <a:solidFill>
                            <a:schemeClr val="tx1"/>
                          </a:solidFill>
                          <a:latin typeface="Cambria Math" panose="02040503050406030204" pitchFamily="18" charset="0"/>
                        </a:rPr>
                        <m:t>  </m:t>
                      </m:r>
                      <m:d>
                        <m:dPr>
                          <m:ctrlPr>
                            <a:rPr lang="en-US" altLang="ko-KR" sz="2000" b="0" i="1" smtClean="0">
                              <a:solidFill>
                                <a:schemeClr val="tx1"/>
                              </a:solidFill>
                              <a:latin typeface="Cambria Math" panose="02040503050406030204" pitchFamily="18" charset="0"/>
                            </a:rPr>
                          </m:ctrlPr>
                        </m:dPr>
                        <m:e>
                          <m:r>
                            <m:rPr>
                              <m:sty m:val="p"/>
                            </m:rPr>
                            <a:rPr lang="en-US" altLang="ko-KR" sz="2000" b="0" i="0" smtClean="0">
                              <a:solidFill>
                                <a:schemeClr val="tx1"/>
                              </a:solidFill>
                              <a:latin typeface="Cambria Math" panose="02040503050406030204" pitchFamily="18" charset="0"/>
                            </a:rPr>
                            <m:t>GC</m:t>
                          </m:r>
                          <m:r>
                            <a:rPr lang="en-US" altLang="ko-KR" sz="2000" b="0" i="1" smtClean="0">
                              <a:solidFill>
                                <a:schemeClr val="tx1"/>
                              </a:solidFill>
                              <a:latin typeface="Cambria Math" panose="02040503050406030204" pitchFamily="18" charset="0"/>
                            </a:rPr>
                            <m:t>3</m:t>
                          </m:r>
                        </m:e>
                      </m:d>
                      <m:r>
                        <a:rPr lang="en-US" altLang="ko-KR" sz="2000" i="1">
                          <a:latin typeface="Cambria Math" panose="02040503050406030204" pitchFamily="18" charset="0"/>
                        </a:rPr>
                        <m:t>,</m:t>
                      </m:r>
                      <m:r>
                        <a:rPr lang="en-US" altLang="ko-KR" sz="2000" b="0" i="1" smtClean="0">
                          <a:latin typeface="Cambria Math" panose="02040503050406030204" pitchFamily="18" charset="0"/>
                        </a:rPr>
                        <m:t>  5.00</m:t>
                      </m:r>
                      <m:r>
                        <m:rPr>
                          <m:sty m:val="p"/>
                        </m:rPr>
                        <a:rPr lang="en-US" altLang="ko-KR" sz="2000" i="1">
                          <a:latin typeface="Cambria Math" panose="02040503050406030204" pitchFamily="18" charset="0"/>
                        </a:rPr>
                        <m:t>eV</m:t>
                      </m:r>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num>
                        <m:den>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𝜆</m:t>
                              </m:r>
                            </m:e>
                            <m:sup>
                              <m:r>
                                <a:rPr lang="en-US" altLang="ko-KR" sz="2000" b="0" i="1" smtClean="0">
                                  <a:latin typeface="Cambria Math" panose="02040503050406030204" pitchFamily="18" charset="0"/>
                                </a:rPr>
                                <m:t>1/4</m:t>
                              </m:r>
                            </m:sup>
                          </m:sSup>
                        </m:den>
                      </m:f>
                      <m:r>
                        <a:rPr lang="en-US" altLang="ko-KR" sz="2000" i="1">
                          <a:latin typeface="Cambria Math" panose="02040503050406030204" pitchFamily="18" charset="0"/>
                        </a:rPr>
                        <m:t>≤</m:t>
                      </m:r>
                      <m:r>
                        <a:rPr lang="en-US" altLang="ko-KR" sz="2000" b="0" i="1" smtClean="0">
                          <a:latin typeface="Cambria Math" panose="02040503050406030204" pitchFamily="18" charset="0"/>
                        </a:rPr>
                        <m:t>7.44</m:t>
                      </m:r>
                      <m:r>
                        <m:rPr>
                          <m:sty m:val="p"/>
                        </m:rPr>
                        <a:rPr lang="en-US" altLang="ko-KR" sz="2000" i="1">
                          <a:latin typeface="Cambria Math" panose="02040503050406030204" pitchFamily="18" charset="0"/>
                        </a:rPr>
                        <m:t>eV</m:t>
                      </m:r>
                      <m:r>
                        <a:rPr lang="en-US" altLang="ko-KR" sz="2000" i="1">
                          <a:latin typeface="Cambria Math" panose="02040503050406030204" pitchFamily="18" charset="0"/>
                        </a:rPr>
                        <m:t>  </m:t>
                      </m:r>
                      <m:d>
                        <m:dPr>
                          <m:ctrlPr>
                            <a:rPr lang="en-US" altLang="ko-KR" sz="2000" i="1">
                              <a:latin typeface="Cambria Math" panose="02040503050406030204" pitchFamily="18" charset="0"/>
                            </a:rPr>
                          </m:ctrlPr>
                        </m:dPr>
                        <m:e>
                          <m:r>
                            <m:rPr>
                              <m:sty m:val="p"/>
                            </m:rPr>
                            <a:rPr lang="en-US" altLang="ko-KR" sz="2000">
                              <a:latin typeface="Cambria Math" panose="02040503050406030204" pitchFamily="18" charset="0"/>
                            </a:rPr>
                            <m:t>GC</m:t>
                          </m:r>
                          <m:r>
                            <a:rPr lang="en-US" altLang="ko-KR" sz="2000" i="1">
                              <a:latin typeface="Cambria Math" panose="02040503050406030204" pitchFamily="18" charset="0"/>
                            </a:rPr>
                            <m:t>3</m:t>
                          </m:r>
                        </m:e>
                      </m:d>
                    </m:oMath>
                  </m:oMathPara>
                </a14:m>
                <a:endParaRPr lang="en-US" altLang="ko-KR" sz="2000" dirty="0">
                  <a:solidFill>
                    <a:schemeClr val="tx1"/>
                  </a:solidFill>
                </a:endParaRPr>
              </a:p>
            </p:txBody>
          </p:sp>
        </mc:Choice>
        <mc:Fallback xmlns="">
          <p:sp>
            <p:nvSpPr>
              <p:cNvPr id="5" name="내용 개체 틀 2">
                <a:extLst>
                  <a:ext uri="{FF2B5EF4-FFF2-40B4-BE49-F238E27FC236}">
                    <a16:creationId xmlns:a16="http://schemas.microsoft.com/office/drawing/2014/main" id="{44EC5561-786E-B13D-454C-FC71B7DB23C8}"/>
                  </a:ext>
                </a:extLst>
              </p:cNvPr>
              <p:cNvSpPr txBox="1">
                <a:spLocks noRot="1" noChangeAspect="1" noMove="1" noResize="1" noEditPoints="1" noAdjustHandles="1" noChangeArrowheads="1" noChangeShapeType="1" noTextEdit="1"/>
              </p:cNvSpPr>
              <p:nvPr/>
            </p:nvSpPr>
            <p:spPr>
              <a:xfrm>
                <a:off x="247650" y="4403391"/>
                <a:ext cx="11696700" cy="2004658"/>
              </a:xfrm>
              <a:prstGeom prst="rect">
                <a:avLst/>
              </a:prstGeom>
              <a:blipFill>
                <a:blip r:embed="rId5"/>
                <a:stretch>
                  <a:fillRect l="-469"/>
                </a:stretch>
              </a:blipFill>
            </p:spPr>
            <p:txBody>
              <a:bodyPr/>
              <a:lstStyle/>
              <a:p>
                <a:r>
                  <a:rPr lang="ko-KR" altLang="en-US">
                    <a:noFill/>
                  </a:rPr>
                  <a:t> </a:t>
                </a:r>
              </a:p>
            </p:txBody>
          </p:sp>
        </mc:Fallback>
      </mc:AlternateContent>
      <p:sp>
        <p:nvSpPr>
          <p:cNvPr id="6" name="직사각형 5">
            <a:extLst>
              <a:ext uri="{FF2B5EF4-FFF2-40B4-BE49-F238E27FC236}">
                <a16:creationId xmlns:a16="http://schemas.microsoft.com/office/drawing/2014/main" id="{7D223E22-01F9-B078-C934-15B42C683B38}"/>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5" name="TextBox 14">
            <a:extLst>
              <a:ext uri="{FF2B5EF4-FFF2-40B4-BE49-F238E27FC236}">
                <a16:creationId xmlns:a16="http://schemas.microsoft.com/office/drawing/2014/main" id="{39944427-533C-5511-B4DC-9A800F236055}"/>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34/37</a:t>
            </a:r>
            <a:endParaRPr lang="ko-KR" altLang="en-US" sz="1050" dirty="0">
              <a:solidFill>
                <a:schemeClr val="bg1"/>
              </a:solidFill>
            </a:endParaRPr>
          </a:p>
        </p:txBody>
      </p:sp>
      <p:sp>
        <p:nvSpPr>
          <p:cNvPr id="16" name="직사각형 15">
            <a:extLst>
              <a:ext uri="{FF2B5EF4-FFF2-40B4-BE49-F238E27FC236}">
                <a16:creationId xmlns:a16="http://schemas.microsoft.com/office/drawing/2014/main" id="{B668A072-DBD2-B060-427E-1B44000668F5}"/>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7" name="TextBox 16">
            <a:extLst>
              <a:ext uri="{FF2B5EF4-FFF2-40B4-BE49-F238E27FC236}">
                <a16:creationId xmlns:a16="http://schemas.microsoft.com/office/drawing/2014/main" id="{99B4833B-73B3-FB39-59A7-DCB41260B47B}"/>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DDBD892-7A28-7230-97C8-4497244E8783}"/>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0D23C7AB-80E6-8086-D9A3-BB80D53857B8}"/>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21" name="직사각형 20">
            <a:extLst>
              <a:ext uri="{FF2B5EF4-FFF2-40B4-BE49-F238E27FC236}">
                <a16:creationId xmlns:a16="http://schemas.microsoft.com/office/drawing/2014/main" id="{6D1DA387-9DE3-AE26-7887-0A12CC66AF44}"/>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87AB2674-B6D8-EF60-7560-50F44DBA8167}"/>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3346B836-0005-B381-235C-DA3B1A324CF6}"/>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878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AD0C1-04E6-C800-2F00-A7B105E88A38}"/>
            </a:ext>
          </a:extLst>
        </p:cNvPr>
        <p:cNvGrpSpPr/>
        <p:nvPr/>
      </p:nvGrpSpPr>
      <p:grpSpPr>
        <a:xfrm>
          <a:off x="0" y="0"/>
          <a:ext cx="0" cy="0"/>
          <a:chOff x="0" y="0"/>
          <a:chExt cx="0" cy="0"/>
        </a:xfrm>
      </p:grpSpPr>
      <p:pic>
        <p:nvPicPr>
          <p:cNvPr id="20" name="그림 19">
            <a:extLst>
              <a:ext uri="{FF2B5EF4-FFF2-40B4-BE49-F238E27FC236}">
                <a16:creationId xmlns:a16="http://schemas.microsoft.com/office/drawing/2014/main" id="{70B3ED2B-2410-0082-9BF5-DBF28A91C0CD}"/>
              </a:ext>
            </a:extLst>
          </p:cNvPr>
          <p:cNvPicPr>
            <a:picLocks noChangeAspect="1"/>
          </p:cNvPicPr>
          <p:nvPr/>
        </p:nvPicPr>
        <p:blipFill>
          <a:blip r:embed="rId3"/>
          <a:srcRect l="3214" t="65352" r="5089"/>
          <a:stretch>
            <a:fillRect/>
          </a:stretch>
        </p:blipFill>
        <p:spPr>
          <a:xfrm>
            <a:off x="394694" y="4180535"/>
            <a:ext cx="11402612" cy="2423554"/>
          </a:xfrm>
          <a:prstGeom prst="rect">
            <a:avLst/>
          </a:prstGeom>
        </p:spPr>
      </p:pic>
      <p:pic>
        <p:nvPicPr>
          <p:cNvPr id="7" name="그림 6">
            <a:extLst>
              <a:ext uri="{FF2B5EF4-FFF2-40B4-BE49-F238E27FC236}">
                <a16:creationId xmlns:a16="http://schemas.microsoft.com/office/drawing/2014/main" id="{95E5C121-6E10-CDE9-6FE8-7BD295B93B53}"/>
              </a:ext>
            </a:extLst>
          </p:cNvPr>
          <p:cNvPicPr>
            <a:picLocks noChangeAspect="1"/>
          </p:cNvPicPr>
          <p:nvPr/>
        </p:nvPicPr>
        <p:blipFill>
          <a:blip r:embed="rId3"/>
          <a:srcRect l="3214" r="5089" b="44160"/>
          <a:stretch>
            <a:fillRect/>
          </a:stretch>
        </p:blipFill>
        <p:spPr>
          <a:xfrm>
            <a:off x="394693" y="275824"/>
            <a:ext cx="11402610" cy="3905878"/>
          </a:xfrm>
          <a:prstGeom prst="rect">
            <a:avLst/>
          </a:prstGeom>
        </p:spPr>
      </p:pic>
      <p:sp>
        <p:nvSpPr>
          <p:cNvPr id="2" name="직사각형 1">
            <a:extLst>
              <a:ext uri="{FF2B5EF4-FFF2-40B4-BE49-F238E27FC236}">
                <a16:creationId xmlns:a16="http://schemas.microsoft.com/office/drawing/2014/main" id="{B5917668-D0FB-F141-C29C-3E2F55A64523}"/>
              </a:ext>
            </a:extLst>
          </p:cNvPr>
          <p:cNvSpPr/>
          <p:nvPr/>
        </p:nvSpPr>
        <p:spPr>
          <a:xfrm>
            <a:off x="459105" y="1455496"/>
            <a:ext cx="3020697" cy="237273"/>
          </a:xfrm>
          <a:prstGeom prst="rect">
            <a:avLst/>
          </a:pr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C51656FF-B2F0-84F5-BADB-E2993124A249}"/>
              </a:ext>
            </a:extLst>
          </p:cNvPr>
          <p:cNvSpPr/>
          <p:nvPr/>
        </p:nvSpPr>
        <p:spPr>
          <a:xfrm>
            <a:off x="5019040" y="2700018"/>
            <a:ext cx="1925320" cy="237273"/>
          </a:xfrm>
          <a:prstGeom prst="rect">
            <a:avLst/>
          </a:pr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D863B40B-C772-8C08-D9D2-F3FBD5171CA5}"/>
              </a:ext>
            </a:extLst>
          </p:cNvPr>
          <p:cNvSpPr/>
          <p:nvPr/>
        </p:nvSpPr>
        <p:spPr>
          <a:xfrm>
            <a:off x="9037425" y="2700018"/>
            <a:ext cx="1528233" cy="237273"/>
          </a:xfrm>
          <a:prstGeom prst="rect">
            <a:avLst/>
          </a:prstGeom>
          <a:solidFill>
            <a:srgbClr val="00FFFF">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CA4F3C43-8427-B52B-9340-17C3315F4505}"/>
              </a:ext>
            </a:extLst>
          </p:cNvPr>
          <p:cNvSpPr/>
          <p:nvPr/>
        </p:nvSpPr>
        <p:spPr>
          <a:xfrm>
            <a:off x="4756782" y="1455495"/>
            <a:ext cx="3020697" cy="237273"/>
          </a:xfrm>
          <a:prstGeom prst="rect">
            <a:avLst/>
          </a:prstGeom>
          <a:solidFill>
            <a:srgbClr val="00FFFF">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59CED3D3-4F63-94A9-5CB4-6C7DED6CDAE1}"/>
              </a:ext>
            </a:extLst>
          </p:cNvPr>
          <p:cNvSpPr/>
          <p:nvPr/>
        </p:nvSpPr>
        <p:spPr>
          <a:xfrm>
            <a:off x="5898940" y="3631131"/>
            <a:ext cx="2530050" cy="470073"/>
          </a:xfrm>
          <a:prstGeom prst="rect">
            <a:avLst/>
          </a:pr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926EA7C3-F122-21BB-E1F7-176FDE0DA1D1}"/>
              </a:ext>
            </a:extLst>
          </p:cNvPr>
          <p:cNvSpPr/>
          <p:nvPr/>
        </p:nvSpPr>
        <p:spPr>
          <a:xfrm>
            <a:off x="8541702" y="3631131"/>
            <a:ext cx="2476971" cy="470073"/>
          </a:xfrm>
          <a:prstGeom prst="rect">
            <a:avLst/>
          </a:prstGeom>
          <a:solidFill>
            <a:srgbClr val="00FFFF">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EB51F07E-1A55-544E-EB48-2DB005826E9A}"/>
              </a:ext>
            </a:extLst>
          </p:cNvPr>
          <p:cNvSpPr/>
          <p:nvPr/>
        </p:nvSpPr>
        <p:spPr>
          <a:xfrm>
            <a:off x="10381055" y="4227862"/>
            <a:ext cx="1349512" cy="237273"/>
          </a:xfrm>
          <a:prstGeom prst="rect">
            <a:avLst/>
          </a:prstGeom>
          <a:solidFill>
            <a:srgbClr val="FF99FF">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C6B179DC-5DF5-1FEB-00B3-DFD1B94AEE52}"/>
              </a:ext>
            </a:extLst>
          </p:cNvPr>
          <p:cNvSpPr/>
          <p:nvPr/>
        </p:nvSpPr>
        <p:spPr>
          <a:xfrm>
            <a:off x="1515533" y="4224778"/>
            <a:ext cx="3361267" cy="237273"/>
          </a:xfrm>
          <a:prstGeom prst="rect">
            <a:avLst/>
          </a:prstGeom>
          <a:solidFill>
            <a:srgbClr val="FF99FF">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a16="http://schemas.microsoft.com/office/drawing/2014/main" id="{8A8D130E-C9AA-CA8F-E7C8-03CCEB4C5E61}"/>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22" name="TextBox 21">
            <a:extLst>
              <a:ext uri="{FF2B5EF4-FFF2-40B4-BE49-F238E27FC236}">
                <a16:creationId xmlns:a16="http://schemas.microsoft.com/office/drawing/2014/main" id="{53350D4B-B14C-8427-F665-28EA245DD35A}"/>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35/37</a:t>
            </a:r>
            <a:endParaRPr lang="ko-KR" altLang="en-US" sz="1050" dirty="0">
              <a:solidFill>
                <a:schemeClr val="bg1"/>
              </a:solidFill>
            </a:endParaRPr>
          </a:p>
        </p:txBody>
      </p:sp>
      <p:sp>
        <p:nvSpPr>
          <p:cNvPr id="23" name="직사각형 22">
            <a:extLst>
              <a:ext uri="{FF2B5EF4-FFF2-40B4-BE49-F238E27FC236}">
                <a16:creationId xmlns:a16="http://schemas.microsoft.com/office/drawing/2014/main" id="{A9DDC17A-DA6A-1462-AE12-3D8F26AF38CA}"/>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24" name="TextBox 23">
            <a:extLst>
              <a:ext uri="{FF2B5EF4-FFF2-40B4-BE49-F238E27FC236}">
                <a16:creationId xmlns:a16="http://schemas.microsoft.com/office/drawing/2014/main" id="{6DF9977D-2DD9-353B-D7A4-BA31A6101B8D}"/>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7E5A6D4-2286-0295-8004-A6C4213CFBB0}"/>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26" name="직사각형 25">
            <a:extLst>
              <a:ext uri="{FF2B5EF4-FFF2-40B4-BE49-F238E27FC236}">
                <a16:creationId xmlns:a16="http://schemas.microsoft.com/office/drawing/2014/main" id="{9EFFF2B3-E601-211B-2066-5A10B10C0D91}"/>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27" name="직사각형 26">
            <a:extLst>
              <a:ext uri="{FF2B5EF4-FFF2-40B4-BE49-F238E27FC236}">
                <a16:creationId xmlns:a16="http://schemas.microsoft.com/office/drawing/2014/main" id="{A07C230D-A354-DC02-7AC4-42DD3E72B39F}"/>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8" name="직사각형 27">
            <a:extLst>
              <a:ext uri="{FF2B5EF4-FFF2-40B4-BE49-F238E27FC236}">
                <a16:creationId xmlns:a16="http://schemas.microsoft.com/office/drawing/2014/main" id="{BB783FD5-95AD-77C0-210B-A38D2B23BBEC}"/>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F602D034-6E02-C325-AA25-6FD043802689}"/>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487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C1AF8-D8F1-1F41-7F13-45C0B809DA9C}"/>
            </a:ext>
          </a:extLst>
        </p:cNvPr>
        <p:cNvGrpSpPr/>
        <p:nvPr/>
      </p:nvGrpSpPr>
      <p:grpSpPr>
        <a:xfrm>
          <a:off x="0" y="0"/>
          <a:ext cx="0" cy="0"/>
          <a:chOff x="0" y="0"/>
          <a:chExt cx="0" cy="0"/>
        </a:xfrm>
      </p:grpSpPr>
      <p:pic>
        <p:nvPicPr>
          <p:cNvPr id="17" name="그림 16">
            <a:extLst>
              <a:ext uri="{FF2B5EF4-FFF2-40B4-BE49-F238E27FC236}">
                <a16:creationId xmlns:a16="http://schemas.microsoft.com/office/drawing/2014/main" id="{9E27AB4F-908C-4BDE-4EAB-48EC36D0A629}"/>
              </a:ext>
            </a:extLst>
          </p:cNvPr>
          <p:cNvPicPr>
            <a:picLocks noChangeAspect="1"/>
          </p:cNvPicPr>
          <p:nvPr/>
        </p:nvPicPr>
        <p:blipFill>
          <a:blip r:embed="rId3"/>
          <a:srcRect t="46875" r="45559"/>
          <a:stretch>
            <a:fillRect/>
          </a:stretch>
        </p:blipFill>
        <p:spPr>
          <a:xfrm>
            <a:off x="2287904" y="1267263"/>
            <a:ext cx="3283830" cy="3107806"/>
          </a:xfrm>
          <a:prstGeom prst="rect">
            <a:avLst/>
          </a:prstGeom>
        </p:spPr>
      </p:pic>
      <mc:AlternateContent xmlns:mc="http://schemas.openxmlformats.org/markup-compatibility/2006" xmlns:a14="http://schemas.microsoft.com/office/drawing/2010/main">
        <mc:Choice Requires="a14">
          <p:sp>
            <p:nvSpPr>
              <p:cNvPr id="5" name="제목 1">
                <a:extLst>
                  <a:ext uri="{FF2B5EF4-FFF2-40B4-BE49-F238E27FC236}">
                    <a16:creationId xmlns:a16="http://schemas.microsoft.com/office/drawing/2014/main" id="{91915B3A-09F8-B1E2-B4B7-9C8443368860}"/>
                  </a:ext>
                </a:extLst>
              </p:cNvPr>
              <p:cNvSpPr>
                <a:spLocks noGrp="1"/>
              </p:cNvSpPr>
              <p:nvPr>
                <p:ph type="title"/>
              </p:nvPr>
            </p:nvSpPr>
            <p:spPr>
              <a:xfrm>
                <a:off x="747132" y="516924"/>
                <a:ext cx="10697736" cy="692114"/>
              </a:xfrm>
            </p:spPr>
            <p:txBody>
              <a:bodyPr>
                <a:noAutofit/>
              </a:bodyPr>
              <a:lstStyle/>
              <a:p>
                <a:pPr algn="ctr"/>
                <a:r>
                  <a:rPr lang="en-US" altLang="ko-KR" sz="4000" b="1" dirty="0">
                    <a:latin typeface="Grandview" panose="020B0502040204020203" pitchFamily="34" charset="0"/>
                    <a:cs typeface="Arial" panose="020B0604020202020204" pitchFamily="34" charset="0"/>
                  </a:rPr>
                  <a:t>Previous works for constraining </a:t>
                </a:r>
                <a14:m>
                  <m:oMath xmlns:m="http://schemas.openxmlformats.org/officeDocument/2006/math">
                    <m:sSub>
                      <m:sSubPr>
                        <m:ctrlPr>
                          <a:rPr lang="en-US" altLang="ko-KR" sz="4000" b="1" i="1">
                            <a:latin typeface="Cambria Math" panose="02040503050406030204" pitchFamily="18" charset="0"/>
                            <a:cs typeface="Arial" panose="020B0604020202020204" pitchFamily="34" charset="0"/>
                          </a:rPr>
                        </m:ctrlPr>
                      </m:sSubPr>
                      <m:e>
                        <m:acc>
                          <m:accPr>
                            <m:chr m:val="̃"/>
                            <m:ctrlPr>
                              <a:rPr lang="en-US" altLang="ko-KR" sz="4000" b="1" i="1">
                                <a:latin typeface="Cambria Math" panose="02040503050406030204" pitchFamily="18" charset="0"/>
                                <a:cs typeface="Arial" panose="020B0604020202020204" pitchFamily="34" charset="0"/>
                              </a:rPr>
                            </m:ctrlPr>
                          </m:accPr>
                          <m:e>
                            <m:r>
                              <a:rPr lang="en-US" altLang="ko-KR" sz="4000" b="1" i="1">
                                <a:latin typeface="Cambria Math" panose="02040503050406030204" pitchFamily="18" charset="0"/>
                                <a:cs typeface="Arial" panose="020B0604020202020204" pitchFamily="34" charset="0"/>
                              </a:rPr>
                              <m:t>𝒎</m:t>
                            </m:r>
                          </m:e>
                        </m:acc>
                      </m:e>
                      <m:sub>
                        <m:r>
                          <a:rPr lang="en-US" altLang="ko-KR" sz="4000" b="1" i="1">
                            <a:latin typeface="Cambria Math" panose="02040503050406030204" pitchFamily="18" charset="0"/>
                            <a:cs typeface="Arial" panose="020B0604020202020204" pitchFamily="34" charset="0"/>
                          </a:rPr>
                          <m:t>𝝓</m:t>
                        </m:r>
                      </m:sub>
                    </m:sSub>
                  </m:oMath>
                </a14:m>
                <a:endParaRPr lang="ko-KR" altLang="en-US" sz="4000" b="1" dirty="0">
                  <a:latin typeface="Grandview" panose="020B0502040204020203" pitchFamily="34" charset="0"/>
                  <a:cs typeface="Arial" panose="020B0604020202020204" pitchFamily="34" charset="0"/>
                </a:endParaRPr>
              </a:p>
            </p:txBody>
          </p:sp>
        </mc:Choice>
        <mc:Fallback xmlns="">
          <p:sp>
            <p:nvSpPr>
              <p:cNvPr id="5" name="제목 1">
                <a:extLst>
                  <a:ext uri="{FF2B5EF4-FFF2-40B4-BE49-F238E27FC236}">
                    <a16:creationId xmlns:a16="http://schemas.microsoft.com/office/drawing/2014/main" id="{4BD47808-5EB1-C15E-4076-94F3FE95EB1F}"/>
                  </a:ext>
                </a:extLst>
              </p:cNvPr>
              <p:cNvSpPr>
                <a:spLocks noGrp="1" noRot="1" noChangeAspect="1" noMove="1" noResize="1" noEditPoints="1" noAdjustHandles="1" noChangeArrowheads="1" noChangeShapeType="1" noTextEdit="1"/>
              </p:cNvSpPr>
              <p:nvPr>
                <p:ph type="title"/>
              </p:nvPr>
            </p:nvSpPr>
            <p:spPr>
              <a:xfrm>
                <a:off x="747132" y="516924"/>
                <a:ext cx="10697736" cy="692114"/>
              </a:xfrm>
              <a:blipFill>
                <a:blip r:embed="rId4"/>
                <a:stretch>
                  <a:fillRect t="-26549" b="-2920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내용 개체 틀 2">
                <a:extLst>
                  <a:ext uri="{FF2B5EF4-FFF2-40B4-BE49-F238E27FC236}">
                    <a16:creationId xmlns:a16="http://schemas.microsoft.com/office/drawing/2014/main" id="{39B67103-C64B-B661-8BDC-A84334A063A1}"/>
                  </a:ext>
                </a:extLst>
              </p:cNvPr>
              <p:cNvSpPr txBox="1">
                <a:spLocks/>
              </p:cNvSpPr>
              <p:nvPr/>
            </p:nvSpPr>
            <p:spPr>
              <a:xfrm>
                <a:off x="2137272" y="4390643"/>
                <a:ext cx="10054726" cy="2132921"/>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b="0" dirty="0"/>
                  <a:t>Best-fit for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≅2.2×</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−22</m:t>
                        </m:r>
                      </m:sup>
                    </m:sSup>
                    <m:r>
                      <m:rPr>
                        <m:sty m:val="p"/>
                      </m:rPr>
                      <a:rPr lang="en-US" altLang="ko-KR" sz="2000" b="0" i="1" smtClean="0">
                        <a:latin typeface="Cambria Math" panose="02040503050406030204" pitchFamily="18" charset="0"/>
                      </a:rPr>
                      <m:t>eV</m:t>
                    </m:r>
                  </m:oMath>
                </a14:m>
                <a:r>
                  <a:rPr lang="en-US" altLang="ko-KR" sz="2000" dirty="0"/>
                  <a:t> &amp; </a:t>
                </a:r>
                <a14:m>
                  <m:oMath xmlns:m="http://schemas.openxmlformats.org/officeDocument/2006/math">
                    <m:r>
                      <a:rPr lang="en-US" altLang="ko-KR" sz="2000" b="0" i="1" smtClean="0">
                        <a:latin typeface="Cambria Math" panose="02040503050406030204" pitchFamily="18" charset="0"/>
                      </a:rPr>
                      <m:t>𝜆</m:t>
                    </m:r>
                    <m:r>
                      <a:rPr lang="en-US" altLang="ko-KR" sz="2000" b="0" i="1" smtClean="0">
                        <a:latin typeface="Cambria Math" panose="02040503050406030204" pitchFamily="18" charset="0"/>
                      </a:rPr>
                      <m:t>≅2.2×</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−90</m:t>
                        </m:r>
                      </m:sup>
                    </m:sSup>
                  </m:oMath>
                </a14:m>
                <a:r>
                  <a:rPr lang="en-US" altLang="ko-KR" sz="2000" dirty="0"/>
                  <a:t>  </a:t>
                </a:r>
                <a:r>
                  <a:rPr lang="ko-KR" altLang="en-US" sz="2000" dirty="0"/>
                  <a:t>⇒  </a:t>
                </a:r>
                <a14:m>
                  <m:oMath xmlns:m="http://schemas.openxmlformats.org/officeDocument/2006/math">
                    <m:sSub>
                      <m:sSubPr>
                        <m:ctrlPr>
                          <a:rPr lang="en-US" altLang="ko-KR" sz="2000" b="0" i="1" dirty="0" smtClean="0">
                            <a:highlight>
                              <a:srgbClr val="FFFF00"/>
                            </a:highlight>
                            <a:latin typeface="Cambria Math" panose="02040503050406030204" pitchFamily="18" charset="0"/>
                          </a:rPr>
                        </m:ctrlPr>
                      </m:sSubPr>
                      <m:e>
                        <m:acc>
                          <m:accPr>
                            <m:chr m:val="̃"/>
                            <m:ctrlPr>
                              <a:rPr lang="en-US" altLang="ko-KR" sz="2000" b="0" i="1" smtClean="0">
                                <a:highlight>
                                  <a:srgbClr val="FFFF00"/>
                                </a:highlight>
                                <a:latin typeface="Cambria Math" panose="02040503050406030204" pitchFamily="18" charset="0"/>
                              </a:rPr>
                            </m:ctrlPr>
                          </m:accPr>
                          <m:e>
                            <m:r>
                              <a:rPr lang="en-US" altLang="ko-KR" sz="2000" b="0" i="1" smtClean="0">
                                <a:highlight>
                                  <a:srgbClr val="FFFF00"/>
                                </a:highlight>
                                <a:latin typeface="Cambria Math" panose="02040503050406030204" pitchFamily="18" charset="0"/>
                              </a:rPr>
                              <m:t>𝑚</m:t>
                            </m:r>
                          </m:e>
                        </m:acc>
                      </m:e>
                      <m:sub>
                        <m:r>
                          <a:rPr lang="en-US" altLang="ko-KR" sz="2000" b="0" i="1" dirty="0" smtClean="0">
                            <a:highlight>
                              <a:srgbClr val="FFFF00"/>
                            </a:highlight>
                            <a:latin typeface="Cambria Math" panose="02040503050406030204" pitchFamily="18" charset="0"/>
                          </a:rPr>
                          <m:t>𝜙</m:t>
                        </m:r>
                      </m:sub>
                    </m:sSub>
                    <m:r>
                      <a:rPr lang="en-US" altLang="ko-KR" sz="2000" b="0" i="1" dirty="0" smtClean="0">
                        <a:highlight>
                          <a:srgbClr val="FFFF00"/>
                        </a:highlight>
                        <a:latin typeface="Cambria Math" panose="02040503050406030204" pitchFamily="18" charset="0"/>
                      </a:rPr>
                      <m:t>≅5.71</m:t>
                    </m:r>
                    <m:r>
                      <m:rPr>
                        <m:sty m:val="p"/>
                      </m:rPr>
                      <a:rPr lang="en-US" altLang="ko-KR" sz="2000" b="0" i="1" dirty="0" smtClean="0">
                        <a:highlight>
                          <a:srgbClr val="FFFF00"/>
                        </a:highlight>
                        <a:latin typeface="Cambria Math" panose="02040503050406030204" pitchFamily="18" charset="0"/>
                      </a:rPr>
                      <m:t>eV</m:t>
                    </m:r>
                  </m:oMath>
                </a14:m>
                <a:r>
                  <a:rPr lang="en-US" altLang="ko-KR" sz="2000" dirty="0"/>
                  <a:t> </a:t>
                </a:r>
                <a:r>
                  <a:rPr lang="en-US" altLang="ko-KR" sz="1400" dirty="0">
                    <a:latin typeface="Arial" panose="020B0604020202020204" pitchFamily="34" charset="0"/>
                    <a:cs typeface="Arial" panose="020B0604020202020204" pitchFamily="34" charset="0"/>
                  </a:rPr>
                  <a:t>[Delgado+ 2201.12418]</a:t>
                </a:r>
              </a:p>
              <a:p>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−22</m:t>
                        </m:r>
                      </m:sup>
                    </m:sSup>
                    <m:r>
                      <m:rPr>
                        <m:sty m:val="p"/>
                      </m:rPr>
                      <a:rPr lang="en-US" altLang="ko-KR" sz="2000" b="0" i="1" smtClean="0">
                        <a:latin typeface="Cambria Math" panose="02040503050406030204" pitchFamily="18" charset="0"/>
                      </a:rPr>
                      <m:t>eV</m:t>
                    </m:r>
                  </m:oMath>
                </a14:m>
                <a:r>
                  <a:rPr lang="en-US" altLang="ko-KR" sz="2000" dirty="0"/>
                  <a:t> best-fits with </a:t>
                </a:r>
                <a14:m>
                  <m:oMath xmlns:m="http://schemas.openxmlformats.org/officeDocument/2006/math">
                    <m:r>
                      <a:rPr lang="en-US" altLang="ko-KR" sz="2000" b="0" i="1" smtClean="0">
                        <a:latin typeface="Cambria Math" panose="02040503050406030204" pitchFamily="18" charset="0"/>
                      </a:rPr>
                      <m:t>𝜆</m:t>
                    </m:r>
                    <m:r>
                      <a:rPr lang="en-US" altLang="ko-KR" sz="2000" b="0" i="1" smtClean="0">
                        <a:latin typeface="Cambria Math" panose="02040503050406030204" pitchFamily="18" charset="0"/>
                      </a:rPr>
                      <m:t>&lt;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−90</m:t>
                        </m:r>
                      </m:sup>
                    </m:sSup>
                  </m:oMath>
                </a14:m>
                <a:r>
                  <a:rPr lang="en-US" altLang="ko-KR" sz="2000" dirty="0"/>
                  <a:t>   </a:t>
                </a:r>
                <a:r>
                  <a:rPr lang="ko-KR" altLang="en-US" sz="2000" dirty="0"/>
                  <a:t>⇒  </a:t>
                </a:r>
                <a14:m>
                  <m:oMath xmlns:m="http://schemas.openxmlformats.org/officeDocument/2006/math">
                    <m:sSub>
                      <m:sSubPr>
                        <m:ctrlPr>
                          <a:rPr lang="en-US" altLang="ko-KR" sz="2000" i="1" dirty="0">
                            <a:highlight>
                              <a:srgbClr val="FFFF00"/>
                            </a:highlight>
                            <a:latin typeface="Cambria Math" panose="02040503050406030204" pitchFamily="18" charset="0"/>
                          </a:rPr>
                        </m:ctrlPr>
                      </m:sSubPr>
                      <m:e>
                        <m:acc>
                          <m:accPr>
                            <m:chr m:val="̃"/>
                            <m:ctrlPr>
                              <a:rPr lang="en-US" altLang="ko-KR" sz="2000" i="1">
                                <a:highlight>
                                  <a:srgbClr val="FFFF00"/>
                                </a:highlight>
                                <a:latin typeface="Cambria Math" panose="02040503050406030204" pitchFamily="18" charset="0"/>
                              </a:rPr>
                            </m:ctrlPr>
                          </m:accPr>
                          <m:e>
                            <m:r>
                              <a:rPr lang="en-US" altLang="ko-KR" sz="2000" i="1">
                                <a:highlight>
                                  <a:srgbClr val="FFFF00"/>
                                </a:highlight>
                                <a:latin typeface="Cambria Math" panose="02040503050406030204" pitchFamily="18" charset="0"/>
                              </a:rPr>
                              <m:t>𝑚</m:t>
                            </m:r>
                          </m:e>
                        </m:acc>
                      </m:e>
                      <m:sub>
                        <m:r>
                          <a:rPr lang="en-US" altLang="ko-KR" sz="2000" i="1" dirty="0">
                            <a:highlight>
                              <a:srgbClr val="FFFF00"/>
                            </a:highlight>
                            <a:latin typeface="Cambria Math" panose="02040503050406030204" pitchFamily="18" charset="0"/>
                          </a:rPr>
                          <m:t>𝜙</m:t>
                        </m:r>
                      </m:sub>
                    </m:sSub>
                    <m:r>
                      <a:rPr lang="en-US" altLang="ko-KR" sz="2000" b="0" i="1" dirty="0" smtClean="0">
                        <a:highlight>
                          <a:srgbClr val="FFFF00"/>
                        </a:highlight>
                        <a:latin typeface="Cambria Math" panose="02040503050406030204" pitchFamily="18" charset="0"/>
                      </a:rPr>
                      <m:t>&gt;3.16</m:t>
                    </m:r>
                    <m:r>
                      <m:rPr>
                        <m:sty m:val="p"/>
                      </m:rPr>
                      <a:rPr lang="en-US" altLang="ko-KR" sz="2000" i="1" dirty="0">
                        <a:highlight>
                          <a:srgbClr val="FFFF00"/>
                        </a:highlight>
                        <a:latin typeface="Cambria Math" panose="02040503050406030204" pitchFamily="18" charset="0"/>
                      </a:rPr>
                      <m:t>eV</m:t>
                    </m:r>
                  </m:oMath>
                </a14:m>
                <a:r>
                  <a:rPr lang="en-US" altLang="ko-KR" sz="2000" dirty="0"/>
                  <a:t> </a:t>
                </a:r>
                <a:r>
                  <a:rPr lang="en-US" altLang="ko-KR" sz="1400" dirty="0">
                    <a:latin typeface="Arial" panose="020B0604020202020204" pitchFamily="34" charset="0"/>
                    <a:cs typeface="Arial" panose="020B0604020202020204" pitchFamily="34" charset="0"/>
                  </a:rPr>
                  <a:t>[Dave&amp;Goswami 2304.04463]</a:t>
                </a:r>
                <a:endParaRPr lang="en-US" altLang="ko-KR" sz="1400" dirty="0"/>
              </a:p>
              <a:p>
                <a:r>
                  <a:rPr lang="en-US" altLang="ko-KR" sz="2000" dirty="0"/>
                  <a:t>Jeans scale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𝑘</m:t>
                        </m:r>
                      </m:e>
                      <m:sub>
                        <m:r>
                          <m:rPr>
                            <m:sty m:val="p"/>
                          </m:rPr>
                          <a:rPr lang="en-US" altLang="ko-KR" sz="2000" b="0" i="1" smtClean="0">
                            <a:latin typeface="Cambria Math" panose="02040503050406030204" pitchFamily="18" charset="0"/>
                          </a:rPr>
                          <m:t>eq</m:t>
                        </m:r>
                      </m:sub>
                    </m:sSub>
                    <m:r>
                      <a:rPr lang="en-US" altLang="ko-KR" sz="2000" b="0" i="1" smtClean="0">
                        <a:latin typeface="Cambria Math" panose="02040503050406030204" pitchFamily="18" charset="0"/>
                      </a:rPr>
                      <m:t>≥1</m:t>
                    </m:r>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Mpc</m:t>
                        </m:r>
                      </m:e>
                      <m:sup>
                        <m:r>
                          <a:rPr lang="en-US" altLang="ko-KR" sz="2000" b="0" i="1" smtClean="0">
                            <a:latin typeface="Cambria Math" panose="02040503050406030204" pitchFamily="18" charset="0"/>
                          </a:rPr>
                          <m:t>−1</m:t>
                        </m:r>
                      </m:sup>
                    </m:sSup>
                  </m:oMath>
                </a14:m>
                <a:r>
                  <a:rPr lang="en-US" altLang="ko-KR" sz="2000" dirty="0"/>
                  <a:t>  </a:t>
                </a:r>
                <a:r>
                  <a:rPr lang="ko-KR" altLang="en-US" sz="2000" dirty="0"/>
                  <a:t>⇒  </a:t>
                </a:r>
                <a14:m>
                  <m:oMath xmlns:m="http://schemas.openxmlformats.org/officeDocument/2006/math">
                    <m:sSub>
                      <m:sSubPr>
                        <m:ctrlPr>
                          <a:rPr lang="en-US" altLang="ko-KR" sz="2000" b="0" i="1" dirty="0" smtClean="0">
                            <a:highlight>
                              <a:srgbClr val="FFFF00"/>
                            </a:highlight>
                            <a:latin typeface="Cambria Math" panose="02040503050406030204" pitchFamily="18" charset="0"/>
                          </a:rPr>
                        </m:ctrlPr>
                      </m:sSubPr>
                      <m:e>
                        <m:acc>
                          <m:accPr>
                            <m:chr m:val="̃"/>
                            <m:ctrlPr>
                              <a:rPr lang="en-US" altLang="ko-KR" sz="2000" b="0" i="1" smtClean="0">
                                <a:highlight>
                                  <a:srgbClr val="FFFF00"/>
                                </a:highlight>
                                <a:latin typeface="Cambria Math" panose="02040503050406030204" pitchFamily="18" charset="0"/>
                              </a:rPr>
                            </m:ctrlPr>
                          </m:accPr>
                          <m:e>
                            <m:r>
                              <a:rPr lang="en-US" altLang="ko-KR" sz="2000" b="0" i="1" smtClean="0">
                                <a:highlight>
                                  <a:srgbClr val="FFFF00"/>
                                </a:highlight>
                                <a:latin typeface="Cambria Math" panose="02040503050406030204" pitchFamily="18" charset="0"/>
                              </a:rPr>
                              <m:t>𝑚</m:t>
                            </m:r>
                          </m:e>
                        </m:acc>
                      </m:e>
                      <m:sub>
                        <m:r>
                          <a:rPr lang="en-US" altLang="ko-KR" sz="2000" b="0" i="1" dirty="0" smtClean="0">
                            <a:highlight>
                              <a:srgbClr val="FFFF00"/>
                            </a:highlight>
                            <a:latin typeface="Cambria Math" panose="02040503050406030204" pitchFamily="18" charset="0"/>
                          </a:rPr>
                          <m:t>𝜙</m:t>
                        </m:r>
                      </m:sub>
                    </m:sSub>
                    <m:r>
                      <a:rPr lang="en-US" altLang="ko-KR" sz="2000" b="0" i="1" dirty="0" smtClean="0">
                        <a:highlight>
                          <a:srgbClr val="FFFF00"/>
                        </a:highlight>
                        <a:latin typeface="Cambria Math" panose="02040503050406030204" pitchFamily="18" charset="0"/>
                      </a:rPr>
                      <m:t>≥6.085</m:t>
                    </m:r>
                    <m:r>
                      <m:rPr>
                        <m:sty m:val="p"/>
                      </m:rPr>
                      <a:rPr lang="en-US" altLang="ko-KR" sz="2000" b="0" i="1" dirty="0" smtClean="0">
                        <a:highlight>
                          <a:srgbClr val="FFFF00"/>
                        </a:highlight>
                        <a:latin typeface="Cambria Math" panose="02040503050406030204" pitchFamily="18" charset="0"/>
                      </a:rPr>
                      <m:t>eV</m:t>
                    </m:r>
                  </m:oMath>
                </a14:m>
                <a:r>
                  <a:rPr lang="en-US" altLang="ko-KR" sz="2000" dirty="0"/>
                  <a:t> </a:t>
                </a:r>
                <a:r>
                  <a:rPr lang="en-US" altLang="ko-KR" sz="1400" dirty="0">
                    <a:latin typeface="Arial" panose="020B0604020202020204" pitchFamily="34" charset="0"/>
                    <a:cs typeface="Arial" panose="020B0604020202020204" pitchFamily="34" charset="0"/>
                  </a:rPr>
                  <a:t>[Fan 1603.06580]</a:t>
                </a:r>
              </a:p>
              <a:p>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𝑤</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𝑃</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𝜌</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≪1</m:t>
                    </m:r>
                  </m:oMath>
                </a14:m>
                <a:r>
                  <a:rPr lang="en-US" altLang="ko-KR" sz="2000" dirty="0"/>
                  <a:t> for CDM-like behavior  </a:t>
                </a:r>
                <a:r>
                  <a:rPr lang="ko-KR" altLang="en-US" sz="2000" dirty="0"/>
                  <a:t>⇒  </a:t>
                </a:r>
                <a14:m>
                  <m:oMath xmlns:m="http://schemas.openxmlformats.org/officeDocument/2006/math">
                    <m:sSub>
                      <m:sSubPr>
                        <m:ctrlPr>
                          <a:rPr lang="en-US" altLang="ko-KR" sz="2000" b="0" i="1" dirty="0" smtClean="0">
                            <a:highlight>
                              <a:srgbClr val="FFFF00"/>
                            </a:highlight>
                            <a:latin typeface="Cambria Math" panose="02040503050406030204" pitchFamily="18" charset="0"/>
                          </a:rPr>
                        </m:ctrlPr>
                      </m:sSubPr>
                      <m:e>
                        <m:acc>
                          <m:accPr>
                            <m:chr m:val="̃"/>
                            <m:ctrlPr>
                              <a:rPr lang="en-US" altLang="ko-KR" sz="2000" b="0" i="1" smtClean="0">
                                <a:highlight>
                                  <a:srgbClr val="FFFF00"/>
                                </a:highlight>
                                <a:latin typeface="Cambria Math" panose="02040503050406030204" pitchFamily="18" charset="0"/>
                              </a:rPr>
                            </m:ctrlPr>
                          </m:accPr>
                          <m:e>
                            <m:r>
                              <a:rPr lang="en-US" altLang="ko-KR" sz="2000" b="0" i="1" smtClean="0">
                                <a:highlight>
                                  <a:srgbClr val="FFFF00"/>
                                </a:highlight>
                                <a:latin typeface="Cambria Math" panose="02040503050406030204" pitchFamily="18" charset="0"/>
                              </a:rPr>
                              <m:t>𝑚</m:t>
                            </m:r>
                          </m:e>
                        </m:acc>
                      </m:e>
                      <m:sub>
                        <m:r>
                          <a:rPr lang="en-US" altLang="ko-KR" sz="2000" b="0" i="1" dirty="0" smtClean="0">
                            <a:highlight>
                              <a:srgbClr val="FFFF00"/>
                            </a:highlight>
                            <a:latin typeface="Cambria Math" panose="02040503050406030204" pitchFamily="18" charset="0"/>
                          </a:rPr>
                          <m:t>𝜙</m:t>
                        </m:r>
                      </m:sub>
                    </m:sSub>
                    <m:r>
                      <a:rPr lang="en-US" altLang="ko-KR" sz="2000" b="0" i="1" dirty="0" smtClean="0">
                        <a:highlight>
                          <a:srgbClr val="FFFF00"/>
                        </a:highlight>
                        <a:latin typeface="Cambria Math" panose="02040503050406030204" pitchFamily="18" charset="0"/>
                      </a:rPr>
                      <m:t>≥8.25</m:t>
                    </m:r>
                    <m:r>
                      <m:rPr>
                        <m:sty m:val="p"/>
                      </m:rPr>
                      <a:rPr lang="en-US" altLang="ko-KR" sz="2000" b="0" i="1" dirty="0" smtClean="0">
                        <a:highlight>
                          <a:srgbClr val="FFFF00"/>
                        </a:highlight>
                        <a:latin typeface="Cambria Math" panose="02040503050406030204" pitchFamily="18" charset="0"/>
                      </a:rPr>
                      <m:t>eV</m:t>
                    </m:r>
                  </m:oMath>
                </a14:m>
                <a:r>
                  <a:rPr lang="en-US" altLang="ko-KR" sz="2000" dirty="0"/>
                  <a:t> </a:t>
                </a:r>
                <a:r>
                  <a:rPr lang="en-US" altLang="ko-KR" sz="1400" dirty="0">
                    <a:solidFill>
                      <a:sysClr val="windowText" lastClr="000000"/>
                    </a:solidFill>
                    <a:latin typeface="Arial" panose="020B0604020202020204" pitchFamily="34" charset="0"/>
                    <a:cs typeface="Arial" panose="020B0604020202020204" pitchFamily="34" charset="0"/>
                  </a:rPr>
                  <a:t>[</a:t>
                </a:r>
                <a:r>
                  <a:rPr lang="en-US" altLang="ko-KR" sz="1400" dirty="0" err="1">
                    <a:solidFill>
                      <a:sysClr val="windowText" lastClr="000000"/>
                    </a:solidFill>
                    <a:latin typeface="Arial" panose="020B0604020202020204" pitchFamily="34" charset="0"/>
                    <a:cs typeface="Arial" panose="020B0604020202020204" pitchFamily="34" charset="0"/>
                  </a:rPr>
                  <a:t>Cembranos</a:t>
                </a:r>
                <a:r>
                  <a:rPr lang="en-US" altLang="ko-KR" sz="1400" dirty="0">
                    <a:solidFill>
                      <a:sysClr val="windowText" lastClr="000000"/>
                    </a:solidFill>
                    <a:latin typeface="Arial" panose="020B0604020202020204" pitchFamily="34" charset="0"/>
                    <a:cs typeface="Arial" panose="020B0604020202020204" pitchFamily="34" charset="0"/>
                  </a:rPr>
                  <a:t>+ 1805.08112]</a:t>
                </a:r>
                <a:endParaRPr lang="en-US" altLang="ko-KR" sz="1400" dirty="0"/>
              </a:p>
              <a:p>
                <a:r>
                  <a:rPr lang="en-US" altLang="ko-KR" sz="2000" dirty="0"/>
                  <a:t>ULDM behaves relativistic at RD</a:t>
                </a:r>
                <a:r>
                  <a:rPr lang="ko-KR" altLang="en-US" sz="2000" dirty="0"/>
                  <a:t>  ⇒  </a:t>
                </a:r>
                <a14:m>
                  <m:oMath xmlns:m="http://schemas.openxmlformats.org/officeDocument/2006/math">
                    <m:r>
                      <a:rPr lang="en-US" altLang="ko-KR" sz="2000" b="0" i="1" smtClean="0">
                        <a:highlight>
                          <a:srgbClr val="FFFF00"/>
                        </a:highlight>
                        <a:latin typeface="Cambria Math" panose="02040503050406030204" pitchFamily="18" charset="0"/>
                      </a:rPr>
                      <m:t>3.72</m:t>
                    </m:r>
                    <m:r>
                      <m:rPr>
                        <m:sty m:val="p"/>
                      </m:rPr>
                      <a:rPr lang="en-US" altLang="ko-KR" sz="2000" b="0" i="1" smtClean="0">
                        <a:highlight>
                          <a:srgbClr val="FFFF00"/>
                        </a:highlight>
                        <a:latin typeface="Cambria Math" panose="02040503050406030204" pitchFamily="18" charset="0"/>
                      </a:rPr>
                      <m:t>eV</m:t>
                    </m:r>
                    <m:r>
                      <a:rPr lang="en-US" altLang="ko-KR" sz="2000" b="0" i="1" smtClean="0">
                        <a:highlight>
                          <a:srgbClr val="FFFF00"/>
                        </a:highlight>
                        <a:latin typeface="Cambria Math" panose="02040503050406030204" pitchFamily="18" charset="0"/>
                      </a:rPr>
                      <m:t>≤</m:t>
                    </m:r>
                    <m:sSub>
                      <m:sSubPr>
                        <m:ctrlPr>
                          <a:rPr lang="en-US" altLang="ko-KR" sz="2000" b="0" i="1" smtClean="0">
                            <a:highlight>
                              <a:srgbClr val="FFFF00"/>
                            </a:highlight>
                            <a:latin typeface="Cambria Math" panose="02040503050406030204" pitchFamily="18" charset="0"/>
                          </a:rPr>
                        </m:ctrlPr>
                      </m:sSubPr>
                      <m:e>
                        <m:acc>
                          <m:accPr>
                            <m:chr m:val="̃"/>
                            <m:ctrlPr>
                              <a:rPr lang="en-US" altLang="ko-KR" sz="2000" b="0" i="1" smtClean="0">
                                <a:highlight>
                                  <a:srgbClr val="FFFF00"/>
                                </a:highlight>
                                <a:latin typeface="Cambria Math" panose="02040503050406030204" pitchFamily="18" charset="0"/>
                              </a:rPr>
                            </m:ctrlPr>
                          </m:accPr>
                          <m:e>
                            <m:r>
                              <a:rPr lang="en-US" altLang="ko-KR" sz="2000" b="0" i="1" smtClean="0">
                                <a:highlight>
                                  <a:srgbClr val="FFFF00"/>
                                </a:highlight>
                                <a:latin typeface="Cambria Math" panose="02040503050406030204" pitchFamily="18" charset="0"/>
                              </a:rPr>
                              <m:t>𝑚</m:t>
                            </m:r>
                          </m:e>
                        </m:acc>
                      </m:e>
                      <m:sub>
                        <m:r>
                          <a:rPr lang="en-US" altLang="ko-KR" sz="2000" b="0" i="1" smtClean="0">
                            <a:highlight>
                              <a:srgbClr val="FFFF00"/>
                            </a:highlight>
                            <a:latin typeface="Cambria Math" panose="02040503050406030204" pitchFamily="18" charset="0"/>
                          </a:rPr>
                          <m:t>𝜙</m:t>
                        </m:r>
                      </m:sub>
                    </m:sSub>
                    <m:r>
                      <a:rPr lang="en-US" altLang="ko-KR" sz="2000" b="0" i="1" smtClean="0">
                        <a:highlight>
                          <a:srgbClr val="FFFF00"/>
                        </a:highlight>
                        <a:latin typeface="Cambria Math" panose="02040503050406030204" pitchFamily="18" charset="0"/>
                      </a:rPr>
                      <m:t>≤9.48</m:t>
                    </m:r>
                    <m:r>
                      <m:rPr>
                        <m:sty m:val="p"/>
                      </m:rPr>
                      <a:rPr lang="en-US" altLang="ko-KR" sz="2000" b="0" i="1" smtClean="0">
                        <a:highlight>
                          <a:srgbClr val="FFFF00"/>
                        </a:highlight>
                        <a:latin typeface="Cambria Math" panose="02040503050406030204" pitchFamily="18" charset="0"/>
                      </a:rPr>
                      <m:t>eV</m:t>
                    </m:r>
                  </m:oMath>
                </a14:m>
                <a:r>
                  <a:rPr lang="en-US" altLang="ko-KR" sz="2000" dirty="0"/>
                  <a:t> </a:t>
                </a:r>
                <a:r>
                  <a:rPr lang="en-US" altLang="ko-KR" sz="1400" dirty="0">
                    <a:latin typeface="Arial" panose="020B0604020202020204" pitchFamily="34" charset="0"/>
                    <a:cs typeface="Arial" panose="020B0604020202020204" pitchFamily="34" charset="0"/>
                  </a:rPr>
                  <a:t>[Li+ 1310.6061]</a:t>
                </a:r>
              </a:p>
            </p:txBody>
          </p:sp>
        </mc:Choice>
        <mc:Fallback xmlns="">
          <p:sp>
            <p:nvSpPr>
              <p:cNvPr id="21" name="내용 개체 틀 2">
                <a:extLst>
                  <a:ext uri="{FF2B5EF4-FFF2-40B4-BE49-F238E27FC236}">
                    <a16:creationId xmlns:a16="http://schemas.microsoft.com/office/drawing/2014/main" id="{39B67103-C64B-B661-8BDC-A84334A063A1}"/>
                  </a:ext>
                </a:extLst>
              </p:cNvPr>
              <p:cNvSpPr txBox="1">
                <a:spLocks noRot="1" noChangeAspect="1" noMove="1" noResize="1" noEditPoints="1" noAdjustHandles="1" noChangeArrowheads="1" noChangeShapeType="1" noTextEdit="1"/>
              </p:cNvSpPr>
              <p:nvPr/>
            </p:nvSpPr>
            <p:spPr>
              <a:xfrm>
                <a:off x="2137272" y="4390643"/>
                <a:ext cx="10054726" cy="2132921"/>
              </a:xfrm>
              <a:prstGeom prst="rect">
                <a:avLst/>
              </a:prstGeom>
              <a:blipFill>
                <a:blip r:embed="rId5"/>
                <a:stretch>
                  <a:fillRect l="-546" t="-2857" b="-3429"/>
                </a:stretch>
              </a:blipFill>
            </p:spPr>
            <p:txBody>
              <a:bodyPr/>
              <a:lstStyle/>
              <a:p>
                <a:r>
                  <a:rPr lang="ko-KR" altLang="en-US">
                    <a:noFill/>
                  </a:rPr>
                  <a:t> </a:t>
                </a:r>
              </a:p>
            </p:txBody>
          </p:sp>
        </mc:Fallback>
      </mc:AlternateContent>
      <p:pic>
        <p:nvPicPr>
          <p:cNvPr id="22" name="그림 21">
            <a:extLst>
              <a:ext uri="{FF2B5EF4-FFF2-40B4-BE49-F238E27FC236}">
                <a16:creationId xmlns:a16="http://schemas.microsoft.com/office/drawing/2014/main" id="{EEE88CC5-8EA7-95A9-76A3-5E6AEF4E9321}"/>
              </a:ext>
            </a:extLst>
          </p:cNvPr>
          <p:cNvPicPr>
            <a:picLocks noChangeAspect="1"/>
          </p:cNvPicPr>
          <p:nvPr/>
        </p:nvPicPr>
        <p:blipFill>
          <a:blip r:embed="rId6"/>
          <a:srcRect l="57592" r="1882" b="88540"/>
          <a:stretch>
            <a:fillRect/>
          </a:stretch>
        </p:blipFill>
        <p:spPr>
          <a:xfrm>
            <a:off x="3553703" y="2904155"/>
            <a:ext cx="1955838" cy="536385"/>
          </a:xfrm>
          <a:prstGeom prst="rect">
            <a:avLst/>
          </a:prstGeom>
        </p:spPr>
      </p:pic>
      <p:sp>
        <p:nvSpPr>
          <p:cNvPr id="6" name="TextBox 5">
            <a:extLst>
              <a:ext uri="{FF2B5EF4-FFF2-40B4-BE49-F238E27FC236}">
                <a16:creationId xmlns:a16="http://schemas.microsoft.com/office/drawing/2014/main" id="{181D0FDB-3076-E5F0-85E1-961CAD716D45}"/>
              </a:ext>
            </a:extLst>
          </p:cNvPr>
          <p:cNvSpPr txBox="1"/>
          <p:nvPr/>
        </p:nvSpPr>
        <p:spPr>
          <a:xfrm>
            <a:off x="3123856" y="1341239"/>
            <a:ext cx="2542040" cy="307777"/>
          </a:xfrm>
          <a:prstGeom prst="rect">
            <a:avLst/>
          </a:prstGeom>
          <a:noFill/>
        </p:spPr>
        <p:txBody>
          <a:bodyPr wrap="square">
            <a:spAutoFit/>
          </a:bodyPr>
          <a:lstStyle/>
          <a:p>
            <a:r>
              <a:rPr lang="en-US" altLang="ko-KR" sz="1400" dirty="0">
                <a:solidFill>
                  <a:sysClr val="windowText" lastClr="000000"/>
                </a:solidFill>
                <a:latin typeface="Arial" panose="020B0604020202020204" pitchFamily="34" charset="0"/>
                <a:cs typeface="Arial" panose="020B0604020202020204" pitchFamily="34" charset="0"/>
              </a:rPr>
              <a:t>[</a:t>
            </a:r>
            <a:r>
              <a:rPr lang="en-US" altLang="ko-KR" sz="1400" dirty="0" err="1">
                <a:solidFill>
                  <a:sysClr val="windowText" lastClr="000000"/>
                </a:solidFill>
                <a:latin typeface="Arial" panose="020B0604020202020204" pitchFamily="34" charset="0"/>
                <a:cs typeface="Arial" panose="020B0604020202020204" pitchFamily="34" charset="0"/>
              </a:rPr>
              <a:t>Cembranos</a:t>
            </a:r>
            <a:r>
              <a:rPr lang="en-US" altLang="ko-KR" sz="1400" dirty="0">
                <a:solidFill>
                  <a:sysClr val="windowText" lastClr="000000"/>
                </a:solidFill>
                <a:latin typeface="Arial" panose="020B0604020202020204" pitchFamily="34" charset="0"/>
                <a:cs typeface="Arial" panose="020B0604020202020204" pitchFamily="34" charset="0"/>
              </a:rPr>
              <a:t>+ 1805.08112]</a:t>
            </a:r>
            <a:endParaRPr lang="ko-KR" altLang="en-US" sz="1400" dirty="0"/>
          </a:p>
        </p:txBody>
      </p:sp>
      <p:pic>
        <p:nvPicPr>
          <p:cNvPr id="15" name="그림 14">
            <a:extLst>
              <a:ext uri="{FF2B5EF4-FFF2-40B4-BE49-F238E27FC236}">
                <a16:creationId xmlns:a16="http://schemas.microsoft.com/office/drawing/2014/main" id="{CCD130B9-2E85-21D3-9631-C8433BD4B68C}"/>
              </a:ext>
            </a:extLst>
          </p:cNvPr>
          <p:cNvPicPr>
            <a:picLocks noChangeAspect="1"/>
          </p:cNvPicPr>
          <p:nvPr/>
        </p:nvPicPr>
        <p:blipFill>
          <a:blip r:embed="rId7"/>
          <a:stretch>
            <a:fillRect/>
          </a:stretch>
        </p:blipFill>
        <p:spPr>
          <a:xfrm>
            <a:off x="5784361" y="1258547"/>
            <a:ext cx="3998823" cy="2776960"/>
          </a:xfrm>
          <a:prstGeom prst="rect">
            <a:avLst/>
          </a:prstGeom>
        </p:spPr>
      </p:pic>
      <p:sp>
        <p:nvSpPr>
          <p:cNvPr id="16" name="TextBox 15">
            <a:extLst>
              <a:ext uri="{FF2B5EF4-FFF2-40B4-BE49-F238E27FC236}">
                <a16:creationId xmlns:a16="http://schemas.microsoft.com/office/drawing/2014/main" id="{F75C6D28-093A-7926-991D-231F3A77901C}"/>
              </a:ext>
            </a:extLst>
          </p:cNvPr>
          <p:cNvSpPr txBox="1"/>
          <p:nvPr/>
        </p:nvSpPr>
        <p:spPr>
          <a:xfrm>
            <a:off x="6439715" y="3275111"/>
            <a:ext cx="1708769" cy="307777"/>
          </a:xfrm>
          <a:prstGeom prst="rect">
            <a:avLst/>
          </a:prstGeom>
          <a:noFill/>
        </p:spPr>
        <p:txBody>
          <a:bodyPr wrap="square">
            <a:spAutoFit/>
          </a:bodyPr>
          <a:lstStyle/>
          <a:p>
            <a:r>
              <a:rPr lang="en-US" altLang="ko-KR" sz="1400" dirty="0">
                <a:solidFill>
                  <a:sysClr val="windowText" lastClr="000000"/>
                </a:solidFill>
                <a:latin typeface="Arial" panose="020B0604020202020204" pitchFamily="34" charset="0"/>
                <a:cs typeface="Arial" panose="020B0604020202020204" pitchFamily="34" charset="0"/>
              </a:rPr>
              <a:t>[Li+ 1310.6061]</a:t>
            </a:r>
            <a:endParaRPr lang="ko-KR" altLang="en-US" sz="1400" dirty="0"/>
          </a:p>
        </p:txBody>
      </p:sp>
      <p:sp>
        <p:nvSpPr>
          <p:cNvPr id="24" name="왼쪽 대괄호 23">
            <a:extLst>
              <a:ext uri="{FF2B5EF4-FFF2-40B4-BE49-F238E27FC236}">
                <a16:creationId xmlns:a16="http://schemas.microsoft.com/office/drawing/2014/main" id="{B249CCA1-295B-43B0-E16C-D83E643836CC}"/>
              </a:ext>
            </a:extLst>
          </p:cNvPr>
          <p:cNvSpPr/>
          <p:nvPr/>
        </p:nvSpPr>
        <p:spPr>
          <a:xfrm>
            <a:off x="1926314" y="4478673"/>
            <a:ext cx="227879" cy="677527"/>
          </a:xfrm>
          <a:prstGeom prst="leftBracket">
            <a:avLst>
              <a:gd name="adj" fmla="val 75211"/>
            </a:avLst>
          </a:prstGeom>
          <a:solidFill>
            <a:srgbClr val="FFFFFF">
              <a:alpha val="0"/>
            </a:srgb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5" name="TextBox 24">
            <a:extLst>
              <a:ext uri="{FF2B5EF4-FFF2-40B4-BE49-F238E27FC236}">
                <a16:creationId xmlns:a16="http://schemas.microsoft.com/office/drawing/2014/main" id="{919A187E-84B7-86EB-90A5-E453846D6571}"/>
              </a:ext>
            </a:extLst>
          </p:cNvPr>
          <p:cNvSpPr txBox="1"/>
          <p:nvPr/>
        </p:nvSpPr>
        <p:spPr>
          <a:xfrm>
            <a:off x="749389" y="4586603"/>
            <a:ext cx="1176925" cy="461665"/>
          </a:xfrm>
          <a:prstGeom prst="rect">
            <a:avLst/>
          </a:prstGeom>
          <a:noFill/>
        </p:spPr>
        <p:txBody>
          <a:bodyPr wrap="none" rtlCol="0">
            <a:spAutoFit/>
          </a:bodyPr>
          <a:lstStyle/>
          <a:p>
            <a:pPr algn="r"/>
            <a:r>
              <a:rPr lang="en-US" altLang="ko-KR" sz="2400" dirty="0"/>
              <a:t>Galactic</a:t>
            </a:r>
            <a:endParaRPr lang="ko-KR" altLang="en-US" sz="2400" dirty="0"/>
          </a:p>
        </p:txBody>
      </p:sp>
      <p:sp>
        <p:nvSpPr>
          <p:cNvPr id="26" name="왼쪽 대괄호 25">
            <a:extLst>
              <a:ext uri="{FF2B5EF4-FFF2-40B4-BE49-F238E27FC236}">
                <a16:creationId xmlns:a16="http://schemas.microsoft.com/office/drawing/2014/main" id="{2593B44A-784D-6D72-FC9F-FC99BB084385}"/>
              </a:ext>
            </a:extLst>
          </p:cNvPr>
          <p:cNvSpPr/>
          <p:nvPr/>
        </p:nvSpPr>
        <p:spPr>
          <a:xfrm>
            <a:off x="1926314" y="5276442"/>
            <a:ext cx="227879" cy="1154838"/>
          </a:xfrm>
          <a:prstGeom prst="leftBracket">
            <a:avLst>
              <a:gd name="adj" fmla="val 68523"/>
            </a:avLst>
          </a:prstGeom>
          <a:solidFill>
            <a:srgbClr val="FFFFFF">
              <a:alpha val="0"/>
            </a:srgb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5828A879-C8F6-B349-863B-38261498334C}"/>
              </a:ext>
            </a:extLst>
          </p:cNvPr>
          <p:cNvSpPr txBox="1"/>
          <p:nvPr/>
        </p:nvSpPr>
        <p:spPr>
          <a:xfrm>
            <a:off x="58687" y="5623029"/>
            <a:ext cx="1867627" cy="461665"/>
          </a:xfrm>
          <a:prstGeom prst="rect">
            <a:avLst/>
          </a:prstGeom>
          <a:noFill/>
        </p:spPr>
        <p:txBody>
          <a:bodyPr wrap="none" rtlCol="0">
            <a:spAutoFit/>
          </a:bodyPr>
          <a:lstStyle/>
          <a:p>
            <a:pPr algn="r"/>
            <a:r>
              <a:rPr lang="en-US" altLang="ko-KR" sz="2400" dirty="0"/>
              <a:t>Cosmological</a:t>
            </a:r>
            <a:endParaRPr lang="ko-KR" altLang="en-US" sz="2400" dirty="0"/>
          </a:p>
        </p:txBody>
      </p:sp>
      <p:sp>
        <p:nvSpPr>
          <p:cNvPr id="2" name="직사각형 1">
            <a:extLst>
              <a:ext uri="{FF2B5EF4-FFF2-40B4-BE49-F238E27FC236}">
                <a16:creationId xmlns:a16="http://schemas.microsoft.com/office/drawing/2014/main" id="{6DE62F74-4921-12C1-3503-75D144C81BF3}"/>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직사각형 9">
            <a:extLst>
              <a:ext uri="{FF2B5EF4-FFF2-40B4-BE49-F238E27FC236}">
                <a16:creationId xmlns:a16="http://schemas.microsoft.com/office/drawing/2014/main" id="{BEFC68D2-14CF-722E-3B11-B2B33688A419}"/>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1" name="TextBox 10">
            <a:extLst>
              <a:ext uri="{FF2B5EF4-FFF2-40B4-BE49-F238E27FC236}">
                <a16:creationId xmlns:a16="http://schemas.microsoft.com/office/drawing/2014/main" id="{3715A00C-8BEA-039E-164C-EE62496F00BB}"/>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C3007FE-95D1-685C-C53C-38A8E22AFE77}"/>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28" name="직사각형 27">
            <a:extLst>
              <a:ext uri="{FF2B5EF4-FFF2-40B4-BE49-F238E27FC236}">
                <a16:creationId xmlns:a16="http://schemas.microsoft.com/office/drawing/2014/main" id="{DE4D4EC1-C147-15CC-36A6-B7036A1A9F74}"/>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6640F8BE-0933-094E-689B-B732C53DB9E4}"/>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30" name="직사각형 29">
            <a:extLst>
              <a:ext uri="{FF2B5EF4-FFF2-40B4-BE49-F238E27FC236}">
                <a16:creationId xmlns:a16="http://schemas.microsoft.com/office/drawing/2014/main" id="{1856F81E-6089-D85A-BED1-3004916FBD78}"/>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31" name="직사각형 30">
            <a:extLst>
              <a:ext uri="{FF2B5EF4-FFF2-40B4-BE49-F238E27FC236}">
                <a16:creationId xmlns:a16="http://schemas.microsoft.com/office/drawing/2014/main" id="{E1870F29-BFFE-00E3-3AC5-C86F2DC24A44}"/>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998965C-F261-456E-A5DD-E0A011C5DF82}"/>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36/37</a:t>
            </a:r>
            <a:endParaRPr lang="ko-KR" altLang="en-US" sz="1050" dirty="0">
              <a:solidFill>
                <a:schemeClr val="bg1"/>
              </a:solidFill>
            </a:endParaRPr>
          </a:p>
        </p:txBody>
      </p:sp>
    </p:spTree>
    <p:extLst>
      <p:ext uri="{BB962C8B-B14F-4D97-AF65-F5344CB8AC3E}">
        <p14:creationId xmlns:p14="http://schemas.microsoft.com/office/powerpoint/2010/main" val="3056209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ACFFC-650A-CEA9-1261-662F999A9A9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내용 개체 틀 2">
                <a:extLst>
                  <a:ext uri="{FF2B5EF4-FFF2-40B4-BE49-F238E27FC236}">
                    <a16:creationId xmlns:a16="http://schemas.microsoft.com/office/drawing/2014/main" id="{3C244C77-599C-E5B6-10F3-71E5B9920736}"/>
                  </a:ext>
                </a:extLst>
              </p:cNvPr>
              <p:cNvSpPr>
                <a:spLocks noGrp="1"/>
              </p:cNvSpPr>
              <p:nvPr>
                <p:ph idx="1"/>
              </p:nvPr>
            </p:nvSpPr>
            <p:spPr>
              <a:xfrm>
                <a:off x="0" y="1472049"/>
                <a:ext cx="12192000" cy="5132036"/>
              </a:xfrm>
            </p:spPr>
            <p:txBody>
              <a:bodyPr>
                <a:normAutofit/>
              </a:bodyPr>
              <a:lstStyle/>
              <a:p>
                <a:pPr marL="342900" indent="-342900">
                  <a:lnSpc>
                    <a:spcPct val="100000"/>
                  </a:lnSpc>
                  <a:buFont typeface="Wingdings" panose="05000000000000000000" pitchFamily="2" charset="2"/>
                  <a:buChar char="u"/>
                </a:pPr>
                <a:r>
                  <a:rPr lang="en-US" altLang="ko-KR" sz="2400" dirty="0"/>
                  <a:t>ULDM exhibits distinctive wave-mediated dynamics absent in CDM </a:t>
                </a:r>
                <a:r>
                  <a:rPr lang="ko-KR" altLang="en-US" sz="2400" dirty="0"/>
                  <a:t>⇒ </a:t>
                </a:r>
                <a:r>
                  <a:rPr lang="en-US" altLang="ko-KR" sz="2400" dirty="0"/>
                  <a:t>Solve some small-scale issues (Flattened halo core, lower dynamical friction, …)</a:t>
                </a:r>
              </a:p>
              <a:p>
                <a:pPr marL="342900" indent="-342900">
                  <a:lnSpc>
                    <a:spcPct val="100000"/>
                  </a:lnSpc>
                  <a:buFont typeface="Wingdings" panose="05000000000000000000" pitchFamily="2" charset="2"/>
                  <a:buChar char="u"/>
                </a:pPr>
                <a:r>
                  <a:rPr lang="en-US" altLang="ko-KR" sz="500" dirty="0">
                    <a:solidFill>
                      <a:schemeClr val="bg1"/>
                    </a:solidFill>
                  </a:rPr>
                  <a:t>A</a:t>
                </a:r>
              </a:p>
              <a:p>
                <a:pPr marL="342900" indent="-342900">
                  <a:lnSpc>
                    <a:spcPct val="100000"/>
                  </a:lnSpc>
                  <a:buFont typeface="Wingdings" panose="05000000000000000000" pitchFamily="2" charset="2"/>
                  <a:buChar char="u"/>
                </a:pPr>
                <a:r>
                  <a:rPr lang="en-US" altLang="ko-KR" sz="2400" dirty="0"/>
                  <a:t>For SMBH binaries, wave-induced drag and gravitational cooling accelerate the </a:t>
                </a:r>
                <a:r>
                  <a:rPr lang="en-US" altLang="ko-KR" sz="2400" dirty="0" err="1"/>
                  <a:t>inspiral</a:t>
                </a:r>
                <a:r>
                  <a:rPr lang="en-US" altLang="ko-KR" sz="2400" dirty="0"/>
                  <a:t> </a:t>
                </a:r>
                <a:r>
                  <a:rPr lang="ko-KR" altLang="en-US" sz="2400" dirty="0"/>
                  <a:t>⇒ </a:t>
                </a:r>
                <a:r>
                  <a:rPr lang="en-US" altLang="ko-KR" sz="2400" dirty="0"/>
                  <a:t>Giving hint to solve “Final Parsec Problem”</a:t>
                </a:r>
              </a:p>
              <a:p>
                <a:pPr marL="342900" indent="-342900">
                  <a:lnSpc>
                    <a:spcPct val="100000"/>
                  </a:lnSpc>
                  <a:buFont typeface="Wingdings" panose="05000000000000000000" pitchFamily="2" charset="2"/>
                  <a:buChar char="u"/>
                </a:pPr>
                <a:r>
                  <a:rPr lang="en-US" altLang="ko-KR" sz="500" dirty="0">
                    <a:solidFill>
                      <a:schemeClr val="bg1"/>
                    </a:solidFill>
                  </a:rPr>
                  <a:t>A</a:t>
                </a:r>
              </a:p>
              <a:p>
                <a:pPr marL="342900" indent="-342900">
                  <a:lnSpc>
                    <a:spcPct val="100000"/>
                  </a:lnSpc>
                  <a:buFont typeface="Wingdings" panose="05000000000000000000" pitchFamily="2" charset="2"/>
                  <a:buChar char="u"/>
                </a:pPr>
                <a:r>
                  <a:rPr lang="en-US" altLang="ko-KR" sz="2400" dirty="0"/>
                  <a:t>Considering self-interaction (</a:t>
                </a:r>
                <a14:m>
                  <m:oMath xmlns:m="http://schemas.openxmlformats.org/officeDocument/2006/math">
                    <m:r>
                      <a:rPr lang="en-US" altLang="ko-KR" sz="2400" b="0" i="1" smtClean="0">
                        <a:latin typeface="Cambria Math" panose="02040503050406030204" pitchFamily="18" charset="0"/>
                      </a:rPr>
                      <m:t>~</m:t>
                    </m:r>
                    <m:r>
                      <a:rPr lang="en-US" altLang="ko-KR" sz="2400" b="0" i="1" smtClean="0">
                        <a:latin typeface="Cambria Math" panose="02040503050406030204" pitchFamily="18" charset="0"/>
                      </a:rPr>
                      <m:t>𝜆</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𝜙</m:t>
                        </m:r>
                      </m:e>
                      <m:sup>
                        <m:r>
                          <a:rPr lang="en-US" altLang="ko-KR" sz="2400" b="0" i="1" smtClean="0">
                            <a:latin typeface="Cambria Math" panose="02040503050406030204" pitchFamily="18" charset="0"/>
                          </a:rPr>
                          <m:t>4</m:t>
                        </m:r>
                      </m:sup>
                    </m:sSup>
                  </m:oMath>
                </a14:m>
                <a:r>
                  <a:rPr lang="en-US" altLang="ko-KR" sz="2400" dirty="0"/>
                  <a:t>, </a:t>
                </a:r>
                <a14:m>
                  <m:oMath xmlns:m="http://schemas.openxmlformats.org/officeDocument/2006/math">
                    <m:r>
                      <a:rPr lang="en-US" altLang="ko-KR" sz="2400" b="0" i="1" smtClean="0">
                        <a:latin typeface="Cambria Math" panose="02040503050406030204" pitchFamily="18" charset="0"/>
                      </a:rPr>
                      <m:t>𝜆</m:t>
                    </m:r>
                    <m:r>
                      <a:rPr lang="en-US" altLang="ko-KR" sz="2400" b="0" i="1" smtClean="0">
                        <a:latin typeface="Cambria Math" panose="02040503050406030204" pitchFamily="18" charset="0"/>
                      </a:rPr>
                      <m:t>&gt;0</m:t>
                    </m:r>
                  </m:oMath>
                </a14:m>
                <a:r>
                  <a:rPr lang="en-US" altLang="ko-KR" sz="2400" dirty="0"/>
                  <a:t>) </a:t>
                </a:r>
                <a:r>
                  <a:rPr lang="ko-KR" altLang="en-US" sz="2400" dirty="0"/>
                  <a:t>⇒ </a:t>
                </a:r>
                <a:r>
                  <a:rPr lang="en-US" altLang="ko-KR" sz="2400" dirty="0"/>
                  <a:t>More suppressing DF and delays the infall of Fornax GCs with sufficient parameter space</a:t>
                </a:r>
              </a:p>
              <a:p>
                <a:pPr marL="342900" indent="-342900">
                  <a:lnSpc>
                    <a:spcPct val="100000"/>
                  </a:lnSpc>
                  <a:buFont typeface="Wingdings" panose="05000000000000000000" pitchFamily="2" charset="2"/>
                  <a:buChar char="u"/>
                </a:pPr>
                <a:r>
                  <a:rPr lang="en-US" altLang="ko-KR" sz="500" dirty="0">
                    <a:solidFill>
                      <a:schemeClr val="bg1"/>
                    </a:solidFill>
                  </a:rPr>
                  <a:t>A</a:t>
                </a:r>
              </a:p>
              <a:p>
                <a:pPr marL="342900" indent="-342900">
                  <a:lnSpc>
                    <a:spcPct val="100000"/>
                  </a:lnSpc>
                  <a:buFont typeface="Wingdings" panose="05000000000000000000" pitchFamily="2" charset="2"/>
                  <a:buChar char="u"/>
                </a:pPr>
                <a:r>
                  <a:rPr lang="en-US" altLang="ko-KR" sz="2400" dirty="0"/>
                  <a:t>These behaviors are not contradictory but reflect ULDM’s scale-dependent dynamics in various ways</a:t>
                </a:r>
              </a:p>
              <a:p>
                <a:pPr marL="342900" indent="-342900">
                  <a:lnSpc>
                    <a:spcPct val="100000"/>
                  </a:lnSpc>
                  <a:buFont typeface="Wingdings" panose="05000000000000000000" pitchFamily="2" charset="2"/>
                  <a:buChar char="u"/>
                </a:pPr>
                <a:r>
                  <a:rPr lang="en-US" altLang="ko-KR" sz="500" dirty="0">
                    <a:solidFill>
                      <a:schemeClr val="bg1"/>
                    </a:solidFill>
                  </a:rPr>
                  <a:t>A</a:t>
                </a:r>
              </a:p>
              <a:p>
                <a:pPr marL="342900" indent="-342900">
                  <a:lnSpc>
                    <a:spcPct val="100000"/>
                  </a:lnSpc>
                  <a:buFont typeface="Wingdings" panose="05000000000000000000" pitchFamily="2" charset="2"/>
                  <a:buChar char="u"/>
                </a:pPr>
                <a:r>
                  <a:rPr lang="en-US" altLang="ko-KR" sz="2400" dirty="0"/>
                  <a:t>Future constraints from GW and large-scale structure observations will further test this picture.</a:t>
                </a:r>
              </a:p>
            </p:txBody>
          </p:sp>
        </mc:Choice>
        <mc:Fallback xmlns="">
          <p:sp>
            <p:nvSpPr>
              <p:cNvPr id="2" name="내용 개체 틀 2">
                <a:extLst>
                  <a:ext uri="{FF2B5EF4-FFF2-40B4-BE49-F238E27FC236}">
                    <a16:creationId xmlns:a16="http://schemas.microsoft.com/office/drawing/2014/main" id="{3C244C77-599C-E5B6-10F3-71E5B9920736}"/>
                  </a:ext>
                </a:extLst>
              </p:cNvPr>
              <p:cNvSpPr>
                <a:spLocks noGrp="1" noRot="1" noChangeAspect="1" noMove="1" noResize="1" noEditPoints="1" noAdjustHandles="1" noChangeArrowheads="1" noChangeShapeType="1" noTextEdit="1"/>
              </p:cNvSpPr>
              <p:nvPr>
                <p:ph idx="1"/>
              </p:nvPr>
            </p:nvSpPr>
            <p:spPr>
              <a:xfrm>
                <a:off x="0" y="1472049"/>
                <a:ext cx="12192000" cy="5132036"/>
              </a:xfrm>
              <a:blipFill>
                <a:blip r:embed="rId3"/>
                <a:stretch>
                  <a:fillRect l="-650" t="-1188" r="-1300"/>
                </a:stretch>
              </a:blipFill>
            </p:spPr>
            <p:txBody>
              <a:bodyPr/>
              <a:lstStyle/>
              <a:p>
                <a:r>
                  <a:rPr lang="ko-KR" altLang="en-US">
                    <a:noFill/>
                  </a:rPr>
                  <a:t> </a:t>
                </a:r>
              </a:p>
            </p:txBody>
          </p:sp>
        </mc:Fallback>
      </mc:AlternateContent>
      <p:sp>
        <p:nvSpPr>
          <p:cNvPr id="3" name="직사각형 2">
            <a:extLst>
              <a:ext uri="{FF2B5EF4-FFF2-40B4-BE49-F238E27FC236}">
                <a16:creationId xmlns:a16="http://schemas.microsoft.com/office/drawing/2014/main" id="{32613BE9-0765-7680-6397-4E7B6EF6E478}"/>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5" name="TextBox 4">
            <a:extLst>
              <a:ext uri="{FF2B5EF4-FFF2-40B4-BE49-F238E27FC236}">
                <a16:creationId xmlns:a16="http://schemas.microsoft.com/office/drawing/2014/main" id="{F2B38179-29BE-DBEE-6111-816C71FF62FE}"/>
              </a:ext>
            </a:extLst>
          </p:cNvPr>
          <p:cNvSpPr txBox="1"/>
          <p:nvPr/>
        </p:nvSpPr>
        <p:spPr>
          <a:xfrm>
            <a:off x="0" y="6627165"/>
            <a:ext cx="957313" cy="253916"/>
          </a:xfrm>
          <a:prstGeom prst="rect">
            <a:avLst/>
          </a:prstGeom>
          <a:noFill/>
        </p:spPr>
        <p:txBody>
          <a:bodyPr wrap="none" rtlCol="0">
            <a:spAutoFit/>
          </a:bodyPr>
          <a:lstStyle/>
          <a:p>
            <a:r>
              <a:rPr lang="en-US" altLang="ko-KR" sz="1050" dirty="0">
                <a:solidFill>
                  <a:schemeClr val="bg1"/>
                </a:solidFill>
              </a:rPr>
              <a:t>Hyeonmo Koo</a:t>
            </a:r>
            <a:endParaRPr lang="ko-KR" altLang="en-US" sz="1050" dirty="0">
              <a:solidFill>
                <a:schemeClr val="bg1"/>
              </a:solidFill>
            </a:endParaRPr>
          </a:p>
        </p:txBody>
      </p:sp>
      <p:sp>
        <p:nvSpPr>
          <p:cNvPr id="6" name="직사각형 5">
            <a:extLst>
              <a:ext uri="{FF2B5EF4-FFF2-40B4-BE49-F238E27FC236}">
                <a16:creationId xmlns:a16="http://schemas.microsoft.com/office/drawing/2014/main" id="{44C48C56-21A7-05F0-A45B-CF774A54B5FE}"/>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4" name="제목 1">
            <a:extLst>
              <a:ext uri="{FF2B5EF4-FFF2-40B4-BE49-F238E27FC236}">
                <a16:creationId xmlns:a16="http://schemas.microsoft.com/office/drawing/2014/main" id="{B23E5401-2D1D-A357-3558-64CA54C0D5E5}"/>
              </a:ext>
            </a:extLst>
          </p:cNvPr>
          <p:cNvSpPr>
            <a:spLocks noGrp="1"/>
          </p:cNvSpPr>
          <p:nvPr>
            <p:ph type="title"/>
          </p:nvPr>
        </p:nvSpPr>
        <p:spPr>
          <a:xfrm>
            <a:off x="747132" y="516924"/>
            <a:ext cx="10697736" cy="692114"/>
          </a:xfrm>
        </p:spPr>
        <p:txBody>
          <a:bodyPr>
            <a:noAutofit/>
          </a:bodyPr>
          <a:lstStyle/>
          <a:p>
            <a:pPr algn="ctr"/>
            <a:r>
              <a:rPr lang="en-US" altLang="ko-KR" sz="4000" b="1" dirty="0">
                <a:latin typeface="Grandview" panose="020B0502040204020203" pitchFamily="34" charset="0"/>
                <a:cs typeface="Arial" panose="020B0604020202020204" pitchFamily="34" charset="0"/>
              </a:rPr>
              <a:t>Summary</a:t>
            </a:r>
            <a:endParaRPr lang="ko-KR" altLang="en-US" sz="4000" b="1" dirty="0">
              <a:latin typeface="Grandview" panose="020B0502040204020203" pitchFamily="34" charset="0"/>
              <a:cs typeface="Arial" panose="020B0604020202020204" pitchFamily="34" charset="0"/>
            </a:endParaRPr>
          </a:p>
        </p:txBody>
      </p:sp>
      <p:sp>
        <p:nvSpPr>
          <p:cNvPr id="4" name="TextBox 3">
            <a:extLst>
              <a:ext uri="{FF2B5EF4-FFF2-40B4-BE49-F238E27FC236}">
                <a16:creationId xmlns:a16="http://schemas.microsoft.com/office/drawing/2014/main" id="{5EEC1D3B-856A-8ED3-44D1-B1737EAC76CE}"/>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37/37</a:t>
            </a:r>
            <a:endParaRPr lang="ko-KR" altLang="en-US" sz="1050" dirty="0">
              <a:solidFill>
                <a:schemeClr val="bg1"/>
              </a:solidFill>
            </a:endParaRPr>
          </a:p>
        </p:txBody>
      </p:sp>
    </p:spTree>
    <p:extLst>
      <p:ext uri="{BB962C8B-B14F-4D97-AF65-F5344CB8AC3E}">
        <p14:creationId xmlns:p14="http://schemas.microsoft.com/office/powerpoint/2010/main" val="435565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E7F2D-F7A1-7256-7808-0BEA8AD56DD2}"/>
            </a:ext>
          </a:extLst>
        </p:cNvPr>
        <p:cNvGrpSpPr/>
        <p:nvPr/>
      </p:nvGrpSpPr>
      <p:grpSpPr>
        <a:xfrm>
          <a:off x="0" y="0"/>
          <a:ext cx="0" cy="0"/>
          <a:chOff x="0" y="0"/>
          <a:chExt cx="0" cy="0"/>
        </a:xfrm>
      </p:grpSpPr>
      <p:sp>
        <p:nvSpPr>
          <p:cNvPr id="3" name="직사각형 2">
            <a:extLst>
              <a:ext uri="{FF2B5EF4-FFF2-40B4-BE49-F238E27FC236}">
                <a16:creationId xmlns:a16="http://schemas.microsoft.com/office/drawing/2014/main" id="{58808E01-28EA-A466-6C02-4E86AE03DDD4}"/>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5" name="TextBox 4">
            <a:extLst>
              <a:ext uri="{FF2B5EF4-FFF2-40B4-BE49-F238E27FC236}">
                <a16:creationId xmlns:a16="http://schemas.microsoft.com/office/drawing/2014/main" id="{1341887A-3FC5-B7C7-1317-685FF821F6A5}"/>
              </a:ext>
            </a:extLst>
          </p:cNvPr>
          <p:cNvSpPr txBox="1"/>
          <p:nvPr/>
        </p:nvSpPr>
        <p:spPr>
          <a:xfrm>
            <a:off x="0" y="6627165"/>
            <a:ext cx="957313" cy="253916"/>
          </a:xfrm>
          <a:prstGeom prst="rect">
            <a:avLst/>
          </a:prstGeom>
          <a:noFill/>
        </p:spPr>
        <p:txBody>
          <a:bodyPr wrap="none" rtlCol="0">
            <a:spAutoFit/>
          </a:bodyPr>
          <a:lstStyle/>
          <a:p>
            <a:r>
              <a:rPr lang="en-US" altLang="ko-KR" sz="1050" dirty="0">
                <a:solidFill>
                  <a:schemeClr val="bg1"/>
                </a:solidFill>
              </a:rPr>
              <a:t>Hyeonmo Koo</a:t>
            </a:r>
            <a:endParaRPr lang="ko-KR" altLang="en-US" sz="1050" dirty="0">
              <a:solidFill>
                <a:schemeClr val="bg1"/>
              </a:solidFill>
            </a:endParaRPr>
          </a:p>
        </p:txBody>
      </p:sp>
      <p:sp>
        <p:nvSpPr>
          <p:cNvPr id="6" name="직사각형 5">
            <a:extLst>
              <a:ext uri="{FF2B5EF4-FFF2-40B4-BE49-F238E27FC236}">
                <a16:creationId xmlns:a16="http://schemas.microsoft.com/office/drawing/2014/main" id="{8AD4A53E-01B8-7033-750F-6F4892651C83}"/>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4" name="제목 1">
            <a:extLst>
              <a:ext uri="{FF2B5EF4-FFF2-40B4-BE49-F238E27FC236}">
                <a16:creationId xmlns:a16="http://schemas.microsoft.com/office/drawing/2014/main" id="{BE0FD182-D73E-F1E8-F747-981457693136}"/>
              </a:ext>
            </a:extLst>
          </p:cNvPr>
          <p:cNvSpPr>
            <a:spLocks noGrp="1"/>
          </p:cNvSpPr>
          <p:nvPr>
            <p:ph type="title"/>
          </p:nvPr>
        </p:nvSpPr>
        <p:spPr>
          <a:xfrm>
            <a:off x="747132" y="5261626"/>
            <a:ext cx="10697736" cy="985827"/>
          </a:xfrm>
        </p:spPr>
        <p:txBody>
          <a:bodyPr>
            <a:noAutofit/>
          </a:bodyPr>
          <a:lstStyle/>
          <a:p>
            <a:pPr algn="ctr"/>
            <a:r>
              <a:rPr lang="ko-KR" altLang="en-US" sz="6000" b="1" dirty="0">
                <a:latin typeface="Grandview" panose="020B0502040204020203" pitchFamily="34" charset="0"/>
                <a:cs typeface="Arial" panose="020B0604020202020204" pitchFamily="34" charset="0"/>
              </a:rPr>
              <a:t>감사합니다</a:t>
            </a:r>
            <a:r>
              <a:rPr lang="en-US" altLang="ko-KR" sz="6000" b="1" dirty="0">
                <a:latin typeface="Grandview" panose="020B0502040204020203" pitchFamily="34" charset="0"/>
                <a:cs typeface="Arial" panose="020B0604020202020204" pitchFamily="34" charset="0"/>
              </a:rPr>
              <a:t>!</a:t>
            </a:r>
            <a:endParaRPr lang="ko-KR" altLang="en-US" sz="6000" b="1" dirty="0">
              <a:latin typeface="Grandview" panose="020B0502040204020203" pitchFamily="34" charset="0"/>
              <a:cs typeface="Arial" panose="020B0604020202020204" pitchFamily="34" charset="0"/>
            </a:endParaRPr>
          </a:p>
        </p:txBody>
      </p:sp>
      <p:pic>
        <p:nvPicPr>
          <p:cNvPr id="10" name="그림 9" descr="사람, 의류, 인간의 얼굴, 야외이(가) 표시된 사진&#10;&#10;AI 생성 콘텐츠는 정확하지 않을 수 있습니다.">
            <a:extLst>
              <a:ext uri="{FF2B5EF4-FFF2-40B4-BE49-F238E27FC236}">
                <a16:creationId xmlns:a16="http://schemas.microsoft.com/office/drawing/2014/main" id="{BD3DB216-FD8A-A859-03E2-0FE2D2EA6717}"/>
              </a:ext>
            </a:extLst>
          </p:cNvPr>
          <p:cNvPicPr>
            <a:picLocks noChangeAspect="1"/>
          </p:cNvPicPr>
          <p:nvPr/>
        </p:nvPicPr>
        <p:blipFill>
          <a:blip r:embed="rId3"/>
          <a:stretch>
            <a:fillRect/>
          </a:stretch>
        </p:blipFill>
        <p:spPr>
          <a:xfrm>
            <a:off x="747132" y="1055563"/>
            <a:ext cx="4314494" cy="3481086"/>
          </a:xfrm>
          <a:prstGeom prst="rect">
            <a:avLst/>
          </a:prstGeom>
        </p:spPr>
      </p:pic>
      <p:sp>
        <p:nvSpPr>
          <p:cNvPr id="11" name="TextBox 10">
            <a:extLst>
              <a:ext uri="{FF2B5EF4-FFF2-40B4-BE49-F238E27FC236}">
                <a16:creationId xmlns:a16="http://schemas.microsoft.com/office/drawing/2014/main" id="{F6710F6E-C338-C459-21AF-9BF8B7F43C5C}"/>
              </a:ext>
            </a:extLst>
          </p:cNvPr>
          <p:cNvSpPr txBox="1"/>
          <p:nvPr/>
        </p:nvSpPr>
        <p:spPr>
          <a:xfrm>
            <a:off x="2003331" y="4559729"/>
            <a:ext cx="1802096" cy="369332"/>
          </a:xfrm>
          <a:prstGeom prst="rect">
            <a:avLst/>
          </a:prstGeom>
          <a:noFill/>
        </p:spPr>
        <p:txBody>
          <a:bodyPr wrap="none" rtlCol="0">
            <a:spAutoFit/>
          </a:bodyPr>
          <a:lstStyle/>
          <a:p>
            <a:r>
              <a:rPr lang="en-US" altLang="ko-KR" b="1" dirty="0">
                <a:solidFill>
                  <a:srgbClr val="FF0000"/>
                </a:solidFill>
              </a:rPr>
              <a:t>2013</a:t>
            </a:r>
            <a:r>
              <a:rPr lang="ko-KR" altLang="en-US" b="1" dirty="0">
                <a:solidFill>
                  <a:srgbClr val="FF0000"/>
                </a:solidFill>
              </a:rPr>
              <a:t>년 </a:t>
            </a:r>
            <a:r>
              <a:rPr lang="en-US" altLang="ko-KR" b="1" dirty="0"/>
              <a:t>9</a:t>
            </a:r>
            <a:r>
              <a:rPr lang="ko-KR" altLang="en-US" b="1" dirty="0"/>
              <a:t>월 </a:t>
            </a:r>
            <a:r>
              <a:rPr lang="en-US" altLang="ko-KR" b="1" dirty="0"/>
              <a:t>30</a:t>
            </a:r>
            <a:r>
              <a:rPr lang="ko-KR" altLang="en-US" b="1" dirty="0"/>
              <a:t>일</a:t>
            </a:r>
          </a:p>
        </p:txBody>
      </p:sp>
      <p:sp>
        <p:nvSpPr>
          <p:cNvPr id="12" name="화살표: 오른쪽 11">
            <a:extLst>
              <a:ext uri="{FF2B5EF4-FFF2-40B4-BE49-F238E27FC236}">
                <a16:creationId xmlns:a16="http://schemas.microsoft.com/office/drawing/2014/main" id="{A27C9F0F-946B-EBDD-B5A4-846E2EAB0441}"/>
              </a:ext>
            </a:extLst>
          </p:cNvPr>
          <p:cNvSpPr/>
          <p:nvPr/>
        </p:nvSpPr>
        <p:spPr>
          <a:xfrm>
            <a:off x="5108550" y="2157009"/>
            <a:ext cx="2068756" cy="1278193"/>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FFFF00"/>
                </a:solidFill>
              </a:rPr>
              <a:t>With UOS for…</a:t>
            </a:r>
            <a:endParaRPr lang="ko-KR" altLang="en-US" b="1" dirty="0">
              <a:solidFill>
                <a:srgbClr val="FFFF00"/>
              </a:solidFill>
            </a:endParaRPr>
          </a:p>
        </p:txBody>
      </p:sp>
      <p:pic>
        <p:nvPicPr>
          <p:cNvPr id="2050" name="Picture 2">
            <a:extLst>
              <a:ext uri="{FF2B5EF4-FFF2-40B4-BE49-F238E27FC236}">
                <a16:creationId xmlns:a16="http://schemas.microsoft.com/office/drawing/2014/main" id="{9383CE1C-6907-99AE-1D04-490997660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230" y="791466"/>
            <a:ext cx="3896054" cy="40092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BE7F934-E825-241A-E729-23AAA84C197A}"/>
              </a:ext>
            </a:extLst>
          </p:cNvPr>
          <p:cNvSpPr txBox="1"/>
          <p:nvPr/>
        </p:nvSpPr>
        <p:spPr>
          <a:xfrm>
            <a:off x="8329718" y="4777473"/>
            <a:ext cx="1685077" cy="369332"/>
          </a:xfrm>
          <a:prstGeom prst="rect">
            <a:avLst/>
          </a:prstGeom>
          <a:noFill/>
        </p:spPr>
        <p:txBody>
          <a:bodyPr wrap="none" rtlCol="0">
            <a:spAutoFit/>
          </a:bodyPr>
          <a:lstStyle/>
          <a:p>
            <a:r>
              <a:rPr lang="en-US" altLang="ko-KR" b="1" dirty="0">
                <a:solidFill>
                  <a:srgbClr val="0000FF"/>
                </a:solidFill>
              </a:rPr>
              <a:t>2025</a:t>
            </a:r>
            <a:r>
              <a:rPr lang="ko-KR" altLang="en-US" b="1" dirty="0">
                <a:solidFill>
                  <a:srgbClr val="0000FF"/>
                </a:solidFill>
              </a:rPr>
              <a:t>년 </a:t>
            </a:r>
            <a:r>
              <a:rPr lang="en-US" altLang="ko-KR" b="1" dirty="0"/>
              <a:t>7</a:t>
            </a:r>
            <a:r>
              <a:rPr lang="ko-KR" altLang="en-US" b="1" dirty="0"/>
              <a:t>월 </a:t>
            </a:r>
            <a:r>
              <a:rPr lang="en-US" altLang="ko-KR" b="1" dirty="0"/>
              <a:t>8</a:t>
            </a:r>
            <a:r>
              <a:rPr lang="ko-KR" altLang="en-US" b="1" dirty="0"/>
              <a:t>일</a:t>
            </a:r>
          </a:p>
        </p:txBody>
      </p:sp>
    </p:spTree>
    <p:extLst>
      <p:ext uri="{BB962C8B-B14F-4D97-AF65-F5344CB8AC3E}">
        <p14:creationId xmlns:p14="http://schemas.microsoft.com/office/powerpoint/2010/main" val="2174752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6698-6415-4391-6468-98A46AF8B5E1}"/>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BD8F068A-92A3-4B7A-34FA-3A8C02D3F3BE}"/>
              </a:ext>
            </a:extLst>
          </p:cNvPr>
          <p:cNvSpPr>
            <a:spLocks noGrp="1"/>
          </p:cNvSpPr>
          <p:nvPr>
            <p:ph type="title"/>
          </p:nvPr>
        </p:nvSpPr>
        <p:spPr>
          <a:xfrm>
            <a:off x="-1" y="2361364"/>
            <a:ext cx="12191998" cy="2135272"/>
          </a:xfrm>
        </p:spPr>
        <p:txBody>
          <a:bodyPr>
            <a:noAutofit/>
          </a:bodyPr>
          <a:lstStyle/>
          <a:p>
            <a:pPr algn="ctr"/>
            <a:r>
              <a:rPr lang="en-US" altLang="ko-KR" sz="7200" b="1" dirty="0">
                <a:latin typeface="Grandview" panose="020B0502040204020203" pitchFamily="34" charset="0"/>
              </a:rPr>
              <a:t>Supplementary Material</a:t>
            </a:r>
            <a:br>
              <a:rPr lang="en-US" altLang="ko-KR" sz="7200" b="1" dirty="0">
                <a:latin typeface="Grandview" panose="020B0502040204020203" pitchFamily="34" charset="0"/>
              </a:rPr>
            </a:br>
            <a:r>
              <a:rPr lang="en-US" altLang="ko-KR" sz="7200" b="1" dirty="0">
                <a:latin typeface="Grandview" panose="020B0502040204020203" pitchFamily="34" charset="0"/>
              </a:rPr>
              <a:t>For Chapter1</a:t>
            </a:r>
            <a:endParaRPr lang="ko-KR" altLang="en-US" sz="7200" b="1" dirty="0">
              <a:latin typeface="Grandview" panose="020B0502040204020203" pitchFamily="34" charset="0"/>
              <a:cs typeface="Arial" panose="020B0604020202020204" pitchFamily="34" charset="0"/>
            </a:endParaRPr>
          </a:p>
        </p:txBody>
      </p:sp>
      <p:sp>
        <p:nvSpPr>
          <p:cNvPr id="3" name="직사각형 2">
            <a:extLst>
              <a:ext uri="{FF2B5EF4-FFF2-40B4-BE49-F238E27FC236}">
                <a16:creationId xmlns:a16="http://schemas.microsoft.com/office/drawing/2014/main" id="{5D21BDBB-223B-7558-5747-A3AE1FD65610}"/>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3EDC9E12-0179-6DFD-2D0C-BF64F6E1E47B}"/>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AE2A430A-BDA6-3C9B-3DA1-5A0D4429E541}"/>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3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3A004-44C8-1255-1DE1-2027A9ABB0EA}"/>
            </a:ext>
          </a:extLst>
        </p:cNvPr>
        <p:cNvGrpSpPr/>
        <p:nvPr/>
      </p:nvGrpSpPr>
      <p:grpSpPr>
        <a:xfrm>
          <a:off x="0" y="0"/>
          <a:ext cx="0" cy="0"/>
          <a:chOff x="0" y="0"/>
          <a:chExt cx="0" cy="0"/>
        </a:xfrm>
      </p:grpSpPr>
      <p:pic>
        <p:nvPicPr>
          <p:cNvPr id="16" name="그림 15">
            <a:extLst>
              <a:ext uri="{FF2B5EF4-FFF2-40B4-BE49-F238E27FC236}">
                <a16:creationId xmlns:a16="http://schemas.microsoft.com/office/drawing/2014/main" id="{A128077A-607A-7782-B28C-F5AB76359668}"/>
              </a:ext>
            </a:extLst>
          </p:cNvPr>
          <p:cNvPicPr>
            <a:picLocks noChangeAspect="1"/>
          </p:cNvPicPr>
          <p:nvPr/>
        </p:nvPicPr>
        <p:blipFill>
          <a:blip r:embed="rId3"/>
          <a:srcRect t="33566"/>
          <a:stretch>
            <a:fillRect/>
          </a:stretch>
        </p:blipFill>
        <p:spPr>
          <a:xfrm>
            <a:off x="0" y="1138875"/>
            <a:ext cx="12192000" cy="1604214"/>
          </a:xfrm>
          <a:prstGeom prst="rect">
            <a:avLst/>
          </a:prstGeom>
        </p:spPr>
      </p:pic>
      <p:sp>
        <p:nvSpPr>
          <p:cNvPr id="13" name="직사각형 12">
            <a:extLst>
              <a:ext uri="{FF2B5EF4-FFF2-40B4-BE49-F238E27FC236}">
                <a16:creationId xmlns:a16="http://schemas.microsoft.com/office/drawing/2014/main" id="{0471B909-72D3-E90C-91C9-3D20CE37D0C7}"/>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983A44E3-04E0-E215-8442-37F4588572F2}"/>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4/37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4094EA97-70D9-A71A-17AB-1738A15D77E4}"/>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23" name="TextBox 22">
            <a:extLst>
              <a:ext uri="{FF2B5EF4-FFF2-40B4-BE49-F238E27FC236}">
                <a16:creationId xmlns:a16="http://schemas.microsoft.com/office/drawing/2014/main" id="{2A8D7921-35CB-03F2-D126-55F33BFD5BD1}"/>
              </a:ext>
            </a:extLst>
          </p:cNvPr>
          <p:cNvSpPr txBox="1"/>
          <p:nvPr/>
        </p:nvSpPr>
        <p:spPr>
          <a:xfrm>
            <a:off x="9893510" y="2198377"/>
            <a:ext cx="1903085" cy="307777"/>
          </a:xfrm>
          <a:prstGeom prst="rect">
            <a:avLst/>
          </a:prstGeom>
          <a:noFill/>
        </p:spPr>
        <p:txBody>
          <a:bodyPr wrap="none" rtlCol="0">
            <a:spAutoFit/>
          </a:bodyPr>
          <a:lstStyle/>
          <a:p>
            <a:pPr algn="r"/>
            <a:r>
              <a:rPr lang="en-US" altLang="ko-KR" sz="1400" dirty="0">
                <a:latin typeface="Arial" panose="020B0604020202020204" pitchFamily="34" charset="0"/>
                <a:cs typeface="Arial" panose="020B0604020202020204" pitchFamily="34" charset="0"/>
              </a:rPr>
              <a:t>[Ferreira 2005.03254]</a:t>
            </a:r>
            <a:endParaRPr lang="ko-KR" alt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D26D685-DCF4-0DEB-83FF-2A6F98B79FED}"/>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6" name="제목 1">
            <a:extLst>
              <a:ext uri="{FF2B5EF4-FFF2-40B4-BE49-F238E27FC236}">
                <a16:creationId xmlns:a16="http://schemas.microsoft.com/office/drawing/2014/main" id="{5DC63DE6-C3C0-1EA4-0C66-003F4EECA911}"/>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Ultralight scalar field dark matter</a:t>
            </a:r>
            <a:endParaRPr lang="ko-KR" altLang="en-US" sz="4000" b="1" dirty="0">
              <a:latin typeface="Grandview" panose="020B0502040204020203" pitchFamily="34" charset="0"/>
              <a:cs typeface="Arial" panose="020B0604020202020204" pitchFamily="34" charset="0"/>
            </a:endParaRPr>
          </a:p>
        </p:txBody>
      </p:sp>
      <p:sp>
        <p:nvSpPr>
          <p:cNvPr id="7" name="TextBox 6">
            <a:extLst>
              <a:ext uri="{FF2B5EF4-FFF2-40B4-BE49-F238E27FC236}">
                <a16:creationId xmlns:a16="http://schemas.microsoft.com/office/drawing/2014/main" id="{B6D6BB8F-03D3-C00C-275E-FB3B4CE17BE5}"/>
              </a:ext>
            </a:extLst>
          </p:cNvPr>
          <p:cNvSpPr txBox="1"/>
          <p:nvPr/>
        </p:nvSpPr>
        <p:spPr>
          <a:xfrm>
            <a:off x="0" y="-3"/>
            <a:ext cx="1297302" cy="230832"/>
          </a:xfrm>
          <a:prstGeom prst="rect">
            <a:avLst/>
          </a:prstGeom>
          <a:solidFill>
            <a:schemeClr val="bg1">
              <a:lumMod val="65000"/>
            </a:schemeClr>
          </a:solidFill>
        </p:spPr>
        <p:txBody>
          <a:bodyPr wrap="square" rtlCol="0">
            <a:spAutoFit/>
          </a:bodyPr>
          <a:lstStyle/>
          <a:p>
            <a:pPr algn="ctr"/>
            <a:r>
              <a:rPr lang="en-US" altLang="ko-KR" sz="900" dirty="0">
                <a:latin typeface="Arial" panose="020B0604020202020204" pitchFamily="34" charset="0"/>
                <a:cs typeface="Arial" panose="020B0604020202020204" pitchFamily="34" charset="0"/>
              </a:rPr>
              <a:t>1. Introduction</a:t>
            </a:r>
            <a:endParaRPr lang="ko-KR" altLang="en-US" sz="900" dirty="0">
              <a:latin typeface="Arial" panose="020B060402020202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2508D76D-0DCE-FAF0-03D5-238DA3943417}"/>
              </a:ext>
            </a:extLst>
          </p:cNvPr>
          <p:cNvSpPr/>
          <p:nvPr/>
        </p:nvSpPr>
        <p:spPr>
          <a:xfrm>
            <a:off x="1297303"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46FDE562-DD0B-DCEA-2682-1D3DC3E81929}"/>
              </a:ext>
            </a:extLst>
          </p:cNvPr>
          <p:cNvSpPr/>
          <p:nvPr/>
        </p:nvSpPr>
        <p:spPr>
          <a:xfrm>
            <a:off x="1544953"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D4D264DB-B268-1A1E-852E-45CD610B87FC}"/>
              </a:ext>
            </a:extLst>
          </p:cNvPr>
          <p:cNvSpPr/>
          <p:nvPr/>
        </p:nvSpPr>
        <p:spPr>
          <a:xfrm>
            <a:off x="1792603"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673DD09E-3161-5521-8D29-7BAD3F6670CC}"/>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51C9ED0-2BAD-98E3-DB9B-D707B550349A}"/>
                  </a:ext>
                </a:extLst>
              </p:cNvPr>
              <p:cNvSpPr txBox="1"/>
              <p:nvPr/>
            </p:nvSpPr>
            <p:spPr>
              <a:xfrm>
                <a:off x="433076" y="5257499"/>
                <a:ext cx="5461052" cy="1015663"/>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altLang="ko-KR" sz="2000" b="0" i="1" smtClean="0">
                        <a:latin typeface="Cambria Math" panose="02040503050406030204" pitchFamily="18" charset="0"/>
                      </a:rPr>
                      <m:t>𝑚</m:t>
                    </m:r>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𝑂</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1</m:t>
                        </m:r>
                        <m:r>
                          <m:rPr>
                            <m:sty m:val="p"/>
                          </m:rPr>
                          <a:rPr lang="en-US" altLang="ko-KR" sz="2000" b="0" i="1" smtClean="0">
                            <a:latin typeface="Cambria Math" panose="02040503050406030204" pitchFamily="18" charset="0"/>
                          </a:rPr>
                          <m:t>GeV</m:t>
                        </m:r>
                      </m:e>
                    </m:d>
                    <m:r>
                      <a:rPr lang="en-US" altLang="ko-KR" sz="2000" b="0" i="1" smtClean="0">
                        <a:latin typeface="Cambria Math" panose="02040503050406030204" pitchFamily="18" charset="0"/>
                      </a:rPr>
                      <m:t>  ⇒   </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𝜆</m:t>
                        </m:r>
                      </m:e>
                      <m:sub>
                        <m:r>
                          <m:rPr>
                            <m:sty m:val="p"/>
                          </m:rPr>
                          <a:rPr lang="en-US" altLang="ko-KR" sz="2000" b="0" i="1" smtClean="0">
                            <a:latin typeface="Cambria Math" panose="02040503050406030204" pitchFamily="18" charset="0"/>
                          </a:rPr>
                          <m:t>dB</m:t>
                        </m:r>
                      </m:sub>
                    </m:sSub>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𝑂</m:t>
                    </m:r>
                    <m:d>
                      <m:dPr>
                        <m:ctrlPr>
                          <a:rPr lang="en-US" altLang="ko-KR" sz="2000" b="0" i="1" smtClean="0">
                            <a:latin typeface="Cambria Math" panose="02040503050406030204" pitchFamily="18" charset="0"/>
                          </a:rPr>
                        </m:ctrlPr>
                      </m:dPr>
                      <m:e>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−13</m:t>
                            </m:r>
                          </m:sup>
                        </m:sSup>
                        <m:r>
                          <m:rPr>
                            <m:sty m:val="p"/>
                          </m:rPr>
                          <a:rPr lang="en-US" altLang="ko-KR" sz="2000" b="0" i="1" smtClean="0">
                            <a:latin typeface="Cambria Math" panose="02040503050406030204" pitchFamily="18" charset="0"/>
                          </a:rPr>
                          <m:t>m</m:t>
                        </m:r>
                      </m:e>
                    </m:d>
                  </m:oMath>
                </a14:m>
                <a:endParaRPr lang="en-US" altLang="ko-KR"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ko-KR" sz="2000" dirty="0">
                    <a:solidFill>
                      <a:srgbClr val="0000FF"/>
                    </a:solidFill>
                    <a:latin typeface="Calibri" panose="020F0502020204030204" pitchFamily="34" charset="0"/>
                    <a:ea typeface="Calibri" panose="020F0502020204030204" pitchFamily="34" charset="0"/>
                    <a:cs typeface="Calibri" panose="020F0502020204030204" pitchFamily="34" charset="0"/>
                  </a:rPr>
                  <a:t>Particle-Like </a:t>
                </a:r>
                <a:r>
                  <a:rPr lang="ko-KR" altLang="en-US" sz="20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altLang="ko-KR" sz="2000" dirty="0">
                    <a:solidFill>
                      <a:srgbClr val="0000FF"/>
                    </a:solidFill>
                    <a:latin typeface="Calibri" panose="020F0502020204030204" pitchFamily="34" charset="0"/>
                    <a:ea typeface="Calibri" panose="020F0502020204030204" pitchFamily="34" charset="0"/>
                    <a:cs typeface="Calibri" panose="020F0502020204030204" pitchFamily="34" charset="0"/>
                  </a:rPr>
                  <a:t>Newton’s </a:t>
                </a:r>
                <a:r>
                  <a:rPr lang="en-US" altLang="ko-KR" sz="2000" dirty="0" err="1">
                    <a:solidFill>
                      <a:srgbClr val="0000FF"/>
                    </a:solidFill>
                    <a:latin typeface="Calibri" panose="020F0502020204030204" pitchFamily="34" charset="0"/>
                    <a:ea typeface="Calibri" panose="020F0502020204030204" pitchFamily="34" charset="0"/>
                    <a:cs typeface="Calibri" panose="020F0502020204030204" pitchFamily="34" charset="0"/>
                  </a:rPr>
                  <a:t>EoM</a:t>
                </a:r>
                <a:endParaRPr lang="en-US" altLang="ko-KR" sz="2000" b="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ko-KR" sz="2000" dirty="0">
                    <a:latin typeface="Calibri" panose="020F0502020204030204" pitchFamily="34" charset="0"/>
                    <a:ea typeface="Calibri" panose="020F0502020204030204" pitchFamily="34" charset="0"/>
                    <a:cs typeface="Calibri" panose="020F0502020204030204" pitchFamily="34" charset="0"/>
                  </a:rPr>
                  <a:t>Random Motion</a:t>
                </a:r>
              </a:p>
            </p:txBody>
          </p:sp>
        </mc:Choice>
        <mc:Fallback xmlns="">
          <p:sp>
            <p:nvSpPr>
              <p:cNvPr id="20" name="TextBox 19">
                <a:extLst>
                  <a:ext uri="{FF2B5EF4-FFF2-40B4-BE49-F238E27FC236}">
                    <a16:creationId xmlns:a16="http://schemas.microsoft.com/office/drawing/2014/main" id="{651C9ED0-2BAD-98E3-DB9B-D707B550349A}"/>
                  </a:ext>
                </a:extLst>
              </p:cNvPr>
              <p:cNvSpPr txBox="1">
                <a:spLocks noRot="1" noChangeAspect="1" noMove="1" noResize="1" noEditPoints="1" noAdjustHandles="1" noChangeArrowheads="1" noChangeShapeType="1" noTextEdit="1"/>
              </p:cNvSpPr>
              <p:nvPr/>
            </p:nvSpPr>
            <p:spPr>
              <a:xfrm>
                <a:off x="433076" y="5257499"/>
                <a:ext cx="5461052" cy="1015663"/>
              </a:xfrm>
              <a:prstGeom prst="rect">
                <a:avLst/>
              </a:prstGeom>
              <a:blipFill>
                <a:blip r:embed="rId4"/>
                <a:stretch>
                  <a:fillRect l="-1004" t="-1796" b="-958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195B73B-AC47-6FCB-225E-793CE0B0A719}"/>
                  </a:ext>
                </a:extLst>
              </p:cNvPr>
              <p:cNvSpPr txBox="1"/>
              <p:nvPr/>
            </p:nvSpPr>
            <p:spPr>
              <a:xfrm>
                <a:off x="6514373" y="5257499"/>
                <a:ext cx="5110971" cy="1015663"/>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altLang="ko-KR" sz="2000" b="0" i="1" smtClean="0">
                        <a:latin typeface="Cambria Math" panose="02040503050406030204" pitchFamily="18" charset="0"/>
                      </a:rPr>
                      <m:t>𝑚</m:t>
                    </m:r>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𝑂</m:t>
                    </m:r>
                    <m:d>
                      <m:dPr>
                        <m:ctrlPr>
                          <a:rPr lang="en-US" altLang="ko-KR" sz="2000" b="0" i="1" smtClean="0">
                            <a:latin typeface="Cambria Math" panose="02040503050406030204" pitchFamily="18" charset="0"/>
                          </a:rPr>
                        </m:ctrlPr>
                      </m:dPr>
                      <m:e>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−22</m:t>
                            </m:r>
                          </m:sup>
                        </m:sSup>
                        <m:r>
                          <m:rPr>
                            <m:sty m:val="p"/>
                          </m:rPr>
                          <a:rPr lang="en-US" altLang="ko-KR" sz="2000" b="0" i="1" smtClean="0">
                            <a:latin typeface="Cambria Math" panose="02040503050406030204" pitchFamily="18" charset="0"/>
                          </a:rPr>
                          <m:t>eV</m:t>
                        </m:r>
                      </m:e>
                    </m:d>
                    <m:r>
                      <a:rPr lang="en-US" altLang="ko-KR" sz="2000" b="0" i="1" smtClean="0">
                        <a:latin typeface="Cambria Math" panose="02040503050406030204" pitchFamily="18" charset="0"/>
                      </a:rPr>
                      <m:t>  ⇒   </m:t>
                    </m:r>
                    <m:sSub>
                      <m:sSubPr>
                        <m:ctrlPr>
                          <a:rPr lang="en-US" altLang="ko-KR" sz="2000" i="1" smtClean="0">
                            <a:latin typeface="Cambria Math" panose="02040503050406030204" pitchFamily="18" charset="0"/>
                          </a:rPr>
                        </m:ctrlPr>
                      </m:sSubPr>
                      <m:e>
                        <m:r>
                          <a:rPr lang="en-US" altLang="ko-KR" sz="2000" i="1">
                            <a:latin typeface="Cambria Math" panose="02040503050406030204" pitchFamily="18" charset="0"/>
                          </a:rPr>
                          <m:t>𝜆</m:t>
                        </m:r>
                      </m:e>
                      <m:sub>
                        <m:r>
                          <m:rPr>
                            <m:sty m:val="p"/>
                          </m:rPr>
                          <a:rPr lang="en-US" altLang="ko-KR" sz="2000" i="1">
                            <a:latin typeface="Cambria Math" panose="02040503050406030204" pitchFamily="18" charset="0"/>
                          </a:rPr>
                          <m:t>dB</m:t>
                        </m:r>
                      </m:sub>
                    </m:sSub>
                    <m:r>
                      <a:rPr lang="en-US" altLang="ko-KR" sz="2000" i="1">
                        <a:latin typeface="Cambria Math" panose="02040503050406030204" pitchFamily="18" charset="0"/>
                      </a:rPr>
                      <m:t>~</m:t>
                    </m:r>
                    <m:r>
                      <a:rPr lang="en-US" altLang="ko-KR" sz="2000" b="0" i="1" smtClean="0">
                        <a:latin typeface="Cambria Math" panose="02040503050406030204" pitchFamily="18" charset="0"/>
                      </a:rPr>
                      <m:t>𝒪</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1</m:t>
                        </m:r>
                        <m:r>
                          <m:rPr>
                            <m:sty m:val="p"/>
                          </m:rPr>
                          <a:rPr lang="en-US" altLang="ko-KR" sz="2000" i="1">
                            <a:latin typeface="Cambria Math" panose="02040503050406030204" pitchFamily="18" charset="0"/>
                          </a:rPr>
                          <m:t>kpc</m:t>
                        </m:r>
                      </m:e>
                    </m:d>
                  </m:oMath>
                </a14:m>
                <a:endParaRPr lang="en-US" altLang="ko-KR" sz="2000" b="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ko-KR" sz="2000" dirty="0">
                    <a:solidFill>
                      <a:srgbClr val="0000FF"/>
                    </a:solidFill>
                    <a:latin typeface="Calibri" panose="020F0502020204030204" pitchFamily="34" charset="0"/>
                    <a:ea typeface="Calibri" panose="020F0502020204030204" pitchFamily="34" charset="0"/>
                    <a:cs typeface="Calibri" panose="020F0502020204030204" pitchFamily="34" charset="0"/>
                  </a:rPr>
                  <a:t>Wave-Like nature &amp; </a:t>
                </a:r>
                <a:r>
                  <a:rPr lang="en-US" altLang="ko-KR" sz="2000" dirty="0" err="1">
                    <a:solidFill>
                      <a:srgbClr val="0000FF"/>
                    </a:solidFill>
                    <a:latin typeface="Calibri" panose="020F0502020204030204" pitchFamily="34" charset="0"/>
                    <a:ea typeface="Calibri" panose="020F0502020204030204" pitchFamily="34" charset="0"/>
                    <a:cs typeface="Calibri" panose="020F0502020204030204" pitchFamily="34" charset="0"/>
                  </a:rPr>
                  <a:t>EoM</a:t>
                </a:r>
                <a:endParaRPr lang="en-US" altLang="ko-KR" sz="200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ko-KR" sz="2000" dirty="0">
                    <a:latin typeface="Calibri" panose="020F0502020204030204" pitchFamily="34" charset="0"/>
                    <a:ea typeface="Calibri" panose="020F0502020204030204" pitchFamily="34" charset="0"/>
                    <a:cs typeface="Calibri" panose="020F0502020204030204" pitchFamily="34" charset="0"/>
                  </a:rPr>
                  <a:t>Coherent Motion</a:t>
                </a:r>
              </a:p>
            </p:txBody>
          </p:sp>
        </mc:Choice>
        <mc:Fallback xmlns="">
          <p:sp>
            <p:nvSpPr>
              <p:cNvPr id="22" name="TextBox 21">
                <a:extLst>
                  <a:ext uri="{FF2B5EF4-FFF2-40B4-BE49-F238E27FC236}">
                    <a16:creationId xmlns:a16="http://schemas.microsoft.com/office/drawing/2014/main" id="{0195B73B-AC47-6FCB-225E-793CE0B0A719}"/>
                  </a:ext>
                </a:extLst>
              </p:cNvPr>
              <p:cNvSpPr txBox="1">
                <a:spLocks noRot="1" noChangeAspect="1" noMove="1" noResize="1" noEditPoints="1" noAdjustHandles="1" noChangeArrowheads="1" noChangeShapeType="1" noTextEdit="1"/>
              </p:cNvSpPr>
              <p:nvPr/>
            </p:nvSpPr>
            <p:spPr>
              <a:xfrm>
                <a:off x="6514373" y="5257499"/>
                <a:ext cx="5110971" cy="1015663"/>
              </a:xfrm>
              <a:prstGeom prst="rect">
                <a:avLst/>
              </a:prstGeom>
              <a:blipFill>
                <a:blip r:embed="rId5"/>
                <a:stretch>
                  <a:fillRect l="-1074" t="-1796" b="-9581"/>
                </a:stretch>
              </a:blipFill>
            </p:spPr>
            <p:txBody>
              <a:bodyPr/>
              <a:lstStyle/>
              <a:p>
                <a:r>
                  <a:rPr lang="ko-KR" altLang="en-US">
                    <a:noFill/>
                  </a:rPr>
                  <a:t> </a:t>
                </a:r>
              </a:p>
            </p:txBody>
          </p:sp>
        </mc:Fallback>
      </mc:AlternateContent>
      <p:sp>
        <p:nvSpPr>
          <p:cNvPr id="17" name="직사각형 16">
            <a:extLst>
              <a:ext uri="{FF2B5EF4-FFF2-40B4-BE49-F238E27FC236}">
                <a16:creationId xmlns:a16="http://schemas.microsoft.com/office/drawing/2014/main" id="{204E57B1-2B02-2FAC-00F7-87A603270237}"/>
              </a:ext>
            </a:extLst>
          </p:cNvPr>
          <p:cNvSpPr/>
          <p:nvPr/>
        </p:nvSpPr>
        <p:spPr>
          <a:xfrm>
            <a:off x="1047536" y="2933571"/>
            <a:ext cx="4149213" cy="2271137"/>
          </a:xfrm>
          <a:prstGeom prst="rect">
            <a:avLst/>
          </a:prstGeom>
          <a:solidFill>
            <a:schemeClr val="bg1">
              <a:lumMod val="8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 name="그림 29" descr="그래픽, 디자인이(가) 표시된 사진&#10;&#10;자동 생성된 설명">
            <a:extLst>
              <a:ext uri="{FF2B5EF4-FFF2-40B4-BE49-F238E27FC236}">
                <a16:creationId xmlns:a16="http://schemas.microsoft.com/office/drawing/2014/main" id="{4BCE2CB7-6EA2-4789-DBAF-B07062FC8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02307">
            <a:off x="1733154" y="3059289"/>
            <a:ext cx="362226" cy="341735"/>
          </a:xfrm>
          <a:prstGeom prst="rect">
            <a:avLst/>
          </a:prstGeom>
        </p:spPr>
      </p:pic>
      <p:pic>
        <p:nvPicPr>
          <p:cNvPr id="33" name="그림 32" descr="그래픽, 디자인이(가) 표시된 사진&#10;&#10;자동 생성된 설명">
            <a:extLst>
              <a:ext uri="{FF2B5EF4-FFF2-40B4-BE49-F238E27FC236}">
                <a16:creationId xmlns:a16="http://schemas.microsoft.com/office/drawing/2014/main" id="{AB0F70DD-7C21-CE03-FE1C-70359ED8CF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8114">
            <a:off x="1646466" y="4640662"/>
            <a:ext cx="362226" cy="341735"/>
          </a:xfrm>
          <a:prstGeom prst="rect">
            <a:avLst/>
          </a:prstGeom>
        </p:spPr>
      </p:pic>
      <p:pic>
        <p:nvPicPr>
          <p:cNvPr id="34" name="그림 33" descr="그래픽, 디자인이(가) 표시된 사진&#10;&#10;자동 생성된 설명">
            <a:extLst>
              <a:ext uri="{FF2B5EF4-FFF2-40B4-BE49-F238E27FC236}">
                <a16:creationId xmlns:a16="http://schemas.microsoft.com/office/drawing/2014/main" id="{D060DBFE-8B67-2766-800D-6F1C31C91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97362">
            <a:off x="3563048" y="4430993"/>
            <a:ext cx="362226" cy="341735"/>
          </a:xfrm>
          <a:prstGeom prst="rect">
            <a:avLst/>
          </a:prstGeom>
        </p:spPr>
      </p:pic>
      <p:cxnSp>
        <p:nvCxnSpPr>
          <p:cNvPr id="35" name="직선 화살표 연결선 34">
            <a:extLst>
              <a:ext uri="{FF2B5EF4-FFF2-40B4-BE49-F238E27FC236}">
                <a16:creationId xmlns:a16="http://schemas.microsoft.com/office/drawing/2014/main" id="{04288499-BD88-8435-6D86-789D20D33C2B}"/>
              </a:ext>
            </a:extLst>
          </p:cNvPr>
          <p:cNvCxnSpPr>
            <a:cxnSpLocks/>
            <a:stCxn id="40" idx="5"/>
            <a:endCxn id="38" idx="1"/>
          </p:cNvCxnSpPr>
          <p:nvPr/>
        </p:nvCxnSpPr>
        <p:spPr>
          <a:xfrm>
            <a:off x="1939412" y="3264139"/>
            <a:ext cx="1791334" cy="1309082"/>
          </a:xfrm>
          <a:prstGeom prst="straightConnector1">
            <a:avLst/>
          </a:prstGeom>
          <a:ln w="190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FDD98-27AD-3301-8AFD-B3BA92B30E8D}"/>
                  </a:ext>
                </a:extLst>
              </p:cNvPr>
              <p:cNvSpPr txBox="1"/>
              <p:nvPr/>
            </p:nvSpPr>
            <p:spPr>
              <a:xfrm>
                <a:off x="2756824" y="3609871"/>
                <a:ext cx="40677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solidFill>
                            <a:srgbClr val="0000FF"/>
                          </a:solidFill>
                          <a:latin typeface="Cambria Math" panose="02040503050406030204" pitchFamily="18" charset="0"/>
                        </a:rPr>
                        <m:t>𝑑</m:t>
                      </m:r>
                    </m:oMath>
                  </m:oMathPara>
                </a14:m>
                <a:endParaRPr lang="ko-KR" altLang="en-US" dirty="0">
                  <a:solidFill>
                    <a:srgbClr val="0000FF"/>
                  </a:solidFill>
                </a:endParaRPr>
              </a:p>
            </p:txBody>
          </p:sp>
        </mc:Choice>
        <mc:Fallback xmlns="">
          <p:sp>
            <p:nvSpPr>
              <p:cNvPr id="36" name="TextBox 35">
                <a:extLst>
                  <a:ext uri="{FF2B5EF4-FFF2-40B4-BE49-F238E27FC236}">
                    <a16:creationId xmlns:a16="http://schemas.microsoft.com/office/drawing/2014/main" id="{037FDD98-27AD-3301-8AFD-B3BA92B30E8D}"/>
                  </a:ext>
                </a:extLst>
              </p:cNvPr>
              <p:cNvSpPr txBox="1">
                <a:spLocks noRot="1" noChangeAspect="1" noMove="1" noResize="1" noEditPoints="1" noAdjustHandles="1" noChangeArrowheads="1" noChangeShapeType="1" noTextEdit="1"/>
              </p:cNvSpPr>
              <p:nvPr/>
            </p:nvSpPr>
            <p:spPr>
              <a:xfrm>
                <a:off x="2756824" y="3609871"/>
                <a:ext cx="406778" cy="369332"/>
              </a:xfrm>
              <a:prstGeom prst="rect">
                <a:avLst/>
              </a:prstGeom>
              <a:blipFill>
                <a:blip r:embed="rId7"/>
                <a:stretch>
                  <a:fillRect/>
                </a:stretch>
              </a:blipFill>
            </p:spPr>
            <p:txBody>
              <a:bodyPr/>
              <a:lstStyle/>
              <a:p>
                <a:r>
                  <a:rPr lang="ko-KR" altLang="en-US">
                    <a:noFill/>
                  </a:rPr>
                  <a:t> </a:t>
                </a:r>
              </a:p>
            </p:txBody>
          </p:sp>
        </mc:Fallback>
      </mc:AlternateContent>
      <p:sp>
        <p:nvSpPr>
          <p:cNvPr id="38" name="타원 37">
            <a:extLst>
              <a:ext uri="{FF2B5EF4-FFF2-40B4-BE49-F238E27FC236}">
                <a16:creationId xmlns:a16="http://schemas.microsoft.com/office/drawing/2014/main" id="{805C9D5A-4DCB-65C2-A625-03879E59FDCC}"/>
              </a:ext>
            </a:extLst>
          </p:cNvPr>
          <p:cNvSpPr/>
          <p:nvPr/>
        </p:nvSpPr>
        <p:spPr>
          <a:xfrm>
            <a:off x="3720331" y="4562806"/>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타원 39">
            <a:extLst>
              <a:ext uri="{FF2B5EF4-FFF2-40B4-BE49-F238E27FC236}">
                <a16:creationId xmlns:a16="http://schemas.microsoft.com/office/drawing/2014/main" id="{67B26243-E752-C3E4-0D92-9D95E54560D5}"/>
              </a:ext>
            </a:extLst>
          </p:cNvPr>
          <p:cNvSpPr/>
          <p:nvPr/>
        </p:nvSpPr>
        <p:spPr>
          <a:xfrm>
            <a:off x="1878707" y="3203434"/>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타원 40">
            <a:extLst>
              <a:ext uri="{FF2B5EF4-FFF2-40B4-BE49-F238E27FC236}">
                <a16:creationId xmlns:a16="http://schemas.microsoft.com/office/drawing/2014/main" id="{70347432-D871-06BF-5789-1858A5D08EEE}"/>
              </a:ext>
            </a:extLst>
          </p:cNvPr>
          <p:cNvSpPr/>
          <p:nvPr/>
        </p:nvSpPr>
        <p:spPr>
          <a:xfrm>
            <a:off x="1791693" y="4775969"/>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2" name="직선 화살표 연결선 41">
            <a:extLst>
              <a:ext uri="{FF2B5EF4-FFF2-40B4-BE49-F238E27FC236}">
                <a16:creationId xmlns:a16="http://schemas.microsoft.com/office/drawing/2014/main" id="{CB318AE7-CD74-D2A6-C0E7-86FE3E142E03}"/>
              </a:ext>
            </a:extLst>
          </p:cNvPr>
          <p:cNvCxnSpPr>
            <a:cxnSpLocks/>
          </p:cNvCxnSpPr>
          <p:nvPr/>
        </p:nvCxnSpPr>
        <p:spPr>
          <a:xfrm>
            <a:off x="1652217" y="4717373"/>
            <a:ext cx="359420" cy="4499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B15A379-EAEE-2CB8-0CC2-37107DD24710}"/>
                  </a:ext>
                </a:extLst>
              </p:cNvPr>
              <p:cNvSpPr txBox="1"/>
              <p:nvPr/>
            </p:nvSpPr>
            <p:spPr>
              <a:xfrm>
                <a:off x="1626644" y="4321899"/>
                <a:ext cx="6174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𝜆</m:t>
                          </m:r>
                        </m:e>
                        <m:sub>
                          <m:r>
                            <m:rPr>
                              <m:sty m:val="p"/>
                            </m:rPr>
                            <a:rPr lang="en-US" altLang="ko-KR" b="0" i="1" smtClean="0">
                              <a:latin typeface="Cambria Math" panose="02040503050406030204" pitchFamily="18" charset="0"/>
                            </a:rPr>
                            <m:t>dB</m:t>
                          </m:r>
                        </m:sub>
                      </m:sSub>
                    </m:oMath>
                  </m:oMathPara>
                </a14:m>
                <a:endParaRPr lang="ko-KR" altLang="en-US" dirty="0"/>
              </a:p>
            </p:txBody>
          </p:sp>
        </mc:Choice>
        <mc:Fallback xmlns="">
          <p:sp>
            <p:nvSpPr>
              <p:cNvPr id="43" name="TextBox 42">
                <a:extLst>
                  <a:ext uri="{FF2B5EF4-FFF2-40B4-BE49-F238E27FC236}">
                    <a16:creationId xmlns:a16="http://schemas.microsoft.com/office/drawing/2014/main" id="{4B15A379-EAEE-2CB8-0CC2-37107DD24710}"/>
                  </a:ext>
                </a:extLst>
              </p:cNvPr>
              <p:cNvSpPr txBox="1">
                <a:spLocks noRot="1" noChangeAspect="1" noMove="1" noResize="1" noEditPoints="1" noAdjustHandles="1" noChangeArrowheads="1" noChangeShapeType="1" noTextEdit="1"/>
              </p:cNvSpPr>
              <p:nvPr/>
            </p:nvSpPr>
            <p:spPr>
              <a:xfrm>
                <a:off x="1626644" y="4321899"/>
                <a:ext cx="617413" cy="369332"/>
              </a:xfrm>
              <a:prstGeom prst="rect">
                <a:avLst/>
              </a:prstGeom>
              <a:blipFill>
                <a:blip r:embed="rId8"/>
                <a:stretch>
                  <a:fillRect/>
                </a:stretch>
              </a:blipFill>
            </p:spPr>
            <p:txBody>
              <a:bodyPr/>
              <a:lstStyle/>
              <a:p>
                <a:r>
                  <a:rPr lang="ko-KR" altLang="en-US">
                    <a:noFill/>
                  </a:rPr>
                  <a:t> </a:t>
                </a:r>
              </a:p>
            </p:txBody>
          </p:sp>
        </mc:Fallback>
      </mc:AlternateContent>
      <p:pic>
        <p:nvPicPr>
          <p:cNvPr id="56" name="그림 55" descr="그래픽, 디자인이(가) 표시된 사진&#10;&#10;자동 생성된 설명">
            <a:extLst>
              <a:ext uri="{FF2B5EF4-FFF2-40B4-BE49-F238E27FC236}">
                <a16:creationId xmlns:a16="http://schemas.microsoft.com/office/drawing/2014/main" id="{7172BDE6-0860-68AB-4002-D0449A6908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38638">
            <a:off x="4367045" y="3779512"/>
            <a:ext cx="362226" cy="341735"/>
          </a:xfrm>
          <a:prstGeom prst="rect">
            <a:avLst/>
          </a:prstGeom>
        </p:spPr>
      </p:pic>
      <p:sp>
        <p:nvSpPr>
          <p:cNvPr id="57" name="타원 56">
            <a:extLst>
              <a:ext uri="{FF2B5EF4-FFF2-40B4-BE49-F238E27FC236}">
                <a16:creationId xmlns:a16="http://schemas.microsoft.com/office/drawing/2014/main" id="{23752617-833A-79EE-2930-CA9AC9C2C728}"/>
              </a:ext>
            </a:extLst>
          </p:cNvPr>
          <p:cNvSpPr/>
          <p:nvPr/>
        </p:nvSpPr>
        <p:spPr>
          <a:xfrm rot="910524">
            <a:off x="4512272" y="3914819"/>
            <a:ext cx="71120" cy="711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186CF9BA-AB3D-8587-7F9D-B224EA1C3CBC}"/>
              </a:ext>
            </a:extLst>
          </p:cNvPr>
          <p:cNvSpPr/>
          <p:nvPr/>
        </p:nvSpPr>
        <p:spPr>
          <a:xfrm>
            <a:off x="6995253" y="2933571"/>
            <a:ext cx="4149213" cy="2271137"/>
          </a:xfrm>
          <a:prstGeom prst="rect">
            <a:avLst/>
          </a:prstGeom>
          <a:solidFill>
            <a:schemeClr val="bg1">
              <a:lumMod val="8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1" name="그림 30" descr="그래픽, 디자인이(가) 표시된 사진&#10;&#10;자동 생성된 설명">
            <a:extLst>
              <a:ext uri="{FF2B5EF4-FFF2-40B4-BE49-F238E27FC236}">
                <a16:creationId xmlns:a16="http://schemas.microsoft.com/office/drawing/2014/main" id="{BAF5ED4D-072A-9A28-AD14-501160D155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10543">
            <a:off x="8647952" y="3310555"/>
            <a:ext cx="2338571" cy="363976"/>
          </a:xfrm>
          <a:prstGeom prst="rect">
            <a:avLst/>
          </a:prstGeom>
        </p:spPr>
      </p:pic>
      <p:pic>
        <p:nvPicPr>
          <p:cNvPr id="44" name="그림 43" descr="그래픽, 디자인이(가) 표시된 사진&#10;&#10;자동 생성된 설명">
            <a:extLst>
              <a:ext uri="{FF2B5EF4-FFF2-40B4-BE49-F238E27FC236}">
                <a16:creationId xmlns:a16="http://schemas.microsoft.com/office/drawing/2014/main" id="{E3D05C5F-60A9-55C7-AD22-FBC09C670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90429">
            <a:off x="7346493" y="3233686"/>
            <a:ext cx="2338571" cy="363976"/>
          </a:xfrm>
          <a:prstGeom prst="rect">
            <a:avLst/>
          </a:prstGeom>
        </p:spPr>
      </p:pic>
      <p:pic>
        <p:nvPicPr>
          <p:cNvPr id="45" name="그림 44" descr="그래픽, 디자인이(가) 표시된 사진&#10;&#10;자동 생성된 설명">
            <a:extLst>
              <a:ext uri="{FF2B5EF4-FFF2-40B4-BE49-F238E27FC236}">
                <a16:creationId xmlns:a16="http://schemas.microsoft.com/office/drawing/2014/main" id="{6D4215CA-EAF6-6C48-22A5-D0D0B5D3D1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1218">
            <a:off x="7015266" y="3384700"/>
            <a:ext cx="2338571" cy="363976"/>
          </a:xfrm>
          <a:prstGeom prst="rect">
            <a:avLst/>
          </a:prstGeom>
        </p:spPr>
      </p:pic>
      <p:cxnSp>
        <p:nvCxnSpPr>
          <p:cNvPr id="46" name="직선 화살표 연결선 45">
            <a:extLst>
              <a:ext uri="{FF2B5EF4-FFF2-40B4-BE49-F238E27FC236}">
                <a16:creationId xmlns:a16="http://schemas.microsoft.com/office/drawing/2014/main" id="{3A647307-E9E9-62CF-EA37-8C56AF494687}"/>
              </a:ext>
            </a:extLst>
          </p:cNvPr>
          <p:cNvCxnSpPr>
            <a:cxnSpLocks/>
          </p:cNvCxnSpPr>
          <p:nvPr/>
        </p:nvCxnSpPr>
        <p:spPr>
          <a:xfrm rot="1141218">
            <a:off x="7160031" y="3566688"/>
            <a:ext cx="2091781" cy="2249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A5CAC8D-D5D1-C1D8-8FCF-A7FAA79AF354}"/>
                  </a:ext>
                </a:extLst>
              </p:cNvPr>
              <p:cNvSpPr txBox="1"/>
              <p:nvPr/>
            </p:nvSpPr>
            <p:spPr>
              <a:xfrm>
                <a:off x="7850671" y="3036126"/>
                <a:ext cx="6174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𝜆</m:t>
                          </m:r>
                        </m:e>
                        <m:sub>
                          <m:r>
                            <m:rPr>
                              <m:sty m:val="p"/>
                            </m:rPr>
                            <a:rPr lang="en-US" altLang="ko-KR" b="0" i="1" smtClean="0">
                              <a:latin typeface="Cambria Math" panose="02040503050406030204" pitchFamily="18" charset="0"/>
                            </a:rPr>
                            <m:t>dB</m:t>
                          </m:r>
                        </m:sub>
                      </m:sSub>
                    </m:oMath>
                  </m:oMathPara>
                </a14:m>
                <a:endParaRPr lang="ko-KR" altLang="en-US" dirty="0"/>
              </a:p>
            </p:txBody>
          </p:sp>
        </mc:Choice>
        <mc:Fallback xmlns="">
          <p:sp>
            <p:nvSpPr>
              <p:cNvPr id="47" name="TextBox 46">
                <a:extLst>
                  <a:ext uri="{FF2B5EF4-FFF2-40B4-BE49-F238E27FC236}">
                    <a16:creationId xmlns:a16="http://schemas.microsoft.com/office/drawing/2014/main" id="{5A5CAC8D-D5D1-C1D8-8FCF-A7FAA79AF354}"/>
                  </a:ext>
                </a:extLst>
              </p:cNvPr>
              <p:cNvSpPr txBox="1">
                <a:spLocks noRot="1" noChangeAspect="1" noMove="1" noResize="1" noEditPoints="1" noAdjustHandles="1" noChangeArrowheads="1" noChangeShapeType="1" noTextEdit="1"/>
              </p:cNvSpPr>
              <p:nvPr/>
            </p:nvSpPr>
            <p:spPr>
              <a:xfrm>
                <a:off x="7850671" y="3036126"/>
                <a:ext cx="617413" cy="369332"/>
              </a:xfrm>
              <a:prstGeom prst="rect">
                <a:avLst/>
              </a:prstGeom>
              <a:blipFill>
                <a:blip r:embed="rId9"/>
                <a:stretch>
                  <a:fillRect/>
                </a:stretch>
              </a:blipFill>
            </p:spPr>
            <p:txBody>
              <a:bodyPr/>
              <a:lstStyle/>
              <a:p>
                <a:r>
                  <a:rPr lang="ko-KR" altLang="en-US">
                    <a:noFill/>
                  </a:rPr>
                  <a:t> </a:t>
                </a:r>
              </a:p>
            </p:txBody>
          </p:sp>
        </mc:Fallback>
      </mc:AlternateContent>
      <p:cxnSp>
        <p:nvCxnSpPr>
          <p:cNvPr id="48" name="직선 화살표 연결선 47">
            <a:extLst>
              <a:ext uri="{FF2B5EF4-FFF2-40B4-BE49-F238E27FC236}">
                <a16:creationId xmlns:a16="http://schemas.microsoft.com/office/drawing/2014/main" id="{CF0019D4-8D54-0145-71BE-703D525A3757}"/>
              </a:ext>
            </a:extLst>
          </p:cNvPr>
          <p:cNvCxnSpPr>
            <a:cxnSpLocks/>
          </p:cNvCxnSpPr>
          <p:nvPr/>
        </p:nvCxnSpPr>
        <p:spPr>
          <a:xfrm>
            <a:off x="8502920" y="3405458"/>
            <a:ext cx="1305556" cy="76582"/>
          </a:xfrm>
          <a:prstGeom prst="straightConnector1">
            <a:avLst/>
          </a:prstGeom>
          <a:ln w="190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B02B401-299B-A4F4-D7C4-F9C4BAF98AFE}"/>
                  </a:ext>
                </a:extLst>
              </p:cNvPr>
              <p:cNvSpPr txBox="1"/>
              <p:nvPr/>
            </p:nvSpPr>
            <p:spPr>
              <a:xfrm>
                <a:off x="9605087" y="3063297"/>
                <a:ext cx="40677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solidFill>
                            <a:srgbClr val="0000FF"/>
                          </a:solidFill>
                          <a:latin typeface="Cambria Math" panose="02040503050406030204" pitchFamily="18" charset="0"/>
                        </a:rPr>
                        <m:t>𝑑</m:t>
                      </m:r>
                    </m:oMath>
                  </m:oMathPara>
                </a14:m>
                <a:endParaRPr lang="ko-KR" altLang="en-US" dirty="0">
                  <a:solidFill>
                    <a:srgbClr val="0000FF"/>
                  </a:solidFill>
                </a:endParaRPr>
              </a:p>
            </p:txBody>
          </p:sp>
        </mc:Choice>
        <mc:Fallback xmlns="">
          <p:sp>
            <p:nvSpPr>
              <p:cNvPr id="50" name="TextBox 49">
                <a:extLst>
                  <a:ext uri="{FF2B5EF4-FFF2-40B4-BE49-F238E27FC236}">
                    <a16:creationId xmlns:a16="http://schemas.microsoft.com/office/drawing/2014/main" id="{7B02B401-299B-A4F4-D7C4-F9C4BAF98AFE}"/>
                  </a:ext>
                </a:extLst>
              </p:cNvPr>
              <p:cNvSpPr txBox="1">
                <a:spLocks noRot="1" noChangeAspect="1" noMove="1" noResize="1" noEditPoints="1" noAdjustHandles="1" noChangeArrowheads="1" noChangeShapeType="1" noTextEdit="1"/>
              </p:cNvSpPr>
              <p:nvPr/>
            </p:nvSpPr>
            <p:spPr>
              <a:xfrm>
                <a:off x="9605087" y="3063297"/>
                <a:ext cx="406778" cy="369332"/>
              </a:xfrm>
              <a:prstGeom prst="rect">
                <a:avLst/>
              </a:prstGeom>
              <a:blipFill>
                <a:blip r:embed="rId10"/>
                <a:stretch>
                  <a:fillRect/>
                </a:stretch>
              </a:blipFill>
            </p:spPr>
            <p:txBody>
              <a:bodyPr/>
              <a:lstStyle/>
              <a:p>
                <a:r>
                  <a:rPr lang="ko-KR" altLang="en-US">
                    <a:noFill/>
                  </a:rPr>
                  <a:t> </a:t>
                </a:r>
              </a:p>
            </p:txBody>
          </p:sp>
        </mc:Fallback>
      </mc:AlternateContent>
      <p:sp>
        <p:nvSpPr>
          <p:cNvPr id="51" name="타원 50">
            <a:extLst>
              <a:ext uri="{FF2B5EF4-FFF2-40B4-BE49-F238E27FC236}">
                <a16:creationId xmlns:a16="http://schemas.microsoft.com/office/drawing/2014/main" id="{7D2D9B9F-EEFE-4CD7-D023-EB92DE9CDEA7}"/>
              </a:ext>
            </a:extLst>
          </p:cNvPr>
          <p:cNvSpPr/>
          <p:nvPr/>
        </p:nvSpPr>
        <p:spPr>
          <a:xfrm>
            <a:off x="7348117" y="4119653"/>
            <a:ext cx="984120" cy="984120"/>
          </a:xfrm>
          <a:prstGeom prst="ellipse">
            <a:avLst/>
          </a:prstGeom>
          <a:gradFill flip="none" rotWithShape="1">
            <a:gsLst>
              <a:gs pos="100000">
                <a:schemeClr val="bg1">
                  <a:lumMod val="85000"/>
                </a:schemeClr>
              </a:gs>
              <a:gs pos="67000">
                <a:schemeClr val="bg1">
                  <a:lumMod val="85000"/>
                </a:schemeClr>
              </a:gs>
              <a:gs pos="0">
                <a:srgbClr val="FF000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TextBox 57">
            <a:extLst>
              <a:ext uri="{FF2B5EF4-FFF2-40B4-BE49-F238E27FC236}">
                <a16:creationId xmlns:a16="http://schemas.microsoft.com/office/drawing/2014/main" id="{55BE3E75-A14E-239E-53E9-8959DFA46400}"/>
              </a:ext>
            </a:extLst>
          </p:cNvPr>
          <p:cNvSpPr txBox="1"/>
          <p:nvPr/>
        </p:nvSpPr>
        <p:spPr>
          <a:xfrm>
            <a:off x="8332237" y="4332249"/>
            <a:ext cx="2558928" cy="369332"/>
          </a:xfrm>
          <a:prstGeom prst="rect">
            <a:avLst/>
          </a:prstGeom>
          <a:noFill/>
        </p:spPr>
        <p:txBody>
          <a:bodyPr wrap="square" rtlCol="0">
            <a:spAutoFit/>
          </a:bodyPr>
          <a:lstStyle/>
          <a:p>
            <a:r>
              <a:rPr lang="en-US" altLang="ko-KR" dirty="0">
                <a:solidFill>
                  <a:srgbClr val="FF0000"/>
                </a:solidFill>
                <a:latin typeface="Abadi" panose="020B0604020104020204" pitchFamily="34" charset="0"/>
              </a:rPr>
              <a:t>Soliton-like structure</a:t>
            </a:r>
            <a:endParaRPr lang="ko-KR" altLang="en-US" dirty="0">
              <a:solidFill>
                <a:srgbClr val="FF0000"/>
              </a:solidFill>
              <a:latin typeface="Abadi" panose="020B0604020104020204" pitchFamily="34" charset="0"/>
            </a:endParaRPr>
          </a:p>
        </p:txBody>
      </p:sp>
      <p:sp>
        <p:nvSpPr>
          <p:cNvPr id="59" name="화살표: 왼쪽 58">
            <a:extLst>
              <a:ext uri="{FF2B5EF4-FFF2-40B4-BE49-F238E27FC236}">
                <a16:creationId xmlns:a16="http://schemas.microsoft.com/office/drawing/2014/main" id="{296BACBB-4EDA-1014-AD2B-9CD4C031EB08}"/>
              </a:ext>
            </a:extLst>
          </p:cNvPr>
          <p:cNvSpPr/>
          <p:nvPr/>
        </p:nvSpPr>
        <p:spPr>
          <a:xfrm rot="18442159">
            <a:off x="8170996" y="3753074"/>
            <a:ext cx="389823" cy="496808"/>
          </a:xfrm>
          <a:prstGeom prst="lef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TextBox 48">
            <a:extLst>
              <a:ext uri="{FF2B5EF4-FFF2-40B4-BE49-F238E27FC236}">
                <a16:creationId xmlns:a16="http://schemas.microsoft.com/office/drawing/2014/main" id="{2A782B32-D763-101E-6DBE-CAEF09A42B84}"/>
              </a:ext>
            </a:extLst>
          </p:cNvPr>
          <p:cNvSpPr txBox="1"/>
          <p:nvPr/>
        </p:nvSpPr>
        <p:spPr>
          <a:xfrm>
            <a:off x="6544135" y="6201636"/>
            <a:ext cx="3544240"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Well summarized in [J-</a:t>
            </a:r>
            <a:r>
              <a:rPr lang="en-US" altLang="ko-KR" sz="1400" dirty="0" err="1">
                <a:latin typeface="Arial" panose="020B0604020202020204" pitchFamily="34" charset="0"/>
                <a:cs typeface="Arial" panose="020B0604020202020204" pitchFamily="34" charset="0"/>
              </a:rPr>
              <a:t>W.Lee</a:t>
            </a:r>
            <a:r>
              <a:rPr lang="en-US" altLang="ko-KR" sz="1400" dirty="0">
                <a:latin typeface="Arial" panose="020B0604020202020204" pitchFamily="34" charset="0"/>
                <a:cs typeface="Arial" panose="020B0604020202020204" pitchFamily="34" charset="0"/>
              </a:rPr>
              <a:t> 1704.05057]</a:t>
            </a:r>
            <a:endParaRPr lang="ko-KR" altLang="en-US" sz="1400" dirty="0">
              <a:latin typeface="Arial" panose="020B0604020202020204" pitchFamily="34" charset="0"/>
              <a:cs typeface="Arial" panose="020B0604020202020204" pitchFamily="34" charset="0"/>
            </a:endParaRPr>
          </a:p>
        </p:txBody>
      </p:sp>
      <p:sp>
        <p:nvSpPr>
          <p:cNvPr id="54" name="직사각형 53">
            <a:extLst>
              <a:ext uri="{FF2B5EF4-FFF2-40B4-BE49-F238E27FC236}">
                <a16:creationId xmlns:a16="http://schemas.microsoft.com/office/drawing/2014/main" id="{1C2C240A-FE08-4EA0-EBD5-4A870752182D}"/>
              </a:ext>
            </a:extLst>
          </p:cNvPr>
          <p:cNvSpPr/>
          <p:nvPr/>
        </p:nvSpPr>
        <p:spPr>
          <a:xfrm>
            <a:off x="2093589" y="1673552"/>
            <a:ext cx="1787946" cy="503106"/>
          </a:xfrm>
          <a:prstGeom prst="rect">
            <a:avLst/>
          </a:prstGeom>
          <a:solidFill>
            <a:srgbClr val="FFFF00">
              <a:alpha val="20000"/>
            </a:srgbClr>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5" name="TextBox 54">
            <a:extLst>
              <a:ext uri="{FF2B5EF4-FFF2-40B4-BE49-F238E27FC236}">
                <a16:creationId xmlns:a16="http://schemas.microsoft.com/office/drawing/2014/main" id="{CA81A9DC-B852-C100-2C3D-C3C359994C85}"/>
              </a:ext>
            </a:extLst>
          </p:cNvPr>
          <p:cNvSpPr txBox="1"/>
          <p:nvPr/>
        </p:nvSpPr>
        <p:spPr>
          <a:xfrm>
            <a:off x="3276668" y="4736439"/>
            <a:ext cx="1911101" cy="461665"/>
          </a:xfrm>
          <a:prstGeom prst="rect">
            <a:avLst/>
          </a:prstGeom>
          <a:noFill/>
        </p:spPr>
        <p:txBody>
          <a:bodyPr wrap="none" rtlCol="0">
            <a:spAutoFit/>
          </a:bodyPr>
          <a:lstStyle/>
          <a:p>
            <a:pPr algn="r"/>
            <a:r>
              <a:rPr lang="en-US" altLang="ko-KR" sz="2400" dirty="0">
                <a:latin typeface="Grandview" panose="020B0502040204020203" pitchFamily="34" charset="0"/>
              </a:rPr>
              <a:t>CDM (WIMP)</a:t>
            </a:r>
            <a:endParaRPr lang="ko-KR" altLang="en-US" sz="2400" dirty="0">
              <a:latin typeface="Grandview" panose="020B0502040204020203" pitchFamily="34" charset="0"/>
            </a:endParaRPr>
          </a:p>
        </p:txBody>
      </p:sp>
      <p:sp>
        <p:nvSpPr>
          <p:cNvPr id="60" name="TextBox 59">
            <a:extLst>
              <a:ext uri="{FF2B5EF4-FFF2-40B4-BE49-F238E27FC236}">
                <a16:creationId xmlns:a16="http://schemas.microsoft.com/office/drawing/2014/main" id="{901589F3-3BEC-B088-01E0-9C91BFCA1866}"/>
              </a:ext>
            </a:extLst>
          </p:cNvPr>
          <p:cNvSpPr txBox="1"/>
          <p:nvPr/>
        </p:nvSpPr>
        <p:spPr>
          <a:xfrm>
            <a:off x="9105123" y="4736439"/>
            <a:ext cx="2039341" cy="461665"/>
          </a:xfrm>
          <a:prstGeom prst="rect">
            <a:avLst/>
          </a:prstGeom>
          <a:noFill/>
        </p:spPr>
        <p:txBody>
          <a:bodyPr wrap="none" rtlCol="0">
            <a:spAutoFit/>
          </a:bodyPr>
          <a:lstStyle/>
          <a:p>
            <a:pPr algn="r"/>
            <a:r>
              <a:rPr lang="en-US" altLang="ko-KR" sz="2400" dirty="0">
                <a:latin typeface="Grandview" panose="020B0502040204020203" pitchFamily="34" charset="0"/>
              </a:rPr>
              <a:t>Ultralight DM</a:t>
            </a:r>
            <a:endParaRPr lang="ko-KR" altLang="en-US" sz="2400" dirty="0">
              <a:latin typeface="Grandview" panose="020B0502040204020203" pitchFamily="34" charset="0"/>
            </a:endParaRPr>
          </a:p>
        </p:txBody>
      </p:sp>
    </p:spTree>
    <p:extLst>
      <p:ext uri="{BB962C8B-B14F-4D97-AF65-F5344CB8AC3E}">
        <p14:creationId xmlns:p14="http://schemas.microsoft.com/office/powerpoint/2010/main" val="2848085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480C6-84B3-3318-EEEF-77A0BC8727A5}"/>
            </a:ext>
          </a:extLst>
        </p:cNvPr>
        <p:cNvGrpSpPr/>
        <p:nvPr/>
      </p:nvGrpSpPr>
      <p:grpSpPr>
        <a:xfrm>
          <a:off x="0" y="0"/>
          <a:ext cx="0" cy="0"/>
          <a:chOff x="0" y="0"/>
          <a:chExt cx="0" cy="0"/>
        </a:xfrm>
      </p:grpSpPr>
      <p:pic>
        <p:nvPicPr>
          <p:cNvPr id="15" name="그림 14">
            <a:extLst>
              <a:ext uri="{FF2B5EF4-FFF2-40B4-BE49-F238E27FC236}">
                <a16:creationId xmlns:a16="http://schemas.microsoft.com/office/drawing/2014/main" id="{16506677-54A9-52B3-004D-D0FCD23EE4A4}"/>
              </a:ext>
            </a:extLst>
          </p:cNvPr>
          <p:cNvPicPr>
            <a:picLocks noChangeAspect="1"/>
          </p:cNvPicPr>
          <p:nvPr/>
        </p:nvPicPr>
        <p:blipFill>
          <a:blip r:embed="rId3"/>
          <a:stretch>
            <a:fillRect/>
          </a:stretch>
        </p:blipFill>
        <p:spPr>
          <a:xfrm>
            <a:off x="49158" y="1775716"/>
            <a:ext cx="6672205" cy="4417138"/>
          </a:xfrm>
          <a:prstGeom prst="rect">
            <a:avLst/>
          </a:prstGeom>
        </p:spPr>
      </p:pic>
      <p:sp>
        <p:nvSpPr>
          <p:cNvPr id="13" name="직사각형 12">
            <a:extLst>
              <a:ext uri="{FF2B5EF4-FFF2-40B4-BE49-F238E27FC236}">
                <a16:creationId xmlns:a16="http://schemas.microsoft.com/office/drawing/2014/main" id="{AB72216C-CFE6-5461-B427-3F55043967FA}"/>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5297F96F-7807-74FF-3550-3BF8B362FF8D}"/>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AA48C49A-88FD-A0A3-5A63-5B533EB1EA17}"/>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10363D2-5AAE-F395-65BC-E063EB51F8F1}"/>
              </a:ext>
            </a:extLst>
          </p:cNvPr>
          <p:cNvSpPr txBox="1"/>
          <p:nvPr/>
        </p:nvSpPr>
        <p:spPr>
          <a:xfrm>
            <a:off x="4352751" y="1851824"/>
            <a:ext cx="2303296" cy="292388"/>
          </a:xfrm>
          <a:prstGeom prst="rect">
            <a:avLst/>
          </a:prstGeom>
          <a:solidFill>
            <a:srgbClr val="FFFFFF">
              <a:alpha val="0"/>
            </a:srgbClr>
          </a:solidFill>
        </p:spPr>
        <p:txBody>
          <a:bodyPr wrap="square" rtlCol="0">
            <a:spAutoFit/>
          </a:bodyPr>
          <a:lstStyle/>
          <a:p>
            <a:r>
              <a:rPr lang="en-US" altLang="ko-KR" sz="1300" dirty="0">
                <a:latin typeface="Arial" panose="020B0604020202020204" pitchFamily="34" charset="0"/>
                <a:cs typeface="Arial" panose="020B0604020202020204" pitchFamily="34" charset="0"/>
              </a:rPr>
              <a:t>[Produced with </a:t>
            </a:r>
            <a:r>
              <a:rPr lang="en-US" altLang="ko-KR" sz="1300" dirty="0" err="1">
                <a:latin typeface="Arial" panose="020B0604020202020204" pitchFamily="34" charset="0"/>
                <a:cs typeface="Arial" panose="020B0604020202020204" pitchFamily="34" charset="0"/>
              </a:rPr>
              <a:t>AxionCAMB</a:t>
            </a:r>
            <a:r>
              <a:rPr lang="en-US" altLang="ko-KR" sz="1300" dirty="0">
                <a:latin typeface="Arial" panose="020B0604020202020204" pitchFamily="34" charset="0"/>
                <a:cs typeface="Arial" panose="020B0604020202020204" pitchFamily="34" charset="0"/>
              </a:rPr>
              <a:t>]</a:t>
            </a:r>
            <a:endParaRPr lang="ko-KR" altLang="en-US" sz="1300" dirty="0">
              <a:latin typeface="Arial" panose="020B0604020202020204" pitchFamily="34" charset="0"/>
              <a:cs typeface="Arial" panose="020B0604020202020204" pitchFamily="34" charset="0"/>
            </a:endParaRPr>
          </a:p>
        </p:txBody>
      </p:sp>
      <p:sp>
        <p:nvSpPr>
          <p:cNvPr id="6" name="제목 1">
            <a:extLst>
              <a:ext uri="{FF2B5EF4-FFF2-40B4-BE49-F238E27FC236}">
                <a16:creationId xmlns:a16="http://schemas.microsoft.com/office/drawing/2014/main" id="{3BA55378-6E14-ABA5-37F0-F51939BA8BD4}"/>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Ultralight scalar field dark matter</a:t>
            </a:r>
            <a:endParaRPr lang="ko-KR" altLang="en-US" sz="4000" b="1" dirty="0">
              <a:latin typeface="Grandview" panose="020B0502040204020203" pitchFamily="34" charset="0"/>
              <a:cs typeface="Arial" panose="020B0604020202020204" pitchFamily="34" charset="0"/>
            </a:endParaRPr>
          </a:p>
        </p:txBody>
      </p:sp>
      <p:sp>
        <p:nvSpPr>
          <p:cNvPr id="7" name="TextBox 6">
            <a:extLst>
              <a:ext uri="{FF2B5EF4-FFF2-40B4-BE49-F238E27FC236}">
                <a16:creationId xmlns:a16="http://schemas.microsoft.com/office/drawing/2014/main" id="{D9927F6A-3A37-37BF-EED5-B225E81EE281}"/>
              </a:ext>
            </a:extLst>
          </p:cNvPr>
          <p:cNvSpPr txBox="1"/>
          <p:nvPr/>
        </p:nvSpPr>
        <p:spPr>
          <a:xfrm>
            <a:off x="0" y="-3"/>
            <a:ext cx="1297302" cy="230832"/>
          </a:xfrm>
          <a:prstGeom prst="rect">
            <a:avLst/>
          </a:prstGeom>
          <a:solidFill>
            <a:schemeClr val="bg1">
              <a:lumMod val="65000"/>
            </a:schemeClr>
          </a:solidFill>
        </p:spPr>
        <p:txBody>
          <a:bodyPr wrap="square" rtlCol="0">
            <a:spAutoFit/>
          </a:bodyPr>
          <a:lstStyle/>
          <a:p>
            <a:pPr algn="ctr"/>
            <a:r>
              <a:rPr lang="en-US" altLang="ko-KR" sz="900" dirty="0">
                <a:latin typeface="Arial" panose="020B0604020202020204" pitchFamily="34" charset="0"/>
                <a:cs typeface="Arial" panose="020B0604020202020204" pitchFamily="34" charset="0"/>
              </a:rPr>
              <a:t>1. Introduction</a:t>
            </a:r>
            <a:endParaRPr lang="ko-KR" altLang="en-US" sz="900" dirty="0">
              <a:latin typeface="Arial" panose="020B060402020202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91CF6E24-3BE0-BEC8-B5BC-FE2B61D7F051}"/>
              </a:ext>
            </a:extLst>
          </p:cNvPr>
          <p:cNvSpPr/>
          <p:nvPr/>
        </p:nvSpPr>
        <p:spPr>
          <a:xfrm>
            <a:off x="1297303"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3A6EF327-46D5-1292-EED9-7E1D229FA294}"/>
              </a:ext>
            </a:extLst>
          </p:cNvPr>
          <p:cNvSpPr/>
          <p:nvPr/>
        </p:nvSpPr>
        <p:spPr>
          <a:xfrm>
            <a:off x="1544953"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00A0DB14-2783-86C8-7AF5-4DA79E5D5710}"/>
              </a:ext>
            </a:extLst>
          </p:cNvPr>
          <p:cNvSpPr/>
          <p:nvPr/>
        </p:nvSpPr>
        <p:spPr>
          <a:xfrm>
            <a:off x="1792603"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6271531B-1543-F766-00A1-869D0B49A383}"/>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내용 개체 틀 2">
                <a:extLst>
                  <a:ext uri="{FF2B5EF4-FFF2-40B4-BE49-F238E27FC236}">
                    <a16:creationId xmlns:a16="http://schemas.microsoft.com/office/drawing/2014/main" id="{57CD3C4A-3E4F-0EF5-D076-E3F486932B2F}"/>
                  </a:ext>
                </a:extLst>
              </p:cNvPr>
              <p:cNvSpPr txBox="1">
                <a:spLocks/>
              </p:cNvSpPr>
              <p:nvPr/>
            </p:nvSpPr>
            <p:spPr>
              <a:xfrm>
                <a:off x="6923314" y="1766175"/>
                <a:ext cx="4876002" cy="4102570"/>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𝑃</m:t>
                          </m:r>
                        </m:e>
                        <m:sub>
                          <m:r>
                            <m:rPr>
                              <m:sty m:val="p"/>
                            </m:rPr>
                            <a:rPr lang="en-US" altLang="ko-KR" sz="2000" b="0" i="1" smtClean="0">
                              <a:solidFill>
                                <a:schemeClr val="tx1"/>
                              </a:solidFill>
                              <a:latin typeface="Cambria Math" panose="02040503050406030204" pitchFamily="18" charset="0"/>
                            </a:rPr>
                            <m:t>ULDM</m:t>
                          </m:r>
                        </m:sub>
                      </m:sSub>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𝑘</m:t>
                          </m:r>
                        </m:e>
                      </m:d>
                      <m:r>
                        <a:rPr lang="en-US" altLang="ko-KR" sz="2000" b="0" i="1" smtClean="0">
                          <a:solidFill>
                            <a:schemeClr val="tx1"/>
                          </a:solidFill>
                          <a:latin typeface="Cambria Math" panose="02040503050406030204" pitchFamily="18" charset="0"/>
                        </a:rPr>
                        <m:t>=</m:t>
                      </m:r>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𝑇</m:t>
                          </m:r>
                        </m:e>
                        <m:sub>
                          <m:r>
                            <m:rPr>
                              <m:sty m:val="p"/>
                            </m:rPr>
                            <a:rPr lang="en-US" altLang="ko-KR" sz="2000" b="0" i="1" smtClean="0">
                              <a:solidFill>
                                <a:schemeClr val="tx1"/>
                              </a:solidFill>
                              <a:latin typeface="Cambria Math" panose="02040503050406030204" pitchFamily="18" charset="0"/>
                            </a:rPr>
                            <m:t>F</m:t>
                          </m:r>
                        </m:sub>
                        <m:sup>
                          <m:r>
                            <a:rPr lang="en-US" altLang="ko-KR" sz="2000" b="0" i="1" smtClean="0">
                              <a:solidFill>
                                <a:schemeClr val="tx1"/>
                              </a:solidFill>
                              <a:latin typeface="Cambria Math" panose="02040503050406030204" pitchFamily="18" charset="0"/>
                            </a:rPr>
                            <m:t>2</m:t>
                          </m:r>
                        </m:sup>
                      </m:sSubSup>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𝑘</m:t>
                          </m:r>
                        </m:e>
                      </m:d>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𝑃</m:t>
                          </m:r>
                        </m:e>
                        <m:sub>
                          <m:r>
                            <m:rPr>
                              <m:sty m:val="p"/>
                            </m:rPr>
                            <a:rPr lang="en-US" altLang="ko-KR" sz="2000" b="0" i="1" smtClean="0">
                              <a:solidFill>
                                <a:schemeClr val="tx1"/>
                              </a:solidFill>
                              <a:latin typeface="Cambria Math" panose="02040503050406030204" pitchFamily="18" charset="0"/>
                            </a:rPr>
                            <m:t>CDM</m:t>
                          </m:r>
                        </m:sub>
                      </m:sSub>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𝑘</m:t>
                          </m:r>
                        </m:e>
                      </m:d>
                    </m:oMath>
                  </m:oMathPara>
                </a14:m>
                <a:endParaRPr lang="en-US" altLang="ko-KR" sz="2000" b="0" dirty="0">
                  <a:solidFill>
                    <a:schemeClr val="tx1"/>
                  </a:solidFill>
                </a:endParaRPr>
              </a:p>
              <a:p>
                <a:pPr marL="0" indent="0">
                  <a:buNone/>
                </a:pPr>
                <a:endParaRPr lang="en-US" altLang="ko-KR" sz="2000" b="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𝑇</m:t>
                          </m:r>
                        </m:e>
                        <m:sub>
                          <m:r>
                            <m:rPr>
                              <m:sty m:val="p"/>
                            </m:rPr>
                            <a:rPr lang="en-US" altLang="ko-KR" sz="2000" b="0" i="1" smtClean="0">
                              <a:solidFill>
                                <a:schemeClr val="tx1"/>
                              </a:solidFill>
                              <a:latin typeface="Cambria Math" panose="02040503050406030204" pitchFamily="18" charset="0"/>
                            </a:rPr>
                            <m:t>F</m:t>
                          </m:r>
                        </m:sub>
                      </m:sSub>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𝑘</m:t>
                          </m:r>
                        </m:e>
                      </m:d>
                      <m:r>
                        <a:rPr lang="en-US" altLang="ko-KR" sz="2000" b="0" i="1" smtClean="0">
                          <a:solidFill>
                            <a:schemeClr val="tx1"/>
                          </a:solidFill>
                          <a:latin typeface="Cambria Math" panose="02040503050406030204" pitchFamily="18" charset="0"/>
                        </a:rPr>
                        <m:t>=</m:t>
                      </m:r>
                      <m:sSub>
                        <m:sSubPr>
                          <m:ctrlPr>
                            <a:rPr lang="en-US" altLang="ko-KR" sz="2000" b="0" i="1" smtClean="0">
                              <a:solidFill>
                                <a:schemeClr val="tx1"/>
                              </a:solidFill>
                              <a:latin typeface="Cambria Math" panose="02040503050406030204" pitchFamily="18" charset="0"/>
                            </a:rPr>
                          </m:ctrlPr>
                        </m:sSubPr>
                        <m:e>
                          <m:d>
                            <m:dPr>
                              <m:begChr m:val=""/>
                              <m:endChr m:val="|"/>
                              <m:ctrlPr>
                                <a:rPr lang="en-US" altLang="ko-KR" sz="2000" b="0" i="1" smtClean="0">
                                  <a:solidFill>
                                    <a:schemeClr val="tx1"/>
                                  </a:solidFill>
                                  <a:latin typeface="Cambria Math" panose="02040503050406030204" pitchFamily="18" charset="0"/>
                                </a:rPr>
                              </m:ctrlPr>
                            </m:dPr>
                            <m:e>
                              <m:f>
                                <m:fPr>
                                  <m:ctrlPr>
                                    <a:rPr lang="en-US" altLang="ko-KR" sz="2000" i="1">
                                      <a:latin typeface="Cambria Math" panose="02040503050406030204" pitchFamily="18" charset="0"/>
                                    </a:rPr>
                                  </m:ctrlPr>
                                </m:fPr>
                                <m:num>
                                  <m:func>
                                    <m:funcPr>
                                      <m:ctrlPr>
                                        <a:rPr lang="en-US" altLang="ko-KR" sz="2000" i="1">
                                          <a:latin typeface="Cambria Math" panose="02040503050406030204" pitchFamily="18" charset="0"/>
                                        </a:rPr>
                                      </m:ctrlPr>
                                    </m:funcPr>
                                    <m:fName>
                                      <m:r>
                                        <m:rPr>
                                          <m:sty m:val="p"/>
                                        </m:rPr>
                                        <a:rPr lang="en-US" altLang="ko-KR" sz="2000">
                                          <a:latin typeface="Cambria Math" panose="02040503050406030204" pitchFamily="18" charset="0"/>
                                        </a:rPr>
                                        <m:t>cos</m:t>
                                      </m:r>
                                    </m:fName>
                                    <m:e>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𝑥</m:t>
                                          </m:r>
                                        </m:e>
                                        <m:sup>
                                          <m:r>
                                            <a:rPr lang="en-US" altLang="ko-KR" sz="2000" i="1">
                                              <a:latin typeface="Cambria Math" panose="02040503050406030204" pitchFamily="18" charset="0"/>
                                            </a:rPr>
                                            <m:t>3</m:t>
                                          </m:r>
                                        </m:sup>
                                      </m:sSup>
                                    </m:e>
                                  </m:func>
                                </m:num>
                                <m:den>
                                  <m:r>
                                    <a:rPr lang="en-US" altLang="ko-KR" sz="2000" i="1">
                                      <a:latin typeface="Cambria Math" panose="02040503050406030204" pitchFamily="18" charset="0"/>
                                    </a:rPr>
                                    <m:t>1+</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𝑥</m:t>
                                      </m:r>
                                    </m:e>
                                    <m:sup>
                                      <m:r>
                                        <a:rPr lang="en-US" altLang="ko-KR" sz="2000" i="1">
                                          <a:latin typeface="Cambria Math" panose="02040503050406030204" pitchFamily="18" charset="0"/>
                                        </a:rPr>
                                        <m:t>8</m:t>
                                      </m:r>
                                    </m:sup>
                                  </m:sSup>
                                </m:den>
                              </m:f>
                            </m:e>
                          </m:d>
                        </m:e>
                        <m:sub>
                          <m:r>
                            <a:rPr lang="en-US" altLang="ko-KR" sz="2000" b="0" i="1" smtClean="0">
                              <a:solidFill>
                                <a:schemeClr val="tx1"/>
                              </a:solidFill>
                              <a:latin typeface="Cambria Math" panose="02040503050406030204" pitchFamily="18" charset="0"/>
                            </a:rPr>
                            <m:t>𝑥</m:t>
                          </m:r>
                          <m:r>
                            <a:rPr lang="en-US" altLang="ko-KR" sz="2000" b="0" i="1" smtClean="0">
                              <a:solidFill>
                                <a:schemeClr val="tx1"/>
                              </a:solidFill>
                              <a:latin typeface="Cambria Math" panose="02040503050406030204" pitchFamily="18" charset="0"/>
                            </a:rPr>
                            <m:t>=1.61</m:t>
                          </m:r>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𝜙</m:t>
                                          </m:r>
                                        </m:sub>
                                      </m:sSub>
                                    </m:num>
                                    <m:den>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−22</m:t>
                                          </m:r>
                                        </m:sup>
                                      </m:sSup>
                                      <m:r>
                                        <m:rPr>
                                          <m:sty m:val="p"/>
                                        </m:rPr>
                                        <a:rPr lang="en-US" altLang="ko-KR" sz="2000" b="0" i="1" smtClean="0">
                                          <a:solidFill>
                                            <a:schemeClr val="tx1"/>
                                          </a:solidFill>
                                          <a:latin typeface="Cambria Math" panose="02040503050406030204" pitchFamily="18" charset="0"/>
                                        </a:rPr>
                                        <m:t>eV</m:t>
                                      </m:r>
                                    </m:den>
                                  </m:f>
                                </m:e>
                              </m:d>
                            </m:e>
                            <m:sup>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1</m:t>
                                  </m:r>
                                </m:num>
                                <m:den>
                                  <m:r>
                                    <a:rPr lang="en-US" altLang="ko-KR" sz="2000" b="0" i="1" smtClean="0">
                                      <a:solidFill>
                                        <a:schemeClr val="tx1"/>
                                      </a:solidFill>
                                      <a:latin typeface="Cambria Math" panose="02040503050406030204" pitchFamily="18" charset="0"/>
                                    </a:rPr>
                                    <m:t>18</m:t>
                                  </m:r>
                                </m:den>
                              </m:f>
                            </m:sup>
                          </m:sSup>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𝑘</m:t>
                              </m:r>
                            </m:num>
                            <m:den>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𝑘</m:t>
                                  </m:r>
                                </m:e>
                                <m:sub>
                                  <m:r>
                                    <a:rPr lang="en-US" altLang="ko-KR" sz="2000" b="0" i="1" smtClean="0">
                                      <a:solidFill>
                                        <a:schemeClr val="tx1"/>
                                      </a:solidFill>
                                      <a:latin typeface="Cambria Math" panose="02040503050406030204" pitchFamily="18" charset="0"/>
                                    </a:rPr>
                                    <m:t>𝐽</m:t>
                                  </m:r>
                                  <m:r>
                                    <m:rPr>
                                      <m:sty m:val="p"/>
                                    </m:rPr>
                                    <a:rPr lang="en-US" altLang="ko-KR" sz="2000" b="0" i="1" smtClean="0">
                                      <a:solidFill>
                                        <a:schemeClr val="tx1"/>
                                      </a:solidFill>
                                      <a:latin typeface="Cambria Math" panose="02040503050406030204" pitchFamily="18" charset="0"/>
                                    </a:rPr>
                                    <m:t>eq</m:t>
                                  </m:r>
                                </m:sub>
                              </m:sSub>
                            </m:den>
                          </m:f>
                        </m:sub>
                      </m:sSub>
                    </m:oMath>
                  </m:oMathPara>
                </a14:m>
                <a:endParaRPr lang="en-US" altLang="ko-KR" sz="2000" b="0" dirty="0">
                  <a:solidFill>
                    <a:schemeClr val="tx1"/>
                  </a:solidFill>
                </a:endParaRPr>
              </a:p>
              <a:p>
                <a:pPr marL="0" indent="0">
                  <a:buNone/>
                </a:pPr>
                <a:endParaRPr lang="en-US" altLang="ko-KR" sz="2000" dirty="0"/>
              </a:p>
              <a:p>
                <a:pPr marL="0" indent="0">
                  <a:buNone/>
                </a:pP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𝑇</m:t>
                        </m:r>
                      </m:e>
                      <m:sub>
                        <m:r>
                          <m:rPr>
                            <m:sty m:val="p"/>
                          </m:rPr>
                          <a:rPr lang="en-US" altLang="ko-KR" sz="2000" b="0" i="1" smtClean="0">
                            <a:latin typeface="Cambria Math" panose="02040503050406030204" pitchFamily="18" charset="0"/>
                          </a:rPr>
                          <m:t>F</m:t>
                        </m:r>
                      </m:sub>
                    </m:sSub>
                    <m:d>
                      <m:dPr>
                        <m:ctrlPr>
                          <a:rPr lang="en-US" altLang="ko-KR" sz="2000" b="0" i="1" smtClean="0">
                            <a:latin typeface="Cambria Math" panose="02040503050406030204" pitchFamily="18" charset="0"/>
                          </a:rPr>
                        </m:ctrlPr>
                      </m:dPr>
                      <m:e>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𝑘</m:t>
                            </m:r>
                          </m:e>
                          <m:sub>
                            <m:r>
                              <a:rPr lang="en-US" altLang="ko-KR" sz="2000" b="0" i="1" smtClean="0">
                                <a:latin typeface="Cambria Math" panose="02040503050406030204" pitchFamily="18" charset="0"/>
                              </a:rPr>
                              <m:t>1/2</m:t>
                            </m:r>
                          </m:sub>
                        </m:sSub>
                      </m:e>
                    </m:d>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2</m:t>
                            </m:r>
                          </m:e>
                        </m:rad>
                      </m:den>
                    </m:f>
                  </m:oMath>
                </a14:m>
                <a:r>
                  <a:rPr lang="en-US" altLang="ko-KR" sz="2000" dirty="0"/>
                  <a:t> </a:t>
                </a:r>
                <a:r>
                  <a:rPr lang="ko-KR" altLang="en-US" sz="2000" dirty="0"/>
                  <a:t>⇒ </a:t>
                </a:r>
                <a:r>
                  <a:rPr lang="en-US" altLang="ko-KR" sz="2000" dirty="0"/>
                  <a:t>Suppression of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𝑃</m:t>
                        </m:r>
                      </m:e>
                      <m:sub>
                        <m:r>
                          <m:rPr>
                            <m:sty m:val="p"/>
                          </m:rPr>
                          <a:rPr lang="en-US" altLang="ko-KR" sz="2000" b="0" i="1" smtClean="0">
                            <a:latin typeface="Cambria Math" panose="02040503050406030204" pitchFamily="18" charset="0"/>
                          </a:rPr>
                          <m:t>ULDM</m:t>
                        </m:r>
                      </m:sub>
                    </m:sSub>
                  </m:oMath>
                </a14:m>
                <a:r>
                  <a:rPr lang="en-US" altLang="ko-KR" sz="2000" dirty="0"/>
                  <a:t> by a factor ½</a:t>
                </a:r>
              </a:p>
              <a:p>
                <a:pPr marL="0" indent="0">
                  <a:buNone/>
                </a:pPr>
                <a:endParaRPr lang="en-US" altLang="ko-KR" sz="2000" dirty="0"/>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𝑘</m:t>
                          </m:r>
                        </m:e>
                        <m:sub>
                          <m:r>
                            <a:rPr lang="en-US" altLang="ko-KR" sz="2000" b="0" i="1" smtClean="0">
                              <a:latin typeface="Cambria Math" panose="02040503050406030204" pitchFamily="18" charset="0"/>
                            </a:rPr>
                            <m:t>1/2</m:t>
                          </m:r>
                        </m:sub>
                      </m:sSub>
                      <m:r>
                        <a:rPr lang="en-US" altLang="ko-KR" sz="2000" b="0" i="1" smtClean="0">
                          <a:latin typeface="Cambria Math" panose="02040503050406030204" pitchFamily="18" charset="0"/>
                        </a:rPr>
                        <m:t>≅4.5</m:t>
                      </m:r>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Mpc</m:t>
                          </m:r>
                        </m:e>
                        <m:sup>
                          <m:r>
                            <a:rPr lang="en-US" altLang="ko-KR" sz="2000" b="0" i="1" smtClean="0">
                              <a:latin typeface="Cambria Math" panose="02040503050406030204" pitchFamily="18" charset="0"/>
                            </a:rPr>
                            <m:t>−1</m:t>
                          </m:r>
                        </m:sup>
                      </m:sSup>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num>
                                <m:den>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−22</m:t>
                                      </m:r>
                                    </m:sup>
                                  </m:sSup>
                                  <m:r>
                                    <m:rPr>
                                      <m:sty m:val="p"/>
                                    </m:rPr>
                                    <a:rPr lang="en-US" altLang="ko-KR" sz="2000" b="0" i="1" smtClean="0">
                                      <a:latin typeface="Cambria Math" panose="02040503050406030204" pitchFamily="18" charset="0"/>
                                    </a:rPr>
                                    <m:t>eV</m:t>
                                  </m:r>
                                </m:den>
                              </m:f>
                            </m:e>
                          </m:d>
                        </m:e>
                        <m:sup>
                          <m:r>
                            <a:rPr lang="en-US" altLang="ko-KR" sz="2000" b="0" i="1" smtClean="0">
                              <a:latin typeface="Cambria Math" panose="02040503050406030204" pitchFamily="18" charset="0"/>
                            </a:rPr>
                            <m:t>4/9</m:t>
                          </m:r>
                        </m:sup>
                      </m:sSup>
                    </m:oMath>
                  </m:oMathPara>
                </a14:m>
                <a:endParaRPr lang="en-US" altLang="ko-KR" sz="2000" dirty="0"/>
              </a:p>
            </p:txBody>
          </p:sp>
        </mc:Choice>
        <mc:Fallback xmlns="">
          <p:sp>
            <p:nvSpPr>
              <p:cNvPr id="22" name="내용 개체 틀 2">
                <a:extLst>
                  <a:ext uri="{FF2B5EF4-FFF2-40B4-BE49-F238E27FC236}">
                    <a16:creationId xmlns:a16="http://schemas.microsoft.com/office/drawing/2014/main" id="{57CD3C4A-3E4F-0EF5-D076-E3F486932B2F}"/>
                  </a:ext>
                </a:extLst>
              </p:cNvPr>
              <p:cNvSpPr txBox="1">
                <a:spLocks noRot="1" noChangeAspect="1" noMove="1" noResize="1" noEditPoints="1" noAdjustHandles="1" noChangeArrowheads="1" noChangeShapeType="1" noTextEdit="1"/>
              </p:cNvSpPr>
              <p:nvPr/>
            </p:nvSpPr>
            <p:spPr>
              <a:xfrm>
                <a:off x="6923314" y="1766175"/>
                <a:ext cx="4876002" cy="4102570"/>
              </a:xfrm>
              <a:prstGeom prst="rect">
                <a:avLst/>
              </a:prstGeom>
              <a:blipFill>
                <a:blip r:embed="rId4"/>
                <a:stretch>
                  <a:fillRect l="-1375"/>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376908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B04E7-2784-C074-5E2C-B6E6E9362848}"/>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9EB60480-075C-136A-C5F2-D807A21E3409}"/>
              </a:ext>
            </a:extLst>
          </p:cNvPr>
          <p:cNvSpPr>
            <a:spLocks noGrp="1"/>
          </p:cNvSpPr>
          <p:nvPr>
            <p:ph type="title"/>
          </p:nvPr>
        </p:nvSpPr>
        <p:spPr>
          <a:xfrm>
            <a:off x="-1" y="2361364"/>
            <a:ext cx="12191998" cy="2135272"/>
          </a:xfrm>
        </p:spPr>
        <p:txBody>
          <a:bodyPr>
            <a:noAutofit/>
          </a:bodyPr>
          <a:lstStyle/>
          <a:p>
            <a:pPr algn="ctr"/>
            <a:r>
              <a:rPr lang="en-US" altLang="ko-KR" sz="7200" b="1" dirty="0">
                <a:latin typeface="Grandview" panose="020B0502040204020203" pitchFamily="34" charset="0"/>
              </a:rPr>
              <a:t>Supplementary Material</a:t>
            </a:r>
            <a:br>
              <a:rPr lang="en-US" altLang="ko-KR" sz="7200" b="1" dirty="0">
                <a:latin typeface="Grandview" panose="020B0502040204020203" pitchFamily="34" charset="0"/>
              </a:rPr>
            </a:br>
            <a:r>
              <a:rPr lang="en-US" altLang="ko-KR" sz="7200" b="1" dirty="0">
                <a:latin typeface="Grandview" panose="020B0502040204020203" pitchFamily="34" charset="0"/>
              </a:rPr>
              <a:t>For Chapter2</a:t>
            </a:r>
            <a:endParaRPr lang="ko-KR" altLang="en-US" sz="7200" b="1" dirty="0">
              <a:latin typeface="Grandview" panose="020B0502040204020203" pitchFamily="34" charset="0"/>
              <a:cs typeface="Arial" panose="020B0604020202020204" pitchFamily="34" charset="0"/>
            </a:endParaRPr>
          </a:p>
        </p:txBody>
      </p:sp>
      <p:sp>
        <p:nvSpPr>
          <p:cNvPr id="3" name="직사각형 2">
            <a:extLst>
              <a:ext uri="{FF2B5EF4-FFF2-40B4-BE49-F238E27FC236}">
                <a16:creationId xmlns:a16="http://schemas.microsoft.com/office/drawing/2014/main" id="{D4E57E6E-861F-9275-C9AF-4E16363FD16A}"/>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A6BC8490-0FB4-CA79-9FDD-9A9067CEEAC1}"/>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057A6183-5FA2-894C-06E3-BD37F3E73994}"/>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857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내용 개체 틀 2">
                <a:extLst>
                  <a:ext uri="{FF2B5EF4-FFF2-40B4-BE49-F238E27FC236}">
                    <a16:creationId xmlns:a16="http://schemas.microsoft.com/office/drawing/2014/main" id="{5C099A6E-4D09-CDBD-45C1-26577CCC1EF7}"/>
                  </a:ext>
                </a:extLst>
              </p:cNvPr>
              <p:cNvSpPr>
                <a:spLocks noGrp="1"/>
              </p:cNvSpPr>
              <p:nvPr>
                <p:ph idx="1"/>
              </p:nvPr>
            </p:nvSpPr>
            <p:spPr>
              <a:xfrm>
                <a:off x="443230" y="772161"/>
                <a:ext cx="11305539" cy="965884"/>
              </a:xfrm>
            </p:spPr>
            <p:txBody>
              <a:bodyPr>
                <a:noAutofit/>
              </a:bodyPr>
              <a:lstStyle/>
              <a:p>
                <a:pPr marL="0" indent="0">
                  <a:buNone/>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ℒ</m:t>
                      </m:r>
                      <m:r>
                        <a:rPr lang="en-US" altLang="ko-KR" sz="2400" b="0" i="1" smtClean="0">
                          <a:latin typeface="Cambria Math" panose="02040503050406030204" pitchFamily="18" charset="0"/>
                        </a:rPr>
                        <m:t>=</m:t>
                      </m:r>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1</m:t>
                          </m:r>
                        </m:num>
                        <m:den>
                          <m:r>
                            <a:rPr lang="en-US" altLang="ko-KR" sz="2400" b="0" i="1" smtClean="0">
                              <a:latin typeface="Cambria Math" panose="02040503050406030204" pitchFamily="18" charset="0"/>
                            </a:rPr>
                            <m:t>2</m:t>
                          </m:r>
                        </m:den>
                      </m:f>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𝑔</m:t>
                          </m:r>
                        </m:e>
                        <m:sup>
                          <m:r>
                            <a:rPr lang="en-US" altLang="ko-KR" sz="2400" b="0" i="1" smtClean="0">
                              <a:latin typeface="Cambria Math" panose="02040503050406030204" pitchFamily="18" charset="0"/>
                            </a:rPr>
                            <m:t>𝜇𝜈</m:t>
                          </m:r>
                        </m:sup>
                      </m:sSup>
                      <m:d>
                        <m:dPr>
                          <m:ctrlPr>
                            <a:rPr lang="en-US" altLang="ko-KR" sz="2400" b="0" i="1" smtClean="0">
                              <a:latin typeface="Cambria Math" panose="02040503050406030204" pitchFamily="18" charset="0"/>
                            </a:rPr>
                          </m:ctrlPr>
                        </m:dPr>
                        <m:e>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m:t>
                              </m:r>
                            </m:e>
                            <m:sub>
                              <m:r>
                                <a:rPr lang="en-US" altLang="ko-KR" sz="2400" b="0" i="1" smtClean="0">
                                  <a:latin typeface="Cambria Math" panose="02040503050406030204" pitchFamily="18" charset="0"/>
                                </a:rPr>
                                <m:t>𝜇</m:t>
                              </m:r>
                            </m:sub>
                          </m:sSub>
                          <m:r>
                            <a:rPr lang="en-US" altLang="ko-KR" sz="2400" i="1">
                              <a:latin typeface="Cambria Math" panose="02040503050406030204" pitchFamily="18" charset="0"/>
                            </a:rPr>
                            <m:t>𝜙</m:t>
                          </m:r>
                        </m:e>
                      </m:d>
                      <m:d>
                        <m:dPr>
                          <m:ctrlPr>
                            <a:rPr lang="en-US" altLang="ko-KR" sz="2400" b="0" i="1" smtClean="0">
                              <a:latin typeface="Cambria Math" panose="02040503050406030204" pitchFamily="18" charset="0"/>
                            </a:rPr>
                          </m:ctrlPr>
                        </m:dPr>
                        <m:e>
                          <m:sSub>
                            <m:sSubPr>
                              <m:ctrlPr>
                                <a:rPr lang="en-US" altLang="ko-KR" sz="2400" i="1">
                                  <a:latin typeface="Cambria Math" panose="02040503050406030204" pitchFamily="18" charset="0"/>
                                </a:rPr>
                              </m:ctrlPr>
                            </m:sSubPr>
                            <m:e>
                              <m:r>
                                <a:rPr lang="en-US" altLang="ko-KR" sz="2400" i="1">
                                  <a:latin typeface="Cambria Math" panose="02040503050406030204" pitchFamily="18" charset="0"/>
                                </a:rPr>
                                <m:t>𝜕</m:t>
                              </m:r>
                            </m:e>
                            <m:sub>
                              <m:r>
                                <a:rPr lang="en-US" altLang="ko-KR" sz="2400" b="0" i="1" smtClean="0">
                                  <a:latin typeface="Cambria Math" panose="02040503050406030204" pitchFamily="18" charset="0"/>
                                </a:rPr>
                                <m:t>𝜈</m:t>
                              </m:r>
                            </m:sub>
                          </m:sSub>
                          <m:r>
                            <a:rPr lang="en-US" altLang="ko-KR" sz="2400" i="1">
                              <a:latin typeface="Cambria Math" panose="02040503050406030204" pitchFamily="18" charset="0"/>
                            </a:rPr>
                            <m:t>𝜙</m:t>
                          </m:r>
                        </m:e>
                      </m:d>
                      <m:r>
                        <a:rPr lang="en-US" altLang="ko-KR" sz="2400" b="0" i="1" smtClean="0">
                          <a:latin typeface="Cambria Math" panose="02040503050406030204" pitchFamily="18" charset="0"/>
                        </a:rPr>
                        <m:t>−</m:t>
                      </m:r>
                      <m:r>
                        <a:rPr lang="en-US" altLang="ko-KR" sz="2400" b="0" i="1" smtClean="0">
                          <a:latin typeface="Cambria Math" panose="02040503050406030204" pitchFamily="18" charset="0"/>
                        </a:rPr>
                        <m:t>𝑉</m:t>
                      </m:r>
                      <m:d>
                        <m:dPr>
                          <m:ctrlPr>
                            <a:rPr lang="en-US" altLang="ko-KR" sz="2400" b="0" i="1" smtClean="0">
                              <a:latin typeface="Cambria Math" panose="02040503050406030204" pitchFamily="18" charset="0"/>
                            </a:rPr>
                          </m:ctrlPr>
                        </m:dPr>
                        <m:e>
                          <m:r>
                            <a:rPr lang="en-US" altLang="ko-KR" sz="2400" i="1">
                              <a:latin typeface="Cambria Math" panose="02040503050406030204" pitchFamily="18" charset="0"/>
                            </a:rPr>
                            <m:t>𝜙</m:t>
                          </m:r>
                        </m:e>
                      </m:d>
                      <m:r>
                        <a:rPr lang="en-US" altLang="ko-KR" sz="2400" b="0" i="1" smtClean="0">
                          <a:latin typeface="Cambria Math" panose="02040503050406030204" pitchFamily="18" charset="0"/>
                        </a:rPr>
                        <m:t>,   </m:t>
                      </m:r>
                      <m:r>
                        <a:rPr lang="en-US" altLang="ko-KR" sz="2400" b="0" i="1" smtClean="0">
                          <a:latin typeface="Cambria Math" panose="02040503050406030204" pitchFamily="18" charset="0"/>
                        </a:rPr>
                        <m:t>𝑉</m:t>
                      </m:r>
                      <m:d>
                        <m:dPr>
                          <m:ctrlPr>
                            <a:rPr lang="en-US" altLang="ko-KR" sz="2400" b="0" i="1" smtClean="0">
                              <a:latin typeface="Cambria Math" panose="02040503050406030204" pitchFamily="18" charset="0"/>
                            </a:rPr>
                          </m:ctrlPr>
                        </m:dPr>
                        <m:e>
                          <m:r>
                            <a:rPr lang="en-US" altLang="ko-KR" sz="2400" b="0" i="1" smtClean="0">
                              <a:latin typeface="Cambria Math" panose="02040503050406030204" pitchFamily="18" charset="0"/>
                            </a:rPr>
                            <m:t>𝜙</m:t>
                          </m:r>
                        </m:e>
                      </m:d>
                      <m:r>
                        <a:rPr lang="en-US" altLang="ko-KR" sz="2400" b="0" i="1" smtClean="0">
                          <a:latin typeface="Cambria Math" panose="02040503050406030204" pitchFamily="18" charset="0"/>
                        </a:rPr>
                        <m:t>=</m:t>
                      </m:r>
                      <m:sSup>
                        <m:sSupPr>
                          <m:ctrlPr>
                            <a:rPr lang="en-US" altLang="ko-KR" sz="2400" b="0" i="1" smtClean="0">
                              <a:latin typeface="Cambria Math" panose="02040503050406030204" pitchFamily="18" charset="0"/>
                            </a:rPr>
                          </m:ctrlPr>
                        </m:sSupPr>
                        <m:e>
                          <m:r>
                            <a:rPr lang="en-US" altLang="ko-KR" sz="2400" i="1" smtClean="0">
                              <a:latin typeface="Cambria Math" panose="02040503050406030204" pitchFamily="18" charset="0"/>
                            </a:rPr>
                            <m:t>𝑚</m:t>
                          </m:r>
                        </m:e>
                        <m:sup>
                          <m:r>
                            <a:rPr lang="en-US" altLang="ko-KR" sz="2400" b="0" i="1" smtClean="0">
                              <a:latin typeface="Cambria Math" panose="02040503050406030204" pitchFamily="18" charset="0"/>
                            </a:rPr>
                            <m:t>2</m:t>
                          </m:r>
                        </m:sup>
                      </m:sSup>
                      <m:sSubSup>
                        <m:sSubSupPr>
                          <m:ctrlPr>
                            <a:rPr lang="en-US" altLang="ko-KR" sz="2400" b="0" i="1" smtClean="0">
                              <a:latin typeface="Cambria Math" panose="02040503050406030204" pitchFamily="18" charset="0"/>
                            </a:rPr>
                          </m:ctrlPr>
                        </m:sSubSupPr>
                        <m:e>
                          <m:r>
                            <a:rPr lang="en-US" altLang="ko-KR" sz="2400" b="0" i="1" smtClean="0">
                              <a:latin typeface="Cambria Math" panose="02040503050406030204" pitchFamily="18" charset="0"/>
                            </a:rPr>
                            <m:t>𝑓</m:t>
                          </m:r>
                        </m:e>
                        <m:sub>
                          <m:r>
                            <a:rPr lang="en-US" altLang="ko-KR" sz="2400" b="0" i="1" smtClean="0">
                              <a:latin typeface="Cambria Math" panose="02040503050406030204" pitchFamily="18" charset="0"/>
                            </a:rPr>
                            <m:t>𝑎</m:t>
                          </m:r>
                        </m:sub>
                        <m:sup>
                          <m:r>
                            <a:rPr lang="en-US" altLang="ko-KR" sz="2400" b="0" i="1" smtClean="0">
                              <a:latin typeface="Cambria Math" panose="02040503050406030204" pitchFamily="18" charset="0"/>
                            </a:rPr>
                            <m:t>2</m:t>
                          </m:r>
                        </m:sup>
                      </m:sSubSup>
                      <m:d>
                        <m:dPr>
                          <m:ctrlPr>
                            <a:rPr lang="en-US" altLang="ko-KR" sz="2400" i="1">
                              <a:latin typeface="Cambria Math" panose="02040503050406030204" pitchFamily="18" charset="0"/>
                            </a:rPr>
                          </m:ctrlPr>
                        </m:dPr>
                        <m:e>
                          <m:r>
                            <a:rPr lang="en-US" altLang="ko-KR" sz="2400" i="1">
                              <a:latin typeface="Cambria Math" panose="02040503050406030204" pitchFamily="18" charset="0"/>
                            </a:rPr>
                            <m:t>1−</m:t>
                          </m:r>
                          <m:func>
                            <m:funcPr>
                              <m:ctrlPr>
                                <a:rPr lang="en-US" altLang="ko-KR" sz="2400" i="1">
                                  <a:latin typeface="Cambria Math" panose="02040503050406030204" pitchFamily="18" charset="0"/>
                                </a:rPr>
                              </m:ctrlPr>
                            </m:funcPr>
                            <m:fName>
                              <m:r>
                                <m:rPr>
                                  <m:sty m:val="p"/>
                                </m:rPr>
                                <a:rPr lang="en-US" altLang="ko-KR" sz="2400">
                                  <a:latin typeface="Cambria Math" panose="02040503050406030204" pitchFamily="18" charset="0"/>
                                </a:rPr>
                                <m:t>cos</m:t>
                              </m:r>
                            </m:fName>
                            <m:e>
                              <m:f>
                                <m:fPr>
                                  <m:ctrlPr>
                                    <a:rPr lang="en-US" altLang="ko-KR" sz="2400" i="1">
                                      <a:latin typeface="Cambria Math" panose="02040503050406030204" pitchFamily="18" charset="0"/>
                                    </a:rPr>
                                  </m:ctrlPr>
                                </m:fPr>
                                <m:num>
                                  <m:r>
                                    <a:rPr lang="en-US" altLang="ko-KR" sz="2400" i="1">
                                      <a:latin typeface="Cambria Math" panose="02040503050406030204" pitchFamily="18" charset="0"/>
                                    </a:rPr>
                                    <m:t>𝜙</m:t>
                                  </m:r>
                                </m:num>
                                <m:den>
                                  <m:sSub>
                                    <m:sSubPr>
                                      <m:ctrlPr>
                                        <a:rPr lang="en-US" altLang="ko-KR" sz="2400" b="0" i="1" smtClean="0">
                                          <a:latin typeface="Cambria Math" panose="02040503050406030204" pitchFamily="18" charset="0"/>
                                        </a:rPr>
                                      </m:ctrlPr>
                                    </m:sSubPr>
                                    <m:e>
                                      <m:r>
                                        <a:rPr lang="en-US" altLang="ko-KR" sz="2400" i="1">
                                          <a:latin typeface="Cambria Math" panose="02040503050406030204" pitchFamily="18" charset="0"/>
                                        </a:rPr>
                                        <m:t>𝑓</m:t>
                                      </m:r>
                                    </m:e>
                                    <m:sub>
                                      <m:r>
                                        <a:rPr lang="en-US" altLang="ko-KR" sz="2400" b="0" i="1" smtClean="0">
                                          <a:latin typeface="Cambria Math" panose="02040503050406030204" pitchFamily="18" charset="0"/>
                                        </a:rPr>
                                        <m:t>𝑎</m:t>
                                      </m:r>
                                    </m:sub>
                                  </m:sSub>
                                </m:den>
                              </m:f>
                            </m:e>
                          </m:func>
                        </m:e>
                      </m:d>
                      <m:r>
                        <a:rPr lang="en-US" altLang="ko-KR" sz="2400" b="0" i="1" smtClean="0">
                          <a:latin typeface="Cambria Math" panose="02040503050406030204" pitchFamily="18" charset="0"/>
                        </a:rPr>
                        <m:t>=</m:t>
                      </m:r>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1</m:t>
                          </m:r>
                        </m:num>
                        <m:den>
                          <m:r>
                            <a:rPr lang="en-US" altLang="ko-KR" sz="2400" b="0" i="1" smtClean="0">
                              <a:latin typeface="Cambria Math" panose="02040503050406030204" pitchFamily="18" charset="0"/>
                            </a:rPr>
                            <m:t>2</m:t>
                          </m:r>
                        </m:den>
                      </m:f>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𝑚</m:t>
                          </m:r>
                        </m:e>
                        <m:sup>
                          <m:r>
                            <a:rPr lang="en-US" altLang="ko-KR" sz="2400" b="0" i="1" smtClean="0">
                              <a:latin typeface="Cambria Math" panose="02040503050406030204" pitchFamily="18" charset="0"/>
                            </a:rPr>
                            <m:t>2</m:t>
                          </m:r>
                        </m:sup>
                      </m:sSup>
                      <m:sSup>
                        <m:sSupPr>
                          <m:ctrlPr>
                            <a:rPr lang="en-US" altLang="ko-KR" sz="2400" b="0" i="1" smtClean="0">
                              <a:latin typeface="Cambria Math" panose="02040503050406030204" pitchFamily="18" charset="0"/>
                            </a:rPr>
                          </m:ctrlPr>
                        </m:sSupPr>
                        <m:e>
                          <m:r>
                            <a:rPr lang="en-US" altLang="ko-KR" sz="2400" i="1">
                              <a:latin typeface="Cambria Math" panose="02040503050406030204" pitchFamily="18" charset="0"/>
                            </a:rPr>
                            <m:t>𝜙</m:t>
                          </m:r>
                        </m:e>
                        <m:sup>
                          <m:r>
                            <a:rPr lang="en-US" altLang="ko-KR" sz="2400" b="0" i="1" smtClean="0">
                              <a:latin typeface="Cambria Math" panose="02040503050406030204" pitchFamily="18" charset="0"/>
                            </a:rPr>
                            <m:t>2</m:t>
                          </m:r>
                        </m:sup>
                      </m:sSup>
                      <m:r>
                        <a:rPr lang="en-US" altLang="ko-KR" sz="2400" b="0" i="1" smtClean="0">
                          <a:latin typeface="Cambria Math" panose="02040503050406030204" pitchFamily="18" charset="0"/>
                        </a:rPr>
                        <m:t>−</m:t>
                      </m:r>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𝜆</m:t>
                          </m:r>
                        </m:num>
                        <m:den>
                          <m:r>
                            <a:rPr lang="en-US" altLang="ko-KR" sz="2400" b="0" i="1" smtClean="0">
                              <a:latin typeface="Cambria Math" panose="02040503050406030204" pitchFamily="18" charset="0"/>
                            </a:rPr>
                            <m:t>4!</m:t>
                          </m:r>
                        </m:den>
                      </m:f>
                      <m:sSup>
                        <m:sSupPr>
                          <m:ctrlPr>
                            <a:rPr lang="en-US" altLang="ko-KR" sz="2400" b="0" i="1" smtClean="0">
                              <a:latin typeface="Cambria Math" panose="02040503050406030204" pitchFamily="18" charset="0"/>
                            </a:rPr>
                          </m:ctrlPr>
                        </m:sSupPr>
                        <m:e>
                          <m:r>
                            <a:rPr lang="en-US" altLang="ko-KR" sz="2400" i="1">
                              <a:latin typeface="Cambria Math" panose="02040503050406030204" pitchFamily="18" charset="0"/>
                            </a:rPr>
                            <m:t>𝜙</m:t>
                          </m:r>
                        </m:e>
                        <m:sup>
                          <m:r>
                            <a:rPr lang="en-US" altLang="ko-KR" sz="2400" b="0" i="1" smtClean="0">
                              <a:latin typeface="Cambria Math" panose="02040503050406030204" pitchFamily="18" charset="0"/>
                            </a:rPr>
                            <m:t>4</m:t>
                          </m:r>
                        </m:sup>
                      </m:sSup>
                      <m:r>
                        <a:rPr lang="en-US" altLang="ko-KR" sz="2400" b="0" i="1" smtClean="0">
                          <a:latin typeface="Cambria Math" panose="02040503050406030204" pitchFamily="18" charset="0"/>
                        </a:rPr>
                        <m:t>+…</m:t>
                      </m:r>
                    </m:oMath>
                  </m:oMathPara>
                </a14:m>
                <a:endParaRPr lang="en-US" altLang="ko-KR" sz="2400" dirty="0"/>
              </a:p>
            </p:txBody>
          </p:sp>
        </mc:Choice>
        <mc:Fallback xmlns="">
          <p:sp>
            <p:nvSpPr>
              <p:cNvPr id="12" name="내용 개체 틀 2">
                <a:extLst>
                  <a:ext uri="{FF2B5EF4-FFF2-40B4-BE49-F238E27FC236}">
                    <a16:creationId xmlns:a16="http://schemas.microsoft.com/office/drawing/2014/main" id="{5C099A6E-4D09-CDBD-45C1-26577CCC1EF7}"/>
                  </a:ext>
                </a:extLst>
              </p:cNvPr>
              <p:cNvSpPr>
                <a:spLocks noGrp="1" noRot="1" noChangeAspect="1" noMove="1" noResize="1" noEditPoints="1" noAdjustHandles="1" noChangeArrowheads="1" noChangeShapeType="1" noTextEdit="1"/>
              </p:cNvSpPr>
              <p:nvPr>
                <p:ph idx="1"/>
              </p:nvPr>
            </p:nvSpPr>
            <p:spPr>
              <a:xfrm>
                <a:off x="443230" y="772161"/>
                <a:ext cx="11305539" cy="965884"/>
              </a:xfrm>
              <a:blipFill>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B6CE45B-00DA-0AB0-C753-50F37FD40508}"/>
                  </a:ext>
                </a:extLst>
              </p:cNvPr>
              <p:cNvSpPr txBox="1"/>
              <p:nvPr/>
            </p:nvSpPr>
            <p:spPr>
              <a:xfrm>
                <a:off x="10483615" y="1437792"/>
                <a:ext cx="1265154" cy="769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b="0" i="1" smtClean="0">
                          <a:solidFill>
                            <a:srgbClr val="0000FF"/>
                          </a:solidFill>
                          <a:latin typeface="Cambria Math" panose="02040503050406030204" pitchFamily="18" charset="0"/>
                        </a:rPr>
                        <m:t>𝜆</m:t>
                      </m:r>
                      <m:r>
                        <a:rPr lang="en-US" altLang="ko-KR" b="0" i="1" smtClean="0">
                          <a:solidFill>
                            <a:srgbClr val="0000FF"/>
                          </a:solidFill>
                          <a:latin typeface="Cambria Math" panose="02040503050406030204" pitchFamily="18" charset="0"/>
                        </a:rPr>
                        <m:t>=</m:t>
                      </m:r>
                      <m:sSup>
                        <m:sSupPr>
                          <m:ctrlPr>
                            <a:rPr lang="en-US" altLang="ko-KR" b="0" i="1" smtClean="0">
                              <a:solidFill>
                                <a:srgbClr val="0000FF"/>
                              </a:solidFill>
                              <a:latin typeface="Cambria Math" panose="02040503050406030204" pitchFamily="18" charset="0"/>
                            </a:rPr>
                          </m:ctrlPr>
                        </m:sSupPr>
                        <m:e>
                          <m:d>
                            <m:dPr>
                              <m:ctrlPr>
                                <a:rPr lang="en-US" altLang="ko-KR" b="0" i="1" smtClean="0">
                                  <a:solidFill>
                                    <a:srgbClr val="0000FF"/>
                                  </a:solidFill>
                                  <a:latin typeface="Cambria Math" panose="02040503050406030204" pitchFamily="18" charset="0"/>
                                </a:rPr>
                              </m:ctrlPr>
                            </m:dPr>
                            <m:e>
                              <m:f>
                                <m:fPr>
                                  <m:ctrlPr>
                                    <a:rPr lang="en-US" altLang="ko-KR" b="0" i="1" smtClean="0">
                                      <a:solidFill>
                                        <a:srgbClr val="0000FF"/>
                                      </a:solidFill>
                                      <a:latin typeface="Cambria Math" panose="02040503050406030204" pitchFamily="18" charset="0"/>
                                    </a:rPr>
                                  </m:ctrlPr>
                                </m:fPr>
                                <m:num>
                                  <m:r>
                                    <a:rPr lang="en-US" altLang="ko-KR" b="0" i="1" smtClean="0">
                                      <a:solidFill>
                                        <a:srgbClr val="0000FF"/>
                                      </a:solidFill>
                                      <a:latin typeface="Cambria Math" panose="02040503050406030204" pitchFamily="18" charset="0"/>
                                    </a:rPr>
                                    <m:t>𝑚</m:t>
                                  </m:r>
                                </m:num>
                                <m:den>
                                  <m:sSub>
                                    <m:sSubPr>
                                      <m:ctrlPr>
                                        <a:rPr lang="en-US" altLang="ko-KR" b="0" i="1" smtClean="0">
                                          <a:solidFill>
                                            <a:srgbClr val="0000FF"/>
                                          </a:solidFill>
                                          <a:latin typeface="Cambria Math" panose="02040503050406030204" pitchFamily="18" charset="0"/>
                                        </a:rPr>
                                      </m:ctrlPr>
                                    </m:sSubPr>
                                    <m:e>
                                      <m:r>
                                        <a:rPr lang="en-US" altLang="ko-KR" b="0" i="1" smtClean="0">
                                          <a:solidFill>
                                            <a:srgbClr val="0000FF"/>
                                          </a:solidFill>
                                          <a:latin typeface="Cambria Math" panose="02040503050406030204" pitchFamily="18" charset="0"/>
                                        </a:rPr>
                                        <m:t>𝑓</m:t>
                                      </m:r>
                                    </m:e>
                                    <m:sub>
                                      <m:r>
                                        <a:rPr lang="en-US" altLang="ko-KR" b="0" i="1" smtClean="0">
                                          <a:solidFill>
                                            <a:srgbClr val="0000FF"/>
                                          </a:solidFill>
                                          <a:latin typeface="Cambria Math" panose="02040503050406030204" pitchFamily="18" charset="0"/>
                                        </a:rPr>
                                        <m:t>𝑎</m:t>
                                      </m:r>
                                    </m:sub>
                                  </m:sSub>
                                </m:den>
                              </m:f>
                            </m:e>
                          </m:d>
                        </m:e>
                        <m:sup>
                          <m:r>
                            <a:rPr lang="en-US" altLang="ko-KR" b="0" i="1" smtClean="0">
                              <a:solidFill>
                                <a:srgbClr val="0000FF"/>
                              </a:solidFill>
                              <a:latin typeface="Cambria Math" panose="02040503050406030204" pitchFamily="18" charset="0"/>
                            </a:rPr>
                            <m:t>2</m:t>
                          </m:r>
                        </m:sup>
                      </m:sSup>
                    </m:oMath>
                  </m:oMathPara>
                </a14:m>
                <a:endParaRPr lang="ko-KR" altLang="en-US" dirty="0">
                  <a:solidFill>
                    <a:srgbClr val="0000FF"/>
                  </a:solidFill>
                </a:endParaRPr>
              </a:p>
            </p:txBody>
          </p:sp>
        </mc:Choice>
        <mc:Fallback xmlns="">
          <p:sp>
            <p:nvSpPr>
              <p:cNvPr id="2" name="TextBox 1">
                <a:extLst>
                  <a:ext uri="{FF2B5EF4-FFF2-40B4-BE49-F238E27FC236}">
                    <a16:creationId xmlns:a16="http://schemas.microsoft.com/office/drawing/2014/main" id="{EB6CE45B-00DA-0AB0-C753-50F37FD40508}"/>
                  </a:ext>
                </a:extLst>
              </p:cNvPr>
              <p:cNvSpPr txBox="1">
                <a:spLocks noRot="1" noChangeAspect="1" noMove="1" noResize="1" noEditPoints="1" noAdjustHandles="1" noChangeArrowheads="1" noChangeShapeType="1" noTextEdit="1"/>
              </p:cNvSpPr>
              <p:nvPr/>
            </p:nvSpPr>
            <p:spPr>
              <a:xfrm>
                <a:off x="10483615" y="1437792"/>
                <a:ext cx="1265154" cy="769378"/>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내용 개체 틀 2">
                <a:extLst>
                  <a:ext uri="{FF2B5EF4-FFF2-40B4-BE49-F238E27FC236}">
                    <a16:creationId xmlns:a16="http://schemas.microsoft.com/office/drawing/2014/main" id="{275C69CA-C8D8-4DDD-EA86-5ABCE5A8CD33}"/>
                  </a:ext>
                </a:extLst>
              </p:cNvPr>
              <p:cNvSpPr txBox="1">
                <a:spLocks/>
              </p:cNvSpPr>
              <p:nvPr/>
            </p:nvSpPr>
            <p:spPr>
              <a:xfrm>
                <a:off x="443230" y="2049879"/>
                <a:ext cx="11305540" cy="2387097"/>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400" b="0" dirty="0">
                    <a:latin typeface="Abadi" panose="020B0604020104020204" pitchFamily="34" charset="0"/>
                  </a:rPr>
                  <a:t>The relic density of </a:t>
                </a:r>
                <a:r>
                  <a:rPr lang="en-US" altLang="ko-KR" sz="2400" dirty="0">
                    <a:latin typeface="Abadi" panose="020B0604020104020204" pitchFamily="34" charset="0"/>
                  </a:rPr>
                  <a:t>ALP</a:t>
                </a:r>
                <a:r>
                  <a:rPr lang="en-US" altLang="ko-KR" sz="2400" b="0" dirty="0">
                    <a:latin typeface="Abadi" panose="020B0604020104020204" pitchFamily="34" charset="0"/>
                  </a:rPr>
                  <a:t> today is:</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altLang="ko-KR" sz="2400" b="0" i="1" smtClean="0">
                              <a:latin typeface="Cambria Math" panose="02040503050406030204" pitchFamily="18" charset="0"/>
                            </a:rPr>
                          </m:ctrlPr>
                        </m:sSubPr>
                        <m:e>
                          <m:r>
                            <m:rPr>
                              <m:sty m:val="p"/>
                            </m:rPr>
                            <a:rPr lang="en-US" altLang="ko-KR" sz="2400" b="0" i="0" smtClean="0">
                              <a:latin typeface="Cambria Math" panose="02040503050406030204" pitchFamily="18" charset="0"/>
                            </a:rPr>
                            <m:t>Ω</m:t>
                          </m:r>
                        </m:e>
                        <m:sub>
                          <m:r>
                            <m:rPr>
                              <m:sty m:val="p"/>
                            </m:rPr>
                            <a:rPr lang="en-US" altLang="ko-KR" sz="2400" b="0" i="1" smtClean="0">
                              <a:latin typeface="Cambria Math" panose="02040503050406030204" pitchFamily="18" charset="0"/>
                            </a:rPr>
                            <m:t>axion</m:t>
                          </m:r>
                        </m:sub>
                      </m:sSub>
                      <m:r>
                        <a:rPr lang="en-US" altLang="ko-KR" sz="2400" b="0" i="1" smtClean="0">
                          <a:latin typeface="Cambria Math" panose="02040503050406030204" pitchFamily="18" charset="0"/>
                        </a:rPr>
                        <m:t>~0.1</m:t>
                      </m:r>
                      <m:sSup>
                        <m:sSupPr>
                          <m:ctrlPr>
                            <a:rPr lang="en-US" altLang="ko-KR" sz="2400" b="0" i="1" smtClean="0">
                              <a:latin typeface="Cambria Math" panose="02040503050406030204" pitchFamily="18" charset="0"/>
                            </a:rPr>
                          </m:ctrlPr>
                        </m:sSupPr>
                        <m:e>
                          <m:d>
                            <m:dPr>
                              <m:ctrlPr>
                                <a:rPr lang="en-US" altLang="ko-KR" sz="2400" b="0" i="1" smtClean="0">
                                  <a:latin typeface="Cambria Math" panose="02040503050406030204" pitchFamily="18" charset="0"/>
                                </a:rPr>
                              </m:ctrlPr>
                            </m:dPr>
                            <m:e>
                              <m:f>
                                <m:fPr>
                                  <m:ctrlPr>
                                    <a:rPr lang="en-US" altLang="ko-KR" sz="2400" b="0" i="1" smtClean="0">
                                      <a:latin typeface="Cambria Math" panose="02040503050406030204" pitchFamily="18" charset="0"/>
                                    </a:rPr>
                                  </m:ctrlPr>
                                </m:fPr>
                                <m:num>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𝑓</m:t>
                                      </m:r>
                                    </m:e>
                                    <m:sub>
                                      <m:r>
                                        <a:rPr lang="en-US" altLang="ko-KR" sz="2400" b="0" i="1" smtClean="0">
                                          <a:latin typeface="Cambria Math" panose="02040503050406030204" pitchFamily="18" charset="0"/>
                                        </a:rPr>
                                        <m:t>𝑎</m:t>
                                      </m:r>
                                    </m:sub>
                                  </m:sSub>
                                </m:num>
                                <m:den>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10</m:t>
                                      </m:r>
                                    </m:e>
                                    <m:sup>
                                      <m:r>
                                        <a:rPr lang="en-US" altLang="ko-KR" sz="2400" b="0" i="1" smtClean="0">
                                          <a:latin typeface="Cambria Math" panose="02040503050406030204" pitchFamily="18" charset="0"/>
                                        </a:rPr>
                                        <m:t>17</m:t>
                                      </m:r>
                                    </m:sup>
                                  </m:sSup>
                                  <m:r>
                                    <m:rPr>
                                      <m:sty m:val="p"/>
                                    </m:rPr>
                                    <a:rPr lang="en-US" altLang="ko-KR" sz="2400" b="0" i="1" smtClean="0">
                                      <a:latin typeface="Cambria Math" panose="02040503050406030204" pitchFamily="18" charset="0"/>
                                    </a:rPr>
                                    <m:t>GeV</m:t>
                                  </m:r>
                                </m:den>
                              </m:f>
                            </m:e>
                          </m:d>
                        </m:e>
                        <m:sup>
                          <m:r>
                            <a:rPr lang="en-US" altLang="ko-KR" sz="2400" b="0" i="1" smtClean="0">
                              <a:latin typeface="Cambria Math" panose="02040503050406030204" pitchFamily="18" charset="0"/>
                            </a:rPr>
                            <m:t>2</m:t>
                          </m:r>
                        </m:sup>
                      </m:sSup>
                      <m:sSup>
                        <m:sSupPr>
                          <m:ctrlPr>
                            <a:rPr lang="en-US" altLang="ko-KR" sz="2400" b="0" i="1" smtClean="0">
                              <a:latin typeface="Cambria Math" panose="02040503050406030204" pitchFamily="18" charset="0"/>
                            </a:rPr>
                          </m:ctrlPr>
                        </m:sSupPr>
                        <m:e>
                          <m:d>
                            <m:dPr>
                              <m:ctrlPr>
                                <a:rPr lang="en-US" altLang="ko-KR" sz="2400" b="0" i="1" smtClean="0">
                                  <a:latin typeface="Cambria Math" panose="02040503050406030204" pitchFamily="18" charset="0"/>
                                </a:rPr>
                              </m:ctrlPr>
                            </m:dPr>
                            <m:e>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𝑚</m:t>
                                  </m:r>
                                </m:num>
                                <m:den>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10</m:t>
                                      </m:r>
                                    </m:e>
                                    <m:sup>
                                      <m:r>
                                        <a:rPr lang="en-US" altLang="ko-KR" sz="2400" b="0" i="1" smtClean="0">
                                          <a:latin typeface="Cambria Math" panose="02040503050406030204" pitchFamily="18" charset="0"/>
                                        </a:rPr>
                                        <m:t>−22</m:t>
                                      </m:r>
                                    </m:sup>
                                  </m:sSup>
                                  <m:r>
                                    <m:rPr>
                                      <m:sty m:val="p"/>
                                    </m:rPr>
                                    <a:rPr lang="en-US" altLang="ko-KR" sz="2400" b="0" i="1" smtClean="0">
                                      <a:latin typeface="Cambria Math" panose="02040503050406030204" pitchFamily="18" charset="0"/>
                                    </a:rPr>
                                    <m:t>eV</m:t>
                                  </m:r>
                                </m:den>
                              </m:f>
                            </m:e>
                          </m:d>
                        </m:e>
                        <m:sup>
                          <m:r>
                            <a:rPr lang="en-US" altLang="ko-KR" sz="2400" b="0" i="1" smtClean="0">
                              <a:latin typeface="Cambria Math" panose="02040503050406030204" pitchFamily="18" charset="0"/>
                            </a:rPr>
                            <m:t>1/2</m:t>
                          </m:r>
                        </m:sup>
                      </m:sSup>
                    </m:oMath>
                  </m:oMathPara>
                </a14:m>
                <a:endParaRPr lang="en-US" altLang="ko-KR" sz="2400" dirty="0"/>
              </a:p>
              <a:p>
                <a:pPr marL="0" indent="0">
                  <a:buFont typeface="Arial" panose="020B0604020202020204" pitchFamily="34" charset="0"/>
                  <a:buNone/>
                </a:pPr>
                <a:r>
                  <a:rPr lang="en-US" altLang="ko-KR" sz="1000" dirty="0">
                    <a:solidFill>
                      <a:schemeClr val="bg1"/>
                    </a:solidFill>
                    <a:latin typeface="Abadi" panose="020B0604020104020204" pitchFamily="34" charset="0"/>
                  </a:rPr>
                  <a:t>A</a:t>
                </a:r>
              </a:p>
              <a:p>
                <a:pPr marL="0" indent="0">
                  <a:buNone/>
                </a:pPr>
                <a:r>
                  <a:rPr lang="en-US" altLang="ko-KR" sz="2400" dirty="0">
                    <a:latin typeface="Abadi" panose="020B0604020104020204" pitchFamily="34" charset="0"/>
                  </a:rPr>
                  <a:t>Simplified to </a:t>
                </a:r>
                <a14:m>
                  <m:oMath xmlns:m="http://schemas.openxmlformats.org/officeDocument/2006/math">
                    <m:r>
                      <a:rPr lang="en-US" altLang="ko-KR" sz="2400" b="0" i="1" smtClean="0">
                        <a:latin typeface="Cambria Math" panose="02040503050406030204" pitchFamily="18" charset="0"/>
                      </a:rPr>
                      <m:t>𝑉</m:t>
                    </m:r>
                    <m:d>
                      <m:dPr>
                        <m:ctrlPr>
                          <a:rPr lang="en-US" altLang="ko-KR" sz="2400" b="0" i="1" smtClean="0">
                            <a:latin typeface="Cambria Math" panose="02040503050406030204" pitchFamily="18" charset="0"/>
                          </a:rPr>
                        </m:ctrlPr>
                      </m:dPr>
                      <m:e>
                        <m:r>
                          <a:rPr lang="en-US" altLang="ko-KR" sz="2400" b="0" i="1" smtClean="0">
                            <a:latin typeface="Cambria Math" panose="02040503050406030204" pitchFamily="18" charset="0"/>
                          </a:rPr>
                          <m:t>𝜙</m:t>
                        </m:r>
                      </m:e>
                    </m:d>
                    <m:r>
                      <a:rPr lang="en-US" altLang="ko-KR" sz="2400" b="0" i="1" smtClean="0">
                        <a:latin typeface="Cambria Math" panose="02040503050406030204" pitchFamily="18" charset="0"/>
                      </a:rPr>
                      <m:t>≃</m:t>
                    </m:r>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1</m:t>
                        </m:r>
                      </m:num>
                      <m:den>
                        <m:r>
                          <a:rPr lang="en-US" altLang="ko-KR" sz="2400" b="0" i="1" smtClean="0">
                            <a:latin typeface="Cambria Math" panose="02040503050406030204" pitchFamily="18" charset="0"/>
                          </a:rPr>
                          <m:t>2</m:t>
                        </m:r>
                      </m:den>
                    </m:f>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𝑚</m:t>
                        </m:r>
                      </m:e>
                      <m:sup>
                        <m:r>
                          <a:rPr lang="en-US" altLang="ko-KR" sz="2400" b="0" i="1" smtClean="0">
                            <a:latin typeface="Cambria Math" panose="02040503050406030204" pitchFamily="18" charset="0"/>
                          </a:rPr>
                          <m:t>2</m:t>
                        </m:r>
                      </m:sup>
                    </m:sSup>
                    <m:sSup>
                      <m:sSupPr>
                        <m:ctrlPr>
                          <a:rPr lang="en-US" altLang="ko-KR" sz="2400" b="0" i="1" smtClean="0">
                            <a:latin typeface="Cambria Math" panose="02040503050406030204" pitchFamily="18" charset="0"/>
                          </a:rPr>
                        </m:ctrlPr>
                      </m:sSupPr>
                      <m:e>
                        <m:r>
                          <a:rPr lang="en-US" altLang="ko-KR" sz="2400" i="1">
                            <a:latin typeface="Cambria Math" panose="02040503050406030204" pitchFamily="18" charset="0"/>
                          </a:rPr>
                          <m:t>𝜙</m:t>
                        </m:r>
                      </m:e>
                      <m:sup>
                        <m:r>
                          <a:rPr lang="en-US" altLang="ko-KR" sz="2400" b="0" i="1" smtClean="0">
                            <a:latin typeface="Cambria Math" panose="02040503050406030204" pitchFamily="18" charset="0"/>
                          </a:rPr>
                          <m:t>2</m:t>
                        </m:r>
                      </m:sup>
                    </m:sSup>
                  </m:oMath>
                </a14:m>
                <a:endParaRPr lang="en-US" altLang="ko-KR" sz="2400" dirty="0">
                  <a:latin typeface="Abadi" panose="020B0604020104020204" pitchFamily="34" charset="0"/>
                </a:endParaRPr>
              </a:p>
            </p:txBody>
          </p:sp>
        </mc:Choice>
        <mc:Fallback xmlns="">
          <p:sp>
            <p:nvSpPr>
              <p:cNvPr id="4" name="내용 개체 틀 2">
                <a:extLst>
                  <a:ext uri="{FF2B5EF4-FFF2-40B4-BE49-F238E27FC236}">
                    <a16:creationId xmlns:a16="http://schemas.microsoft.com/office/drawing/2014/main" id="{275C69CA-C8D8-4DDD-EA86-5ABCE5A8CD33}"/>
                  </a:ext>
                </a:extLst>
              </p:cNvPr>
              <p:cNvSpPr txBox="1">
                <a:spLocks noRot="1" noChangeAspect="1" noMove="1" noResize="1" noEditPoints="1" noAdjustHandles="1" noChangeArrowheads="1" noChangeShapeType="1" noTextEdit="1"/>
              </p:cNvSpPr>
              <p:nvPr/>
            </p:nvSpPr>
            <p:spPr>
              <a:xfrm>
                <a:off x="443230" y="2049879"/>
                <a:ext cx="11305540" cy="2387097"/>
              </a:xfrm>
              <a:prstGeom prst="rect">
                <a:avLst/>
              </a:prstGeom>
              <a:blipFill>
                <a:blip r:embed="rId5"/>
                <a:stretch>
                  <a:fillRect l="-863" t="-3571"/>
                </a:stretch>
              </a:blipFill>
            </p:spPr>
            <p:txBody>
              <a:bodyPr/>
              <a:lstStyle/>
              <a:p>
                <a:r>
                  <a:rPr lang="ko-KR" altLang="en-US">
                    <a:noFill/>
                  </a:rPr>
                  <a:t> </a:t>
                </a:r>
              </a:p>
            </p:txBody>
          </p:sp>
        </mc:Fallback>
      </mc:AlternateContent>
      <p:sp>
        <p:nvSpPr>
          <p:cNvPr id="15" name="사각형: 둥근 모서리 14">
            <a:extLst>
              <a:ext uri="{FF2B5EF4-FFF2-40B4-BE49-F238E27FC236}">
                <a16:creationId xmlns:a16="http://schemas.microsoft.com/office/drawing/2014/main" id="{869613A1-497F-EA46-9868-3259067D9578}"/>
              </a:ext>
            </a:extLst>
          </p:cNvPr>
          <p:cNvSpPr/>
          <p:nvPr/>
        </p:nvSpPr>
        <p:spPr>
          <a:xfrm>
            <a:off x="10268561" y="742364"/>
            <a:ext cx="416560" cy="396240"/>
          </a:xfrm>
          <a:prstGeom prst="roundRect">
            <a:avLst/>
          </a:prstGeom>
          <a:solidFill>
            <a:srgbClr val="FFFFFF">
              <a:alpha val="0"/>
            </a:srgbClr>
          </a:solid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CABA0E2-8B5A-0693-03EA-648CB1115EBB}"/>
                  </a:ext>
                </a:extLst>
              </p:cNvPr>
              <p:cNvSpPr txBox="1"/>
              <p:nvPr/>
            </p:nvSpPr>
            <p:spPr>
              <a:xfrm>
                <a:off x="1888529" y="4660357"/>
                <a:ext cx="4220262" cy="1424942"/>
              </a:xfrm>
              <a:prstGeom prst="rect">
                <a:avLst/>
              </a:prstGeom>
              <a:noFill/>
            </p:spPr>
            <p:txBody>
              <a:bodyPr wrap="square">
                <a:spAutoFit/>
              </a:body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ko-KR" sz="1600" i="1" smtClean="0">
                          <a:latin typeface="Cambria Math" panose="02040503050406030204" pitchFamily="18" charset="0"/>
                        </a:rPr>
                        <m:t>𝑑</m:t>
                      </m:r>
                      <m:sSup>
                        <m:sSupPr>
                          <m:ctrlPr>
                            <a:rPr lang="en-US" altLang="ko-KR" sz="1600" i="1" smtClean="0">
                              <a:latin typeface="Cambria Math" panose="02040503050406030204" pitchFamily="18" charset="0"/>
                            </a:rPr>
                          </m:ctrlPr>
                        </m:sSupPr>
                        <m:e>
                          <m:r>
                            <a:rPr lang="en-US" altLang="ko-KR" sz="1600" i="1" smtClean="0">
                              <a:latin typeface="Cambria Math" panose="02040503050406030204" pitchFamily="18" charset="0"/>
                            </a:rPr>
                            <m:t>𝑠</m:t>
                          </m:r>
                        </m:e>
                        <m:sup>
                          <m:r>
                            <a:rPr lang="en-US" altLang="ko-KR" sz="1600" i="1" smtClean="0">
                              <a:latin typeface="Cambria Math" panose="02040503050406030204" pitchFamily="18" charset="0"/>
                            </a:rPr>
                            <m:t>2</m:t>
                          </m:r>
                        </m:sup>
                      </m:sSup>
                      <m:r>
                        <a:rPr lang="en-US" altLang="ko-KR" sz="1600" i="1" smtClean="0">
                          <a:latin typeface="Cambria Math" panose="02040503050406030204" pitchFamily="18" charset="0"/>
                        </a:rPr>
                        <m:t>=</m:t>
                      </m:r>
                      <m:d>
                        <m:dPr>
                          <m:ctrlPr>
                            <a:rPr lang="en-US" altLang="ko-KR" sz="1600" i="1" smtClean="0">
                              <a:latin typeface="Cambria Math" panose="02040503050406030204" pitchFamily="18" charset="0"/>
                            </a:rPr>
                          </m:ctrlPr>
                        </m:dPr>
                        <m:e>
                          <m:r>
                            <a:rPr lang="en-US" altLang="ko-KR" sz="1600" i="1" smtClean="0">
                              <a:latin typeface="Cambria Math" panose="02040503050406030204" pitchFamily="18" charset="0"/>
                            </a:rPr>
                            <m:t>1+</m:t>
                          </m:r>
                          <m:f>
                            <m:fPr>
                              <m:ctrlPr>
                                <a:rPr lang="en-US" altLang="ko-KR" sz="1600" i="1" smtClean="0">
                                  <a:latin typeface="Cambria Math" panose="02040503050406030204" pitchFamily="18" charset="0"/>
                                </a:rPr>
                              </m:ctrlPr>
                            </m:fPr>
                            <m:num>
                              <m:r>
                                <a:rPr lang="en-US" altLang="ko-KR" sz="1600" i="1" smtClean="0">
                                  <a:latin typeface="Cambria Math" panose="02040503050406030204" pitchFamily="18" charset="0"/>
                                </a:rPr>
                                <m:t>2</m:t>
                              </m:r>
                              <m:r>
                                <m:rPr>
                                  <m:sty m:val="p"/>
                                </m:rPr>
                                <a:rPr lang="en-US" altLang="ko-KR" sz="1600" smtClean="0">
                                  <a:latin typeface="Cambria Math" panose="02040503050406030204" pitchFamily="18" charset="0"/>
                                </a:rPr>
                                <m:t>Φ</m:t>
                              </m:r>
                            </m:num>
                            <m:den>
                              <m:sSup>
                                <m:sSupPr>
                                  <m:ctrlPr>
                                    <a:rPr lang="en-US" altLang="ko-KR" sz="1600" i="1" smtClean="0">
                                      <a:latin typeface="Cambria Math" panose="02040503050406030204" pitchFamily="18" charset="0"/>
                                    </a:rPr>
                                  </m:ctrlPr>
                                </m:sSupPr>
                                <m:e>
                                  <m:r>
                                    <a:rPr lang="en-US" altLang="ko-KR" sz="1600" i="1" smtClean="0">
                                      <a:latin typeface="Cambria Math" panose="02040503050406030204" pitchFamily="18" charset="0"/>
                                    </a:rPr>
                                    <m:t>𝑐</m:t>
                                  </m:r>
                                </m:e>
                                <m:sup>
                                  <m:r>
                                    <a:rPr lang="en-US" altLang="ko-KR" sz="1600" smtClean="0">
                                      <a:latin typeface="Cambria Math" panose="02040503050406030204" pitchFamily="18" charset="0"/>
                                    </a:rPr>
                                    <m:t>2</m:t>
                                  </m:r>
                                </m:sup>
                              </m:sSup>
                            </m:den>
                          </m:f>
                        </m:e>
                      </m:d>
                      <m:sSup>
                        <m:sSupPr>
                          <m:ctrlPr>
                            <a:rPr lang="en-US" altLang="ko-KR" sz="1600" i="1" smtClean="0">
                              <a:latin typeface="Cambria Math" panose="02040503050406030204" pitchFamily="18" charset="0"/>
                            </a:rPr>
                          </m:ctrlPr>
                        </m:sSupPr>
                        <m:e>
                          <m:r>
                            <a:rPr lang="en-US" altLang="ko-KR" sz="1600" i="1" smtClean="0">
                              <a:latin typeface="Cambria Math" panose="02040503050406030204" pitchFamily="18" charset="0"/>
                            </a:rPr>
                            <m:t>𝑐</m:t>
                          </m:r>
                        </m:e>
                        <m:sup>
                          <m:r>
                            <a:rPr lang="en-US" altLang="ko-KR" sz="1600" i="1" smtClean="0">
                              <a:latin typeface="Cambria Math" panose="02040503050406030204" pitchFamily="18" charset="0"/>
                            </a:rPr>
                            <m:t>2</m:t>
                          </m:r>
                        </m:sup>
                      </m:sSup>
                      <m:r>
                        <a:rPr lang="en-US" altLang="ko-KR" sz="1600" i="1" smtClean="0">
                          <a:latin typeface="Cambria Math" panose="02040503050406030204" pitchFamily="18" charset="0"/>
                        </a:rPr>
                        <m:t>𝑑</m:t>
                      </m:r>
                      <m:sSup>
                        <m:sSupPr>
                          <m:ctrlPr>
                            <a:rPr lang="en-US" altLang="ko-KR" sz="1600" i="1" smtClean="0">
                              <a:latin typeface="Cambria Math" panose="02040503050406030204" pitchFamily="18" charset="0"/>
                            </a:rPr>
                          </m:ctrlPr>
                        </m:sSupPr>
                        <m:e>
                          <m:r>
                            <a:rPr lang="en-US" altLang="ko-KR" sz="1600" i="1" smtClean="0">
                              <a:latin typeface="Cambria Math" panose="02040503050406030204" pitchFamily="18" charset="0"/>
                            </a:rPr>
                            <m:t>𝑡</m:t>
                          </m:r>
                        </m:e>
                        <m:sup>
                          <m:r>
                            <a:rPr lang="en-US" altLang="ko-KR" sz="1600" i="1" smtClean="0">
                              <a:latin typeface="Cambria Math" panose="02040503050406030204" pitchFamily="18" charset="0"/>
                            </a:rPr>
                            <m:t>2</m:t>
                          </m:r>
                        </m:sup>
                      </m:sSup>
                      <m:r>
                        <a:rPr lang="en-US" altLang="ko-KR" sz="1600" i="1" smtClean="0">
                          <a:latin typeface="Cambria Math" panose="02040503050406030204" pitchFamily="18" charset="0"/>
                        </a:rPr>
                        <m:t>−</m:t>
                      </m:r>
                      <m:d>
                        <m:dPr>
                          <m:ctrlPr>
                            <a:rPr lang="en-US" altLang="ko-KR" sz="1600" i="1" smtClean="0">
                              <a:latin typeface="Cambria Math" panose="02040503050406030204" pitchFamily="18" charset="0"/>
                            </a:rPr>
                          </m:ctrlPr>
                        </m:dPr>
                        <m:e>
                          <m:r>
                            <a:rPr lang="en-US" altLang="ko-KR" sz="1600" i="1" smtClean="0">
                              <a:latin typeface="Cambria Math" panose="02040503050406030204" pitchFamily="18" charset="0"/>
                            </a:rPr>
                            <m:t>1−</m:t>
                          </m:r>
                          <m:f>
                            <m:fPr>
                              <m:ctrlPr>
                                <a:rPr lang="en-US" altLang="ko-KR" sz="1600" i="1" smtClean="0">
                                  <a:latin typeface="Cambria Math" panose="02040503050406030204" pitchFamily="18" charset="0"/>
                                </a:rPr>
                              </m:ctrlPr>
                            </m:fPr>
                            <m:num>
                              <m:r>
                                <a:rPr lang="en-US" altLang="ko-KR" sz="1600" i="1" smtClean="0">
                                  <a:latin typeface="Cambria Math" panose="02040503050406030204" pitchFamily="18" charset="0"/>
                                </a:rPr>
                                <m:t>2</m:t>
                              </m:r>
                              <m:r>
                                <m:rPr>
                                  <m:sty m:val="p"/>
                                </m:rPr>
                                <a:rPr lang="en-US" altLang="ko-KR" sz="1600" smtClean="0">
                                  <a:latin typeface="Cambria Math" panose="02040503050406030204" pitchFamily="18" charset="0"/>
                                </a:rPr>
                                <m:t>Φ</m:t>
                              </m:r>
                            </m:num>
                            <m:den>
                              <m:sSup>
                                <m:sSupPr>
                                  <m:ctrlPr>
                                    <a:rPr lang="en-US" altLang="ko-KR" sz="1600" i="1" smtClean="0">
                                      <a:latin typeface="Cambria Math" panose="02040503050406030204" pitchFamily="18" charset="0"/>
                                    </a:rPr>
                                  </m:ctrlPr>
                                </m:sSupPr>
                                <m:e>
                                  <m:r>
                                    <a:rPr lang="en-US" altLang="ko-KR" sz="1600" i="1" smtClean="0">
                                      <a:latin typeface="Cambria Math" panose="02040503050406030204" pitchFamily="18" charset="0"/>
                                    </a:rPr>
                                    <m:t>𝑐</m:t>
                                  </m:r>
                                </m:e>
                                <m:sup>
                                  <m:r>
                                    <a:rPr lang="en-US" altLang="ko-KR" sz="1600" smtClean="0">
                                      <a:latin typeface="Cambria Math" panose="02040503050406030204" pitchFamily="18" charset="0"/>
                                    </a:rPr>
                                    <m:t>2</m:t>
                                  </m:r>
                                </m:sup>
                              </m:sSup>
                            </m:den>
                          </m:f>
                        </m:e>
                      </m:d>
                      <m:sSub>
                        <m:sSubPr>
                          <m:ctrlPr>
                            <a:rPr lang="en-US" altLang="ko-KR" sz="1600" i="1" smtClean="0">
                              <a:latin typeface="Cambria Math" panose="02040503050406030204" pitchFamily="18" charset="0"/>
                            </a:rPr>
                          </m:ctrlPr>
                        </m:sSubPr>
                        <m:e>
                          <m:r>
                            <a:rPr lang="en-US" altLang="ko-KR" sz="1600" b="0" i="1" smtClean="0">
                              <a:latin typeface="Cambria Math" panose="02040503050406030204" pitchFamily="18" charset="0"/>
                            </a:rPr>
                            <m:t>𝛿</m:t>
                          </m:r>
                        </m:e>
                        <m:sub>
                          <m:r>
                            <a:rPr lang="en-US" altLang="ko-KR" sz="1600" i="1" smtClean="0">
                              <a:latin typeface="Cambria Math" panose="02040503050406030204" pitchFamily="18" charset="0"/>
                            </a:rPr>
                            <m:t>𝑖𝑗</m:t>
                          </m:r>
                        </m:sub>
                      </m:sSub>
                      <m:r>
                        <a:rPr lang="en-US" altLang="ko-KR" sz="1600" i="1" smtClean="0">
                          <a:latin typeface="Cambria Math" panose="02040503050406030204" pitchFamily="18" charset="0"/>
                        </a:rPr>
                        <m:t>𝑑</m:t>
                      </m:r>
                      <m:sSup>
                        <m:sSupPr>
                          <m:ctrlPr>
                            <a:rPr lang="en-US" altLang="ko-KR" sz="1600" i="1" smtClean="0">
                              <a:latin typeface="Cambria Math" panose="02040503050406030204" pitchFamily="18" charset="0"/>
                            </a:rPr>
                          </m:ctrlPr>
                        </m:sSupPr>
                        <m:e>
                          <m:r>
                            <a:rPr lang="en-US" altLang="ko-KR" sz="1600" i="1" smtClean="0">
                              <a:latin typeface="Cambria Math" panose="02040503050406030204" pitchFamily="18" charset="0"/>
                            </a:rPr>
                            <m:t>𝑥</m:t>
                          </m:r>
                        </m:e>
                        <m:sup>
                          <m:r>
                            <a:rPr lang="en-US" altLang="ko-KR" sz="1600" i="1" smtClean="0">
                              <a:latin typeface="Cambria Math" panose="02040503050406030204" pitchFamily="18" charset="0"/>
                            </a:rPr>
                            <m:t>𝑖</m:t>
                          </m:r>
                        </m:sup>
                      </m:sSup>
                      <m:r>
                        <a:rPr lang="en-US" altLang="ko-KR" sz="1600" i="1" smtClean="0">
                          <a:latin typeface="Cambria Math" panose="02040503050406030204" pitchFamily="18" charset="0"/>
                        </a:rPr>
                        <m:t>𝑑</m:t>
                      </m:r>
                      <m:sSup>
                        <m:sSupPr>
                          <m:ctrlPr>
                            <a:rPr lang="en-US" altLang="ko-KR" sz="1600" i="1" smtClean="0">
                              <a:latin typeface="Cambria Math" panose="02040503050406030204" pitchFamily="18" charset="0"/>
                            </a:rPr>
                          </m:ctrlPr>
                        </m:sSupPr>
                        <m:e>
                          <m:r>
                            <a:rPr lang="en-US" altLang="ko-KR" sz="1600" i="1" smtClean="0">
                              <a:latin typeface="Cambria Math" panose="02040503050406030204" pitchFamily="18" charset="0"/>
                            </a:rPr>
                            <m:t>𝑥</m:t>
                          </m:r>
                        </m:e>
                        <m:sup>
                          <m:r>
                            <a:rPr lang="en-US" altLang="ko-KR" sz="1600" i="1" smtClean="0">
                              <a:latin typeface="Cambria Math" panose="02040503050406030204" pitchFamily="18" charset="0"/>
                            </a:rPr>
                            <m:t>𝑗</m:t>
                          </m:r>
                        </m:sup>
                      </m:sSup>
                    </m:oMath>
                  </m:oMathPara>
                </a14:m>
                <a:endParaRPr lang="en-US" altLang="ko-KR" sz="1600" i="1" dirty="0"/>
              </a:p>
              <a:p>
                <a:endParaRPr lang="en-US" altLang="ko-KR"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sz="1600" i="1" smtClean="0">
                          <a:latin typeface="Cambria Math" panose="02040503050406030204" pitchFamily="18" charset="0"/>
                        </a:rPr>
                        <m:t>𝜙</m:t>
                      </m:r>
                      <m:d>
                        <m:dPr>
                          <m:ctrlPr>
                            <a:rPr lang="en-US" altLang="ko-KR" sz="1600" b="0" i="1" smtClean="0">
                              <a:latin typeface="Cambria Math" panose="02040503050406030204" pitchFamily="18" charset="0"/>
                            </a:rPr>
                          </m:ctrlPr>
                        </m:dPr>
                        <m:e>
                          <m:acc>
                            <m:accPr>
                              <m:chr m:val="⃗"/>
                              <m:ctrlPr>
                                <a:rPr lang="en-US" altLang="ko-KR" sz="1600" b="0" i="1" smtClean="0">
                                  <a:latin typeface="Cambria Math" panose="02040503050406030204" pitchFamily="18" charset="0"/>
                                </a:rPr>
                              </m:ctrlPr>
                            </m:accPr>
                            <m:e>
                              <m:r>
                                <a:rPr lang="en-US" altLang="ko-KR" sz="1600" b="0" i="1" smtClean="0">
                                  <a:latin typeface="Cambria Math" panose="02040503050406030204" pitchFamily="18" charset="0"/>
                                </a:rPr>
                                <m:t>𝑥</m:t>
                              </m:r>
                            </m:e>
                          </m:acc>
                          <m:r>
                            <a:rPr lang="en-US" altLang="ko-KR" sz="1600" b="0" i="1" smtClean="0">
                              <a:latin typeface="Cambria Math" panose="02040503050406030204" pitchFamily="18" charset="0"/>
                            </a:rPr>
                            <m:t>,</m:t>
                          </m:r>
                          <m:r>
                            <a:rPr lang="en-US" altLang="ko-KR" sz="1600" b="0" i="1" smtClean="0">
                              <a:latin typeface="Cambria Math" panose="02040503050406030204" pitchFamily="18" charset="0"/>
                            </a:rPr>
                            <m:t>𝑡</m:t>
                          </m:r>
                        </m:e>
                      </m:d>
                      <m:r>
                        <a:rPr lang="en-US" altLang="ko-KR" sz="1600" i="1" smtClean="0">
                          <a:latin typeface="Cambria Math" panose="02040503050406030204" pitchFamily="18" charset="0"/>
                        </a:rPr>
                        <m:t>=</m:t>
                      </m:r>
                      <m:f>
                        <m:fPr>
                          <m:ctrlPr>
                            <a:rPr lang="en-US" altLang="ko-KR" sz="1600" b="0" i="1" smtClean="0">
                              <a:latin typeface="Cambria Math" panose="02040503050406030204" pitchFamily="18" charset="0"/>
                            </a:rPr>
                          </m:ctrlPr>
                        </m:fPr>
                        <m:num>
                          <m:r>
                            <a:rPr lang="en-US" altLang="ko-KR" sz="1600" b="0" i="1" smtClean="0">
                              <a:latin typeface="Cambria Math" panose="02040503050406030204" pitchFamily="18" charset="0"/>
                            </a:rPr>
                            <m:t>ℏ</m:t>
                          </m:r>
                        </m:num>
                        <m:den>
                          <m:rad>
                            <m:radPr>
                              <m:degHide m:val="on"/>
                              <m:ctrlPr>
                                <a:rPr lang="en-US" altLang="ko-KR" sz="1600" b="0" i="1" smtClean="0">
                                  <a:latin typeface="Cambria Math" panose="02040503050406030204" pitchFamily="18" charset="0"/>
                                </a:rPr>
                              </m:ctrlPr>
                            </m:radPr>
                            <m:deg/>
                            <m:e>
                              <m:r>
                                <a:rPr lang="en-US" altLang="ko-KR" sz="1600" b="0" i="1" smtClean="0">
                                  <a:latin typeface="Cambria Math" panose="02040503050406030204" pitchFamily="18" charset="0"/>
                                </a:rPr>
                                <m:t>2</m:t>
                              </m:r>
                            </m:e>
                          </m:rad>
                          <m:r>
                            <a:rPr lang="en-US" altLang="ko-KR" sz="1600" b="0" i="1" smtClean="0">
                              <a:latin typeface="Cambria Math" panose="02040503050406030204" pitchFamily="18" charset="0"/>
                            </a:rPr>
                            <m:t>𝑚</m:t>
                          </m:r>
                        </m:den>
                      </m:f>
                      <m:d>
                        <m:dPr>
                          <m:begChr m:val="["/>
                          <m:endChr m:val="]"/>
                          <m:ctrlPr>
                            <a:rPr lang="en-US" altLang="ko-KR" sz="1600" b="0" i="1" smtClean="0">
                              <a:latin typeface="Cambria Math" panose="02040503050406030204" pitchFamily="18" charset="0"/>
                            </a:rPr>
                          </m:ctrlPr>
                        </m:dPr>
                        <m:e>
                          <m:r>
                            <a:rPr lang="en-US" altLang="ko-KR" sz="1600" i="1">
                              <a:latin typeface="Cambria Math" panose="02040503050406030204" pitchFamily="18" charset="0"/>
                            </a:rPr>
                            <m:t>𝜓</m:t>
                          </m:r>
                          <m:d>
                            <m:dPr>
                              <m:ctrlPr>
                                <a:rPr lang="en-US" altLang="ko-KR" sz="1600" i="1">
                                  <a:latin typeface="Cambria Math" panose="02040503050406030204" pitchFamily="18" charset="0"/>
                                </a:rPr>
                              </m:ctrlPr>
                            </m:dPr>
                            <m:e>
                              <m:acc>
                                <m:accPr>
                                  <m:chr m:val="⃗"/>
                                  <m:ctrlPr>
                                    <a:rPr lang="en-US" altLang="ko-KR" sz="1600" i="1">
                                      <a:latin typeface="Cambria Math" panose="02040503050406030204" pitchFamily="18" charset="0"/>
                                    </a:rPr>
                                  </m:ctrlPr>
                                </m:accPr>
                                <m:e>
                                  <m:r>
                                    <a:rPr lang="en-US" altLang="ko-KR" sz="1600" i="1">
                                      <a:latin typeface="Cambria Math" panose="02040503050406030204" pitchFamily="18" charset="0"/>
                                    </a:rPr>
                                    <m:t>𝑥</m:t>
                                  </m:r>
                                </m:e>
                              </m:acc>
                              <m:r>
                                <a:rPr lang="en-US" altLang="ko-KR" sz="1600" i="1">
                                  <a:latin typeface="Cambria Math" panose="02040503050406030204" pitchFamily="18" charset="0"/>
                                </a:rPr>
                                <m:t>,</m:t>
                              </m:r>
                              <m:r>
                                <a:rPr lang="en-US" altLang="ko-KR" sz="1600" i="1">
                                  <a:latin typeface="Cambria Math" panose="02040503050406030204" pitchFamily="18" charset="0"/>
                                </a:rPr>
                                <m:t>𝑡</m:t>
                              </m:r>
                            </m:e>
                          </m:d>
                          <m:sSup>
                            <m:sSupPr>
                              <m:ctrlPr>
                                <a:rPr lang="en-US" altLang="ko-KR" sz="1600" i="1">
                                  <a:latin typeface="Cambria Math" panose="02040503050406030204" pitchFamily="18" charset="0"/>
                                </a:rPr>
                              </m:ctrlPr>
                            </m:sSupPr>
                            <m:e>
                              <m:r>
                                <a:rPr lang="en-US" altLang="ko-KR" sz="1600" i="1">
                                  <a:latin typeface="Cambria Math" panose="02040503050406030204" pitchFamily="18" charset="0"/>
                                </a:rPr>
                                <m:t>𝑒</m:t>
                              </m:r>
                            </m:e>
                            <m:sup>
                              <m:r>
                                <a:rPr lang="en-US" altLang="ko-KR" sz="1600" i="1">
                                  <a:latin typeface="Cambria Math" panose="02040503050406030204" pitchFamily="18" charset="0"/>
                                </a:rPr>
                                <m:t>−</m:t>
                              </m:r>
                              <m:r>
                                <a:rPr lang="en-US" altLang="ko-KR" sz="1600" i="1">
                                  <a:latin typeface="Cambria Math" panose="02040503050406030204" pitchFamily="18" charset="0"/>
                                </a:rPr>
                                <m:t>𝑖</m:t>
                              </m:r>
                              <m:f>
                                <m:fPr>
                                  <m:ctrlPr>
                                    <a:rPr lang="en-US" altLang="ko-KR" sz="1600" i="1">
                                      <a:latin typeface="Cambria Math" panose="02040503050406030204" pitchFamily="18" charset="0"/>
                                    </a:rPr>
                                  </m:ctrlPr>
                                </m:fPr>
                                <m:num>
                                  <m:r>
                                    <a:rPr lang="en-US" altLang="ko-KR" sz="1600" i="1">
                                      <a:latin typeface="Cambria Math" panose="02040503050406030204" pitchFamily="18" charset="0"/>
                                    </a:rPr>
                                    <m:t>𝑚</m:t>
                                  </m:r>
                                  <m:sSup>
                                    <m:sSupPr>
                                      <m:ctrlPr>
                                        <a:rPr lang="en-US" altLang="ko-KR" sz="1600" i="1">
                                          <a:latin typeface="Cambria Math" panose="02040503050406030204" pitchFamily="18" charset="0"/>
                                        </a:rPr>
                                      </m:ctrlPr>
                                    </m:sSupPr>
                                    <m:e>
                                      <m:r>
                                        <a:rPr lang="en-US" altLang="ko-KR" sz="1600" i="1">
                                          <a:latin typeface="Cambria Math" panose="02040503050406030204" pitchFamily="18" charset="0"/>
                                        </a:rPr>
                                        <m:t>𝑐</m:t>
                                      </m:r>
                                    </m:e>
                                    <m:sup>
                                      <m:r>
                                        <a:rPr lang="en-US" altLang="ko-KR" sz="1600" i="1">
                                          <a:latin typeface="Cambria Math" panose="02040503050406030204" pitchFamily="18" charset="0"/>
                                        </a:rPr>
                                        <m:t>2</m:t>
                                      </m:r>
                                    </m:sup>
                                  </m:sSup>
                                </m:num>
                                <m:den>
                                  <m:r>
                                    <a:rPr lang="en-US" altLang="ko-KR" sz="1600" i="1">
                                      <a:latin typeface="Cambria Math" panose="02040503050406030204" pitchFamily="18" charset="0"/>
                                    </a:rPr>
                                    <m:t>ℏ</m:t>
                                  </m:r>
                                </m:den>
                              </m:f>
                              <m:r>
                                <a:rPr lang="en-US" altLang="ko-KR" sz="1600" b="0" i="1" smtClean="0">
                                  <a:latin typeface="Cambria Math" panose="02040503050406030204" pitchFamily="18" charset="0"/>
                                </a:rPr>
                                <m:t>𝑡</m:t>
                              </m:r>
                            </m:sup>
                          </m:sSup>
                          <m:r>
                            <a:rPr lang="en-US" altLang="ko-KR" sz="1600" i="1">
                              <a:latin typeface="Cambria Math" panose="02040503050406030204" pitchFamily="18" charset="0"/>
                            </a:rPr>
                            <m:t>+</m:t>
                          </m:r>
                          <m:r>
                            <m:rPr>
                              <m:sty m:val="p"/>
                            </m:rPr>
                            <a:rPr lang="en-US" altLang="ko-KR" sz="1600" b="0" i="1" smtClean="0">
                              <a:latin typeface="Cambria Math" panose="02040503050406030204" pitchFamily="18" charset="0"/>
                            </a:rPr>
                            <m:t>h</m:t>
                          </m:r>
                          <m:r>
                            <a:rPr lang="en-US" altLang="ko-KR" sz="1600" b="0" i="1" smtClean="0">
                              <a:latin typeface="Cambria Math" panose="02040503050406030204" pitchFamily="18" charset="0"/>
                            </a:rPr>
                            <m:t>.</m:t>
                          </m:r>
                          <m:r>
                            <a:rPr lang="en-US" altLang="ko-KR" sz="1600" b="0" i="1" smtClean="0">
                              <a:latin typeface="Cambria Math" panose="02040503050406030204" pitchFamily="18" charset="0"/>
                            </a:rPr>
                            <m:t>𝑐</m:t>
                          </m:r>
                          <m:r>
                            <a:rPr lang="en-US" altLang="ko-KR" sz="1600" b="0" i="1" smtClean="0">
                              <a:latin typeface="Cambria Math" panose="02040503050406030204" pitchFamily="18" charset="0"/>
                            </a:rPr>
                            <m:t>.</m:t>
                          </m:r>
                        </m:e>
                      </m:d>
                    </m:oMath>
                  </m:oMathPara>
                </a14:m>
                <a:endParaRPr lang="ko-KR" altLang="en-US" sz="1600" dirty="0"/>
              </a:p>
            </p:txBody>
          </p:sp>
        </mc:Choice>
        <mc:Fallback xmlns="">
          <p:sp>
            <p:nvSpPr>
              <p:cNvPr id="26" name="TextBox 25">
                <a:extLst>
                  <a:ext uri="{FF2B5EF4-FFF2-40B4-BE49-F238E27FC236}">
                    <a16:creationId xmlns:a16="http://schemas.microsoft.com/office/drawing/2014/main" id="{6CABA0E2-8B5A-0693-03EA-648CB1115EBB}"/>
                  </a:ext>
                </a:extLst>
              </p:cNvPr>
              <p:cNvSpPr txBox="1">
                <a:spLocks noRot="1" noChangeAspect="1" noMove="1" noResize="1" noEditPoints="1" noAdjustHandles="1" noChangeArrowheads="1" noChangeShapeType="1" noTextEdit="1"/>
              </p:cNvSpPr>
              <p:nvPr/>
            </p:nvSpPr>
            <p:spPr>
              <a:xfrm>
                <a:off x="1888529" y="4660357"/>
                <a:ext cx="4220262" cy="1424942"/>
              </a:xfrm>
              <a:prstGeom prst="rect">
                <a:avLst/>
              </a:prstGeom>
              <a:blipFill>
                <a:blip r:embed="rId6"/>
                <a:stretch>
                  <a:fillRect/>
                </a:stretch>
              </a:blipFill>
            </p:spPr>
            <p:txBody>
              <a:bodyPr/>
              <a:lstStyle/>
              <a:p>
                <a:r>
                  <a:rPr lang="ko-KR" altLang="en-US">
                    <a:noFill/>
                  </a:rPr>
                  <a:t> </a:t>
                </a:r>
              </a:p>
            </p:txBody>
          </p:sp>
        </mc:Fallback>
      </mc:AlternateContent>
      <p:sp>
        <p:nvSpPr>
          <p:cNvPr id="29" name="화살표: 오른쪽 28">
            <a:extLst>
              <a:ext uri="{FF2B5EF4-FFF2-40B4-BE49-F238E27FC236}">
                <a16:creationId xmlns:a16="http://schemas.microsoft.com/office/drawing/2014/main" id="{BC67F293-1F48-E735-B676-F16578ACD6B8}"/>
              </a:ext>
            </a:extLst>
          </p:cNvPr>
          <p:cNvSpPr/>
          <p:nvPr/>
        </p:nvSpPr>
        <p:spPr>
          <a:xfrm>
            <a:off x="6192800" y="4843492"/>
            <a:ext cx="833120" cy="873760"/>
          </a:xfrm>
          <a:prstGeom prst="righ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31" name="사각형: 둥근 모서리 30">
                <a:extLst>
                  <a:ext uri="{FF2B5EF4-FFF2-40B4-BE49-F238E27FC236}">
                    <a16:creationId xmlns:a16="http://schemas.microsoft.com/office/drawing/2014/main" id="{E8C2E8C2-D260-53E0-E31A-FB7CB50CBF8C}"/>
                  </a:ext>
                </a:extLst>
              </p:cNvPr>
              <p:cNvSpPr/>
              <p:nvPr/>
            </p:nvSpPr>
            <p:spPr>
              <a:xfrm>
                <a:off x="7109929" y="4226818"/>
                <a:ext cx="4775198" cy="2101161"/>
              </a:xfrm>
              <a:prstGeom prst="roundRect">
                <a:avLst/>
              </a:prstGeom>
              <a:solidFill>
                <a:srgbClr val="CCECFF"/>
              </a:solid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r>
                  <a:rPr lang="en-US" altLang="ko-KR" sz="2800" dirty="0">
                    <a:solidFill>
                      <a:schemeClr val="tx1"/>
                    </a:solidFill>
                    <a:latin typeface="Abadi" panose="020B0604020104020204" pitchFamily="34" charset="0"/>
                  </a:rPr>
                  <a:t>[Schrodinger-Poisson Eq.]</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ko-KR" sz="2800" b="0" i="1" smtClean="0">
                          <a:solidFill>
                            <a:schemeClr val="tx1"/>
                          </a:solidFill>
                          <a:latin typeface="Cambria Math" panose="02040503050406030204" pitchFamily="18" charset="0"/>
                        </a:rPr>
                        <m:t>−</m:t>
                      </m:r>
                      <m:f>
                        <m:fPr>
                          <m:ctrlPr>
                            <a:rPr lang="en-US" altLang="ko-KR" sz="2800" b="0" i="1" smtClean="0">
                              <a:solidFill>
                                <a:schemeClr val="tx1"/>
                              </a:solidFill>
                              <a:latin typeface="Cambria Math" panose="02040503050406030204" pitchFamily="18" charset="0"/>
                            </a:rPr>
                          </m:ctrlPr>
                        </m:fPr>
                        <m:num>
                          <m:sSup>
                            <m:sSupPr>
                              <m:ctrlPr>
                                <a:rPr lang="en-US" altLang="ko-KR" sz="2800" b="0" i="1" smtClean="0">
                                  <a:solidFill>
                                    <a:schemeClr val="tx1"/>
                                  </a:solidFill>
                                  <a:latin typeface="Cambria Math" panose="02040503050406030204" pitchFamily="18" charset="0"/>
                                </a:rPr>
                              </m:ctrlPr>
                            </m:sSupPr>
                            <m:e>
                              <m:r>
                                <a:rPr lang="en-US" altLang="ko-KR" sz="2800" b="0" i="1" smtClean="0">
                                  <a:solidFill>
                                    <a:schemeClr val="tx1"/>
                                  </a:solidFill>
                                  <a:latin typeface="Cambria Math" panose="02040503050406030204" pitchFamily="18" charset="0"/>
                                </a:rPr>
                                <m:t>ℏ</m:t>
                              </m:r>
                            </m:e>
                            <m:sup>
                              <m:r>
                                <a:rPr lang="en-US" altLang="ko-KR" sz="2800" b="0" i="1" smtClean="0">
                                  <a:solidFill>
                                    <a:schemeClr val="tx1"/>
                                  </a:solidFill>
                                  <a:latin typeface="Cambria Math" panose="02040503050406030204" pitchFamily="18" charset="0"/>
                                </a:rPr>
                                <m:t>2</m:t>
                              </m:r>
                            </m:sup>
                          </m:sSup>
                        </m:num>
                        <m:den>
                          <m:r>
                            <a:rPr lang="en-US" altLang="ko-KR" sz="2800" b="0" i="1" smtClean="0">
                              <a:solidFill>
                                <a:schemeClr val="tx1"/>
                              </a:solidFill>
                              <a:latin typeface="Cambria Math" panose="02040503050406030204" pitchFamily="18" charset="0"/>
                            </a:rPr>
                            <m:t>2</m:t>
                          </m:r>
                          <m:r>
                            <a:rPr lang="en-US" altLang="ko-KR" sz="2800" b="0" i="1" smtClean="0">
                              <a:solidFill>
                                <a:schemeClr val="tx1"/>
                              </a:solidFill>
                              <a:latin typeface="Cambria Math" panose="02040503050406030204" pitchFamily="18" charset="0"/>
                            </a:rPr>
                            <m:t>𝑚</m:t>
                          </m:r>
                        </m:den>
                      </m:f>
                      <m:sSup>
                        <m:sSupPr>
                          <m:ctrlPr>
                            <a:rPr lang="en-US" altLang="ko-KR" sz="2800" b="0" i="1" smtClean="0">
                              <a:solidFill>
                                <a:schemeClr val="tx1"/>
                              </a:solidFill>
                              <a:latin typeface="Cambria Math" panose="02040503050406030204" pitchFamily="18" charset="0"/>
                            </a:rPr>
                          </m:ctrlPr>
                        </m:sSupPr>
                        <m:e>
                          <m:r>
                            <m:rPr>
                              <m:sty m:val="p"/>
                            </m:rPr>
                            <a:rPr lang="en-US" altLang="ko-KR" sz="2800" b="0" i="0" smtClean="0">
                              <a:solidFill>
                                <a:schemeClr val="tx1"/>
                              </a:solidFill>
                              <a:latin typeface="Cambria Math" panose="02040503050406030204" pitchFamily="18" charset="0"/>
                            </a:rPr>
                            <m:t>∇</m:t>
                          </m:r>
                        </m:e>
                        <m:sup>
                          <m:r>
                            <a:rPr lang="en-US" altLang="ko-KR" sz="2800" b="0" i="1" smtClean="0">
                              <a:solidFill>
                                <a:schemeClr val="tx1"/>
                              </a:solidFill>
                              <a:latin typeface="Cambria Math" panose="02040503050406030204" pitchFamily="18" charset="0"/>
                            </a:rPr>
                            <m:t>2</m:t>
                          </m:r>
                        </m:sup>
                      </m:sSup>
                      <m:r>
                        <a:rPr lang="en-US" altLang="ko-KR" sz="2800" b="0" i="1" smtClean="0">
                          <a:solidFill>
                            <a:schemeClr val="tx1"/>
                          </a:solidFill>
                          <a:latin typeface="Cambria Math" panose="02040503050406030204" pitchFamily="18" charset="0"/>
                        </a:rPr>
                        <m:t>𝜓</m:t>
                      </m:r>
                      <m:r>
                        <a:rPr lang="en-US" altLang="ko-KR" sz="2800" b="0" i="1" smtClean="0">
                          <a:solidFill>
                            <a:schemeClr val="tx1"/>
                          </a:solidFill>
                          <a:latin typeface="Cambria Math" panose="02040503050406030204" pitchFamily="18" charset="0"/>
                        </a:rPr>
                        <m:t>+</m:t>
                      </m:r>
                      <m:r>
                        <a:rPr lang="en-US" altLang="ko-KR" sz="2800" b="0" i="1" smtClean="0">
                          <a:solidFill>
                            <a:schemeClr val="tx1"/>
                          </a:solidFill>
                          <a:latin typeface="Cambria Math" panose="02040503050406030204" pitchFamily="18" charset="0"/>
                        </a:rPr>
                        <m:t>𝑚</m:t>
                      </m:r>
                      <m:r>
                        <m:rPr>
                          <m:sty m:val="p"/>
                        </m:rPr>
                        <a:rPr lang="en-US" altLang="ko-KR" sz="2800" b="0" i="0" smtClean="0">
                          <a:solidFill>
                            <a:schemeClr val="tx1"/>
                          </a:solidFill>
                          <a:latin typeface="Cambria Math" panose="02040503050406030204" pitchFamily="18" charset="0"/>
                        </a:rPr>
                        <m:t>Φ</m:t>
                      </m:r>
                      <m:r>
                        <a:rPr lang="en-US" altLang="ko-KR" sz="2800" b="0" i="1" smtClean="0">
                          <a:solidFill>
                            <a:schemeClr val="tx1"/>
                          </a:solidFill>
                          <a:latin typeface="Cambria Math" panose="02040503050406030204" pitchFamily="18" charset="0"/>
                        </a:rPr>
                        <m:t>𝜓</m:t>
                      </m:r>
                      <m:r>
                        <a:rPr lang="en-US" altLang="ko-KR" sz="2800" b="0" i="1" smtClean="0">
                          <a:solidFill>
                            <a:schemeClr val="tx1"/>
                          </a:solidFill>
                          <a:latin typeface="Cambria Math" panose="02040503050406030204" pitchFamily="18" charset="0"/>
                        </a:rPr>
                        <m:t>=</m:t>
                      </m:r>
                      <m:r>
                        <a:rPr lang="en-US" altLang="ko-KR" sz="2800" b="0" i="1" smtClean="0">
                          <a:solidFill>
                            <a:schemeClr val="tx1"/>
                          </a:solidFill>
                          <a:latin typeface="Cambria Math" panose="02040503050406030204" pitchFamily="18" charset="0"/>
                        </a:rPr>
                        <m:t>𝑖</m:t>
                      </m:r>
                      <m:r>
                        <a:rPr lang="en-US" altLang="ko-KR" sz="2800" b="0" i="1" smtClean="0">
                          <a:solidFill>
                            <a:schemeClr val="tx1"/>
                          </a:solidFill>
                          <a:latin typeface="Cambria Math" panose="02040503050406030204" pitchFamily="18" charset="0"/>
                        </a:rPr>
                        <m:t>ℏ</m:t>
                      </m:r>
                      <m:f>
                        <m:fPr>
                          <m:ctrlPr>
                            <a:rPr lang="en-US" altLang="ko-KR" sz="2800" b="0" i="1" smtClean="0">
                              <a:solidFill>
                                <a:schemeClr val="tx1"/>
                              </a:solidFill>
                              <a:latin typeface="Cambria Math" panose="02040503050406030204" pitchFamily="18" charset="0"/>
                            </a:rPr>
                          </m:ctrlPr>
                        </m:fPr>
                        <m:num>
                          <m:r>
                            <a:rPr lang="en-US" altLang="ko-KR" sz="2800" b="0" i="1" smtClean="0">
                              <a:solidFill>
                                <a:schemeClr val="tx1"/>
                              </a:solidFill>
                              <a:latin typeface="Cambria Math" panose="02040503050406030204" pitchFamily="18" charset="0"/>
                            </a:rPr>
                            <m:t>𝜕𝜓</m:t>
                          </m:r>
                        </m:num>
                        <m:den>
                          <m:r>
                            <a:rPr lang="en-US" altLang="ko-KR" sz="2800" b="0" i="1" smtClean="0">
                              <a:solidFill>
                                <a:schemeClr val="tx1"/>
                              </a:solidFill>
                              <a:latin typeface="Cambria Math" panose="02040503050406030204" pitchFamily="18" charset="0"/>
                            </a:rPr>
                            <m:t>𝜕</m:t>
                          </m:r>
                          <m:r>
                            <a:rPr lang="en-US" altLang="ko-KR" sz="2800" b="0" i="1" smtClean="0">
                              <a:solidFill>
                                <a:schemeClr val="tx1"/>
                              </a:solidFill>
                              <a:latin typeface="Cambria Math" panose="02040503050406030204" pitchFamily="18" charset="0"/>
                            </a:rPr>
                            <m:t>𝑡</m:t>
                          </m:r>
                        </m:den>
                      </m:f>
                    </m:oMath>
                  </m:oMathPara>
                </a14:m>
                <a:endParaRPr lang="en-US" altLang="ko-KR" sz="2800" i="1" dirty="0">
                  <a:solidFill>
                    <a:schemeClr val="tx1"/>
                  </a:solidFill>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altLang="ko-KR" sz="2800" b="0" i="1" smtClean="0">
                              <a:solidFill>
                                <a:schemeClr val="tx1"/>
                              </a:solidFill>
                              <a:latin typeface="Cambria Math" panose="02040503050406030204" pitchFamily="18" charset="0"/>
                            </a:rPr>
                          </m:ctrlPr>
                        </m:sSupPr>
                        <m:e>
                          <m:r>
                            <m:rPr>
                              <m:sty m:val="p"/>
                            </m:rPr>
                            <a:rPr lang="en-US" altLang="ko-KR" sz="2800" b="0" i="0" smtClean="0">
                              <a:solidFill>
                                <a:schemeClr val="tx1"/>
                              </a:solidFill>
                              <a:latin typeface="Cambria Math" panose="02040503050406030204" pitchFamily="18" charset="0"/>
                            </a:rPr>
                            <m:t>∇</m:t>
                          </m:r>
                        </m:e>
                        <m:sup>
                          <m:r>
                            <a:rPr lang="en-US" altLang="ko-KR" sz="2800" b="0" i="1" smtClean="0">
                              <a:solidFill>
                                <a:schemeClr val="tx1"/>
                              </a:solidFill>
                              <a:latin typeface="Cambria Math" panose="02040503050406030204" pitchFamily="18" charset="0"/>
                            </a:rPr>
                            <m:t>2</m:t>
                          </m:r>
                        </m:sup>
                      </m:sSup>
                      <m:r>
                        <m:rPr>
                          <m:sty m:val="p"/>
                        </m:rPr>
                        <a:rPr lang="en-US" altLang="ko-KR" sz="2800" b="0" i="0" smtClean="0">
                          <a:solidFill>
                            <a:schemeClr val="tx1"/>
                          </a:solidFill>
                          <a:latin typeface="Cambria Math" panose="02040503050406030204" pitchFamily="18" charset="0"/>
                        </a:rPr>
                        <m:t>Φ</m:t>
                      </m:r>
                      <m:r>
                        <a:rPr lang="en-US" altLang="ko-KR" sz="2800" b="0" i="1" smtClean="0">
                          <a:solidFill>
                            <a:schemeClr val="tx1"/>
                          </a:solidFill>
                          <a:latin typeface="Cambria Math" panose="02040503050406030204" pitchFamily="18" charset="0"/>
                        </a:rPr>
                        <m:t>=4</m:t>
                      </m:r>
                      <m:r>
                        <a:rPr lang="en-US" altLang="ko-KR" sz="2800" b="0" i="1" smtClean="0">
                          <a:solidFill>
                            <a:schemeClr val="tx1"/>
                          </a:solidFill>
                          <a:latin typeface="Cambria Math" panose="02040503050406030204" pitchFamily="18" charset="0"/>
                        </a:rPr>
                        <m:t>𝜋</m:t>
                      </m:r>
                      <m:r>
                        <a:rPr lang="en-US" altLang="ko-KR" sz="2800" b="0" i="1" smtClean="0">
                          <a:solidFill>
                            <a:schemeClr val="tx1"/>
                          </a:solidFill>
                          <a:latin typeface="Cambria Math" panose="02040503050406030204" pitchFamily="18" charset="0"/>
                        </a:rPr>
                        <m:t>𝐺</m:t>
                      </m:r>
                      <m:sSup>
                        <m:sSupPr>
                          <m:ctrlPr>
                            <a:rPr lang="en-US" altLang="ko-KR" sz="2800" b="0" i="1" smtClean="0">
                              <a:solidFill>
                                <a:schemeClr val="tx1"/>
                              </a:solidFill>
                              <a:latin typeface="Cambria Math" panose="02040503050406030204" pitchFamily="18" charset="0"/>
                            </a:rPr>
                          </m:ctrlPr>
                        </m:sSupPr>
                        <m:e>
                          <m:d>
                            <m:dPr>
                              <m:begChr m:val="|"/>
                              <m:endChr m:val="|"/>
                              <m:ctrlPr>
                                <a:rPr lang="en-US" altLang="ko-KR" sz="2800" b="0" i="1" smtClean="0">
                                  <a:solidFill>
                                    <a:schemeClr val="tx1"/>
                                  </a:solidFill>
                                  <a:latin typeface="Cambria Math" panose="02040503050406030204" pitchFamily="18" charset="0"/>
                                </a:rPr>
                              </m:ctrlPr>
                            </m:dPr>
                            <m:e>
                              <m:r>
                                <a:rPr lang="en-US" altLang="ko-KR" sz="2800" b="0" i="1" smtClean="0">
                                  <a:solidFill>
                                    <a:schemeClr val="tx1"/>
                                  </a:solidFill>
                                  <a:latin typeface="Cambria Math" panose="02040503050406030204" pitchFamily="18" charset="0"/>
                                </a:rPr>
                                <m:t>𝜓</m:t>
                              </m:r>
                            </m:e>
                          </m:d>
                        </m:e>
                        <m:sup>
                          <m:r>
                            <a:rPr lang="en-US" altLang="ko-KR" sz="2800" b="0" i="1" smtClean="0">
                              <a:solidFill>
                                <a:schemeClr val="tx1"/>
                              </a:solidFill>
                              <a:latin typeface="Cambria Math" panose="02040503050406030204" pitchFamily="18" charset="0"/>
                            </a:rPr>
                            <m:t>2</m:t>
                          </m:r>
                        </m:sup>
                      </m:sSup>
                    </m:oMath>
                  </m:oMathPara>
                </a14:m>
                <a:endParaRPr lang="ko-KR" altLang="en-US" sz="2800" dirty="0">
                  <a:solidFill>
                    <a:schemeClr val="tx1"/>
                  </a:solidFill>
                </a:endParaRPr>
              </a:p>
            </p:txBody>
          </p:sp>
        </mc:Choice>
        <mc:Fallback xmlns="">
          <p:sp>
            <p:nvSpPr>
              <p:cNvPr id="31" name="사각형: 둥근 모서리 30">
                <a:extLst>
                  <a:ext uri="{FF2B5EF4-FFF2-40B4-BE49-F238E27FC236}">
                    <a16:creationId xmlns:a16="http://schemas.microsoft.com/office/drawing/2014/main" id="{E8C2E8C2-D260-53E0-E31A-FB7CB50CBF8C}"/>
                  </a:ext>
                </a:extLst>
              </p:cNvPr>
              <p:cNvSpPr>
                <a:spLocks noRot="1" noChangeAspect="1" noMove="1" noResize="1" noEditPoints="1" noAdjustHandles="1" noChangeArrowheads="1" noChangeShapeType="1" noTextEdit="1"/>
              </p:cNvSpPr>
              <p:nvPr/>
            </p:nvSpPr>
            <p:spPr>
              <a:xfrm>
                <a:off x="7109929" y="4226818"/>
                <a:ext cx="4775198" cy="2101161"/>
              </a:xfrm>
              <a:prstGeom prst="roundRect">
                <a:avLst/>
              </a:prstGeom>
              <a:blipFill>
                <a:blip r:embed="rId7"/>
                <a:stretch>
                  <a:fillRect/>
                </a:stretch>
              </a:blipFill>
              <a:ln w="38100">
                <a:solidFill>
                  <a:srgbClr val="0000FF"/>
                </a:solidFill>
              </a:ln>
            </p:spPr>
            <p:txBody>
              <a:bodyPr/>
              <a:lstStyle/>
              <a:p>
                <a:r>
                  <a:rPr lang="ko-KR" altLang="en-US">
                    <a:noFill/>
                  </a:rPr>
                  <a:t> </a:t>
                </a:r>
              </a:p>
            </p:txBody>
          </p:sp>
        </mc:Fallback>
      </mc:AlternateContent>
      <p:sp>
        <p:nvSpPr>
          <p:cNvPr id="3" name="TextBox 2">
            <a:extLst>
              <a:ext uri="{FF2B5EF4-FFF2-40B4-BE49-F238E27FC236}">
                <a16:creationId xmlns:a16="http://schemas.microsoft.com/office/drawing/2014/main" id="{1B2AC938-4FDA-5E3C-823C-CDFCB0143481}"/>
              </a:ext>
            </a:extLst>
          </p:cNvPr>
          <p:cNvSpPr txBox="1"/>
          <p:nvPr/>
        </p:nvSpPr>
        <p:spPr>
          <a:xfrm>
            <a:off x="-1" y="4776517"/>
            <a:ext cx="2015414" cy="369332"/>
          </a:xfrm>
          <a:prstGeom prst="rect">
            <a:avLst/>
          </a:prstGeom>
          <a:noFill/>
        </p:spPr>
        <p:txBody>
          <a:bodyPr wrap="square" rtlCol="0">
            <a:spAutoFit/>
          </a:bodyPr>
          <a:lstStyle/>
          <a:p>
            <a:r>
              <a:rPr lang="en-US" altLang="ko-KR" dirty="0">
                <a:latin typeface="Abadi" panose="020B0604020104020204" pitchFamily="34" charset="0"/>
              </a:rPr>
              <a:t>Weak-Gravity Limit</a:t>
            </a:r>
            <a:endParaRPr lang="ko-KR" altLang="en-US" dirty="0">
              <a:latin typeface="Abadi" panose="020B0604020104020204" pitchFamily="34" charset="0"/>
            </a:endParaRPr>
          </a:p>
        </p:txBody>
      </p:sp>
      <p:sp>
        <p:nvSpPr>
          <p:cNvPr id="5" name="TextBox 4">
            <a:extLst>
              <a:ext uri="{FF2B5EF4-FFF2-40B4-BE49-F238E27FC236}">
                <a16:creationId xmlns:a16="http://schemas.microsoft.com/office/drawing/2014/main" id="{649F53F6-F71F-8E22-3347-A2A985AACC79}"/>
              </a:ext>
            </a:extLst>
          </p:cNvPr>
          <p:cNvSpPr txBox="1"/>
          <p:nvPr/>
        </p:nvSpPr>
        <p:spPr>
          <a:xfrm>
            <a:off x="0" y="5598296"/>
            <a:ext cx="2127380" cy="369332"/>
          </a:xfrm>
          <a:prstGeom prst="rect">
            <a:avLst/>
          </a:prstGeom>
          <a:noFill/>
        </p:spPr>
        <p:txBody>
          <a:bodyPr wrap="square" rtlCol="0">
            <a:spAutoFit/>
          </a:bodyPr>
          <a:lstStyle/>
          <a:p>
            <a:r>
              <a:rPr lang="en-US" altLang="ko-KR" dirty="0">
                <a:latin typeface="Abadi" panose="020B0604020104020204" pitchFamily="34" charset="0"/>
              </a:rPr>
              <a:t>Nonrelativistic Limit</a:t>
            </a:r>
            <a:endParaRPr lang="ko-KR" altLang="en-US" dirty="0">
              <a:latin typeface="Abadi" panose="020B0604020104020204" pitchFamily="34" charset="0"/>
            </a:endParaRPr>
          </a:p>
        </p:txBody>
      </p:sp>
      <p:sp>
        <p:nvSpPr>
          <p:cNvPr id="8" name="TextBox 7">
            <a:extLst>
              <a:ext uri="{FF2B5EF4-FFF2-40B4-BE49-F238E27FC236}">
                <a16:creationId xmlns:a16="http://schemas.microsoft.com/office/drawing/2014/main" id="{4BC3787D-707D-8AB2-E176-B4528C9A0CC7}"/>
              </a:ext>
            </a:extLst>
          </p:cNvPr>
          <p:cNvSpPr txBox="1"/>
          <p:nvPr/>
        </p:nvSpPr>
        <p:spPr>
          <a:xfrm>
            <a:off x="8348208" y="2874503"/>
            <a:ext cx="2761557"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D.J.E.Marsh</a:t>
            </a:r>
            <a:r>
              <a:rPr lang="en-US" altLang="ko-KR" sz="1400" dirty="0">
                <a:latin typeface="Arial" panose="020B0604020202020204" pitchFamily="34" charset="0"/>
                <a:cs typeface="Arial" panose="020B0604020202020204" pitchFamily="34" charset="0"/>
              </a:rPr>
              <a:t> 2016 (1510.07633)]</a:t>
            </a:r>
            <a:endParaRPr lang="ko-KR" altLang="en-US" sz="14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D7A30721-CF21-BF85-EFA1-E1710E851C52}"/>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4" name="직사각형 13">
            <a:extLst>
              <a:ext uri="{FF2B5EF4-FFF2-40B4-BE49-F238E27FC236}">
                <a16:creationId xmlns:a16="http://schemas.microsoft.com/office/drawing/2014/main" id="{F562D342-2FA0-BC14-F9F0-4B99178114E2}"/>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6" name="TextBox 15">
            <a:extLst>
              <a:ext uri="{FF2B5EF4-FFF2-40B4-BE49-F238E27FC236}">
                <a16:creationId xmlns:a16="http://schemas.microsoft.com/office/drawing/2014/main" id="{5B968E67-EB90-0AB2-E697-59EBB1AF6291}"/>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E744F7F-EC7A-B5C6-FF54-C9E13A4A929A}"/>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1620DFFA-60F4-866F-21C4-ECC46162F9E2}"/>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20ED5B8B-7378-83FA-4270-C1346CEEC9BB}"/>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784763D1-1076-7282-D06F-865518F6B68E}"/>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1" name="직사각형 20">
            <a:extLst>
              <a:ext uri="{FF2B5EF4-FFF2-40B4-BE49-F238E27FC236}">
                <a16:creationId xmlns:a16="http://schemas.microsoft.com/office/drawing/2014/main" id="{1701326D-B1E1-5E03-0966-EE47A9312957}"/>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339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4970B-0BC6-F567-F6DB-CF7C79D7052E}"/>
            </a:ext>
          </a:extLst>
        </p:cNvPr>
        <p:cNvGrpSpPr/>
        <p:nvPr/>
      </p:nvGrpSpPr>
      <p:grpSpPr>
        <a:xfrm>
          <a:off x="0" y="0"/>
          <a:ext cx="0" cy="0"/>
          <a:chOff x="0" y="0"/>
          <a:chExt cx="0" cy="0"/>
        </a:xfrm>
      </p:grpSpPr>
      <p:sp>
        <p:nvSpPr>
          <p:cNvPr id="34" name="제목 1">
            <a:extLst>
              <a:ext uri="{FF2B5EF4-FFF2-40B4-BE49-F238E27FC236}">
                <a16:creationId xmlns:a16="http://schemas.microsoft.com/office/drawing/2014/main" id="{937E107C-D403-E724-84F3-08DEDF7877BC}"/>
              </a:ext>
            </a:extLst>
          </p:cNvPr>
          <p:cNvSpPr>
            <a:spLocks noGrp="1"/>
          </p:cNvSpPr>
          <p:nvPr>
            <p:ph type="title"/>
          </p:nvPr>
        </p:nvSpPr>
        <p:spPr>
          <a:xfrm>
            <a:off x="1644688" y="384558"/>
            <a:ext cx="8902624" cy="956847"/>
          </a:xfrm>
        </p:spPr>
        <p:txBody>
          <a:bodyPr>
            <a:noAutofit/>
          </a:bodyPr>
          <a:lstStyle/>
          <a:p>
            <a:pPr algn="ctr"/>
            <a:r>
              <a:rPr lang="en-US" altLang="ko-KR" sz="4000" b="1" dirty="0">
                <a:latin typeface="Grandview" panose="020B0502040204020203" pitchFamily="34" charset="0"/>
                <a:cs typeface="Arial" panose="020B0604020202020204" pitchFamily="34" charset="0"/>
              </a:rPr>
              <a:t>DF from Density Perturbation</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내용 개체 틀 2">
                <a:extLst>
                  <a:ext uri="{FF2B5EF4-FFF2-40B4-BE49-F238E27FC236}">
                    <a16:creationId xmlns:a16="http://schemas.microsoft.com/office/drawing/2014/main" id="{F44A8673-6667-A3BD-C570-22671230415B}"/>
                  </a:ext>
                </a:extLst>
              </p:cNvPr>
              <p:cNvSpPr txBox="1">
                <a:spLocks/>
              </p:cNvSpPr>
              <p:nvPr/>
            </p:nvSpPr>
            <p:spPr>
              <a:xfrm>
                <a:off x="659363" y="1495129"/>
                <a:ext cx="10873274" cy="5042309"/>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ko-KR" sz="2000" i="1" smtClean="0">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𝐹</m:t>
                              </m:r>
                            </m:e>
                          </m:acc>
                        </m:e>
                        <m:sub>
                          <m:r>
                            <m:rPr>
                              <m:sty m:val="p"/>
                            </m:rPr>
                            <a:rPr lang="en-US" altLang="ko-KR" sz="2000" i="1">
                              <a:latin typeface="Cambria Math" panose="02040503050406030204" pitchFamily="18" charset="0"/>
                            </a:rPr>
                            <m:t>DF</m:t>
                          </m:r>
                        </m:sub>
                      </m:sSub>
                      <m:d>
                        <m:dPr>
                          <m:ctrlPr>
                            <a:rPr lang="en-US" altLang="ko-KR" sz="2000" i="1">
                              <a:latin typeface="Cambria Math" panose="02040503050406030204" pitchFamily="18" charset="0"/>
                            </a:rPr>
                          </m:ctrlPr>
                        </m:dPr>
                        <m:e>
                          <m:r>
                            <a:rPr lang="en-US" altLang="ko-KR" sz="2000" i="1">
                              <a:latin typeface="Cambria Math" panose="02040503050406030204" pitchFamily="18" charset="0"/>
                            </a:rPr>
                            <m:t>𝑡</m:t>
                          </m:r>
                        </m:e>
                      </m:d>
                      <m:r>
                        <a:rPr lang="en-US" altLang="ko-KR" sz="2000" i="1">
                          <a:latin typeface="Cambria Math" panose="02040503050406030204" pitchFamily="18" charset="0"/>
                        </a:rPr>
                        <m:t>=</m:t>
                      </m:r>
                      <m:acc>
                        <m:accPr>
                          <m:chr m:val="̅"/>
                          <m:ctrlPr>
                            <a:rPr lang="en-US" altLang="ko-KR" sz="2000" b="0" i="1" smtClean="0">
                              <a:latin typeface="Cambria Math" panose="02040503050406030204" pitchFamily="18" charset="0"/>
                            </a:rPr>
                          </m:ctrlPr>
                        </m:accPr>
                        <m:e>
                          <m:r>
                            <a:rPr lang="en-US" altLang="ko-KR" sz="2000" i="1">
                              <a:latin typeface="Cambria Math" panose="02040503050406030204" pitchFamily="18" charset="0"/>
                            </a:rPr>
                            <m:t>𝜌</m:t>
                          </m:r>
                        </m:e>
                      </m:acc>
                      <m:nary>
                        <m:naryPr>
                          <m:subHide m:val="on"/>
                          <m:supHide m:val="on"/>
                          <m:ctrlPr>
                            <a:rPr lang="en-US" altLang="ko-KR" sz="2000" i="1">
                              <a:latin typeface="Cambria Math" panose="02040503050406030204" pitchFamily="18" charset="0"/>
                            </a:rPr>
                          </m:ctrlPr>
                        </m:naryPr>
                        <m:sub/>
                        <m:sup/>
                        <m:e>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d>
                            <m:dPr>
                              <m:ctrlPr>
                                <a:rPr lang="en-US" altLang="ko-KR" sz="2000" i="1" dirty="0">
                                  <a:latin typeface="Cambria Math" panose="02040503050406030204" pitchFamily="18" charset="0"/>
                                </a:rPr>
                              </m:ctrlPr>
                            </m:dPr>
                            <m:e>
                              <m:r>
                                <m:rPr>
                                  <m:sty m:val="p"/>
                                </m:rPr>
                                <a:rPr lang="en-US" altLang="ko-KR" sz="2000" dirty="0">
                                  <a:latin typeface="Cambria Math" panose="02040503050406030204" pitchFamily="18" charset="0"/>
                                </a:rPr>
                                <m:t>∇</m:t>
                              </m:r>
                              <m:sSub>
                                <m:sSubPr>
                                  <m:ctrlPr>
                                    <a:rPr lang="en-US" altLang="ko-KR" sz="2000" i="1" dirty="0">
                                      <a:latin typeface="Cambria Math" panose="02040503050406030204" pitchFamily="18" charset="0"/>
                                    </a:rPr>
                                  </m:ctrlPr>
                                </m:sSubPr>
                                <m:e>
                                  <m:r>
                                    <m:rPr>
                                      <m:sty m:val="p"/>
                                    </m:rPr>
                                    <a:rPr lang="en-US" altLang="ko-KR" sz="2000" dirty="0">
                                      <a:latin typeface="Cambria Math" panose="02040503050406030204" pitchFamily="18" charset="0"/>
                                    </a:rPr>
                                    <m:t>Φ</m:t>
                                  </m:r>
                                </m:e>
                                <m:sub>
                                  <m:r>
                                    <m:rPr>
                                      <m:sty m:val="p"/>
                                    </m:rPr>
                                    <a:rPr lang="en-US" altLang="ko-KR" sz="2000" i="1" dirty="0">
                                      <a:latin typeface="Cambria Math" panose="02040503050406030204" pitchFamily="18" charset="0"/>
                                    </a:rPr>
                                    <m:t>P</m:t>
                                  </m:r>
                                </m:sub>
                              </m:sSub>
                            </m:e>
                          </m:d>
                          <m:r>
                            <a:rPr lang="en-US" altLang="ko-KR" sz="2000" i="1" smtClean="0">
                              <a:solidFill>
                                <a:srgbClr val="FF0000"/>
                              </a:solidFill>
                              <a:latin typeface="Cambria Math" panose="02040503050406030204" pitchFamily="18" charset="0"/>
                            </a:rPr>
                            <m:t>𝛿</m:t>
                          </m:r>
                          <m:d>
                            <m:dPr>
                              <m:ctrlPr>
                                <a:rPr lang="en-US" altLang="ko-KR" sz="2000" i="1" dirty="0">
                                  <a:solidFill>
                                    <a:srgbClr val="FF0000"/>
                                  </a:solidFill>
                                  <a:latin typeface="Cambria Math" panose="02040503050406030204" pitchFamily="18" charset="0"/>
                                </a:rPr>
                              </m:ctrlPr>
                            </m:dPr>
                            <m:e>
                              <m:acc>
                                <m:accPr>
                                  <m:chr m:val="⃗"/>
                                  <m:ctrlPr>
                                    <a:rPr lang="en-US" altLang="ko-KR" sz="2000" i="1" dirty="0">
                                      <a:solidFill>
                                        <a:srgbClr val="FF0000"/>
                                      </a:solidFill>
                                      <a:latin typeface="Cambria Math" panose="02040503050406030204" pitchFamily="18" charset="0"/>
                                    </a:rPr>
                                  </m:ctrlPr>
                                </m:accPr>
                                <m:e>
                                  <m:r>
                                    <a:rPr lang="en-US" altLang="ko-KR" sz="2000" i="1" dirty="0">
                                      <a:solidFill>
                                        <a:srgbClr val="FF0000"/>
                                      </a:solidFill>
                                      <a:latin typeface="Cambria Math" panose="02040503050406030204" pitchFamily="18" charset="0"/>
                                    </a:rPr>
                                    <m:t>𝑥</m:t>
                                  </m:r>
                                </m:e>
                              </m:acc>
                              <m:r>
                                <a:rPr lang="en-US" altLang="ko-KR" sz="2000" i="1" dirty="0">
                                  <a:solidFill>
                                    <a:srgbClr val="FF0000"/>
                                  </a:solidFill>
                                  <a:latin typeface="Cambria Math" panose="02040503050406030204" pitchFamily="18" charset="0"/>
                                </a:rPr>
                                <m:t>,</m:t>
                              </m:r>
                              <m:r>
                                <a:rPr lang="en-US" altLang="ko-KR" sz="2000" i="1" dirty="0">
                                  <a:solidFill>
                                    <a:srgbClr val="FF0000"/>
                                  </a:solidFill>
                                  <a:latin typeface="Cambria Math" panose="02040503050406030204" pitchFamily="18" charset="0"/>
                                </a:rPr>
                                <m:t>𝑡</m:t>
                              </m:r>
                            </m:e>
                          </m:d>
                        </m:e>
                      </m:nary>
                      <m:r>
                        <a:rPr lang="en-US" altLang="ko-KR" sz="2000" b="0" i="1" dirty="0" smtClean="0">
                          <a:latin typeface="Cambria Math" panose="02040503050406030204" pitchFamily="18" charset="0"/>
                        </a:rPr>
                        <m:t>=−</m:t>
                      </m:r>
                      <m:r>
                        <a:rPr lang="en-US" altLang="ko-KR" sz="2000" i="1">
                          <a:latin typeface="Cambria Math" panose="02040503050406030204" pitchFamily="18" charset="0"/>
                        </a:rPr>
                        <m:t>4</m:t>
                      </m:r>
                      <m:r>
                        <a:rPr lang="en-US" altLang="ko-KR" sz="2000" i="1">
                          <a:latin typeface="Cambria Math" panose="02040503050406030204" pitchFamily="18" charset="0"/>
                        </a:rPr>
                        <m:t>𝜋</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𝐺</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m:rPr>
                                          <m:sty m:val="p"/>
                                        </m:rPr>
                                        <a:rPr lang="en-US" altLang="ko-KR" sz="2000" i="1">
                                          <a:latin typeface="Cambria Math" panose="02040503050406030204" pitchFamily="18" charset="0"/>
                                        </a:rPr>
                                        <m:t>P</m:t>
                                      </m:r>
                                    </m:sub>
                                  </m:sSub>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𝑣</m:t>
                                      </m:r>
                                    </m:e>
                                    <m:sub>
                                      <m:r>
                                        <m:rPr>
                                          <m:sty m:val="p"/>
                                        </m:rPr>
                                        <a:rPr lang="en-US" altLang="ko-KR" sz="2000">
                                          <a:latin typeface="Cambria Math" panose="02040503050406030204" pitchFamily="18" charset="0"/>
                                        </a:rPr>
                                        <m:t>P</m:t>
                                      </m:r>
                                    </m:sub>
                                  </m:sSub>
                                </m:den>
                              </m:f>
                            </m:e>
                          </m:d>
                        </m:e>
                        <m:sup>
                          <m:r>
                            <a:rPr lang="en-US" altLang="ko-KR" sz="2000" i="1">
                              <a:latin typeface="Cambria Math" panose="02040503050406030204" pitchFamily="18" charset="0"/>
                            </a:rPr>
                            <m:t>2</m:t>
                          </m:r>
                        </m:sup>
                      </m:sSup>
                      <m:sSub>
                        <m:sSubPr>
                          <m:ctrlPr>
                            <a:rPr lang="en-US" altLang="ko-KR" sz="2000" b="0" i="1" smtClean="0">
                              <a:solidFill>
                                <a:srgbClr val="FF0000"/>
                              </a:solidFill>
                              <a:latin typeface="Cambria Math" panose="02040503050406030204" pitchFamily="18" charset="0"/>
                            </a:rPr>
                          </m:ctrlPr>
                        </m:sSubPr>
                        <m:e>
                          <m:acc>
                            <m:accPr>
                              <m:chr m:val="⃗"/>
                              <m:ctrlPr>
                                <a:rPr lang="en-US" altLang="ko-KR" sz="2000" b="0" i="1" smtClean="0">
                                  <a:solidFill>
                                    <a:srgbClr val="FF0000"/>
                                  </a:solidFill>
                                  <a:latin typeface="Cambria Math" panose="02040503050406030204" pitchFamily="18" charset="0"/>
                                </a:rPr>
                              </m:ctrlPr>
                            </m:accPr>
                            <m:e>
                              <m:r>
                                <a:rPr lang="en-US" altLang="ko-KR" sz="2000" i="1">
                                  <a:solidFill>
                                    <a:srgbClr val="FF0000"/>
                                  </a:solidFill>
                                  <a:latin typeface="Cambria Math" panose="02040503050406030204" pitchFamily="18" charset="0"/>
                                </a:rPr>
                                <m:t>𝐶</m:t>
                              </m:r>
                            </m:e>
                          </m:acc>
                        </m:e>
                        <m:sub>
                          <m:r>
                            <m:rPr>
                              <m:sty m:val="p"/>
                            </m:rPr>
                            <a:rPr lang="en-US" altLang="ko-KR" sz="2000" b="0" i="1" smtClean="0">
                              <a:solidFill>
                                <a:srgbClr val="FF0000"/>
                              </a:solidFill>
                              <a:latin typeface="Cambria Math" panose="02040503050406030204" pitchFamily="18" charset="0"/>
                            </a:rPr>
                            <m:t>DF</m:t>
                          </m:r>
                        </m:sub>
                      </m:sSub>
                      <m:d>
                        <m:dPr>
                          <m:ctrlPr>
                            <a:rPr lang="en-US" altLang="ko-KR" sz="2000" i="1">
                              <a:solidFill>
                                <a:srgbClr val="FF0000"/>
                              </a:solidFill>
                              <a:latin typeface="Cambria Math" panose="02040503050406030204" pitchFamily="18" charset="0"/>
                            </a:rPr>
                          </m:ctrlPr>
                        </m:dPr>
                        <m:e>
                          <m:r>
                            <a:rPr lang="en-US" altLang="ko-KR" sz="2000" i="1">
                              <a:solidFill>
                                <a:srgbClr val="FF0000"/>
                              </a:solidFill>
                              <a:latin typeface="Cambria Math" panose="02040503050406030204" pitchFamily="18" charset="0"/>
                            </a:rPr>
                            <m:t>𝑏</m:t>
                          </m:r>
                          <m:r>
                            <a:rPr lang="en-US" altLang="ko-KR" sz="2000" i="1">
                              <a:solidFill>
                                <a:srgbClr val="FF0000"/>
                              </a:solidFill>
                              <a:latin typeface="Cambria Math" panose="02040503050406030204" pitchFamily="18" charset="0"/>
                            </a:rPr>
                            <m:t>,</m:t>
                          </m:r>
                          <m:sSub>
                            <m:sSubPr>
                              <m:ctrlPr>
                                <a:rPr lang="en-US" altLang="ko-KR" sz="2000" i="1">
                                  <a:solidFill>
                                    <a:srgbClr val="FF0000"/>
                                  </a:solidFill>
                                  <a:latin typeface="Cambria Math" panose="02040503050406030204" pitchFamily="18" charset="0"/>
                                </a:rPr>
                              </m:ctrlPr>
                            </m:sSubPr>
                            <m:e>
                              <m:r>
                                <a:rPr lang="en-US" altLang="ko-KR" sz="2000" i="1">
                                  <a:solidFill>
                                    <a:srgbClr val="FF0000"/>
                                  </a:solidFill>
                                  <a:latin typeface="Cambria Math" panose="02040503050406030204" pitchFamily="18" charset="0"/>
                                </a:rPr>
                                <m:t>𝑀</m:t>
                              </m:r>
                            </m:e>
                            <m:sub>
                              <m:r>
                                <m:rPr>
                                  <m:sty m:val="p"/>
                                </m:rPr>
                                <a:rPr lang="en-US" altLang="ko-KR" sz="2000" i="1">
                                  <a:solidFill>
                                    <a:srgbClr val="FF0000"/>
                                  </a:solidFill>
                                  <a:latin typeface="Cambria Math" panose="02040503050406030204" pitchFamily="18" charset="0"/>
                                </a:rPr>
                                <m:t>P</m:t>
                              </m:r>
                            </m:sub>
                          </m:sSub>
                        </m:e>
                      </m:d>
                    </m:oMath>
                  </m:oMathPara>
                </a14:m>
                <a:endParaRPr lang="en-US" altLang="ko-KR" sz="2000" dirty="0"/>
              </a:p>
              <a:p>
                <a:r>
                  <a:rPr lang="en-US" altLang="ko-KR" sz="2000" dirty="0"/>
                  <a:t>Getting density perturbation </a:t>
                </a:r>
                <a14:m>
                  <m:oMath xmlns:m="http://schemas.openxmlformats.org/officeDocument/2006/math">
                    <m:r>
                      <a:rPr lang="en-US" altLang="ko-KR" sz="2000" i="1">
                        <a:latin typeface="Cambria Math" panose="02040503050406030204" pitchFamily="18" charset="0"/>
                      </a:rPr>
                      <m:t>𝛿</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b="0" i="1" smtClean="0">
                        <a:latin typeface="Cambria Math" panose="02040503050406030204" pitchFamily="18" charset="0"/>
                      </a:rPr>
                      <m:t>≡</m:t>
                    </m:r>
                    <m:r>
                      <a:rPr lang="en-US" altLang="ko-KR" sz="2000" i="1">
                        <a:latin typeface="Cambria Math" panose="02040503050406030204" pitchFamily="18" charset="0"/>
                      </a:rPr>
                      <m:t>𝜌</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i="1">
                        <a:latin typeface="Cambria Math" panose="02040503050406030204" pitchFamily="18" charset="0"/>
                      </a:rPr>
                      <m:t>/</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r>
                      <a:rPr lang="en-US" altLang="ko-KR" sz="2000" i="1">
                        <a:latin typeface="Cambria Math" panose="02040503050406030204" pitchFamily="18" charset="0"/>
                      </a:rPr>
                      <m:t>−1</m:t>
                    </m:r>
                  </m:oMath>
                </a14:m>
                <a:r>
                  <a:rPr lang="en-US" altLang="ko-KR" sz="2000" dirty="0"/>
                  <a:t> is necessary!</a:t>
                </a:r>
              </a:p>
              <a:p>
                <a:pPr marL="457200" indent="-457200">
                  <a:buAutoNum type="arabicPeriod"/>
                </a:pPr>
                <a:r>
                  <a:rPr lang="en-US" altLang="ko-KR" sz="2000" dirty="0"/>
                  <a:t>Linear Perturbation of fluid eq. </a:t>
                </a:r>
                <a:r>
                  <a:rPr lang="ko-KR" altLang="en-US" sz="2000" dirty="0"/>
                  <a:t>⇒</a:t>
                </a:r>
                <a:r>
                  <a:rPr lang="en-US" altLang="ko-KR" sz="2000" dirty="0"/>
                  <a:t> Green function approach</a:t>
                </a:r>
              </a:p>
              <a:p>
                <a:pPr marL="0" indent="0">
                  <a:buNone/>
                </a:pPr>
                <a14:m>
                  <m:oMathPara xmlns:m="http://schemas.openxmlformats.org/officeDocument/2006/math">
                    <m:oMathParaPr>
                      <m:jc m:val="centerGroup"/>
                    </m:oMathParaPr>
                    <m:oMath xmlns:m="http://schemas.openxmlformats.org/officeDocument/2006/math">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𝛿</m:t>
                          </m:r>
                        </m:num>
                        <m:den>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𝑡</m:t>
                              </m:r>
                            </m:e>
                            <m:sup>
                              <m:r>
                                <a:rPr lang="en-US" altLang="ko-KR" sz="2000" i="1">
                                  <a:latin typeface="Cambria Math" panose="02040503050406030204" pitchFamily="18" charset="0"/>
                                </a:rPr>
                                <m:t>2</m:t>
                              </m:r>
                            </m:sup>
                          </m:sSup>
                        </m:den>
                      </m:f>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ℏ</m:t>
                              </m:r>
                            </m:e>
                            <m:sup>
                              <m:r>
                                <a:rPr lang="en-US" altLang="ko-KR" sz="2000" i="1">
                                  <a:latin typeface="Cambria Math" panose="02040503050406030204" pitchFamily="18" charset="0"/>
                                </a:rPr>
                                <m:t>2</m:t>
                              </m:r>
                            </m:sup>
                          </m:sSup>
                        </m:num>
                        <m:den>
                          <m:r>
                            <a:rPr lang="en-US" altLang="ko-KR" sz="2000" i="1">
                              <a:latin typeface="Cambria Math" panose="02040503050406030204" pitchFamily="18" charset="0"/>
                            </a:rPr>
                            <m:t>4</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den>
                      </m:f>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4</m:t>
                          </m:r>
                        </m:sup>
                      </m:sSup>
                      <m:r>
                        <a:rPr lang="en-US" altLang="ko-KR" sz="2000" i="1">
                          <a:latin typeface="Cambria Math" panose="02040503050406030204" pitchFamily="18" charset="0"/>
                        </a:rPr>
                        <m:t>𝛿</m:t>
                      </m:r>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2</m:t>
                          </m:r>
                        </m:sup>
                      </m:sSup>
                      <m:sSub>
                        <m:sSubPr>
                          <m:ctrlPr>
                            <a:rPr lang="en-US" altLang="ko-KR" sz="2000" i="1">
                              <a:latin typeface="Cambria Math" panose="02040503050406030204" pitchFamily="18" charset="0"/>
                            </a:rPr>
                          </m:ctrlPr>
                        </m:sSubPr>
                        <m:e>
                          <m:r>
                            <m:rPr>
                              <m:sty m:val="p"/>
                            </m:rPr>
                            <a:rPr lang="en-US" altLang="ko-KR" sz="2000">
                              <a:latin typeface="Cambria Math" panose="02040503050406030204" pitchFamily="18" charset="0"/>
                            </a:rPr>
                            <m:t>Φ</m:t>
                          </m:r>
                        </m:e>
                        <m:sub>
                          <m:r>
                            <m:rPr>
                              <m:sty m:val="p"/>
                            </m:rPr>
                            <a:rPr lang="en-US" altLang="ko-KR" sz="2000" i="1">
                              <a:latin typeface="Cambria Math" panose="02040503050406030204" pitchFamily="18" charset="0"/>
                            </a:rPr>
                            <m:t>P</m:t>
                          </m:r>
                        </m:sub>
                      </m:sSub>
                      <m:r>
                        <a:rPr lang="en-US" altLang="ko-KR" sz="2000" b="0" i="1" smtClean="0">
                          <a:latin typeface="Cambria Math" panose="02040503050406030204" pitchFamily="18" charset="0"/>
                        </a:rPr>
                        <m:t>  ⇒   </m:t>
                      </m:r>
                      <m:r>
                        <a:rPr lang="en-US" altLang="ko-KR" sz="2000" b="0" i="1" smtClean="0">
                          <a:latin typeface="Cambria Math" panose="02040503050406030204" pitchFamily="18" charset="0"/>
                        </a:rPr>
                        <m:t>𝛿</m:t>
                      </m:r>
                      <m:d>
                        <m:dPr>
                          <m:ctrlPr>
                            <a:rPr lang="en-US" altLang="ko-KR" sz="2000" b="0" i="1" smtClean="0">
                              <a:latin typeface="Cambria Math" panose="02040503050406030204" pitchFamily="18" charset="0"/>
                            </a:rPr>
                          </m:ctrlPr>
                        </m:d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𝑥</m:t>
                              </m:r>
                            </m:e>
                          </m:acc>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𝑡</m:t>
                          </m:r>
                        </m:e>
                      </m:d>
                      <m:r>
                        <a:rPr lang="en-US" altLang="ko-KR" sz="2000" b="0" i="1" smtClean="0">
                          <a:latin typeface="Cambria Math" panose="02040503050406030204" pitchFamily="18" charset="0"/>
                        </a:rPr>
                        <m:t>=</m:t>
                      </m:r>
                      <m:r>
                        <a:rPr lang="en-US" altLang="ko-KR" sz="2000" i="1" dirty="0">
                          <a:latin typeface="Cambria Math" panose="02040503050406030204" pitchFamily="18" charset="0"/>
                        </a:rPr>
                        <m:t>4</m:t>
                      </m:r>
                      <m:r>
                        <a:rPr lang="en-US" altLang="ko-KR" sz="2000" i="1" dirty="0">
                          <a:latin typeface="Cambria Math" panose="02040503050406030204" pitchFamily="18" charset="0"/>
                        </a:rPr>
                        <m:t>𝜋</m:t>
                      </m:r>
                      <m:r>
                        <a:rPr lang="en-US" altLang="ko-KR" sz="2000" i="1" dirty="0">
                          <a:latin typeface="Cambria Math" panose="02040503050406030204" pitchFamily="18" charset="0"/>
                        </a:rPr>
                        <m:t>𝐺</m:t>
                      </m:r>
                      <m:sSub>
                        <m:sSubPr>
                          <m:ctrlPr>
                            <a:rPr lang="en-US" altLang="ko-KR" sz="2000" i="1" dirty="0">
                              <a:latin typeface="Cambria Math" panose="02040503050406030204" pitchFamily="18" charset="0"/>
                            </a:rPr>
                          </m:ctrlPr>
                        </m:sSubPr>
                        <m:e>
                          <m:r>
                            <a:rPr lang="en-US" altLang="ko-KR" sz="2000" i="1" dirty="0">
                              <a:latin typeface="Cambria Math" panose="02040503050406030204" pitchFamily="18" charset="0"/>
                            </a:rPr>
                            <m:t>𝑀</m:t>
                          </m:r>
                        </m:e>
                        <m:sub>
                          <m:r>
                            <m:rPr>
                              <m:sty m:val="p"/>
                            </m:rPr>
                            <a:rPr lang="en-US" altLang="ko-KR" sz="2000" i="1" dirty="0">
                              <a:latin typeface="Cambria Math" panose="02040503050406030204" pitchFamily="18" charset="0"/>
                            </a:rPr>
                            <m:t>P</m:t>
                          </m:r>
                        </m:sub>
                      </m:sSub>
                      <m:nary>
                        <m:naryPr>
                          <m:subHide m:val="on"/>
                          <m:supHide m:val="on"/>
                          <m:ctrlPr>
                            <a:rPr lang="en-US" altLang="ko-KR" sz="2000" b="0" i="1" smtClean="0">
                              <a:latin typeface="Cambria Math" panose="02040503050406030204" pitchFamily="18" charset="0"/>
                            </a:rPr>
                          </m:ctrlPr>
                        </m:naryPr>
                        <m:sub/>
                        <m:sup/>
                        <m:e>
                          <m:r>
                            <a:rPr lang="en-US" altLang="ko-KR" sz="2000" b="0" i="1" dirty="0" smtClean="0">
                              <a:latin typeface="Cambria Math" panose="02040503050406030204" pitchFamily="18" charset="0"/>
                            </a:rPr>
                            <m:t>𝑑</m:t>
                          </m:r>
                          <m:sSup>
                            <m:sSupPr>
                              <m:ctrlPr>
                                <a:rPr lang="en-US" altLang="ko-KR" sz="2000" b="0" i="1" dirty="0" smtClean="0">
                                  <a:latin typeface="Cambria Math" panose="02040503050406030204" pitchFamily="18" charset="0"/>
                                </a:rPr>
                              </m:ctrlPr>
                            </m:sSupPr>
                            <m:e>
                              <m:r>
                                <a:rPr lang="en-US" altLang="ko-KR" sz="2000" b="0" i="1" dirty="0" smtClean="0">
                                  <a:latin typeface="Cambria Math" panose="02040503050406030204" pitchFamily="18" charset="0"/>
                                </a:rPr>
                                <m:t>𝑡</m:t>
                              </m:r>
                            </m:e>
                            <m:sup>
                              <m:r>
                                <a:rPr lang="en-US" altLang="ko-KR" sz="2000" b="0" i="1" dirty="0" smtClean="0">
                                  <a:latin typeface="Cambria Math" panose="02040503050406030204" pitchFamily="18" charset="0"/>
                                </a:rPr>
                                <m:t>′</m:t>
                              </m:r>
                            </m:sup>
                          </m:sSup>
                          <m:nary>
                            <m:naryPr>
                              <m:subHide m:val="on"/>
                              <m:supHide m:val="on"/>
                              <m:ctrlPr>
                                <a:rPr lang="en-US" altLang="ko-KR" sz="2000" i="1">
                                  <a:latin typeface="Cambria Math" panose="02040503050406030204" pitchFamily="18" charset="0"/>
                                </a:rPr>
                              </m:ctrlPr>
                            </m:naryPr>
                            <m:sub/>
                            <m:sup/>
                            <m:e>
                              <m:f>
                                <m:fPr>
                                  <m:ctrlPr>
                                    <a:rPr lang="en-US" altLang="ko-KR" sz="2000" i="1" dirty="0">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𝑘</m:t>
                                      </m:r>
                                    </m:e>
                                  </m:acc>
                                </m:num>
                                <m:den>
                                  <m:sSup>
                                    <m:sSupPr>
                                      <m:ctrlPr>
                                        <a:rPr lang="en-US" altLang="ko-KR" sz="2000" i="1" dirty="0">
                                          <a:latin typeface="Cambria Math" panose="02040503050406030204" pitchFamily="18" charset="0"/>
                                        </a:rPr>
                                      </m:ctrlPr>
                                    </m:sSupPr>
                                    <m:e>
                                      <m:d>
                                        <m:dPr>
                                          <m:ctrlPr>
                                            <a:rPr lang="en-US" altLang="ko-KR" sz="2000" i="1" dirty="0">
                                              <a:latin typeface="Cambria Math" panose="02040503050406030204" pitchFamily="18" charset="0"/>
                                            </a:rPr>
                                          </m:ctrlPr>
                                        </m:dPr>
                                        <m:e>
                                          <m:r>
                                            <a:rPr lang="en-US" altLang="ko-KR" sz="2000" i="1" dirty="0">
                                              <a:latin typeface="Cambria Math" panose="02040503050406030204" pitchFamily="18" charset="0"/>
                                            </a:rPr>
                                            <m:t>2</m:t>
                                          </m:r>
                                          <m:r>
                                            <a:rPr lang="en-US" altLang="ko-KR" sz="2000" i="1" dirty="0">
                                              <a:latin typeface="Cambria Math" panose="02040503050406030204" pitchFamily="18" charset="0"/>
                                            </a:rPr>
                                            <m:t>𝜋</m:t>
                                          </m:r>
                                        </m:e>
                                      </m:d>
                                    </m:e>
                                    <m:sup>
                                      <m:r>
                                        <a:rPr lang="en-US" altLang="ko-KR" sz="2000" i="1" dirty="0">
                                          <a:latin typeface="Cambria Math" panose="02040503050406030204" pitchFamily="18" charset="0"/>
                                        </a:rPr>
                                        <m:t>3</m:t>
                                      </m:r>
                                    </m:sup>
                                  </m:sSup>
                                </m:den>
                              </m:f>
                              <m:f>
                                <m:fPr>
                                  <m:ctrlPr>
                                    <a:rPr lang="en-US" altLang="ko-KR" sz="2000" i="1" dirty="0">
                                      <a:latin typeface="Cambria Math" panose="02040503050406030204" pitchFamily="18" charset="0"/>
                                    </a:rPr>
                                  </m:ctrlPr>
                                </m:fPr>
                                <m:num>
                                  <m:r>
                                    <a:rPr lang="en-US" altLang="ko-KR" sz="2000" i="1" dirty="0">
                                      <a:latin typeface="Cambria Math" panose="02040503050406030204" pitchFamily="18" charset="0"/>
                                    </a:rPr>
                                    <m:t>𝑑</m:t>
                                  </m:r>
                                  <m:r>
                                    <a:rPr lang="en-US" altLang="ko-KR" sz="2000" i="1" dirty="0">
                                      <a:latin typeface="Cambria Math" panose="02040503050406030204" pitchFamily="18" charset="0"/>
                                    </a:rPr>
                                    <m:t>𝜔</m:t>
                                  </m:r>
                                </m:num>
                                <m:den>
                                  <m:r>
                                    <a:rPr lang="en-US" altLang="ko-KR" sz="2000" i="1" dirty="0">
                                      <a:latin typeface="Cambria Math" panose="02040503050406030204" pitchFamily="18" charset="0"/>
                                    </a:rPr>
                                    <m:t>2</m:t>
                                  </m:r>
                                  <m:r>
                                    <a:rPr lang="en-US" altLang="ko-KR" sz="2000" i="1" dirty="0">
                                      <a:latin typeface="Cambria Math" panose="02040503050406030204" pitchFamily="18" charset="0"/>
                                    </a:rPr>
                                    <m:t>𝜋</m:t>
                                  </m:r>
                                </m:den>
                              </m:f>
                              <m:f>
                                <m:fPr>
                                  <m:ctrlPr>
                                    <a:rPr lang="en-US" altLang="ko-KR" sz="2000" i="1" dirty="0">
                                      <a:latin typeface="Cambria Math" panose="02040503050406030204" pitchFamily="18" charset="0"/>
                                    </a:rPr>
                                  </m:ctrlPr>
                                </m:fPr>
                                <m:num>
                                  <m:sSup>
                                    <m:sSupPr>
                                      <m:ctrlPr>
                                        <a:rPr lang="en-US" altLang="ko-KR" sz="2000" b="0" i="1" dirty="0" smtClean="0">
                                          <a:latin typeface="Cambria Math" panose="02040503050406030204" pitchFamily="18" charset="0"/>
                                        </a:rPr>
                                      </m:ctrlPr>
                                    </m:sSupPr>
                                    <m:e>
                                      <m:r>
                                        <a:rPr lang="en-US" altLang="ko-KR" sz="2000" b="0" i="1" dirty="0" smtClean="0">
                                          <a:latin typeface="Cambria Math" panose="02040503050406030204" pitchFamily="18" charset="0"/>
                                        </a:rPr>
                                        <m:t>𝑒</m:t>
                                      </m:r>
                                    </m:e>
                                    <m:sup>
                                      <m:r>
                                        <a:rPr lang="en-US" altLang="ko-KR" sz="2000" b="0" i="1" dirty="0" smtClean="0">
                                          <a:latin typeface="Cambria Math" panose="02040503050406030204" pitchFamily="18" charset="0"/>
                                        </a:rPr>
                                        <m:t>𝑖</m:t>
                                      </m:r>
                                      <m:acc>
                                        <m:accPr>
                                          <m:chr m:val="⃗"/>
                                          <m:ctrlPr>
                                            <a:rPr lang="en-US" altLang="ko-KR" sz="2000" b="0" i="1" dirty="0" smtClean="0">
                                              <a:latin typeface="Cambria Math" panose="02040503050406030204" pitchFamily="18" charset="0"/>
                                            </a:rPr>
                                          </m:ctrlPr>
                                        </m:accPr>
                                        <m:e>
                                          <m:r>
                                            <a:rPr lang="en-US" altLang="ko-KR" sz="2000" b="0" i="1" dirty="0" smtClean="0">
                                              <a:latin typeface="Cambria Math" panose="02040503050406030204" pitchFamily="18" charset="0"/>
                                            </a:rPr>
                                            <m:t>𝑘</m:t>
                                          </m:r>
                                        </m:e>
                                      </m:acc>
                                      <m:r>
                                        <a:rPr lang="en-US" altLang="ko-KR" sz="2000" b="0" i="1" dirty="0" smtClean="0">
                                          <a:latin typeface="Cambria Math" panose="02040503050406030204" pitchFamily="18" charset="0"/>
                                        </a:rPr>
                                        <m:t>⋅</m:t>
                                      </m:r>
                                      <m:d>
                                        <m:dPr>
                                          <m:begChr m:val="["/>
                                          <m:endChr m:val="]"/>
                                          <m:ctrlPr>
                                            <a:rPr lang="en-US" altLang="ko-KR" sz="2000" b="0" i="1" dirty="0" smtClean="0">
                                              <a:latin typeface="Cambria Math" panose="02040503050406030204" pitchFamily="18" charset="0"/>
                                            </a:rPr>
                                          </m:ctrlPr>
                                        </m:d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𝑥</m:t>
                                              </m:r>
                                            </m:e>
                                          </m:acc>
                                          <m:r>
                                            <a:rPr lang="en-US" altLang="ko-KR" sz="2000" i="1" dirty="0">
                                              <a:latin typeface="Cambria Math" panose="02040503050406030204" pitchFamily="18" charset="0"/>
                                            </a:rPr>
                                            <m:t>−</m:t>
                                          </m:r>
                                          <m:sSub>
                                            <m:sSubPr>
                                              <m:ctrlPr>
                                                <a:rPr lang="en-US" altLang="ko-KR" sz="2000" i="1" dirty="0">
                                                  <a:latin typeface="Cambria Math" panose="02040503050406030204" pitchFamily="18" charset="0"/>
                                                </a:rPr>
                                              </m:ctrlPr>
                                            </m:sSub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𝑥</m:t>
                                                  </m:r>
                                                </m:e>
                                              </m:acc>
                                            </m:e>
                                            <m:sub>
                                              <m:r>
                                                <m:rPr>
                                                  <m:sty m:val="p"/>
                                                </m:rPr>
                                                <a:rPr lang="en-US" altLang="ko-KR" sz="2000" i="1" dirty="0">
                                                  <a:latin typeface="Cambria Math" panose="02040503050406030204" pitchFamily="18" charset="0"/>
                                                </a:rPr>
                                                <m:t>P</m:t>
                                              </m:r>
                                            </m:sub>
                                          </m:sSub>
                                          <m:d>
                                            <m:dPr>
                                              <m:ctrlPr>
                                                <a:rPr lang="en-US" altLang="ko-KR" sz="2000" i="1" dirty="0">
                                                  <a:latin typeface="Cambria Math" panose="02040503050406030204" pitchFamily="18" charset="0"/>
                                                </a:rPr>
                                              </m:ctrlPr>
                                            </m:dPr>
                                            <m:e>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𝑡</m:t>
                                                  </m:r>
                                                </m:e>
                                                <m:sup>
                                                  <m:r>
                                                    <a:rPr lang="en-US" altLang="ko-KR" sz="2000" i="1" dirty="0">
                                                      <a:latin typeface="Cambria Math" panose="02040503050406030204" pitchFamily="18" charset="0"/>
                                                    </a:rPr>
                                                    <m:t>′</m:t>
                                                  </m:r>
                                                </m:sup>
                                              </m:sSup>
                                            </m:e>
                                          </m:d>
                                        </m:e>
                                      </m:d>
                                      <m:r>
                                        <a:rPr lang="en-US" altLang="ko-KR" sz="2000" b="0" i="1" dirty="0" smtClean="0">
                                          <a:latin typeface="Cambria Math" panose="02040503050406030204" pitchFamily="18" charset="0"/>
                                        </a:rPr>
                                        <m:t>−</m:t>
                                      </m:r>
                                      <m:r>
                                        <a:rPr lang="en-US" altLang="ko-KR" sz="2000" b="0" i="1" dirty="0" smtClean="0">
                                          <a:latin typeface="Cambria Math" panose="02040503050406030204" pitchFamily="18" charset="0"/>
                                        </a:rPr>
                                        <m:t>𝑖</m:t>
                                      </m:r>
                                      <m:r>
                                        <a:rPr lang="en-US" altLang="ko-KR" sz="2000" b="0" i="1" dirty="0" smtClean="0">
                                          <a:latin typeface="Cambria Math" panose="02040503050406030204" pitchFamily="18" charset="0"/>
                                        </a:rPr>
                                        <m:t>𝜔𝜏</m:t>
                                      </m:r>
                                    </m:sup>
                                  </m:sSup>
                                </m:num>
                                <m:den>
                                  <m:f>
                                    <m:fPr>
                                      <m:ctrlPr>
                                        <a:rPr lang="en-US" altLang="ko-KR" sz="2000" i="1" dirty="0">
                                          <a:latin typeface="Cambria Math" panose="02040503050406030204" pitchFamily="18" charset="0"/>
                                        </a:rPr>
                                      </m:ctrlPr>
                                    </m:fPr>
                                    <m:num>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ℏ</m:t>
                                          </m:r>
                                        </m:e>
                                        <m:sup>
                                          <m:r>
                                            <a:rPr lang="en-US" altLang="ko-KR" sz="2000" i="1" dirty="0">
                                              <a:latin typeface="Cambria Math" panose="02040503050406030204" pitchFamily="18" charset="0"/>
                                            </a:rPr>
                                            <m:t>2</m:t>
                                          </m:r>
                                        </m:sup>
                                      </m:sSup>
                                    </m:num>
                                    <m:den>
                                      <m:r>
                                        <a:rPr lang="en-US" altLang="ko-KR" sz="2000" i="1" dirty="0">
                                          <a:latin typeface="Cambria Math" panose="02040503050406030204" pitchFamily="18" charset="0"/>
                                        </a:rPr>
                                        <m:t>4</m:t>
                                      </m:r>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dirty="0">
                                              <a:latin typeface="Cambria Math" panose="02040503050406030204" pitchFamily="18" charset="0"/>
                                            </a:rPr>
                                            <m:t>2</m:t>
                                          </m:r>
                                        </m:sup>
                                      </m:sSubSup>
                                    </m:den>
                                  </m:f>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𝑘</m:t>
                                      </m:r>
                                    </m:e>
                                    <m:sup>
                                      <m:r>
                                        <a:rPr lang="en-US" altLang="ko-KR" sz="2000" i="1" dirty="0">
                                          <a:latin typeface="Cambria Math" panose="02040503050406030204" pitchFamily="18" charset="0"/>
                                        </a:rPr>
                                        <m:t>4</m:t>
                                      </m:r>
                                    </m:sup>
                                  </m:sSup>
                                  <m:r>
                                    <a:rPr lang="en-US" altLang="ko-KR" sz="2000" i="1" dirty="0">
                                      <a:latin typeface="Cambria Math" panose="02040503050406030204" pitchFamily="18" charset="0"/>
                                    </a:rPr>
                                    <m:t>−</m:t>
                                  </m:r>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𝜔</m:t>
                                      </m:r>
                                    </m:e>
                                    <m:sup>
                                      <m:r>
                                        <a:rPr lang="en-US" altLang="ko-KR" sz="2000" i="1" dirty="0">
                                          <a:latin typeface="Cambria Math" panose="02040503050406030204" pitchFamily="18" charset="0"/>
                                        </a:rPr>
                                        <m:t>2</m:t>
                                      </m:r>
                                    </m:sup>
                                  </m:sSup>
                                </m:den>
                              </m:f>
                            </m:e>
                          </m:nary>
                        </m:e>
                      </m:nary>
                    </m:oMath>
                  </m:oMathPara>
                </a14:m>
                <a:endParaRPr lang="en-US" altLang="ko-KR" sz="2000" dirty="0"/>
              </a:p>
              <a:p>
                <a:pPr marL="457200" indent="-457200">
                  <a:buFont typeface="+mj-lt"/>
                  <a:buAutoNum type="arabicPeriod" startAt="2"/>
                </a:pPr>
                <a:r>
                  <a:rPr lang="en-US" altLang="ko-KR" sz="2000" dirty="0"/>
                  <a:t>Exact solution for linear motion : </a:t>
                </a:r>
                <a14:m>
                  <m:oMath xmlns:m="http://schemas.openxmlformats.org/officeDocument/2006/math">
                    <m:sSub>
                      <m:sSubPr>
                        <m:ctrlPr>
                          <a:rPr lang="en-US" altLang="ko-KR" sz="2000" i="1" dirty="0">
                            <a:latin typeface="Cambria Math" panose="02040503050406030204" pitchFamily="18" charset="0"/>
                          </a:rPr>
                        </m:ctrlPr>
                      </m:sSub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𝑥</m:t>
                            </m:r>
                          </m:e>
                        </m:acc>
                      </m:e>
                      <m:sub>
                        <m:r>
                          <m:rPr>
                            <m:sty m:val="p"/>
                          </m:rPr>
                          <a:rPr lang="en-US" altLang="ko-KR" sz="2000" i="1" dirty="0">
                            <a:latin typeface="Cambria Math" panose="02040503050406030204" pitchFamily="18" charset="0"/>
                          </a:rPr>
                          <m:t>P</m:t>
                        </m:r>
                      </m:sub>
                    </m:sSub>
                    <m:d>
                      <m:dPr>
                        <m:ctrlPr>
                          <a:rPr lang="en-US" altLang="ko-KR" sz="2000" i="1" dirty="0">
                            <a:latin typeface="Cambria Math" panose="02040503050406030204" pitchFamily="18" charset="0"/>
                          </a:rPr>
                        </m:ctrlPr>
                      </m:dPr>
                      <m:e>
                        <m:r>
                          <a:rPr lang="en-US" altLang="ko-KR" sz="2000" i="1" dirty="0">
                            <a:latin typeface="Cambria Math" panose="02040503050406030204" pitchFamily="18" charset="0"/>
                          </a:rPr>
                          <m:t>𝑡</m:t>
                        </m:r>
                      </m:e>
                    </m:d>
                    <m:r>
                      <a:rPr lang="en-US" altLang="ko-KR" sz="2000" i="1" dirty="0">
                        <a:latin typeface="Cambria Math" panose="02040503050406030204" pitchFamily="18" charset="0"/>
                      </a:rPr>
                      <m:t>=</m:t>
                    </m:r>
                    <m:d>
                      <m:dPr>
                        <m:ctrlPr>
                          <a:rPr lang="en-US" altLang="ko-KR" sz="2000" i="1" dirty="0">
                            <a:latin typeface="Cambria Math" panose="02040503050406030204" pitchFamily="18" charset="0"/>
                          </a:rPr>
                        </m:ctrlPr>
                      </m:dPr>
                      <m:e>
                        <m:r>
                          <a:rPr lang="en-US" altLang="ko-KR" sz="2000" i="1" dirty="0">
                            <a:latin typeface="Cambria Math" panose="02040503050406030204" pitchFamily="18" charset="0"/>
                          </a:rPr>
                          <m:t>𝑣𝑡</m:t>
                        </m:r>
                      </m:e>
                    </m:d>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𝑧</m:t>
                        </m:r>
                      </m:e>
                    </m:acc>
                  </m:oMath>
                </a14:m>
                <a:endParaRPr lang="en-US" altLang="ko-KR" sz="2000"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ℏ</m:t>
                                  </m:r>
                                </m:e>
                                <m:sup>
                                  <m:r>
                                    <a:rPr lang="en-US" altLang="ko-KR" sz="2000" i="1">
                                      <a:latin typeface="Cambria Math" panose="02040503050406030204" pitchFamily="18" charset="0"/>
                                    </a:rPr>
                                    <m:t>2</m:t>
                                  </m:r>
                                </m:sup>
                              </m:sSup>
                            </m:num>
                            <m:den>
                              <m:r>
                                <a:rPr lang="en-US" altLang="ko-KR" sz="2000" i="1">
                                  <a:latin typeface="Cambria Math" panose="02040503050406030204" pitchFamily="18" charset="0"/>
                                </a:rPr>
                                <m:t>2</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den>
                          </m:f>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𝐺𝑀</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num>
                            <m:den>
                              <m:r>
                                <a:rPr lang="en-US" altLang="ko-KR" sz="2000" i="1">
                                  <a:latin typeface="Cambria Math" panose="02040503050406030204" pitchFamily="18" charset="0"/>
                                </a:rPr>
                                <m:t>𝑟</m:t>
                              </m:r>
                            </m:den>
                          </m:f>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2</m:t>
                              </m:r>
                            </m:den>
                          </m:f>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𝑣</m:t>
                              </m:r>
                            </m:e>
                            <m:sup>
                              <m:r>
                                <a:rPr lang="en-US" altLang="ko-KR" sz="2000" i="1">
                                  <a:latin typeface="Cambria Math" panose="02040503050406030204" pitchFamily="18" charset="0"/>
                                </a:rPr>
                                <m:t>2</m:t>
                              </m:r>
                            </m:sup>
                          </m:sSup>
                        </m:e>
                      </m:d>
                      <m:r>
                        <a:rPr lang="en-US" altLang="ko-KR" sz="2000" i="1">
                          <a:latin typeface="Cambria Math" panose="02040503050406030204" pitchFamily="18" charset="0"/>
                        </a:rPr>
                        <m:t>𝜓</m:t>
                      </m:r>
                      <m:r>
                        <a:rPr lang="en-US" altLang="ko-KR" sz="2000" i="1">
                          <a:latin typeface="Cambria Math" panose="02040503050406030204" pitchFamily="18" charset="0"/>
                        </a:rPr>
                        <m:t>=0  ⇒   </m:t>
                      </m:r>
                      <m:r>
                        <a:rPr lang="en-US" altLang="ko-KR" sz="2000" i="1">
                          <a:latin typeface="Cambria Math" panose="02040503050406030204" pitchFamily="18" charset="0"/>
                        </a:rPr>
                        <m:t>𝜓</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e>
                      </m:d>
                      <m:r>
                        <a:rPr lang="en-US" altLang="ko-KR" sz="2000" i="1">
                          <a:latin typeface="Cambria Math" panose="02040503050406030204" pitchFamily="18" charset="0"/>
                        </a:rPr>
                        <m:t>=</m:t>
                      </m:r>
                      <m:rad>
                        <m:radPr>
                          <m:degHide m:val="on"/>
                          <m:ctrlPr>
                            <a:rPr lang="en-US" altLang="ko-KR" sz="2000" i="1">
                              <a:latin typeface="Cambria Math" panose="02040503050406030204" pitchFamily="18" charset="0"/>
                            </a:rPr>
                          </m:ctrlPr>
                        </m:radPr>
                        <m:deg/>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e>
                      </m:rad>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𝑒</m:t>
                          </m:r>
                        </m:e>
                        <m:sup>
                          <m:r>
                            <a:rPr lang="en-US" altLang="ko-KR" sz="2000" i="1">
                              <a:latin typeface="Cambria Math" panose="02040503050406030204" pitchFamily="18" charset="0"/>
                            </a:rPr>
                            <m:t>𝑖𝑘𝑧</m:t>
                          </m:r>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𝜋</m:t>
                              </m:r>
                            </m:num>
                            <m:den>
                              <m:r>
                                <a:rPr lang="en-US" altLang="ko-KR" sz="2000" i="1">
                                  <a:latin typeface="Cambria Math" panose="02040503050406030204" pitchFamily="18" charset="0"/>
                                </a:rPr>
                                <m:t>2</m:t>
                              </m:r>
                            </m:den>
                          </m:f>
                          <m:r>
                            <a:rPr lang="en-US" altLang="ko-KR" sz="2000" i="1">
                              <a:latin typeface="Cambria Math" panose="02040503050406030204" pitchFamily="18" charset="0"/>
                            </a:rPr>
                            <m:t>𝛽</m:t>
                          </m:r>
                        </m:sup>
                      </m:sSup>
                      <m:d>
                        <m:dPr>
                          <m:begChr m:val="|"/>
                          <m:endChr m:val="|"/>
                          <m:ctrlPr>
                            <a:rPr lang="en-US" altLang="ko-KR" sz="2000" i="1">
                              <a:latin typeface="Cambria Math" panose="02040503050406030204" pitchFamily="18" charset="0"/>
                            </a:rPr>
                          </m:ctrlPr>
                        </m:dPr>
                        <m:e>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1−</m:t>
                              </m:r>
                              <m:r>
                                <a:rPr lang="en-US" altLang="ko-KR" sz="2000" i="1">
                                  <a:latin typeface="Cambria Math" panose="02040503050406030204" pitchFamily="18" charset="0"/>
                                </a:rPr>
                                <m:t>𝑖</m:t>
                              </m:r>
                              <m:r>
                                <a:rPr lang="en-US" altLang="ko-KR" sz="2000" i="1">
                                  <a:latin typeface="Cambria Math" panose="02040503050406030204" pitchFamily="18" charset="0"/>
                                </a:rPr>
                                <m:t>𝛽</m:t>
                              </m:r>
                            </m:e>
                          </m:d>
                        </m:e>
                      </m:d>
                      <m:r>
                        <a:rPr lang="en-US" altLang="ko-KR" sz="2000" i="1">
                          <a:latin typeface="Cambria Math" panose="02040503050406030204" pitchFamily="18" charset="0"/>
                        </a:rPr>
                        <m:t>𝑀</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𝑖</m:t>
                          </m:r>
                          <m:r>
                            <a:rPr lang="en-US" altLang="ko-KR" sz="2000" i="1">
                              <a:latin typeface="Cambria Math" panose="02040503050406030204" pitchFamily="18" charset="0"/>
                            </a:rPr>
                            <m:t>𝛽</m:t>
                          </m:r>
                          <m:r>
                            <a:rPr lang="en-US" altLang="ko-KR" sz="2000" i="1">
                              <a:latin typeface="Cambria Math" panose="02040503050406030204" pitchFamily="18" charset="0"/>
                            </a:rPr>
                            <m:t>,1,</m:t>
                          </m:r>
                          <m:r>
                            <a:rPr lang="en-US" altLang="ko-KR" sz="2000" i="1">
                              <a:latin typeface="Cambria Math" panose="02040503050406030204" pitchFamily="18" charset="0"/>
                            </a:rPr>
                            <m:t>𝑖𝑘</m:t>
                          </m:r>
                          <m:r>
                            <a:rPr lang="en-US" altLang="ko-KR" sz="2000" i="1">
                              <a:latin typeface="Cambria Math" panose="02040503050406030204" pitchFamily="18" charset="0"/>
                            </a:rPr>
                            <m:t>(</m:t>
                          </m:r>
                          <m:r>
                            <a:rPr lang="en-US" altLang="ko-KR" sz="2000" i="1">
                              <a:latin typeface="Cambria Math" panose="02040503050406030204" pitchFamily="18" charset="0"/>
                            </a:rPr>
                            <m:t>𝑟</m:t>
                          </m:r>
                          <m:r>
                            <a:rPr lang="en-US" altLang="ko-KR" sz="2000" i="1">
                              <a:latin typeface="Cambria Math" panose="02040503050406030204" pitchFamily="18" charset="0"/>
                            </a:rPr>
                            <m:t>+</m:t>
                          </m:r>
                          <m:r>
                            <a:rPr lang="en-US" altLang="ko-KR" sz="2000" i="1">
                              <a:latin typeface="Cambria Math" panose="02040503050406030204" pitchFamily="18" charset="0"/>
                            </a:rPr>
                            <m:t>𝑧</m:t>
                          </m:r>
                          <m:r>
                            <a:rPr lang="en-US" altLang="ko-KR" sz="2000" i="1">
                              <a:latin typeface="Cambria Math" panose="02040503050406030204" pitchFamily="18" charset="0"/>
                            </a:rPr>
                            <m:t>)</m:t>
                          </m:r>
                        </m:e>
                      </m:d>
                    </m:oMath>
                  </m:oMathPara>
                </a14:m>
                <a:endParaRPr lang="en-US" altLang="ko-KR" sz="2000" dirty="0"/>
              </a:p>
              <a:p>
                <a:pPr marL="0" indent="0">
                  <a:buNone/>
                </a:pPr>
                <a:endParaRPr lang="en-US" altLang="ko-KR" sz="2000" dirty="0"/>
              </a:p>
              <a:p>
                <a:pPr marL="0" indent="0">
                  <a:buNone/>
                </a:pPr>
                <a:endParaRPr lang="en-US" altLang="ko-KR" sz="2000" dirty="0"/>
              </a:p>
              <a:p>
                <a:r>
                  <a:rPr lang="en-US" altLang="ko-KR" sz="2000" dirty="0"/>
                  <a:t>Only </a:t>
                </a:r>
                <a14:m>
                  <m:oMath xmlns:m="http://schemas.openxmlformats.org/officeDocument/2006/math">
                    <m:r>
                      <a:rPr lang="en-US" altLang="ko-KR" sz="2000" b="0" i="1" smtClean="0">
                        <a:latin typeface="Cambria Math" panose="02040503050406030204" pitchFamily="18" charset="0"/>
                      </a:rPr>
                      <m:t>𝑧</m:t>
                    </m:r>
                  </m:oMath>
                </a14:m>
                <a:r>
                  <a:rPr lang="en-US" altLang="ko-KR" sz="2000" dirty="0"/>
                  <a:t>-direction DF coefficient is considerable</a:t>
                </a:r>
              </a:p>
            </p:txBody>
          </p:sp>
        </mc:Choice>
        <mc:Fallback xmlns="">
          <p:sp>
            <p:nvSpPr>
              <p:cNvPr id="5" name="내용 개체 틀 2">
                <a:extLst>
                  <a:ext uri="{FF2B5EF4-FFF2-40B4-BE49-F238E27FC236}">
                    <a16:creationId xmlns:a16="http://schemas.microsoft.com/office/drawing/2014/main" id="{F44A8673-6667-A3BD-C570-22671230415B}"/>
                  </a:ext>
                </a:extLst>
              </p:cNvPr>
              <p:cNvSpPr txBox="1">
                <a:spLocks noRot="1" noChangeAspect="1" noMove="1" noResize="1" noEditPoints="1" noAdjustHandles="1" noChangeArrowheads="1" noChangeShapeType="1" noTextEdit="1"/>
              </p:cNvSpPr>
              <p:nvPr/>
            </p:nvSpPr>
            <p:spPr>
              <a:xfrm>
                <a:off x="659363" y="1495129"/>
                <a:ext cx="10873274" cy="5042309"/>
              </a:xfrm>
              <a:prstGeom prst="rect">
                <a:avLst/>
              </a:prstGeom>
              <a:blipFill>
                <a:blip r:embed="rId3"/>
                <a:stretch>
                  <a:fillRect l="-617"/>
                </a:stretch>
              </a:blipFill>
            </p:spPr>
            <p:txBody>
              <a:bodyPr/>
              <a:lstStyle/>
              <a:p>
                <a:r>
                  <a:rPr lang="ko-KR" altLang="en-US">
                    <a:noFill/>
                  </a:rPr>
                  <a:t> </a:t>
                </a:r>
              </a:p>
            </p:txBody>
          </p:sp>
        </mc:Fallback>
      </mc:AlternateContent>
      <p:sp>
        <p:nvSpPr>
          <p:cNvPr id="6" name="직사각형 5">
            <a:extLst>
              <a:ext uri="{FF2B5EF4-FFF2-40B4-BE49-F238E27FC236}">
                <a16:creationId xmlns:a16="http://schemas.microsoft.com/office/drawing/2014/main" id="{21AF0C6C-2AA3-E14E-C2A3-B1EBC1B26CD2}"/>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8" name="직사각형 7">
            <a:extLst>
              <a:ext uri="{FF2B5EF4-FFF2-40B4-BE49-F238E27FC236}">
                <a16:creationId xmlns:a16="http://schemas.microsoft.com/office/drawing/2014/main" id="{53BC98B1-E851-3871-7BF1-5A286F212FF2}"/>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0" name="TextBox 9">
            <a:extLst>
              <a:ext uri="{FF2B5EF4-FFF2-40B4-BE49-F238E27FC236}">
                <a16:creationId xmlns:a16="http://schemas.microsoft.com/office/drawing/2014/main" id="{F6B45525-9AD0-4C21-FF9B-26CCFB006492}"/>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D27EF40-D911-1421-D38E-DA0558D48CC1}"/>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EDDE760C-C8AE-EC69-6ED7-2F64775B3696}"/>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9B892D57-81AC-BEB3-21BC-FA1A14E8A260}"/>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1855E1DE-4DA3-89B4-F600-0D09D050C121}"/>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E8E5400E-828A-4204-4784-BF4115F329FC}"/>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06CCA3D-B62B-6817-830B-0AC6A93ADEAA}"/>
                  </a:ext>
                </a:extLst>
              </p:cNvPr>
              <p:cNvSpPr txBox="1"/>
              <p:nvPr/>
            </p:nvSpPr>
            <p:spPr>
              <a:xfrm>
                <a:off x="7104287" y="4968009"/>
                <a:ext cx="3992336" cy="584775"/>
              </a:xfrm>
              <a:prstGeom prst="rect">
                <a:avLst/>
              </a:prstGeom>
              <a:noFill/>
            </p:spPr>
            <p:txBody>
              <a:bodyPr wrap="square" rtlCol="0">
                <a:spAutoFit/>
              </a:bodyPr>
              <a:lstStyle/>
              <a:p>
                <a:pPr algn="r"/>
                <a:r>
                  <a:rPr lang="en-US" altLang="ko-KR" sz="1600" dirty="0">
                    <a:solidFill>
                      <a:srgbClr val="0000FF"/>
                    </a:solidFill>
                  </a:rPr>
                  <a:t>Confluent hypergeometric function</a:t>
                </a:r>
              </a:p>
              <a:p>
                <a:pPr algn="r"/>
                <a14:m>
                  <m:oMathPara xmlns:m="http://schemas.openxmlformats.org/officeDocument/2006/math">
                    <m:oMathParaPr>
                      <m:jc m:val="centerGroup"/>
                    </m:oMathParaPr>
                    <m:oMath xmlns:m="http://schemas.openxmlformats.org/officeDocument/2006/math">
                      <m:r>
                        <a:rPr lang="en-US" altLang="ko-KR" sz="1600" b="0" i="1" smtClean="0">
                          <a:solidFill>
                            <a:srgbClr val="0000FF"/>
                          </a:solidFill>
                          <a:latin typeface="Cambria Math" panose="02040503050406030204" pitchFamily="18" charset="0"/>
                        </a:rPr>
                        <m:t>𝑥</m:t>
                      </m:r>
                      <m:sSup>
                        <m:sSupPr>
                          <m:ctrlPr>
                            <a:rPr lang="en-US" altLang="ko-KR" sz="1600" b="0" i="1" smtClean="0">
                              <a:solidFill>
                                <a:srgbClr val="0000FF"/>
                              </a:solidFill>
                              <a:latin typeface="Cambria Math" panose="02040503050406030204" pitchFamily="18" charset="0"/>
                            </a:rPr>
                          </m:ctrlPr>
                        </m:sSupPr>
                        <m:e>
                          <m:r>
                            <a:rPr lang="en-US" altLang="ko-KR" sz="1600" b="0" i="1" smtClean="0">
                              <a:solidFill>
                                <a:srgbClr val="0000FF"/>
                              </a:solidFill>
                              <a:latin typeface="Cambria Math" panose="02040503050406030204" pitchFamily="18" charset="0"/>
                            </a:rPr>
                            <m:t>𝑦</m:t>
                          </m:r>
                        </m:e>
                        <m:sup>
                          <m:r>
                            <a:rPr lang="en-US" altLang="ko-KR" sz="1600" b="0" i="1" smtClean="0">
                              <a:solidFill>
                                <a:srgbClr val="0000FF"/>
                              </a:solidFill>
                              <a:latin typeface="Cambria Math" panose="02040503050406030204" pitchFamily="18" charset="0"/>
                            </a:rPr>
                            <m:t>′′</m:t>
                          </m:r>
                        </m:sup>
                      </m:sSup>
                      <m:r>
                        <a:rPr lang="en-US" altLang="ko-KR" sz="1600" b="0" i="1" smtClean="0">
                          <a:solidFill>
                            <a:srgbClr val="0000FF"/>
                          </a:solidFill>
                          <a:latin typeface="Cambria Math" panose="02040503050406030204" pitchFamily="18" charset="0"/>
                        </a:rPr>
                        <m:t>+</m:t>
                      </m:r>
                      <m:d>
                        <m:dPr>
                          <m:ctrlPr>
                            <a:rPr lang="en-US" altLang="ko-KR" sz="1600" b="0" i="1" smtClean="0">
                              <a:solidFill>
                                <a:srgbClr val="0000FF"/>
                              </a:solidFill>
                              <a:latin typeface="Cambria Math" panose="02040503050406030204" pitchFamily="18" charset="0"/>
                            </a:rPr>
                          </m:ctrlPr>
                        </m:dPr>
                        <m:e>
                          <m:r>
                            <a:rPr lang="en-US" altLang="ko-KR" sz="1600" b="0" i="1" smtClean="0">
                              <a:solidFill>
                                <a:srgbClr val="0000FF"/>
                              </a:solidFill>
                              <a:latin typeface="Cambria Math" panose="02040503050406030204" pitchFamily="18" charset="0"/>
                            </a:rPr>
                            <m:t>𝑏</m:t>
                          </m:r>
                          <m:r>
                            <a:rPr lang="en-US" altLang="ko-KR" sz="1600" b="0" i="1" smtClean="0">
                              <a:solidFill>
                                <a:srgbClr val="0000FF"/>
                              </a:solidFill>
                              <a:latin typeface="Cambria Math" panose="02040503050406030204" pitchFamily="18" charset="0"/>
                            </a:rPr>
                            <m:t>−</m:t>
                          </m:r>
                          <m:r>
                            <a:rPr lang="en-US" altLang="ko-KR" sz="1600" b="0" i="1" smtClean="0">
                              <a:solidFill>
                                <a:srgbClr val="0000FF"/>
                              </a:solidFill>
                              <a:latin typeface="Cambria Math" panose="02040503050406030204" pitchFamily="18" charset="0"/>
                            </a:rPr>
                            <m:t>𝑥</m:t>
                          </m:r>
                        </m:e>
                      </m:d>
                      <m:sSup>
                        <m:sSupPr>
                          <m:ctrlPr>
                            <a:rPr lang="en-US" altLang="ko-KR" sz="1600" b="0" i="1" smtClean="0">
                              <a:solidFill>
                                <a:srgbClr val="0000FF"/>
                              </a:solidFill>
                              <a:latin typeface="Cambria Math" panose="02040503050406030204" pitchFamily="18" charset="0"/>
                            </a:rPr>
                          </m:ctrlPr>
                        </m:sSupPr>
                        <m:e>
                          <m:r>
                            <a:rPr lang="en-US" altLang="ko-KR" sz="1600" b="0" i="1" smtClean="0">
                              <a:solidFill>
                                <a:srgbClr val="0000FF"/>
                              </a:solidFill>
                              <a:latin typeface="Cambria Math" panose="02040503050406030204" pitchFamily="18" charset="0"/>
                            </a:rPr>
                            <m:t>𝑦</m:t>
                          </m:r>
                        </m:e>
                        <m:sup>
                          <m:r>
                            <a:rPr lang="en-US" altLang="ko-KR" sz="1600" b="0" i="1" smtClean="0">
                              <a:solidFill>
                                <a:srgbClr val="0000FF"/>
                              </a:solidFill>
                              <a:latin typeface="Cambria Math" panose="02040503050406030204" pitchFamily="18" charset="0"/>
                            </a:rPr>
                            <m:t>′</m:t>
                          </m:r>
                        </m:sup>
                      </m:sSup>
                      <m:r>
                        <a:rPr lang="en-US" altLang="ko-KR" sz="1600" b="0" i="1" smtClean="0">
                          <a:solidFill>
                            <a:srgbClr val="0000FF"/>
                          </a:solidFill>
                          <a:latin typeface="Cambria Math" panose="02040503050406030204" pitchFamily="18" charset="0"/>
                        </a:rPr>
                        <m:t>−</m:t>
                      </m:r>
                      <m:r>
                        <a:rPr lang="en-US" altLang="ko-KR" sz="1600" b="0" i="1" smtClean="0">
                          <a:solidFill>
                            <a:srgbClr val="0000FF"/>
                          </a:solidFill>
                          <a:latin typeface="Cambria Math" panose="02040503050406030204" pitchFamily="18" charset="0"/>
                        </a:rPr>
                        <m:t>𝑎𝑦</m:t>
                      </m:r>
                      <m:r>
                        <a:rPr lang="en-US" altLang="ko-KR" sz="1600" b="0" i="1" smtClean="0">
                          <a:solidFill>
                            <a:srgbClr val="0000FF"/>
                          </a:solidFill>
                          <a:latin typeface="Cambria Math" panose="02040503050406030204" pitchFamily="18" charset="0"/>
                        </a:rPr>
                        <m:t>=0⇒</m:t>
                      </m:r>
                      <m:r>
                        <a:rPr lang="en-US" altLang="ko-KR" sz="1600" b="0" i="1" smtClean="0">
                          <a:solidFill>
                            <a:srgbClr val="0000FF"/>
                          </a:solidFill>
                          <a:latin typeface="Cambria Math" panose="02040503050406030204" pitchFamily="18" charset="0"/>
                        </a:rPr>
                        <m:t>𝑦</m:t>
                      </m:r>
                      <m:r>
                        <a:rPr lang="en-US" altLang="ko-KR" sz="1600" b="0" i="1" smtClean="0">
                          <a:solidFill>
                            <a:srgbClr val="0000FF"/>
                          </a:solidFill>
                          <a:latin typeface="Cambria Math" panose="02040503050406030204" pitchFamily="18" charset="0"/>
                        </a:rPr>
                        <m:t>=</m:t>
                      </m:r>
                      <m:r>
                        <a:rPr lang="en-US" altLang="ko-KR" sz="1600" b="0" i="1" smtClean="0">
                          <a:solidFill>
                            <a:srgbClr val="0000FF"/>
                          </a:solidFill>
                          <a:latin typeface="Cambria Math" panose="02040503050406030204" pitchFamily="18" charset="0"/>
                        </a:rPr>
                        <m:t>𝑀</m:t>
                      </m:r>
                      <m:d>
                        <m:dPr>
                          <m:ctrlPr>
                            <a:rPr lang="en-US" altLang="ko-KR" sz="1600" b="0" i="1" smtClean="0">
                              <a:solidFill>
                                <a:srgbClr val="0000FF"/>
                              </a:solidFill>
                              <a:latin typeface="Cambria Math" panose="02040503050406030204" pitchFamily="18" charset="0"/>
                            </a:rPr>
                          </m:ctrlPr>
                        </m:dPr>
                        <m:e>
                          <m:r>
                            <a:rPr lang="en-US" altLang="ko-KR" sz="1600" b="0" i="1" smtClean="0">
                              <a:solidFill>
                                <a:srgbClr val="0000FF"/>
                              </a:solidFill>
                              <a:latin typeface="Cambria Math" panose="02040503050406030204" pitchFamily="18" charset="0"/>
                            </a:rPr>
                            <m:t>𝑎</m:t>
                          </m:r>
                          <m:r>
                            <a:rPr lang="en-US" altLang="ko-KR" sz="1600" b="0" i="1" smtClean="0">
                              <a:solidFill>
                                <a:srgbClr val="0000FF"/>
                              </a:solidFill>
                              <a:latin typeface="Cambria Math" panose="02040503050406030204" pitchFamily="18" charset="0"/>
                            </a:rPr>
                            <m:t>,</m:t>
                          </m:r>
                          <m:r>
                            <a:rPr lang="en-US" altLang="ko-KR" sz="1600" b="0" i="1" smtClean="0">
                              <a:solidFill>
                                <a:srgbClr val="0000FF"/>
                              </a:solidFill>
                              <a:latin typeface="Cambria Math" panose="02040503050406030204" pitchFamily="18" charset="0"/>
                            </a:rPr>
                            <m:t>𝑏</m:t>
                          </m:r>
                          <m:r>
                            <a:rPr lang="en-US" altLang="ko-KR" sz="1600" b="0" i="1" smtClean="0">
                              <a:solidFill>
                                <a:srgbClr val="0000FF"/>
                              </a:solidFill>
                              <a:latin typeface="Cambria Math" panose="02040503050406030204" pitchFamily="18" charset="0"/>
                            </a:rPr>
                            <m:t>,</m:t>
                          </m:r>
                          <m:r>
                            <a:rPr lang="en-US" altLang="ko-KR" sz="1600" b="0" i="1" smtClean="0">
                              <a:solidFill>
                                <a:srgbClr val="0000FF"/>
                              </a:solidFill>
                              <a:latin typeface="Cambria Math" panose="02040503050406030204" pitchFamily="18" charset="0"/>
                            </a:rPr>
                            <m:t>𝑥</m:t>
                          </m:r>
                        </m:e>
                      </m:d>
                    </m:oMath>
                  </m:oMathPara>
                </a14:m>
                <a:endParaRPr lang="ko-KR" altLang="en-US" sz="1600" dirty="0">
                  <a:solidFill>
                    <a:srgbClr val="0000FF"/>
                  </a:solidFill>
                </a:endParaRPr>
              </a:p>
            </p:txBody>
          </p:sp>
        </mc:Choice>
        <mc:Fallback xmlns="">
          <p:sp>
            <p:nvSpPr>
              <p:cNvPr id="2" name="TextBox 1">
                <a:extLst>
                  <a:ext uri="{FF2B5EF4-FFF2-40B4-BE49-F238E27FC236}">
                    <a16:creationId xmlns:a16="http://schemas.microsoft.com/office/drawing/2014/main" id="{606CCA3D-B62B-6817-830B-0AC6A93ADEAA}"/>
                  </a:ext>
                </a:extLst>
              </p:cNvPr>
              <p:cNvSpPr txBox="1">
                <a:spLocks noRot="1" noChangeAspect="1" noMove="1" noResize="1" noEditPoints="1" noAdjustHandles="1" noChangeArrowheads="1" noChangeShapeType="1" noTextEdit="1"/>
              </p:cNvSpPr>
              <p:nvPr/>
            </p:nvSpPr>
            <p:spPr>
              <a:xfrm>
                <a:off x="7104287" y="4968009"/>
                <a:ext cx="3992336" cy="584775"/>
              </a:xfrm>
              <a:prstGeom prst="rect">
                <a:avLst/>
              </a:prstGeom>
              <a:blipFill>
                <a:blip r:embed="rId4"/>
                <a:stretch>
                  <a:fillRect t="-3125" r="-916" b="-104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C42A41-F5F8-AEB1-2B95-0AF32D653FA8}"/>
                  </a:ext>
                </a:extLst>
              </p:cNvPr>
              <p:cNvSpPr txBox="1"/>
              <p:nvPr/>
            </p:nvSpPr>
            <p:spPr>
              <a:xfrm>
                <a:off x="2287904" y="5110302"/>
                <a:ext cx="2232727" cy="5051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400" b="0" i="1" smtClean="0">
                          <a:solidFill>
                            <a:srgbClr val="0000FF"/>
                          </a:solidFill>
                          <a:latin typeface="Cambria Math" panose="02040503050406030204" pitchFamily="18" charset="0"/>
                        </a:rPr>
                        <m:t>𝛽</m:t>
                      </m:r>
                      <m:r>
                        <a:rPr lang="en-US" altLang="ko-KR" sz="1400" b="0" i="1" smtClean="0">
                          <a:solidFill>
                            <a:srgbClr val="0000FF"/>
                          </a:solidFill>
                          <a:latin typeface="Cambria Math" panose="02040503050406030204" pitchFamily="18" charset="0"/>
                        </a:rPr>
                        <m:t>=</m:t>
                      </m:r>
                      <m:f>
                        <m:fPr>
                          <m:ctrlPr>
                            <a:rPr lang="en-US" altLang="ko-KR" sz="1400" b="0" i="1" smtClean="0">
                              <a:solidFill>
                                <a:srgbClr val="0000FF"/>
                              </a:solidFill>
                              <a:latin typeface="Cambria Math" panose="02040503050406030204" pitchFamily="18" charset="0"/>
                            </a:rPr>
                          </m:ctrlPr>
                        </m:fPr>
                        <m:num>
                          <m:r>
                            <a:rPr lang="en-US" altLang="ko-KR" sz="1400" b="0" i="1" smtClean="0">
                              <a:solidFill>
                                <a:srgbClr val="0000FF"/>
                              </a:solidFill>
                              <a:latin typeface="Cambria Math" panose="02040503050406030204" pitchFamily="18" charset="0"/>
                            </a:rPr>
                            <m:t>𝐺𝑀</m:t>
                          </m:r>
                          <m:sSub>
                            <m:sSubPr>
                              <m:ctrlPr>
                                <a:rPr lang="en-US" altLang="ko-KR" sz="1400" b="0" i="1" smtClean="0">
                                  <a:solidFill>
                                    <a:srgbClr val="0000FF"/>
                                  </a:solidFill>
                                  <a:latin typeface="Cambria Math" panose="02040503050406030204" pitchFamily="18" charset="0"/>
                                </a:rPr>
                              </m:ctrlPr>
                            </m:sSubPr>
                            <m:e>
                              <m:r>
                                <a:rPr lang="en-US" altLang="ko-KR" sz="1400" b="0" i="1" smtClean="0">
                                  <a:solidFill>
                                    <a:srgbClr val="0000FF"/>
                                  </a:solidFill>
                                  <a:latin typeface="Cambria Math" panose="02040503050406030204" pitchFamily="18" charset="0"/>
                                </a:rPr>
                                <m:t>𝑚</m:t>
                              </m:r>
                            </m:e>
                            <m:sub>
                              <m:r>
                                <a:rPr lang="en-US" altLang="ko-KR" sz="1400" b="0" i="1" smtClean="0">
                                  <a:solidFill>
                                    <a:srgbClr val="0000FF"/>
                                  </a:solidFill>
                                  <a:latin typeface="Cambria Math" panose="02040503050406030204" pitchFamily="18" charset="0"/>
                                </a:rPr>
                                <m:t>𝜙</m:t>
                              </m:r>
                            </m:sub>
                          </m:sSub>
                        </m:num>
                        <m:den>
                          <m:r>
                            <a:rPr lang="en-US" altLang="ko-KR" sz="1400" b="0" i="1" smtClean="0">
                              <a:solidFill>
                                <a:srgbClr val="0000FF"/>
                              </a:solidFill>
                              <a:latin typeface="Cambria Math" panose="02040503050406030204" pitchFamily="18" charset="0"/>
                            </a:rPr>
                            <m:t>ℏ</m:t>
                          </m:r>
                          <m:r>
                            <a:rPr lang="en-US" altLang="ko-KR" sz="1400" b="0" i="1" smtClean="0">
                              <a:solidFill>
                                <a:srgbClr val="0000FF"/>
                              </a:solidFill>
                              <a:latin typeface="Cambria Math" panose="02040503050406030204" pitchFamily="18" charset="0"/>
                            </a:rPr>
                            <m:t>𝑣</m:t>
                          </m:r>
                        </m:den>
                      </m:f>
                      <m:r>
                        <a:rPr lang="en-US" altLang="ko-KR" sz="1400" b="0" i="1" smtClean="0">
                          <a:solidFill>
                            <a:srgbClr val="0000FF"/>
                          </a:solidFill>
                          <a:latin typeface="Cambria Math" panose="02040503050406030204" pitchFamily="18" charset="0"/>
                        </a:rPr>
                        <m:t>,  </m:t>
                      </m:r>
                      <m:r>
                        <a:rPr lang="en-US" altLang="ko-KR" sz="1400" b="0" i="1" smtClean="0">
                          <a:solidFill>
                            <a:srgbClr val="0000FF"/>
                          </a:solidFill>
                          <a:latin typeface="Cambria Math" panose="02040503050406030204" pitchFamily="18" charset="0"/>
                        </a:rPr>
                        <m:t>𝑘</m:t>
                      </m:r>
                      <m:r>
                        <a:rPr lang="en-US" altLang="ko-KR" sz="1400" b="0" i="1" smtClean="0">
                          <a:solidFill>
                            <a:srgbClr val="0000FF"/>
                          </a:solidFill>
                          <a:latin typeface="Cambria Math" panose="02040503050406030204" pitchFamily="18" charset="0"/>
                        </a:rPr>
                        <m:t>=</m:t>
                      </m:r>
                      <m:f>
                        <m:fPr>
                          <m:ctrlPr>
                            <a:rPr lang="en-US" altLang="ko-KR" sz="1400" b="0" i="1" smtClean="0">
                              <a:solidFill>
                                <a:srgbClr val="0000FF"/>
                              </a:solidFill>
                              <a:latin typeface="Cambria Math" panose="02040503050406030204" pitchFamily="18" charset="0"/>
                            </a:rPr>
                          </m:ctrlPr>
                        </m:fPr>
                        <m:num>
                          <m:sSub>
                            <m:sSubPr>
                              <m:ctrlPr>
                                <a:rPr lang="en-US" altLang="ko-KR" sz="1400" b="0" i="1" smtClean="0">
                                  <a:solidFill>
                                    <a:srgbClr val="0000FF"/>
                                  </a:solidFill>
                                  <a:latin typeface="Cambria Math" panose="02040503050406030204" pitchFamily="18" charset="0"/>
                                </a:rPr>
                              </m:ctrlPr>
                            </m:sSubPr>
                            <m:e>
                              <m:r>
                                <a:rPr lang="en-US" altLang="ko-KR" sz="1400" b="0" i="1" smtClean="0">
                                  <a:solidFill>
                                    <a:srgbClr val="0000FF"/>
                                  </a:solidFill>
                                  <a:latin typeface="Cambria Math" panose="02040503050406030204" pitchFamily="18" charset="0"/>
                                </a:rPr>
                                <m:t>𝑚</m:t>
                              </m:r>
                            </m:e>
                            <m:sub>
                              <m:r>
                                <a:rPr lang="en-US" altLang="ko-KR" sz="1400" b="0" i="1" smtClean="0">
                                  <a:solidFill>
                                    <a:srgbClr val="0000FF"/>
                                  </a:solidFill>
                                  <a:latin typeface="Cambria Math" panose="02040503050406030204" pitchFamily="18" charset="0"/>
                                </a:rPr>
                                <m:t>𝜙</m:t>
                              </m:r>
                            </m:sub>
                          </m:sSub>
                          <m:r>
                            <a:rPr lang="en-US" altLang="ko-KR" sz="1400" b="0" i="1" smtClean="0">
                              <a:solidFill>
                                <a:srgbClr val="0000FF"/>
                              </a:solidFill>
                              <a:latin typeface="Cambria Math" panose="02040503050406030204" pitchFamily="18" charset="0"/>
                            </a:rPr>
                            <m:t>𝑣</m:t>
                          </m:r>
                        </m:num>
                        <m:den>
                          <m:r>
                            <a:rPr lang="en-US" altLang="ko-KR" sz="1400" b="0" i="1" smtClean="0">
                              <a:solidFill>
                                <a:srgbClr val="0000FF"/>
                              </a:solidFill>
                              <a:latin typeface="Cambria Math" panose="02040503050406030204" pitchFamily="18" charset="0"/>
                            </a:rPr>
                            <m:t>ℏ</m:t>
                          </m:r>
                        </m:den>
                      </m:f>
                    </m:oMath>
                  </m:oMathPara>
                </a14:m>
                <a:endParaRPr lang="ko-KR" altLang="en-US" sz="1400" dirty="0">
                  <a:solidFill>
                    <a:srgbClr val="0000FF"/>
                  </a:solidFill>
                </a:endParaRPr>
              </a:p>
            </p:txBody>
          </p:sp>
        </mc:Choice>
        <mc:Fallback xmlns="">
          <p:sp>
            <p:nvSpPr>
              <p:cNvPr id="3" name="TextBox 2">
                <a:extLst>
                  <a:ext uri="{FF2B5EF4-FFF2-40B4-BE49-F238E27FC236}">
                    <a16:creationId xmlns:a16="http://schemas.microsoft.com/office/drawing/2014/main" id="{21C42A41-F5F8-AEB1-2B95-0AF32D653FA8}"/>
                  </a:ext>
                </a:extLst>
              </p:cNvPr>
              <p:cNvSpPr txBox="1">
                <a:spLocks noRot="1" noChangeAspect="1" noMove="1" noResize="1" noEditPoints="1" noAdjustHandles="1" noChangeArrowheads="1" noChangeShapeType="1" noTextEdit="1"/>
              </p:cNvSpPr>
              <p:nvPr/>
            </p:nvSpPr>
            <p:spPr>
              <a:xfrm>
                <a:off x="2287904" y="5110302"/>
                <a:ext cx="2232727" cy="505138"/>
              </a:xfrm>
              <a:prstGeom prst="rect">
                <a:avLst/>
              </a:prstGeom>
              <a:blipFill>
                <a:blip r:embed="rId5"/>
                <a:stretch>
                  <a:fillRect b="-1205"/>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482547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D1D53-2C8A-3AEC-3992-4D9FF29A77AA}"/>
            </a:ext>
          </a:extLst>
        </p:cNvPr>
        <p:cNvGrpSpPr/>
        <p:nvPr/>
      </p:nvGrpSpPr>
      <p:grpSpPr>
        <a:xfrm>
          <a:off x="0" y="0"/>
          <a:ext cx="0" cy="0"/>
          <a:chOff x="0" y="0"/>
          <a:chExt cx="0" cy="0"/>
        </a:xfrm>
      </p:grpSpPr>
      <p:sp>
        <p:nvSpPr>
          <p:cNvPr id="5" name="직사각형 4">
            <a:extLst>
              <a:ext uri="{FF2B5EF4-FFF2-40B4-BE49-F238E27FC236}">
                <a16:creationId xmlns:a16="http://schemas.microsoft.com/office/drawing/2014/main" id="{17818DDB-DCB0-3C55-14B3-1EC3E22714B5}"/>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22" name="제목 1">
            <a:extLst>
              <a:ext uri="{FF2B5EF4-FFF2-40B4-BE49-F238E27FC236}">
                <a16:creationId xmlns:a16="http://schemas.microsoft.com/office/drawing/2014/main" id="{574B538D-0E1D-C1DA-4F28-D68AB08E5161}"/>
              </a:ext>
            </a:extLst>
          </p:cNvPr>
          <p:cNvSpPr>
            <a:spLocks noGrp="1"/>
          </p:cNvSpPr>
          <p:nvPr>
            <p:ph type="title"/>
          </p:nvPr>
        </p:nvSpPr>
        <p:spPr>
          <a:xfrm>
            <a:off x="858644" y="516924"/>
            <a:ext cx="10474712" cy="692114"/>
          </a:xfrm>
        </p:spPr>
        <p:txBody>
          <a:bodyPr>
            <a:noAutofit/>
          </a:bodyPr>
          <a:lstStyle/>
          <a:p>
            <a:pPr algn="ctr"/>
            <a:r>
              <a:rPr lang="en-US" altLang="ko-KR" sz="4000" b="1" dirty="0">
                <a:latin typeface="Grandview" panose="020B0502040204020203" pitchFamily="34" charset="0"/>
                <a:cs typeface="Arial" panose="020B0604020202020204" pitchFamily="34" charset="0"/>
              </a:rPr>
              <a:t>From exact sol. of SP eq. </a:t>
            </a:r>
            <a:r>
              <a:rPr lang="ko-KR" altLang="en-US" sz="4000" b="1" dirty="0">
                <a:latin typeface="Grandview" panose="020B0502040204020203" pitchFamily="34" charset="0"/>
                <a:cs typeface="Arial" panose="020B0604020202020204" pitchFamily="34" charset="0"/>
              </a:rPr>
              <a:t>⇒ </a:t>
            </a:r>
            <a:r>
              <a:rPr lang="en-US" altLang="ko-KR" sz="4000" b="1" dirty="0">
                <a:latin typeface="Grandview" panose="020B0502040204020203" pitchFamily="34" charset="0"/>
                <a:cs typeface="Arial" panose="020B0604020202020204" pitchFamily="34" charset="0"/>
              </a:rPr>
              <a:t>DF Coeff.</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내용 개체 틀 2">
                <a:extLst>
                  <a:ext uri="{FF2B5EF4-FFF2-40B4-BE49-F238E27FC236}">
                    <a16:creationId xmlns:a16="http://schemas.microsoft.com/office/drawing/2014/main" id="{620DCE84-464D-42F7-AFFB-9742B4697474}"/>
                  </a:ext>
                </a:extLst>
              </p:cNvPr>
              <p:cNvSpPr txBox="1">
                <a:spLocks/>
              </p:cNvSpPr>
              <p:nvPr/>
            </p:nvSpPr>
            <p:spPr>
              <a:xfrm>
                <a:off x="490654" y="1495125"/>
                <a:ext cx="11210692" cy="4933667"/>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𝐶</m:t>
                          </m:r>
                        </m:e>
                        <m:sub>
                          <m:r>
                            <m:rPr>
                              <m:sty m:val="p"/>
                            </m:rPr>
                            <a:rPr lang="en-US" altLang="ko-KR" sz="2000" b="0" i="1" smtClean="0">
                              <a:latin typeface="Cambria Math" panose="02040503050406030204" pitchFamily="18" charset="0"/>
                            </a:rPr>
                            <m:t>DF</m:t>
                          </m:r>
                        </m:sub>
                      </m:sSub>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r>
                            <a:rPr lang="en-US" altLang="ko-KR" sz="2000" b="0" i="1" smtClean="0">
                              <a:latin typeface="Cambria Math" panose="02040503050406030204" pitchFamily="18" charset="0"/>
                            </a:rPr>
                            <m:t>2</m:t>
                          </m:r>
                          <m:r>
                            <a:rPr lang="en-US" altLang="ko-KR" sz="2000" b="0" i="1" smtClean="0">
                              <a:latin typeface="Cambria Math" panose="02040503050406030204" pitchFamily="18" charset="0"/>
                            </a:rPr>
                            <m:t>𝛽</m:t>
                          </m:r>
                        </m:den>
                      </m:f>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𝑒</m:t>
                          </m:r>
                        </m:e>
                        <m:sup>
                          <m:r>
                            <a:rPr lang="en-US" altLang="ko-KR" sz="2000" b="0" i="1" smtClean="0">
                              <a:latin typeface="Cambria Math" panose="02040503050406030204" pitchFamily="18" charset="0"/>
                            </a:rPr>
                            <m:t>𝜋𝛽</m:t>
                          </m:r>
                        </m:sup>
                      </m:sSup>
                      <m:sSup>
                        <m:sSupPr>
                          <m:ctrlPr>
                            <a:rPr lang="en-US" altLang="ko-KR" sz="2000" b="0" i="1" smtClean="0">
                              <a:latin typeface="Cambria Math" panose="02040503050406030204" pitchFamily="18" charset="0"/>
                            </a:rPr>
                          </m:ctrlPr>
                        </m:sSupPr>
                        <m:e>
                          <m:d>
                            <m:dPr>
                              <m:begChr m:val="|"/>
                              <m:endChr m:val="|"/>
                              <m:ctrlPr>
                                <a:rPr lang="en-US" altLang="ko-KR" sz="2000" b="0" i="1" smtClean="0">
                                  <a:latin typeface="Cambria Math" panose="02040503050406030204" pitchFamily="18" charset="0"/>
                                </a:rPr>
                              </m:ctrlPr>
                            </m:dPr>
                            <m:e>
                              <m:r>
                                <m:rPr>
                                  <m:sty m:val="p"/>
                                </m:rPr>
                                <a:rPr lang="en-US" altLang="ko-KR" sz="2000" b="0" i="0" smtClean="0">
                                  <a:latin typeface="Cambria Math" panose="02040503050406030204" pitchFamily="18" charset="0"/>
                                </a:rPr>
                                <m:t>Γ</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1−</m:t>
                                  </m:r>
                                  <m:r>
                                    <a:rPr lang="en-US" altLang="ko-KR" sz="2000" i="1">
                                      <a:latin typeface="Cambria Math" panose="02040503050406030204" pitchFamily="18" charset="0"/>
                                    </a:rPr>
                                    <m:t>𝑖</m:t>
                                  </m:r>
                                  <m:r>
                                    <a:rPr lang="en-US" altLang="ko-KR" sz="2000" i="1">
                                      <a:latin typeface="Cambria Math" panose="02040503050406030204" pitchFamily="18" charset="0"/>
                                    </a:rPr>
                                    <m:t>𝛽</m:t>
                                  </m:r>
                                </m:e>
                              </m:d>
                            </m:e>
                          </m:d>
                        </m:e>
                        <m:sup>
                          <m:r>
                            <a:rPr lang="en-US" altLang="ko-KR" sz="2000" b="0" i="1" smtClean="0">
                              <a:latin typeface="Cambria Math" panose="02040503050406030204" pitchFamily="18" charset="0"/>
                            </a:rPr>
                            <m:t>2</m:t>
                          </m:r>
                        </m:sup>
                      </m:sSup>
                      <m:nary>
                        <m:naryPr>
                          <m:ctrlPr>
                            <a:rPr lang="en-US" altLang="ko-KR" sz="2000" b="0" i="1" smtClean="0">
                              <a:latin typeface="Cambria Math" panose="02040503050406030204" pitchFamily="18" charset="0"/>
                            </a:rPr>
                          </m:ctrlPr>
                        </m:naryPr>
                        <m:sub>
                          <m:r>
                            <a:rPr lang="en-US" altLang="ko-KR" sz="2000" b="0" i="1" smtClean="0">
                              <a:latin typeface="Cambria Math" panose="02040503050406030204" pitchFamily="18" charset="0"/>
                            </a:rPr>
                            <m:t>0</m:t>
                          </m:r>
                        </m:sub>
                        <m:sup>
                          <m:r>
                            <a:rPr lang="en-US" altLang="ko-KR" sz="2000" b="0" i="1" smtClean="0">
                              <a:latin typeface="Cambria Math" panose="02040503050406030204" pitchFamily="18" charset="0"/>
                            </a:rPr>
                            <m:t>2</m:t>
                          </m:r>
                          <m:r>
                            <a:rPr lang="en-US" altLang="ko-KR" sz="2000" b="0" i="1" smtClean="0">
                              <a:latin typeface="Cambria Math" panose="02040503050406030204" pitchFamily="18" charset="0"/>
                            </a:rPr>
                            <m:t>𝑘𝑏</m:t>
                          </m:r>
                        </m:sup>
                        <m:e>
                          <m:r>
                            <a:rPr lang="en-US" altLang="ko-KR" sz="2000" b="0" i="1" smtClean="0">
                              <a:latin typeface="Cambria Math" panose="02040503050406030204" pitchFamily="18" charset="0"/>
                            </a:rPr>
                            <m:t>𝑑𝑞</m:t>
                          </m:r>
                          <m:sSup>
                            <m:sSupPr>
                              <m:ctrlPr>
                                <a:rPr lang="en-US" altLang="ko-KR" sz="2000" b="0" i="1" smtClean="0">
                                  <a:latin typeface="Cambria Math" panose="02040503050406030204" pitchFamily="18" charset="0"/>
                                </a:rPr>
                              </m:ctrlPr>
                            </m:sSupPr>
                            <m:e>
                              <m:d>
                                <m:dPr>
                                  <m:begChr m:val="|"/>
                                  <m:endChr m:val="|"/>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𝑀</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𝑖</m:t>
                                      </m:r>
                                      <m:r>
                                        <a:rPr lang="en-US" altLang="ko-KR" sz="2000" b="0" i="1" smtClean="0">
                                          <a:latin typeface="Cambria Math" panose="02040503050406030204" pitchFamily="18" charset="0"/>
                                        </a:rPr>
                                        <m:t>𝛽</m:t>
                                      </m:r>
                                      <m:r>
                                        <a:rPr lang="en-US" altLang="ko-KR" sz="2000" b="0" i="1" smtClean="0">
                                          <a:latin typeface="Cambria Math" panose="02040503050406030204" pitchFamily="18" charset="0"/>
                                        </a:rPr>
                                        <m:t>,1,</m:t>
                                      </m:r>
                                      <m:r>
                                        <a:rPr lang="en-US" altLang="ko-KR" sz="2000" b="0" i="1" smtClean="0">
                                          <a:latin typeface="Cambria Math" panose="02040503050406030204" pitchFamily="18" charset="0"/>
                                        </a:rPr>
                                        <m:t>𝑖𝑘𝑞</m:t>
                                      </m:r>
                                    </m:e>
                                  </m:d>
                                </m:e>
                              </m:d>
                            </m:e>
                            <m:sup>
                              <m:r>
                                <a:rPr lang="en-US" altLang="ko-KR" sz="2000" b="0" i="1" smtClean="0">
                                  <a:latin typeface="Cambria Math" panose="02040503050406030204" pitchFamily="18" charset="0"/>
                                </a:rPr>
                                <m:t>2</m:t>
                              </m:r>
                            </m:sup>
                          </m:sSup>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𝑞</m:t>
                                  </m:r>
                                </m:num>
                                <m:den>
                                  <m:r>
                                    <a:rPr lang="en-US" altLang="ko-KR" sz="2000" b="0" i="1" smtClean="0">
                                      <a:latin typeface="Cambria Math" panose="02040503050406030204" pitchFamily="18" charset="0"/>
                                    </a:rPr>
                                    <m:t>𝑏</m:t>
                                  </m:r>
                                </m:den>
                              </m:f>
                              <m:r>
                                <a:rPr lang="en-US" altLang="ko-KR" sz="2000" b="0" i="1" smtClean="0">
                                  <a:latin typeface="Cambria Math" panose="02040503050406030204" pitchFamily="18" charset="0"/>
                                </a:rPr>
                                <m:t>−2−</m:t>
                              </m:r>
                              <m:func>
                                <m:funcPr>
                                  <m:ctrlPr>
                                    <a:rPr lang="en-US" altLang="ko-KR" sz="2000" b="0" i="1" smtClean="0">
                                      <a:latin typeface="Cambria Math" panose="02040503050406030204" pitchFamily="18" charset="0"/>
                                    </a:rPr>
                                  </m:ctrlPr>
                                </m:funcPr>
                                <m:fName>
                                  <m:r>
                                    <m:rPr>
                                      <m:sty m:val="p"/>
                                    </m:rPr>
                                    <a:rPr lang="en-US" altLang="ko-KR" sz="2000" b="0" i="0" smtClean="0">
                                      <a:latin typeface="Cambria Math" panose="02040503050406030204" pitchFamily="18" charset="0"/>
                                    </a:rPr>
                                    <m:t>log</m:t>
                                  </m:r>
                                </m:fName>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𝑞</m:t>
                                      </m:r>
                                    </m:num>
                                    <m:den>
                                      <m:r>
                                        <a:rPr lang="en-US" altLang="ko-KR" sz="2000" b="0" i="1" smtClean="0">
                                          <a:latin typeface="Cambria Math" panose="02040503050406030204" pitchFamily="18" charset="0"/>
                                        </a:rPr>
                                        <m:t>2</m:t>
                                      </m:r>
                                      <m:r>
                                        <a:rPr lang="en-US" altLang="ko-KR" sz="2000" b="0" i="1" smtClean="0">
                                          <a:latin typeface="Cambria Math" panose="02040503050406030204" pitchFamily="18" charset="0"/>
                                        </a:rPr>
                                        <m:t>𝑏</m:t>
                                      </m:r>
                                    </m:den>
                                  </m:f>
                                </m:e>
                              </m:func>
                            </m:e>
                          </m:d>
                        </m:e>
                      </m:nary>
                    </m:oMath>
                  </m:oMathPara>
                </a14:m>
                <a:endParaRPr lang="en-US" altLang="ko-KR" sz="2000" dirty="0"/>
              </a:p>
              <a:p>
                <a:r>
                  <a:rPr lang="en-US" altLang="ko-KR" sz="2000" dirty="0"/>
                  <a:t>Some approximations…</a:t>
                </a:r>
              </a:p>
              <a:p>
                <a:pPr marL="0" indent="0">
                  <a:buNone/>
                </a:pPr>
                <a14:m>
                  <m:oMathPara xmlns:m="http://schemas.openxmlformats.org/officeDocument/2006/math">
                    <m:oMathParaPr>
                      <m:jc m:val="centerGroup"/>
                    </m:oMathParaPr>
                    <m:oMath xmlns:m="http://schemas.openxmlformats.org/officeDocument/2006/math">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1−</m:t>
                          </m:r>
                          <m:r>
                            <a:rPr lang="en-US" altLang="ko-KR" sz="2000" i="1">
                              <a:latin typeface="Cambria Math" panose="02040503050406030204" pitchFamily="18" charset="0"/>
                            </a:rPr>
                            <m:t>𝑖</m:t>
                          </m:r>
                          <m:r>
                            <a:rPr lang="en-US" altLang="ko-KR" sz="2000" i="1">
                              <a:latin typeface="Cambria Math" panose="02040503050406030204" pitchFamily="18" charset="0"/>
                            </a:rPr>
                            <m:t>𝛽</m:t>
                          </m:r>
                        </m:e>
                      </m:d>
                      <m:r>
                        <a:rPr lang="en-US" altLang="ko-KR" sz="2000" i="1">
                          <a:latin typeface="Cambria Math" panose="02040503050406030204" pitchFamily="18" charset="0"/>
                        </a:rPr>
                        <m:t>=1+</m:t>
                      </m:r>
                      <m:r>
                        <a:rPr lang="en-US" altLang="ko-KR" sz="2000" i="1">
                          <a:latin typeface="Cambria Math" panose="02040503050406030204" pitchFamily="18" charset="0"/>
                        </a:rPr>
                        <m:t>𝑖</m:t>
                      </m:r>
                      <m:r>
                        <a:rPr lang="en-US" altLang="ko-KR" sz="2000" i="1">
                          <a:latin typeface="Cambria Math" panose="02040503050406030204" pitchFamily="18" charset="0"/>
                        </a:rPr>
                        <m:t>𝛽</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𝛾</m:t>
                          </m:r>
                        </m:e>
                        <m:sub>
                          <m:r>
                            <m:rPr>
                              <m:sty m:val="p"/>
                            </m:rPr>
                            <a:rPr lang="en-US" altLang="ko-KR" sz="2000" i="1">
                              <a:latin typeface="Cambria Math" panose="02040503050406030204" pitchFamily="18" charset="0"/>
                            </a:rPr>
                            <m:t>E</m:t>
                          </m:r>
                        </m:sub>
                      </m:sSub>
                      <m:r>
                        <a:rPr lang="en-US" altLang="ko-KR" sz="2000" i="1">
                          <a:latin typeface="Cambria Math" panose="02040503050406030204" pitchFamily="18" charset="0"/>
                        </a:rPr>
                        <m:t>+</m:t>
                      </m:r>
                      <m:r>
                        <a:rPr lang="en-US" altLang="ko-KR" sz="2000" i="1">
                          <a:latin typeface="Cambria Math" panose="02040503050406030204" pitchFamily="18" charset="0"/>
                        </a:rPr>
                        <m:t>𝒪</m:t>
                      </m:r>
                      <m:d>
                        <m:dPr>
                          <m:ctrlPr>
                            <a:rPr lang="en-US" altLang="ko-KR" sz="2000" i="1">
                              <a:latin typeface="Cambria Math" panose="02040503050406030204" pitchFamily="18" charset="0"/>
                            </a:rPr>
                          </m:ctrlPr>
                        </m:dPr>
                        <m:e>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𝛽</m:t>
                              </m:r>
                            </m:e>
                            <m:sup>
                              <m:r>
                                <a:rPr lang="en-US" altLang="ko-KR" sz="2000" i="1">
                                  <a:latin typeface="Cambria Math" panose="02040503050406030204" pitchFamily="18" charset="0"/>
                                </a:rPr>
                                <m:t>2</m:t>
                              </m:r>
                            </m:sup>
                          </m:sSup>
                        </m:e>
                      </m:d>
                    </m:oMath>
                  </m:oMathPara>
                </a14:m>
                <a:endParaRPr lang="en-US" altLang="ko-KR" sz="2000" dirty="0"/>
              </a:p>
              <a:p>
                <a:pPr marL="0" indent="0">
                  <a:buNone/>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𝑀</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𝑖</m:t>
                          </m:r>
                          <m:r>
                            <a:rPr lang="en-US" altLang="ko-KR" sz="2000" b="0" i="1" smtClean="0">
                              <a:latin typeface="Cambria Math" panose="02040503050406030204" pitchFamily="18" charset="0"/>
                            </a:rPr>
                            <m:t>𝛽</m:t>
                          </m:r>
                          <m:r>
                            <a:rPr lang="en-US" altLang="ko-KR" sz="2000" b="0" i="1" smtClean="0">
                              <a:latin typeface="Cambria Math" panose="02040503050406030204" pitchFamily="18" charset="0"/>
                            </a:rPr>
                            <m:t>,1,</m:t>
                          </m:r>
                          <m:r>
                            <a:rPr lang="en-US" altLang="ko-KR" sz="2000" b="0" i="1" smtClean="0">
                              <a:latin typeface="Cambria Math" panose="02040503050406030204" pitchFamily="18" charset="0"/>
                            </a:rPr>
                            <m:t>𝑖𝑘𝑞</m:t>
                          </m:r>
                        </m:e>
                      </m:d>
                      <m:r>
                        <a:rPr lang="en-US" altLang="ko-KR" sz="2000" b="0" i="1" smtClean="0">
                          <a:latin typeface="Cambria Math" panose="02040503050406030204" pitchFamily="18" charset="0"/>
                        </a:rPr>
                        <m:t>=1−</m:t>
                      </m:r>
                      <m:r>
                        <a:rPr lang="en-US" altLang="ko-KR" sz="2000" b="0" i="1" smtClean="0">
                          <a:latin typeface="Cambria Math" panose="02040503050406030204" pitchFamily="18" charset="0"/>
                        </a:rPr>
                        <m:t>𝛽</m:t>
                      </m:r>
                      <m:d>
                        <m:dPr>
                          <m:begChr m:val="["/>
                          <m:endChr m:val="]"/>
                          <m:ctrlPr>
                            <a:rPr lang="en-US" altLang="ko-KR" sz="2000" b="0" i="1" smtClean="0">
                              <a:latin typeface="Cambria Math" panose="02040503050406030204" pitchFamily="18" charset="0"/>
                            </a:rPr>
                          </m:ctrlPr>
                        </m:dPr>
                        <m:e>
                          <m:r>
                            <m:rPr>
                              <m:sty m:val="p"/>
                            </m:rPr>
                            <a:rPr lang="en-US" altLang="ko-KR" sz="2000" b="0" i="1" smtClean="0">
                              <a:latin typeface="Cambria Math" panose="02040503050406030204" pitchFamily="18" charset="0"/>
                            </a:rPr>
                            <m:t>Si</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𝑘𝑞</m:t>
                              </m:r>
                            </m:e>
                          </m:d>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𝑖</m:t>
                          </m:r>
                          <m:r>
                            <m:rPr>
                              <m:sty m:val="p"/>
                            </m:rPr>
                            <a:rPr lang="en-US" altLang="ko-KR" sz="2000" b="0" i="1" smtClean="0">
                              <a:latin typeface="Cambria Math" panose="02040503050406030204" pitchFamily="18" charset="0"/>
                            </a:rPr>
                            <m:t>Cin</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𝑘𝑞</m:t>
                              </m:r>
                            </m:e>
                          </m:d>
                        </m:e>
                      </m:d>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𝒪</m:t>
                      </m:r>
                      <m:d>
                        <m:dPr>
                          <m:ctrlPr>
                            <a:rPr lang="en-US" altLang="ko-KR" sz="2000" b="0" i="1" smtClean="0">
                              <a:latin typeface="Cambria Math" panose="02040503050406030204" pitchFamily="18" charset="0"/>
                            </a:rPr>
                          </m:ctrlPr>
                        </m:dPr>
                        <m:e>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𝛽</m:t>
                              </m:r>
                            </m:e>
                            <m:sup>
                              <m:r>
                                <a:rPr lang="en-US" altLang="ko-KR" sz="2000" b="0" i="1" smtClean="0">
                                  <a:latin typeface="Cambria Math" panose="02040503050406030204" pitchFamily="18" charset="0"/>
                                </a:rPr>
                                <m:t>2</m:t>
                              </m:r>
                            </m:sup>
                          </m:sSup>
                        </m:e>
                      </m:d>
                    </m:oMath>
                  </m:oMathPara>
                </a14:m>
                <a:endParaRPr lang="en-US" altLang="ko-KR" sz="2000" b="0" dirty="0"/>
              </a:p>
              <a:p>
                <a:pPr marL="0" indent="0">
                  <a:buNone/>
                </a:pPr>
                <a:endParaRPr lang="en-US" altLang="ko-KR" sz="2000" dirty="0"/>
              </a:p>
              <a:p>
                <a:pPr marL="0" indent="0">
                  <a:buNone/>
                </a:pPr>
                <a:endParaRPr lang="en-US" altLang="ko-KR" sz="2000" dirty="0"/>
              </a:p>
              <a:p>
                <a:r>
                  <a:rPr lang="en-US" altLang="ko-KR" sz="2000" dirty="0"/>
                  <a:t>Analytic expression as linear perturbation for </a:t>
                </a:r>
                <a14:m>
                  <m:oMath xmlns:m="http://schemas.openxmlformats.org/officeDocument/2006/math">
                    <m:r>
                      <a:rPr lang="en-US" altLang="ko-KR" sz="2000" b="0" i="1" smtClean="0">
                        <a:latin typeface="Cambria Math" panose="02040503050406030204" pitchFamily="18" charset="0"/>
                      </a:rPr>
                      <m:t>𝛽</m:t>
                    </m:r>
                    <m:r>
                      <a:rPr lang="en-US" altLang="ko-KR" sz="2000" b="0" i="1" smtClean="0">
                        <a:latin typeface="Cambria Math" panose="02040503050406030204" pitchFamily="18" charset="0"/>
                      </a:rPr>
                      <m:t>≪1</m:t>
                    </m:r>
                  </m:oMath>
                </a14:m>
                <a:endParaRPr lang="en-US" altLang="ko-KR" sz="2000" dirty="0"/>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𝐶</m:t>
                          </m:r>
                        </m:e>
                        <m:sub>
                          <m:r>
                            <m:rPr>
                              <m:sty m:val="p"/>
                            </m:rPr>
                            <a:rPr lang="en-US" altLang="ko-KR" sz="2000" b="0" i="1" smtClean="0">
                              <a:solidFill>
                                <a:srgbClr val="FF0000"/>
                              </a:solidFill>
                              <a:latin typeface="Cambria Math" panose="02040503050406030204" pitchFamily="18" charset="0"/>
                            </a:rPr>
                            <m:t>DF</m:t>
                          </m:r>
                        </m:sub>
                      </m:sSub>
                      <m:r>
                        <a:rPr lang="en-US" altLang="ko-KR" sz="2000" b="0" i="1" smtClean="0">
                          <a:solidFill>
                            <a:srgbClr val="FF0000"/>
                          </a:solidFill>
                          <a:latin typeface="Cambria Math" panose="02040503050406030204" pitchFamily="18" charset="0"/>
                        </a:rPr>
                        <m:t>=</m:t>
                      </m:r>
                      <m:r>
                        <m:rPr>
                          <m:sty m:val="p"/>
                        </m:rPr>
                        <a:rPr lang="en-US" altLang="ko-KR" sz="2000" b="0" i="1" smtClean="0">
                          <a:solidFill>
                            <a:srgbClr val="FF0000"/>
                          </a:solidFill>
                          <a:latin typeface="Cambria Math" panose="02040503050406030204" pitchFamily="18" charset="0"/>
                        </a:rPr>
                        <m:t>Cin</m:t>
                      </m:r>
                      <m:d>
                        <m:dPr>
                          <m:ctrlPr>
                            <a:rPr lang="en-US" altLang="ko-KR" sz="2000" b="0" i="1" smtClean="0">
                              <a:solidFill>
                                <a:srgbClr val="FF0000"/>
                              </a:solidFill>
                              <a:latin typeface="Cambria Math" panose="02040503050406030204" pitchFamily="18" charset="0"/>
                            </a:rPr>
                          </m:ctrlPr>
                        </m:dPr>
                        <m:e>
                          <m:r>
                            <a:rPr lang="en-US" altLang="ko-KR" sz="2000" b="0" i="1" smtClean="0">
                              <a:solidFill>
                                <a:srgbClr val="FF0000"/>
                              </a:solidFill>
                              <a:latin typeface="Cambria Math" panose="02040503050406030204" pitchFamily="18" charset="0"/>
                            </a:rPr>
                            <m:t>2</m:t>
                          </m:r>
                          <m:r>
                            <a:rPr lang="en-US" altLang="ko-KR" sz="2000" b="0" i="1" smtClean="0">
                              <a:solidFill>
                                <a:srgbClr val="FF0000"/>
                              </a:solidFill>
                              <a:latin typeface="Cambria Math" panose="02040503050406030204" pitchFamily="18" charset="0"/>
                            </a:rPr>
                            <m:t>𝑘𝑏</m:t>
                          </m:r>
                        </m:e>
                      </m:d>
                      <m:r>
                        <a:rPr lang="en-US" altLang="ko-KR" sz="2000" b="0" i="1" smtClean="0">
                          <a:solidFill>
                            <a:srgbClr val="FF0000"/>
                          </a:solidFill>
                          <a:latin typeface="Cambria Math" panose="02040503050406030204" pitchFamily="18" charset="0"/>
                        </a:rPr>
                        <m:t>+</m:t>
                      </m:r>
                      <m:f>
                        <m:fPr>
                          <m:ctrlPr>
                            <a:rPr lang="en-US" altLang="ko-KR" sz="2000" b="0" i="1" smtClean="0">
                              <a:solidFill>
                                <a:srgbClr val="FF0000"/>
                              </a:solidFill>
                              <a:latin typeface="Cambria Math" panose="02040503050406030204" pitchFamily="18" charset="0"/>
                            </a:rPr>
                          </m:ctrlPr>
                        </m:fPr>
                        <m:num>
                          <m:func>
                            <m:funcPr>
                              <m:ctrlPr>
                                <a:rPr lang="en-US" altLang="ko-KR" sz="2000" b="0" i="1" smtClean="0">
                                  <a:solidFill>
                                    <a:srgbClr val="FF0000"/>
                                  </a:solidFill>
                                  <a:latin typeface="Cambria Math" panose="02040503050406030204" pitchFamily="18" charset="0"/>
                                </a:rPr>
                              </m:ctrlPr>
                            </m:funcPr>
                            <m:fName>
                              <m:r>
                                <m:rPr>
                                  <m:sty m:val="p"/>
                                </m:rPr>
                                <a:rPr lang="en-US" altLang="ko-KR" sz="2000" b="0" i="0" smtClean="0">
                                  <a:solidFill>
                                    <a:srgbClr val="FF0000"/>
                                  </a:solidFill>
                                  <a:latin typeface="Cambria Math" panose="02040503050406030204" pitchFamily="18" charset="0"/>
                                </a:rPr>
                                <m:t>sin</m:t>
                              </m:r>
                            </m:fName>
                            <m:e>
                              <m:d>
                                <m:dPr>
                                  <m:ctrlPr>
                                    <a:rPr lang="en-US" altLang="ko-KR" sz="2000" b="0" i="1" smtClean="0">
                                      <a:solidFill>
                                        <a:srgbClr val="FF0000"/>
                                      </a:solidFill>
                                      <a:latin typeface="Cambria Math" panose="02040503050406030204" pitchFamily="18" charset="0"/>
                                    </a:rPr>
                                  </m:ctrlPr>
                                </m:dPr>
                                <m:e>
                                  <m:r>
                                    <a:rPr lang="en-US" altLang="ko-KR" sz="2000" b="0" i="1" smtClean="0">
                                      <a:solidFill>
                                        <a:srgbClr val="FF0000"/>
                                      </a:solidFill>
                                      <a:latin typeface="Cambria Math" panose="02040503050406030204" pitchFamily="18" charset="0"/>
                                    </a:rPr>
                                    <m:t>2</m:t>
                                  </m:r>
                                  <m:r>
                                    <a:rPr lang="en-US" altLang="ko-KR" sz="2000" b="0" i="1" smtClean="0">
                                      <a:solidFill>
                                        <a:srgbClr val="FF0000"/>
                                      </a:solidFill>
                                      <a:latin typeface="Cambria Math" panose="02040503050406030204" pitchFamily="18" charset="0"/>
                                    </a:rPr>
                                    <m:t>𝑘𝑏</m:t>
                                  </m:r>
                                </m:e>
                              </m:d>
                            </m:e>
                          </m:func>
                        </m:num>
                        <m:den>
                          <m:r>
                            <a:rPr lang="en-US" altLang="ko-KR" sz="2000" b="0" i="1" smtClean="0">
                              <a:solidFill>
                                <a:srgbClr val="FF0000"/>
                              </a:solidFill>
                              <a:latin typeface="Cambria Math" panose="02040503050406030204" pitchFamily="18" charset="0"/>
                            </a:rPr>
                            <m:t>2</m:t>
                          </m:r>
                          <m:r>
                            <a:rPr lang="en-US" altLang="ko-KR" sz="2000" b="0" i="1" smtClean="0">
                              <a:solidFill>
                                <a:srgbClr val="FF0000"/>
                              </a:solidFill>
                              <a:latin typeface="Cambria Math" panose="02040503050406030204" pitchFamily="18" charset="0"/>
                            </a:rPr>
                            <m:t>𝑘𝑏</m:t>
                          </m:r>
                        </m:den>
                      </m:f>
                      <m:r>
                        <a:rPr lang="en-US" altLang="ko-KR" sz="2000" b="0" i="1" smtClean="0">
                          <a:solidFill>
                            <a:srgbClr val="FF0000"/>
                          </a:solidFill>
                          <a:latin typeface="Cambria Math" panose="02040503050406030204" pitchFamily="18" charset="0"/>
                        </a:rPr>
                        <m:t>−1+</m:t>
                      </m:r>
                      <m:r>
                        <a:rPr lang="en-US" altLang="ko-KR" sz="2000" b="0" i="1" smtClean="0">
                          <a:solidFill>
                            <a:srgbClr val="FF0000"/>
                          </a:solidFill>
                          <a:latin typeface="Cambria Math" panose="02040503050406030204" pitchFamily="18" charset="0"/>
                        </a:rPr>
                        <m:t>𝒪</m:t>
                      </m:r>
                      <m:d>
                        <m:dPr>
                          <m:ctrlPr>
                            <a:rPr lang="en-US" altLang="ko-KR" sz="2000" b="0" i="1" smtClean="0">
                              <a:solidFill>
                                <a:srgbClr val="FF0000"/>
                              </a:solidFill>
                              <a:latin typeface="Cambria Math" panose="02040503050406030204" pitchFamily="18" charset="0"/>
                            </a:rPr>
                          </m:ctrlPr>
                        </m:dPr>
                        <m:e>
                          <m:sSup>
                            <m:sSupPr>
                              <m:ctrlPr>
                                <a:rPr lang="en-US" altLang="ko-KR" sz="2000" b="0" i="1" smtClean="0">
                                  <a:solidFill>
                                    <a:srgbClr val="FF0000"/>
                                  </a:solidFill>
                                  <a:latin typeface="Cambria Math" panose="02040503050406030204" pitchFamily="18" charset="0"/>
                                </a:rPr>
                              </m:ctrlPr>
                            </m:sSupPr>
                            <m:e>
                              <m:r>
                                <a:rPr lang="en-US" altLang="ko-KR" sz="2000" b="0" i="1" smtClean="0">
                                  <a:solidFill>
                                    <a:srgbClr val="FF0000"/>
                                  </a:solidFill>
                                  <a:latin typeface="Cambria Math" panose="02040503050406030204" pitchFamily="18" charset="0"/>
                                </a:rPr>
                                <m:t>𝛽</m:t>
                              </m:r>
                            </m:e>
                            <m:sup>
                              <m:r>
                                <a:rPr lang="en-US" altLang="ko-KR" sz="2000" b="0" i="1" smtClean="0">
                                  <a:solidFill>
                                    <a:srgbClr val="FF0000"/>
                                  </a:solidFill>
                                  <a:latin typeface="Cambria Math" panose="02040503050406030204" pitchFamily="18" charset="0"/>
                                </a:rPr>
                                <m:t>1</m:t>
                              </m:r>
                            </m:sup>
                          </m:sSup>
                        </m:e>
                      </m:d>
                    </m:oMath>
                  </m:oMathPara>
                </a14:m>
                <a:endParaRPr lang="en-US" altLang="ko-KR" sz="2000" dirty="0"/>
              </a:p>
              <a:p>
                <a:pPr marL="0" indent="0">
                  <a:buNone/>
                </a:pPr>
                <a:endParaRPr lang="en-US" altLang="ko-KR" sz="2000" dirty="0"/>
              </a:p>
            </p:txBody>
          </p:sp>
        </mc:Choice>
        <mc:Fallback xmlns="">
          <p:sp>
            <p:nvSpPr>
              <p:cNvPr id="29" name="내용 개체 틀 2">
                <a:extLst>
                  <a:ext uri="{FF2B5EF4-FFF2-40B4-BE49-F238E27FC236}">
                    <a16:creationId xmlns:a16="http://schemas.microsoft.com/office/drawing/2014/main" id="{620DCE84-464D-42F7-AFFB-9742B4697474}"/>
                  </a:ext>
                </a:extLst>
              </p:cNvPr>
              <p:cNvSpPr txBox="1">
                <a:spLocks noRot="1" noChangeAspect="1" noMove="1" noResize="1" noEditPoints="1" noAdjustHandles="1" noChangeArrowheads="1" noChangeShapeType="1" noTextEdit="1"/>
              </p:cNvSpPr>
              <p:nvPr/>
            </p:nvSpPr>
            <p:spPr>
              <a:xfrm>
                <a:off x="490654" y="1495125"/>
                <a:ext cx="11210692" cy="4933667"/>
              </a:xfrm>
              <a:prstGeom prst="rect">
                <a:avLst/>
              </a:prstGeom>
              <a:blipFill>
                <a:blip r:embed="rId3"/>
                <a:stretch>
                  <a:fillRect l="-489"/>
                </a:stretch>
              </a:blipFill>
            </p:spPr>
            <p:txBody>
              <a:bodyPr/>
              <a:lstStyle/>
              <a:p>
                <a:r>
                  <a:rPr lang="ko-KR" altLang="en-US">
                    <a:noFill/>
                  </a:rPr>
                  <a:t> </a:t>
                </a:r>
              </a:p>
            </p:txBody>
          </p:sp>
        </mc:Fallback>
      </mc:AlternateContent>
      <p:sp>
        <p:nvSpPr>
          <p:cNvPr id="2" name="직사각형 1">
            <a:extLst>
              <a:ext uri="{FF2B5EF4-FFF2-40B4-BE49-F238E27FC236}">
                <a16:creationId xmlns:a16="http://schemas.microsoft.com/office/drawing/2014/main" id="{A38784B2-ABB4-01B9-5964-CB117E5549E9}"/>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B602E45C-493B-CCE3-BC3D-F39F26BA8F7D}"/>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419D62A-B5CE-635F-B32F-EF88FEA7C75F}"/>
              </a:ext>
            </a:extLst>
          </p:cNvPr>
          <p:cNvSpPr txBox="1"/>
          <p:nvPr/>
        </p:nvSpPr>
        <p:spPr>
          <a:xfrm>
            <a:off x="8275322" y="1175894"/>
            <a:ext cx="3627118" cy="307777"/>
          </a:xfrm>
          <a:prstGeom prst="rect">
            <a:avLst/>
          </a:prstGeom>
          <a:solidFill>
            <a:srgbClr val="FFFFFF">
              <a:alpha val="0"/>
            </a:srgbClr>
          </a:solidFill>
        </p:spPr>
        <p:txBody>
          <a:bodyPr wrap="square" rtlCol="0">
            <a:spAutoFit/>
          </a:bodyPr>
          <a:lstStyle/>
          <a:p>
            <a:pPr algn="r"/>
            <a:r>
              <a:rPr lang="en-US" altLang="ko-KR" sz="1400" dirty="0">
                <a:latin typeface="Arial" panose="020B0604020202020204" pitchFamily="34" charset="0"/>
                <a:cs typeface="Arial" panose="020B0604020202020204" pitchFamily="34" charset="0"/>
              </a:rPr>
              <a:t>[Lancaster et al. 1909.06381]</a:t>
            </a:r>
            <a:endParaRPr lang="ko-KR" alt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F9CA51D-7E7E-E88C-1ACD-BD4E25C6872D}"/>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93C65A4C-01EC-C0C2-8D8E-20B1F2513E79}"/>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57BC4147-7126-EA5A-C8B3-68546A565950}"/>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1DF6521D-ECBC-E450-BA8F-22EE1A5984B4}"/>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C28C6B5F-5D3B-EDA9-D29E-9D1C2581DD86}"/>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5BE8C08-B48A-5D7A-49C4-51B392D84845}"/>
                  </a:ext>
                </a:extLst>
              </p:cNvPr>
              <p:cNvSpPr txBox="1"/>
              <p:nvPr/>
            </p:nvSpPr>
            <p:spPr>
              <a:xfrm>
                <a:off x="5692877" y="3116508"/>
                <a:ext cx="4481675" cy="6259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ko-KR" sz="1600" b="0" i="1" smtClean="0">
                          <a:solidFill>
                            <a:srgbClr val="0000FF"/>
                          </a:solidFill>
                          <a:latin typeface="Cambria Math" panose="02040503050406030204" pitchFamily="18" charset="0"/>
                        </a:rPr>
                        <m:t>Si</m:t>
                      </m:r>
                      <m:d>
                        <m:dPr>
                          <m:ctrlPr>
                            <a:rPr lang="en-US" altLang="ko-KR" sz="1600" b="0" i="1" smtClean="0">
                              <a:solidFill>
                                <a:srgbClr val="0000FF"/>
                              </a:solidFill>
                              <a:latin typeface="Cambria Math" panose="02040503050406030204" pitchFamily="18" charset="0"/>
                            </a:rPr>
                          </m:ctrlPr>
                        </m:dPr>
                        <m:e>
                          <m:r>
                            <a:rPr lang="en-US" altLang="ko-KR" sz="1600" b="0" i="1" smtClean="0">
                              <a:solidFill>
                                <a:srgbClr val="0000FF"/>
                              </a:solidFill>
                              <a:latin typeface="Cambria Math" panose="02040503050406030204" pitchFamily="18" charset="0"/>
                            </a:rPr>
                            <m:t>𝑥</m:t>
                          </m:r>
                        </m:e>
                      </m:d>
                      <m:r>
                        <a:rPr lang="en-US" altLang="ko-KR" sz="1600" b="0" i="1" smtClean="0">
                          <a:solidFill>
                            <a:srgbClr val="0000FF"/>
                          </a:solidFill>
                          <a:latin typeface="Cambria Math" panose="02040503050406030204" pitchFamily="18" charset="0"/>
                        </a:rPr>
                        <m:t>≡</m:t>
                      </m:r>
                      <m:nary>
                        <m:naryPr>
                          <m:ctrlPr>
                            <a:rPr lang="en-US" altLang="ko-KR" sz="1600" b="0" i="1" smtClean="0">
                              <a:solidFill>
                                <a:srgbClr val="0000FF"/>
                              </a:solidFill>
                              <a:latin typeface="Cambria Math" panose="02040503050406030204" pitchFamily="18" charset="0"/>
                            </a:rPr>
                          </m:ctrlPr>
                        </m:naryPr>
                        <m:sub>
                          <m:r>
                            <a:rPr lang="en-US" altLang="ko-KR" sz="1600" b="0" i="1" smtClean="0">
                              <a:solidFill>
                                <a:srgbClr val="0000FF"/>
                              </a:solidFill>
                              <a:latin typeface="Cambria Math" panose="02040503050406030204" pitchFamily="18" charset="0"/>
                            </a:rPr>
                            <m:t>0</m:t>
                          </m:r>
                        </m:sub>
                        <m:sup>
                          <m:r>
                            <a:rPr lang="en-US" altLang="ko-KR" sz="1600" b="0" i="1" smtClean="0">
                              <a:solidFill>
                                <a:srgbClr val="0000FF"/>
                              </a:solidFill>
                              <a:latin typeface="Cambria Math" panose="02040503050406030204" pitchFamily="18" charset="0"/>
                            </a:rPr>
                            <m:t>𝑥</m:t>
                          </m:r>
                        </m:sup>
                        <m:e>
                          <m:r>
                            <a:rPr lang="en-US" altLang="ko-KR" sz="1600" i="1">
                              <a:solidFill>
                                <a:srgbClr val="0000FF"/>
                              </a:solidFill>
                              <a:latin typeface="Cambria Math" panose="02040503050406030204" pitchFamily="18" charset="0"/>
                            </a:rPr>
                            <m:t>𝑑𝑡</m:t>
                          </m:r>
                          <m:f>
                            <m:fPr>
                              <m:ctrlPr>
                                <a:rPr lang="en-US" altLang="ko-KR" sz="1600" b="0" i="1" smtClean="0">
                                  <a:solidFill>
                                    <a:srgbClr val="0000FF"/>
                                  </a:solidFill>
                                  <a:latin typeface="Cambria Math" panose="02040503050406030204" pitchFamily="18" charset="0"/>
                                </a:rPr>
                              </m:ctrlPr>
                            </m:fPr>
                            <m:num>
                              <m:func>
                                <m:funcPr>
                                  <m:ctrlPr>
                                    <a:rPr lang="en-US" altLang="ko-KR" sz="1600" b="0" i="1" smtClean="0">
                                      <a:solidFill>
                                        <a:srgbClr val="0000FF"/>
                                      </a:solidFill>
                                      <a:latin typeface="Cambria Math" panose="02040503050406030204" pitchFamily="18" charset="0"/>
                                    </a:rPr>
                                  </m:ctrlPr>
                                </m:funcPr>
                                <m:fName>
                                  <m:r>
                                    <m:rPr>
                                      <m:sty m:val="p"/>
                                    </m:rPr>
                                    <a:rPr lang="en-US" altLang="ko-KR" sz="1600" b="0" i="0" smtClean="0">
                                      <a:solidFill>
                                        <a:srgbClr val="0000FF"/>
                                      </a:solidFill>
                                      <a:latin typeface="Cambria Math" panose="02040503050406030204" pitchFamily="18" charset="0"/>
                                    </a:rPr>
                                    <m:t>sin</m:t>
                                  </m:r>
                                </m:fName>
                                <m:e>
                                  <m:r>
                                    <a:rPr lang="en-US" altLang="ko-KR" sz="1600" b="0" i="1" smtClean="0">
                                      <a:solidFill>
                                        <a:srgbClr val="0000FF"/>
                                      </a:solidFill>
                                      <a:latin typeface="Cambria Math" panose="02040503050406030204" pitchFamily="18" charset="0"/>
                                    </a:rPr>
                                    <m:t>𝑡</m:t>
                                  </m:r>
                                </m:e>
                              </m:func>
                            </m:num>
                            <m:den>
                              <m:r>
                                <a:rPr lang="en-US" altLang="ko-KR" sz="1600" b="0" i="1" smtClean="0">
                                  <a:solidFill>
                                    <a:srgbClr val="0000FF"/>
                                  </a:solidFill>
                                  <a:latin typeface="Cambria Math" panose="02040503050406030204" pitchFamily="18" charset="0"/>
                                </a:rPr>
                                <m:t>𝑡</m:t>
                              </m:r>
                            </m:den>
                          </m:f>
                        </m:e>
                      </m:nary>
                      <m:r>
                        <a:rPr lang="en-US" altLang="ko-KR" sz="1600" b="0" i="1" smtClean="0">
                          <a:solidFill>
                            <a:srgbClr val="0000FF"/>
                          </a:solidFill>
                          <a:latin typeface="Cambria Math" panose="02040503050406030204" pitchFamily="18" charset="0"/>
                        </a:rPr>
                        <m:t>,  </m:t>
                      </m:r>
                      <m:r>
                        <m:rPr>
                          <m:sty m:val="p"/>
                        </m:rPr>
                        <a:rPr lang="en-US" altLang="ko-KR" sz="1600" b="0" i="1" smtClean="0">
                          <a:solidFill>
                            <a:srgbClr val="0000FF"/>
                          </a:solidFill>
                          <a:latin typeface="Cambria Math" panose="02040503050406030204" pitchFamily="18" charset="0"/>
                        </a:rPr>
                        <m:t>Cin</m:t>
                      </m:r>
                      <m:d>
                        <m:dPr>
                          <m:ctrlPr>
                            <a:rPr lang="en-US" altLang="ko-KR" sz="1600" b="0" i="1" smtClean="0">
                              <a:solidFill>
                                <a:srgbClr val="0000FF"/>
                              </a:solidFill>
                              <a:latin typeface="Cambria Math" panose="02040503050406030204" pitchFamily="18" charset="0"/>
                            </a:rPr>
                          </m:ctrlPr>
                        </m:dPr>
                        <m:e>
                          <m:r>
                            <a:rPr lang="en-US" altLang="ko-KR" sz="1600" b="0" i="1" smtClean="0">
                              <a:solidFill>
                                <a:srgbClr val="0000FF"/>
                              </a:solidFill>
                              <a:latin typeface="Cambria Math" panose="02040503050406030204" pitchFamily="18" charset="0"/>
                            </a:rPr>
                            <m:t>𝑥</m:t>
                          </m:r>
                        </m:e>
                      </m:d>
                      <m:r>
                        <a:rPr lang="en-US" altLang="ko-KR" sz="1600" b="0" i="1" smtClean="0">
                          <a:solidFill>
                            <a:srgbClr val="0000FF"/>
                          </a:solidFill>
                          <a:latin typeface="Cambria Math" panose="02040503050406030204" pitchFamily="18" charset="0"/>
                        </a:rPr>
                        <m:t>=</m:t>
                      </m:r>
                      <m:nary>
                        <m:naryPr>
                          <m:ctrlPr>
                            <a:rPr lang="en-US" altLang="ko-KR" sz="1600" b="0" i="1" smtClean="0">
                              <a:solidFill>
                                <a:srgbClr val="0000FF"/>
                              </a:solidFill>
                              <a:latin typeface="Cambria Math" panose="02040503050406030204" pitchFamily="18" charset="0"/>
                            </a:rPr>
                          </m:ctrlPr>
                        </m:naryPr>
                        <m:sub>
                          <m:r>
                            <a:rPr lang="en-US" altLang="ko-KR" sz="1600" b="0" i="1" smtClean="0">
                              <a:solidFill>
                                <a:srgbClr val="0000FF"/>
                              </a:solidFill>
                              <a:latin typeface="Cambria Math" panose="02040503050406030204" pitchFamily="18" charset="0"/>
                            </a:rPr>
                            <m:t>0</m:t>
                          </m:r>
                        </m:sub>
                        <m:sup>
                          <m:r>
                            <a:rPr lang="en-US" altLang="ko-KR" sz="1600" b="0" i="1" smtClean="0">
                              <a:solidFill>
                                <a:srgbClr val="0000FF"/>
                              </a:solidFill>
                              <a:latin typeface="Cambria Math" panose="02040503050406030204" pitchFamily="18" charset="0"/>
                            </a:rPr>
                            <m:t>𝑥</m:t>
                          </m:r>
                        </m:sup>
                        <m:e>
                          <m:r>
                            <a:rPr lang="en-US" altLang="ko-KR" sz="1600" b="0" i="1" smtClean="0">
                              <a:solidFill>
                                <a:srgbClr val="0000FF"/>
                              </a:solidFill>
                              <a:latin typeface="Cambria Math" panose="02040503050406030204" pitchFamily="18" charset="0"/>
                            </a:rPr>
                            <m:t>𝑑𝑡</m:t>
                          </m:r>
                          <m:f>
                            <m:fPr>
                              <m:ctrlPr>
                                <a:rPr lang="en-US" altLang="ko-KR" sz="1600" b="0" i="1" smtClean="0">
                                  <a:solidFill>
                                    <a:srgbClr val="0000FF"/>
                                  </a:solidFill>
                                  <a:latin typeface="Cambria Math" panose="02040503050406030204" pitchFamily="18" charset="0"/>
                                </a:rPr>
                              </m:ctrlPr>
                            </m:fPr>
                            <m:num>
                              <m:r>
                                <a:rPr lang="en-US" altLang="ko-KR" sz="1600" b="0" i="1" smtClean="0">
                                  <a:solidFill>
                                    <a:srgbClr val="0000FF"/>
                                  </a:solidFill>
                                  <a:latin typeface="Cambria Math" panose="02040503050406030204" pitchFamily="18" charset="0"/>
                                </a:rPr>
                                <m:t>1−</m:t>
                              </m:r>
                              <m:func>
                                <m:funcPr>
                                  <m:ctrlPr>
                                    <a:rPr lang="en-US" altLang="ko-KR" sz="1600" b="0" i="1" smtClean="0">
                                      <a:solidFill>
                                        <a:srgbClr val="0000FF"/>
                                      </a:solidFill>
                                      <a:latin typeface="Cambria Math" panose="02040503050406030204" pitchFamily="18" charset="0"/>
                                    </a:rPr>
                                  </m:ctrlPr>
                                </m:funcPr>
                                <m:fName>
                                  <m:r>
                                    <m:rPr>
                                      <m:sty m:val="p"/>
                                    </m:rPr>
                                    <a:rPr lang="en-US" altLang="ko-KR" sz="1600" b="0" i="0" smtClean="0">
                                      <a:solidFill>
                                        <a:srgbClr val="0000FF"/>
                                      </a:solidFill>
                                      <a:latin typeface="Cambria Math" panose="02040503050406030204" pitchFamily="18" charset="0"/>
                                    </a:rPr>
                                    <m:t>cos</m:t>
                                  </m:r>
                                </m:fName>
                                <m:e>
                                  <m:r>
                                    <a:rPr lang="en-US" altLang="ko-KR" sz="1600" b="0" i="1" smtClean="0">
                                      <a:solidFill>
                                        <a:srgbClr val="0000FF"/>
                                      </a:solidFill>
                                      <a:latin typeface="Cambria Math" panose="02040503050406030204" pitchFamily="18" charset="0"/>
                                    </a:rPr>
                                    <m:t>𝑡</m:t>
                                  </m:r>
                                </m:e>
                              </m:func>
                            </m:num>
                            <m:den>
                              <m:r>
                                <a:rPr lang="en-US" altLang="ko-KR" sz="1600" b="0" i="1" smtClean="0">
                                  <a:solidFill>
                                    <a:srgbClr val="0000FF"/>
                                  </a:solidFill>
                                  <a:latin typeface="Cambria Math" panose="02040503050406030204" pitchFamily="18" charset="0"/>
                                </a:rPr>
                                <m:t>𝑡</m:t>
                              </m:r>
                            </m:den>
                          </m:f>
                        </m:e>
                      </m:nary>
                    </m:oMath>
                  </m:oMathPara>
                </a14:m>
                <a:endParaRPr lang="ko-KR" altLang="en-US" sz="1600" dirty="0">
                  <a:solidFill>
                    <a:srgbClr val="0000FF"/>
                  </a:solidFill>
                </a:endParaRPr>
              </a:p>
            </p:txBody>
          </p:sp>
        </mc:Choice>
        <mc:Fallback xmlns="">
          <p:sp>
            <p:nvSpPr>
              <p:cNvPr id="4" name="TextBox 3">
                <a:extLst>
                  <a:ext uri="{FF2B5EF4-FFF2-40B4-BE49-F238E27FC236}">
                    <a16:creationId xmlns:a16="http://schemas.microsoft.com/office/drawing/2014/main" id="{25BE8C08-B48A-5D7A-49C4-51B392D84845}"/>
                  </a:ext>
                </a:extLst>
              </p:cNvPr>
              <p:cNvSpPr txBox="1">
                <a:spLocks noRot="1" noChangeAspect="1" noMove="1" noResize="1" noEditPoints="1" noAdjustHandles="1" noChangeArrowheads="1" noChangeShapeType="1" noTextEdit="1"/>
              </p:cNvSpPr>
              <p:nvPr/>
            </p:nvSpPr>
            <p:spPr>
              <a:xfrm>
                <a:off x="5692877" y="3116508"/>
                <a:ext cx="4481675" cy="625941"/>
              </a:xfrm>
              <a:prstGeom prst="rect">
                <a:avLst/>
              </a:prstGeom>
              <a:blipFill>
                <a:blip r:embed="rId4"/>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791532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BA88-CED2-1920-A3F3-DE16910ED72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제목 1">
                <a:extLst>
                  <a:ext uri="{FF2B5EF4-FFF2-40B4-BE49-F238E27FC236}">
                    <a16:creationId xmlns:a16="http://schemas.microsoft.com/office/drawing/2014/main" id="{6886DEDE-9921-B3B7-0900-34DABB4D3775}"/>
                  </a:ext>
                </a:extLst>
              </p:cNvPr>
              <p:cNvSpPr>
                <a:spLocks noGrp="1"/>
              </p:cNvSpPr>
              <p:nvPr>
                <p:ph type="title"/>
              </p:nvPr>
            </p:nvSpPr>
            <p:spPr>
              <a:xfrm>
                <a:off x="858644" y="516924"/>
                <a:ext cx="10474712" cy="692114"/>
              </a:xfrm>
            </p:spPr>
            <p:txBody>
              <a:bodyPr>
                <a:noAutofit/>
              </a:bodyPr>
              <a:lstStyle/>
              <a:p>
                <a:pPr algn="ctr"/>
                <a14:m>
                  <m:oMath xmlns:m="http://schemas.openxmlformats.org/officeDocument/2006/math">
                    <m:sSub>
                      <m:sSubPr>
                        <m:ctrlPr>
                          <a:rPr lang="en-US" altLang="ko-KR" sz="4000" b="1" i="1" smtClean="0">
                            <a:latin typeface="Cambria Math" panose="02040503050406030204" pitchFamily="18" charset="0"/>
                            <a:cs typeface="Arial" panose="020B0604020202020204" pitchFamily="34" charset="0"/>
                          </a:rPr>
                        </m:ctrlPr>
                      </m:sSubPr>
                      <m:e>
                        <m:r>
                          <a:rPr lang="en-US" altLang="ko-KR" sz="4000" b="1" i="1" smtClean="0">
                            <a:latin typeface="Cambria Math" panose="02040503050406030204" pitchFamily="18" charset="0"/>
                            <a:cs typeface="Arial" panose="020B0604020202020204" pitchFamily="34" charset="0"/>
                          </a:rPr>
                          <m:t>𝑪</m:t>
                        </m:r>
                      </m:e>
                      <m:sub>
                        <m:r>
                          <m:rPr>
                            <m:sty m:val="p"/>
                          </m:rPr>
                          <a:rPr lang="en-US" altLang="ko-KR" sz="4000" b="1" i="1" smtClean="0">
                            <a:latin typeface="Cambria Math" panose="02040503050406030204" pitchFamily="18" charset="0"/>
                            <a:cs typeface="Arial" panose="020B0604020202020204" pitchFamily="34" charset="0"/>
                          </a:rPr>
                          <m:t>DF</m:t>
                        </m:r>
                      </m:sub>
                    </m:sSub>
                  </m:oMath>
                </a14:m>
                <a:r>
                  <a:rPr lang="en-US" altLang="ko-KR" sz="4000" b="1" dirty="0">
                    <a:latin typeface="Grandview" panose="020B0502040204020203" pitchFamily="34" charset="0"/>
                    <a:cs typeface="Arial" panose="020B0604020202020204" pitchFamily="34" charset="0"/>
                  </a:rPr>
                  <a:t> for </a:t>
                </a:r>
                <a14:m>
                  <m:oMath xmlns:m="http://schemas.openxmlformats.org/officeDocument/2006/math">
                    <m:r>
                      <a:rPr lang="en-US" altLang="ko-KR" sz="4000" b="1" i="1" smtClean="0">
                        <a:latin typeface="Cambria Math" panose="02040503050406030204" pitchFamily="18" charset="0"/>
                        <a:cs typeface="Arial" panose="020B0604020202020204" pitchFamily="34" charset="0"/>
                      </a:rPr>
                      <m:t>𝒌𝒃</m:t>
                    </m:r>
                    <m:r>
                      <a:rPr lang="en-US" altLang="ko-KR" sz="4000" b="1" i="1" smtClean="0">
                        <a:latin typeface="Cambria Math" panose="02040503050406030204" pitchFamily="18" charset="0"/>
                        <a:cs typeface="Arial" panose="020B0604020202020204" pitchFamily="34" charset="0"/>
                      </a:rPr>
                      <m:t>≫</m:t>
                    </m:r>
                    <m:r>
                      <a:rPr lang="en-US" altLang="ko-KR" sz="4000" b="1" i="1" smtClean="0">
                        <a:latin typeface="Cambria Math" panose="02040503050406030204" pitchFamily="18" charset="0"/>
                        <a:cs typeface="Arial" panose="020B0604020202020204" pitchFamily="34" charset="0"/>
                      </a:rPr>
                      <m:t>𝟏</m:t>
                    </m:r>
                  </m:oMath>
                </a14:m>
                <a:endParaRPr lang="ko-KR" altLang="en-US" sz="4000" b="1" dirty="0">
                  <a:latin typeface="Grandview" panose="020B0502040204020203" pitchFamily="34" charset="0"/>
                  <a:cs typeface="Arial" panose="020B0604020202020204" pitchFamily="34" charset="0"/>
                </a:endParaRPr>
              </a:p>
            </p:txBody>
          </p:sp>
        </mc:Choice>
        <mc:Fallback xmlns="">
          <p:sp>
            <p:nvSpPr>
              <p:cNvPr id="22" name="제목 1">
                <a:extLst>
                  <a:ext uri="{FF2B5EF4-FFF2-40B4-BE49-F238E27FC236}">
                    <a16:creationId xmlns:a16="http://schemas.microsoft.com/office/drawing/2014/main" id="{6886DEDE-9921-B3B7-0900-34DABB4D3775}"/>
                  </a:ext>
                </a:extLst>
              </p:cNvPr>
              <p:cNvSpPr>
                <a:spLocks noGrp="1" noRot="1" noChangeAspect="1" noMove="1" noResize="1" noEditPoints="1" noAdjustHandles="1" noChangeArrowheads="1" noChangeShapeType="1" noTextEdit="1"/>
              </p:cNvSpPr>
              <p:nvPr>
                <p:ph type="title"/>
              </p:nvPr>
            </p:nvSpPr>
            <p:spPr>
              <a:xfrm>
                <a:off x="858644" y="516924"/>
                <a:ext cx="10474712" cy="692114"/>
              </a:xfrm>
              <a:blipFill>
                <a:blip r:embed="rId3"/>
                <a:stretch>
                  <a:fillRect t="-22124" b="-3362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9" name="내용 개체 틀 2">
                <a:extLst>
                  <a:ext uri="{FF2B5EF4-FFF2-40B4-BE49-F238E27FC236}">
                    <a16:creationId xmlns:a16="http://schemas.microsoft.com/office/drawing/2014/main" id="{C1764E3A-7731-B24E-D433-9D73296266A7}"/>
                  </a:ext>
                </a:extLst>
              </p:cNvPr>
              <p:cNvSpPr txBox="1">
                <a:spLocks/>
              </p:cNvSpPr>
              <p:nvPr/>
            </p:nvSpPr>
            <p:spPr>
              <a:xfrm>
                <a:off x="490654" y="1495126"/>
                <a:ext cx="11210692" cy="1001276"/>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𝐶</m:t>
                          </m:r>
                        </m:e>
                        <m:sub>
                          <m:r>
                            <m:rPr>
                              <m:sty m:val="p"/>
                            </m:rPr>
                            <a:rPr lang="en-US" altLang="ko-KR" sz="2000" b="0" i="1" smtClean="0">
                              <a:solidFill>
                                <a:schemeClr val="tx1"/>
                              </a:solidFill>
                              <a:latin typeface="Cambria Math" panose="02040503050406030204" pitchFamily="18" charset="0"/>
                            </a:rPr>
                            <m:t>DF</m:t>
                          </m:r>
                        </m:sub>
                      </m:sSub>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𝑘𝑏</m:t>
                          </m:r>
                          <m:r>
                            <a:rPr lang="en-US" altLang="ko-KR" sz="2000" b="0" i="1" smtClean="0">
                              <a:solidFill>
                                <a:schemeClr val="tx1"/>
                              </a:solidFill>
                              <a:latin typeface="Cambria Math" panose="02040503050406030204" pitchFamily="18" charset="0"/>
                            </a:rPr>
                            <m:t>≫1</m:t>
                          </m:r>
                        </m:e>
                      </m:d>
                      <m:r>
                        <a:rPr lang="en-US" altLang="ko-KR" sz="2000" b="0" i="1" smtClean="0">
                          <a:solidFill>
                            <a:schemeClr val="tx1"/>
                          </a:solidFill>
                          <a:latin typeface="Cambria Math" panose="02040503050406030204" pitchFamily="18" charset="0"/>
                        </a:rPr>
                        <m:t>=</m:t>
                      </m:r>
                      <m:func>
                        <m:funcPr>
                          <m:ctrlPr>
                            <a:rPr lang="en-US" altLang="ko-KR" sz="2000" b="0" i="1" smtClean="0">
                              <a:solidFill>
                                <a:schemeClr val="tx1"/>
                              </a:solidFill>
                              <a:latin typeface="Cambria Math" panose="02040503050406030204" pitchFamily="18" charset="0"/>
                            </a:rPr>
                          </m:ctrlPr>
                        </m:funcPr>
                        <m:fName>
                          <m:r>
                            <m:rPr>
                              <m:sty m:val="p"/>
                            </m:rPr>
                            <a:rPr lang="en-US" altLang="ko-KR" sz="2000" b="0" i="0" smtClean="0">
                              <a:solidFill>
                                <a:schemeClr val="tx1"/>
                              </a:solidFill>
                              <a:latin typeface="Cambria Math" panose="02040503050406030204" pitchFamily="18" charset="0"/>
                            </a:rPr>
                            <m:t>ln</m:t>
                          </m:r>
                        </m:fName>
                        <m:e>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2</m:t>
                              </m:r>
                              <m:r>
                                <a:rPr lang="en-US" altLang="ko-KR" sz="2000" b="0" i="1" smtClean="0">
                                  <a:solidFill>
                                    <a:schemeClr val="tx1"/>
                                  </a:solidFill>
                                  <a:latin typeface="Cambria Math" panose="02040503050406030204" pitchFamily="18" charset="0"/>
                                </a:rPr>
                                <m:t>𝑘𝑏</m:t>
                              </m:r>
                            </m:e>
                          </m:d>
                        </m:e>
                      </m:func>
                      <m:r>
                        <a:rPr lang="en-US" altLang="ko-KR" sz="2000" b="0" i="1" smtClean="0">
                          <a:solidFill>
                            <a:schemeClr val="tx1"/>
                          </a:solidFill>
                          <a:latin typeface="Cambria Math" panose="02040503050406030204" pitchFamily="18" charset="0"/>
                        </a:rPr>
                        <m:t>−1−</m:t>
                      </m:r>
                      <m:r>
                        <a:rPr lang="en-US" altLang="ko-KR" sz="2000" b="0" i="1" smtClean="0">
                          <a:solidFill>
                            <a:schemeClr val="tx1"/>
                          </a:solidFill>
                          <a:latin typeface="Cambria Math" panose="02040503050406030204" pitchFamily="18" charset="0"/>
                        </a:rPr>
                        <m:t>ℜ</m:t>
                      </m:r>
                      <m:d>
                        <m:dPr>
                          <m:begChr m:val="["/>
                          <m:endChr m:val="]"/>
                          <m:ctrlPr>
                            <a:rPr lang="en-US" altLang="ko-KR" sz="2000" b="0" i="1" smtClean="0">
                              <a:solidFill>
                                <a:schemeClr val="tx1"/>
                              </a:solidFill>
                              <a:latin typeface="Cambria Math" panose="02040503050406030204" pitchFamily="18" charset="0"/>
                            </a:rPr>
                          </m:ctrlPr>
                        </m:dPr>
                        <m:e>
                          <m:r>
                            <m:rPr>
                              <m:sty m:val="p"/>
                            </m:rPr>
                            <a:rPr lang="en-US" altLang="ko-KR" sz="2000" b="0" i="0" smtClean="0">
                              <a:solidFill>
                                <a:schemeClr val="tx1"/>
                              </a:solidFill>
                              <a:latin typeface="Cambria Math" panose="02040503050406030204" pitchFamily="18" charset="0"/>
                            </a:rPr>
                            <m:t>Ψ</m:t>
                          </m:r>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1+</m:t>
                              </m:r>
                              <m:r>
                                <a:rPr lang="en-US" altLang="ko-KR" sz="2000" b="0" i="1" smtClean="0">
                                  <a:solidFill>
                                    <a:schemeClr val="tx1"/>
                                  </a:solidFill>
                                  <a:latin typeface="Cambria Math" panose="02040503050406030204" pitchFamily="18" charset="0"/>
                                </a:rPr>
                                <m:t>𝑖</m:t>
                              </m:r>
                              <m:r>
                                <a:rPr lang="en-US" altLang="ko-KR" sz="2000" b="0" i="1" smtClean="0">
                                  <a:solidFill>
                                    <a:schemeClr val="tx1"/>
                                  </a:solidFill>
                                  <a:latin typeface="Cambria Math" panose="02040503050406030204" pitchFamily="18" charset="0"/>
                                </a:rPr>
                                <m:t>𝛽</m:t>
                              </m:r>
                            </m:e>
                          </m:d>
                        </m:e>
                      </m:d>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𝒪</m:t>
                      </m:r>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1/</m:t>
                          </m:r>
                          <m:r>
                            <a:rPr lang="en-US" altLang="ko-KR" sz="2000" b="0" i="1" smtClean="0">
                              <a:solidFill>
                                <a:schemeClr val="tx1"/>
                              </a:solidFill>
                              <a:latin typeface="Cambria Math" panose="02040503050406030204" pitchFamily="18" charset="0"/>
                            </a:rPr>
                            <m:t>𝑘𝑏</m:t>
                          </m:r>
                        </m:e>
                      </m:d>
                    </m:oMath>
                  </m:oMathPara>
                </a14:m>
                <a:endParaRPr lang="en-US" altLang="ko-KR" sz="2000" dirty="0">
                  <a:solidFill>
                    <a:schemeClr val="tx1"/>
                  </a:solidFill>
                </a:endParaRPr>
              </a:p>
              <a:p>
                <a:r>
                  <a:rPr lang="en-US" altLang="ko-KR" sz="2000" dirty="0"/>
                  <a:t>Digamma function </a:t>
                </a:r>
                <a14:m>
                  <m:oMath xmlns:m="http://schemas.openxmlformats.org/officeDocument/2006/math">
                    <m:r>
                      <m:rPr>
                        <m:sty m:val="p"/>
                      </m:rPr>
                      <a:rPr lang="en-US" altLang="ko-KR" sz="2000" b="0" i="0" smtClean="0">
                        <a:latin typeface="Cambria Math" panose="02040503050406030204" pitchFamily="18" charset="0"/>
                      </a:rPr>
                      <m:t>Ψ</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𝑥</m:t>
                        </m:r>
                      </m:e>
                    </m:d>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𝑑</m:t>
                        </m:r>
                      </m:num>
                      <m:den>
                        <m:r>
                          <a:rPr lang="en-US" altLang="ko-KR" sz="2000" b="0" i="1" smtClean="0">
                            <a:latin typeface="Cambria Math" panose="02040503050406030204" pitchFamily="18" charset="0"/>
                          </a:rPr>
                          <m:t>𝑑𝑥</m:t>
                        </m:r>
                      </m:den>
                    </m:f>
                    <m:func>
                      <m:funcPr>
                        <m:ctrlPr>
                          <a:rPr lang="en-US" altLang="ko-KR" sz="2000" b="0" i="1" smtClean="0">
                            <a:latin typeface="Cambria Math" panose="02040503050406030204" pitchFamily="18" charset="0"/>
                          </a:rPr>
                        </m:ctrlPr>
                      </m:funcPr>
                      <m:fName>
                        <m:r>
                          <m:rPr>
                            <m:sty m:val="p"/>
                          </m:rPr>
                          <a:rPr lang="en-US" altLang="ko-KR" sz="2000" b="0" i="0" smtClean="0">
                            <a:latin typeface="Cambria Math" panose="02040503050406030204" pitchFamily="18" charset="0"/>
                          </a:rPr>
                          <m:t>ln</m:t>
                        </m:r>
                      </m:fName>
                      <m:e>
                        <m:r>
                          <m:rPr>
                            <m:sty m:val="p"/>
                          </m:rPr>
                          <a:rPr lang="en-US" altLang="ko-KR" sz="2000" b="0" i="0" smtClean="0">
                            <a:latin typeface="Cambria Math" panose="02040503050406030204" pitchFamily="18" charset="0"/>
                          </a:rPr>
                          <m:t>Γ</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𝑥</m:t>
                            </m:r>
                          </m:e>
                        </m:d>
                      </m:e>
                    </m:func>
                  </m:oMath>
                </a14:m>
                <a:endParaRPr lang="en-US" altLang="ko-KR" sz="2000" dirty="0">
                  <a:solidFill>
                    <a:schemeClr val="tx1"/>
                  </a:solidFill>
                </a:endParaRPr>
              </a:p>
            </p:txBody>
          </p:sp>
        </mc:Choice>
        <mc:Fallback xmlns="">
          <p:sp>
            <p:nvSpPr>
              <p:cNvPr id="29" name="내용 개체 틀 2">
                <a:extLst>
                  <a:ext uri="{FF2B5EF4-FFF2-40B4-BE49-F238E27FC236}">
                    <a16:creationId xmlns:a16="http://schemas.microsoft.com/office/drawing/2014/main" id="{C1764E3A-7731-B24E-D433-9D73296266A7}"/>
                  </a:ext>
                </a:extLst>
              </p:cNvPr>
              <p:cNvSpPr txBox="1">
                <a:spLocks noRot="1" noChangeAspect="1" noMove="1" noResize="1" noEditPoints="1" noAdjustHandles="1" noChangeArrowheads="1" noChangeShapeType="1" noTextEdit="1"/>
              </p:cNvSpPr>
              <p:nvPr/>
            </p:nvSpPr>
            <p:spPr>
              <a:xfrm>
                <a:off x="490654" y="1495126"/>
                <a:ext cx="11210692" cy="1001276"/>
              </a:xfrm>
              <a:prstGeom prst="rect">
                <a:avLst/>
              </a:prstGeom>
              <a:blipFill>
                <a:blip r:embed="rId4"/>
                <a:stretch>
                  <a:fillRect l="-489"/>
                </a:stretch>
              </a:blipFill>
            </p:spPr>
            <p:txBody>
              <a:bodyPr/>
              <a:lstStyle/>
              <a:p>
                <a:r>
                  <a:rPr lang="ko-KR" altLang="en-US">
                    <a:noFill/>
                  </a:rPr>
                  <a:t> </a:t>
                </a:r>
              </a:p>
            </p:txBody>
          </p:sp>
        </mc:Fallback>
      </mc:AlternateContent>
      <p:sp>
        <p:nvSpPr>
          <p:cNvPr id="2" name="직사각형 1">
            <a:extLst>
              <a:ext uri="{FF2B5EF4-FFF2-40B4-BE49-F238E27FC236}">
                <a16:creationId xmlns:a16="http://schemas.microsoft.com/office/drawing/2014/main" id="{D3F935D1-D406-BC44-832C-9C5B4D1E7275}"/>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2F2742BC-1957-33C4-AFB6-FC4DFDA7965D}"/>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pic>
        <p:nvPicPr>
          <p:cNvPr id="10" name="그림 9">
            <a:extLst>
              <a:ext uri="{FF2B5EF4-FFF2-40B4-BE49-F238E27FC236}">
                <a16:creationId xmlns:a16="http://schemas.microsoft.com/office/drawing/2014/main" id="{140FF207-1727-84B5-83E5-6619B426A623}"/>
              </a:ext>
            </a:extLst>
          </p:cNvPr>
          <p:cNvPicPr>
            <a:picLocks noChangeAspect="1"/>
          </p:cNvPicPr>
          <p:nvPr/>
        </p:nvPicPr>
        <p:blipFill>
          <a:blip r:embed="rId5"/>
          <a:stretch>
            <a:fillRect/>
          </a:stretch>
        </p:blipFill>
        <p:spPr>
          <a:xfrm>
            <a:off x="371475" y="2581152"/>
            <a:ext cx="5426287" cy="4022937"/>
          </a:xfrm>
          <a:prstGeom prst="rect">
            <a:avLst/>
          </a:prstGeom>
        </p:spPr>
      </p:pic>
      <mc:AlternateContent xmlns:mc="http://schemas.openxmlformats.org/markup-compatibility/2006" xmlns:a14="http://schemas.microsoft.com/office/drawing/2010/main">
        <mc:Choice Requires="a14">
          <p:sp>
            <p:nvSpPr>
              <p:cNvPr id="11" name="내용 개체 틀 2">
                <a:extLst>
                  <a:ext uri="{FF2B5EF4-FFF2-40B4-BE49-F238E27FC236}">
                    <a16:creationId xmlns:a16="http://schemas.microsoft.com/office/drawing/2014/main" id="{E1D567E8-F940-74F9-AA5E-0C6F2CBC69A8}"/>
                  </a:ext>
                </a:extLst>
              </p:cNvPr>
              <p:cNvSpPr txBox="1">
                <a:spLocks/>
              </p:cNvSpPr>
              <p:nvPr/>
            </p:nvSpPr>
            <p:spPr>
              <a:xfrm>
                <a:off x="5919018" y="2604228"/>
                <a:ext cx="5782327" cy="3570430"/>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ko-KR" sz="2000" b="0" i="1" smtClean="0">
                          <a:solidFill>
                            <a:schemeClr val="tx1"/>
                          </a:solidFill>
                          <a:latin typeface="Cambria Math" panose="02040503050406030204" pitchFamily="18" charset="0"/>
                        </a:rPr>
                        <m:t>𝛽</m:t>
                      </m:r>
                      <m:r>
                        <a:rPr lang="en-US" altLang="ko-KR" sz="2000" b="0" i="1" smtClean="0">
                          <a:solidFill>
                            <a:schemeClr val="tx1"/>
                          </a:solidFill>
                          <a:latin typeface="Cambria Math" panose="02040503050406030204" pitchFamily="18" charset="0"/>
                        </a:rPr>
                        <m:t>=2.24×</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−4</m:t>
                          </m:r>
                        </m:sup>
                      </m:sSup>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𝑀</m:t>
                              </m:r>
                            </m:num>
                            <m:den>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5</m:t>
                                  </m:r>
                                </m:sup>
                              </m:sSup>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m:t>
                                  </m:r>
                                </m:sub>
                              </m:sSub>
                            </m:den>
                          </m:f>
                        </m:e>
                      </m:d>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𝜙</m:t>
                                  </m:r>
                                </m:sub>
                              </m:sSub>
                            </m:num>
                            <m:den>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−22</m:t>
                                  </m:r>
                                </m:sup>
                              </m:sSup>
                              <m:r>
                                <m:rPr>
                                  <m:sty m:val="p"/>
                                </m:rPr>
                                <a:rPr lang="en-US" altLang="ko-KR" sz="2000" b="0" i="1" smtClean="0">
                                  <a:solidFill>
                                    <a:schemeClr val="tx1"/>
                                  </a:solidFill>
                                  <a:latin typeface="Cambria Math" panose="02040503050406030204" pitchFamily="18" charset="0"/>
                                </a:rPr>
                                <m:t>eV</m:t>
                              </m:r>
                            </m:den>
                          </m:f>
                        </m:e>
                      </m:d>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100</m:t>
                              </m:r>
                              <m:r>
                                <m:rPr>
                                  <m:sty m:val="p"/>
                                </m:rPr>
                                <a:rPr lang="en-US" altLang="ko-KR" sz="2000" b="0" i="1" smtClean="0">
                                  <a:solidFill>
                                    <a:schemeClr val="tx1"/>
                                  </a:solidFill>
                                  <a:latin typeface="Cambria Math" panose="02040503050406030204" pitchFamily="18" charset="0"/>
                                </a:rPr>
                                <m:t>km</m:t>
                              </m:r>
                              <m:r>
                                <a:rPr lang="en-US" altLang="ko-KR" sz="2000" b="0" i="1" smtClean="0">
                                  <a:solidFill>
                                    <a:schemeClr val="tx1"/>
                                  </a:solidFill>
                                  <a:latin typeface="Cambria Math" panose="02040503050406030204" pitchFamily="18" charset="0"/>
                                </a:rPr>
                                <m:t>/</m:t>
                              </m:r>
                              <m:r>
                                <m:rPr>
                                  <m:sty m:val="p"/>
                                </m:rPr>
                                <a:rPr lang="en-US" altLang="ko-KR" sz="2000" b="0" i="1" smtClean="0">
                                  <a:solidFill>
                                    <a:schemeClr val="tx1"/>
                                  </a:solidFill>
                                  <a:latin typeface="Cambria Math" panose="02040503050406030204" pitchFamily="18" charset="0"/>
                                </a:rPr>
                                <m:t>s</m:t>
                              </m:r>
                            </m:num>
                            <m:den>
                              <m:r>
                                <a:rPr lang="en-US" altLang="ko-KR" sz="2000" b="0" i="1" smtClean="0">
                                  <a:solidFill>
                                    <a:schemeClr val="tx1"/>
                                  </a:solidFill>
                                  <a:latin typeface="Cambria Math" panose="02040503050406030204" pitchFamily="18" charset="0"/>
                                </a:rPr>
                                <m:t>𝑣</m:t>
                              </m:r>
                            </m:den>
                          </m:f>
                        </m:e>
                      </m:d>
                    </m:oMath>
                  </m:oMathPara>
                </a14:m>
                <a:endParaRPr lang="en-US" altLang="ko-KR" sz="2000" b="0" dirty="0">
                  <a:solidFill>
                    <a:schemeClr val="tx1"/>
                  </a:solidFill>
                </a:endParaRPr>
              </a:p>
              <a:p>
                <a:r>
                  <a:rPr lang="en-US" altLang="ko-KR" sz="2000" b="0" dirty="0">
                    <a:solidFill>
                      <a:schemeClr val="tx1"/>
                    </a:solidFill>
                  </a:rPr>
                  <a:t>For </a:t>
                </a:r>
                <a14:m>
                  <m:oMath xmlns:m="http://schemas.openxmlformats.org/officeDocument/2006/math">
                    <m:r>
                      <a:rPr lang="en-US" altLang="ko-KR" sz="2000" b="0" i="1" smtClean="0">
                        <a:solidFill>
                          <a:schemeClr val="tx1"/>
                        </a:solidFill>
                        <a:latin typeface="Cambria Math" panose="02040503050406030204" pitchFamily="18" charset="0"/>
                      </a:rPr>
                      <m:t>𝛽</m:t>
                    </m:r>
                    <m:r>
                      <a:rPr lang="en-US" altLang="ko-KR" sz="2000" b="0" i="1" smtClean="0">
                        <a:solidFill>
                          <a:schemeClr val="tx1"/>
                        </a:solidFill>
                        <a:latin typeface="Cambria Math" panose="02040503050406030204" pitchFamily="18" charset="0"/>
                      </a:rPr>
                      <m:t>≫1</m:t>
                    </m:r>
                  </m:oMath>
                </a14:m>
                <a:r>
                  <a:rPr lang="en-US" altLang="ko-KR" sz="2000" dirty="0">
                    <a:solidFill>
                      <a:schemeClr val="tx1"/>
                    </a:solidFill>
                  </a:rPr>
                  <a:t>…</a:t>
                </a: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𝐶</m:t>
                          </m:r>
                        </m:e>
                        <m:sub>
                          <m:r>
                            <m:rPr>
                              <m:sty m:val="p"/>
                            </m:rPr>
                            <a:rPr lang="en-US" altLang="ko-KR" sz="2000" b="0" i="1" smtClean="0">
                              <a:solidFill>
                                <a:schemeClr val="tx1"/>
                              </a:solidFill>
                              <a:latin typeface="Cambria Math" panose="02040503050406030204" pitchFamily="18" charset="0"/>
                            </a:rPr>
                            <m:t>DF</m:t>
                          </m:r>
                        </m:sub>
                      </m:sSub>
                      <m:r>
                        <a:rPr lang="en-US" altLang="ko-KR" sz="2000" b="0" i="1" smtClean="0">
                          <a:solidFill>
                            <a:schemeClr val="tx1"/>
                          </a:solidFill>
                          <a:latin typeface="Cambria Math" panose="02040503050406030204" pitchFamily="18" charset="0"/>
                        </a:rPr>
                        <m:t>≅</m:t>
                      </m:r>
                      <m:func>
                        <m:funcPr>
                          <m:ctrlPr>
                            <a:rPr lang="en-US" altLang="ko-KR" sz="2000" b="0" i="1" smtClean="0">
                              <a:solidFill>
                                <a:schemeClr val="tx1"/>
                              </a:solidFill>
                              <a:latin typeface="Cambria Math" panose="02040503050406030204" pitchFamily="18" charset="0"/>
                            </a:rPr>
                          </m:ctrlPr>
                        </m:funcPr>
                        <m:fName>
                          <m:r>
                            <m:rPr>
                              <m:sty m:val="p"/>
                            </m:rPr>
                            <a:rPr lang="en-US" altLang="ko-KR" sz="2000" b="0" i="0" smtClean="0">
                              <a:solidFill>
                                <a:schemeClr val="tx1"/>
                              </a:solidFill>
                              <a:latin typeface="Cambria Math" panose="02040503050406030204" pitchFamily="18" charset="0"/>
                            </a:rPr>
                            <m:t>ln</m:t>
                          </m:r>
                        </m:fName>
                        <m:e>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2</m:t>
                              </m:r>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𝑏</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𝑣</m:t>
                                      </m:r>
                                    </m:e>
                                    <m:sup>
                                      <m:r>
                                        <a:rPr lang="en-US" altLang="ko-KR" sz="2000" b="0" i="1" smtClean="0">
                                          <a:solidFill>
                                            <a:schemeClr val="tx1"/>
                                          </a:solidFill>
                                          <a:latin typeface="Cambria Math" panose="02040503050406030204" pitchFamily="18" charset="0"/>
                                        </a:rPr>
                                        <m:t>2</m:t>
                                      </m:r>
                                    </m:sup>
                                  </m:sSup>
                                </m:num>
                                <m:den>
                                  <m:r>
                                    <a:rPr lang="en-US" altLang="ko-KR" sz="2000" b="0" i="1" smtClean="0">
                                      <a:solidFill>
                                        <a:schemeClr val="tx1"/>
                                      </a:solidFill>
                                      <a:latin typeface="Cambria Math" panose="02040503050406030204" pitchFamily="18" charset="0"/>
                                    </a:rPr>
                                    <m:t>𝐺𝑀</m:t>
                                  </m:r>
                                </m:den>
                              </m:f>
                            </m:e>
                          </m:d>
                          <m:r>
                            <a:rPr lang="en-US" altLang="ko-KR" sz="2000" b="0" i="1" smtClean="0">
                              <a:solidFill>
                                <a:schemeClr val="tx1"/>
                              </a:solidFill>
                              <a:latin typeface="Cambria Math" panose="02040503050406030204" pitchFamily="18" charset="0"/>
                            </a:rPr>
                            <m:t>−1=</m:t>
                          </m:r>
                          <m:func>
                            <m:funcPr>
                              <m:ctrlPr>
                                <a:rPr lang="en-US" altLang="ko-KR" sz="2000" b="0" i="1" smtClean="0">
                                  <a:solidFill>
                                    <a:schemeClr val="tx1"/>
                                  </a:solidFill>
                                  <a:latin typeface="Cambria Math" panose="02040503050406030204" pitchFamily="18" charset="0"/>
                                </a:rPr>
                              </m:ctrlPr>
                            </m:funcPr>
                            <m:fName>
                              <m:r>
                                <m:rPr>
                                  <m:sty m:val="p"/>
                                </m:rPr>
                                <a:rPr lang="en-US" altLang="ko-KR" sz="2000" b="0" i="0" smtClean="0">
                                  <a:solidFill>
                                    <a:schemeClr val="tx1"/>
                                  </a:solidFill>
                                  <a:latin typeface="Cambria Math" panose="02040503050406030204" pitchFamily="18" charset="0"/>
                                </a:rPr>
                                <m:t>ln</m:t>
                              </m:r>
                            </m:fName>
                            <m:e>
                              <m:r>
                                <a:rPr lang="en-US" altLang="ko-KR" sz="2000" b="0" i="1" smtClean="0">
                                  <a:solidFill>
                                    <a:schemeClr val="tx1"/>
                                  </a:solidFill>
                                  <a:latin typeface="Cambria Math" panose="02040503050406030204" pitchFamily="18" charset="0"/>
                                </a:rPr>
                                <m:t>2</m:t>
                              </m:r>
                              <m:r>
                                <m:rPr>
                                  <m:sty m:val="p"/>
                                </m:rPr>
                                <a:rPr lang="en-US" altLang="ko-KR" sz="2000" b="0" i="0" smtClean="0">
                                  <a:solidFill>
                                    <a:schemeClr val="tx1"/>
                                  </a:solidFill>
                                  <a:latin typeface="Cambria Math" panose="02040503050406030204" pitchFamily="18" charset="0"/>
                                </a:rPr>
                                <m:t>Λ</m:t>
                              </m:r>
                            </m:e>
                          </m:func>
                          <m:r>
                            <a:rPr lang="en-US" altLang="ko-KR" sz="2000" b="0" i="1" smtClean="0">
                              <a:solidFill>
                                <a:schemeClr val="tx1"/>
                              </a:solidFill>
                              <a:latin typeface="Cambria Math" panose="02040503050406030204" pitchFamily="18" charset="0"/>
                            </a:rPr>
                            <m:t>−1+</m:t>
                          </m:r>
                          <m:r>
                            <a:rPr lang="en-US" altLang="ko-KR" sz="2000" b="0" i="1" smtClean="0">
                              <a:solidFill>
                                <a:schemeClr val="tx1"/>
                              </a:solidFill>
                              <a:latin typeface="Cambria Math" panose="02040503050406030204" pitchFamily="18" charset="0"/>
                            </a:rPr>
                            <m:t>𝒪</m:t>
                          </m:r>
                          <m:d>
                            <m:dPr>
                              <m:ctrlPr>
                                <a:rPr lang="en-US" altLang="ko-KR" sz="2000" b="0" i="1" smtClean="0">
                                  <a:solidFill>
                                    <a:schemeClr val="tx1"/>
                                  </a:solidFill>
                                  <a:latin typeface="Cambria Math" panose="02040503050406030204" pitchFamily="18" charset="0"/>
                                </a:rPr>
                              </m:ctrlPr>
                            </m:dPr>
                            <m:e>
                              <m:sSup>
                                <m:sSupPr>
                                  <m:ctrlPr>
                                    <a:rPr lang="en-US" altLang="ko-KR" sz="2000" b="0" i="1" smtClean="0">
                                      <a:solidFill>
                                        <a:schemeClr val="tx1"/>
                                      </a:solidFill>
                                      <a:latin typeface="Cambria Math" panose="02040503050406030204" pitchFamily="18" charset="0"/>
                                    </a:rPr>
                                  </m:ctrlPr>
                                </m:sSupPr>
                                <m:e>
                                  <m:r>
                                    <m:rPr>
                                      <m:sty m:val="p"/>
                                    </m:rPr>
                                    <a:rPr lang="en-US" altLang="ko-KR" sz="2000" b="0" i="0" smtClean="0">
                                      <a:solidFill>
                                        <a:schemeClr val="tx1"/>
                                      </a:solidFill>
                                      <a:latin typeface="Cambria Math" panose="02040503050406030204" pitchFamily="18" charset="0"/>
                                    </a:rPr>
                                    <m:t>Λ</m:t>
                                  </m:r>
                                </m:e>
                                <m:sup>
                                  <m:r>
                                    <a:rPr lang="en-US" altLang="ko-KR" sz="2000" b="0" i="1" smtClean="0">
                                      <a:solidFill>
                                        <a:schemeClr val="tx1"/>
                                      </a:solidFill>
                                      <a:latin typeface="Cambria Math" panose="02040503050406030204" pitchFamily="18" charset="0"/>
                                    </a:rPr>
                                    <m:t>−1</m:t>
                                  </m:r>
                                </m:sup>
                              </m:sSup>
                            </m:e>
                          </m:d>
                        </m:e>
                      </m:func>
                    </m:oMath>
                  </m:oMathPara>
                </a14:m>
                <a:endParaRPr lang="en-US" altLang="ko-KR" sz="2000" dirty="0">
                  <a:solidFill>
                    <a:schemeClr val="tx1"/>
                  </a:solidFill>
                </a:endParaRPr>
              </a:p>
              <a:p>
                <a:endParaRPr lang="en-US" altLang="ko-KR" sz="2000" dirty="0"/>
              </a:p>
              <a:p>
                <a:r>
                  <a:rPr lang="en-US" altLang="ko-KR" sz="2000" dirty="0"/>
                  <a:t>For </a:t>
                </a:r>
                <a14:m>
                  <m:oMath xmlns:m="http://schemas.openxmlformats.org/officeDocument/2006/math">
                    <m:r>
                      <a:rPr lang="en-US" altLang="ko-KR" sz="2000" b="0" i="1" smtClean="0">
                        <a:solidFill>
                          <a:srgbClr val="FF0000"/>
                        </a:solidFill>
                        <a:latin typeface="Cambria Math" panose="02040503050406030204" pitchFamily="18" charset="0"/>
                      </a:rPr>
                      <m:t>𝛽</m:t>
                    </m:r>
                    <m:r>
                      <a:rPr lang="en-US" altLang="ko-KR" sz="2000" b="0" i="1" smtClean="0">
                        <a:solidFill>
                          <a:srgbClr val="FF0000"/>
                        </a:solidFill>
                        <a:latin typeface="Cambria Math" panose="02040503050406030204" pitchFamily="18" charset="0"/>
                      </a:rPr>
                      <m:t>≪1</m:t>
                    </m:r>
                  </m:oMath>
                </a14:m>
                <a:r>
                  <a:rPr lang="en-US" altLang="ko-KR" sz="2000" dirty="0">
                    <a:solidFill>
                      <a:schemeClr val="tx1"/>
                    </a:solidFill>
                  </a:rPr>
                  <a:t>…</a:t>
                </a: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𝐶</m:t>
                          </m:r>
                        </m:e>
                        <m:sub>
                          <m:r>
                            <m:rPr>
                              <m:sty m:val="p"/>
                            </m:rPr>
                            <a:rPr lang="en-US" altLang="ko-KR" sz="2000" b="0" i="1" smtClean="0">
                              <a:solidFill>
                                <a:schemeClr val="tx1"/>
                              </a:solidFill>
                              <a:latin typeface="Cambria Math" panose="02040503050406030204" pitchFamily="18" charset="0"/>
                            </a:rPr>
                            <m:t>DF</m:t>
                          </m:r>
                        </m:sub>
                      </m:sSub>
                      <m:r>
                        <a:rPr lang="en-US" altLang="ko-KR" sz="2000" b="0" i="1" smtClean="0">
                          <a:solidFill>
                            <a:schemeClr val="tx1"/>
                          </a:solidFill>
                          <a:latin typeface="Cambria Math" panose="02040503050406030204" pitchFamily="18" charset="0"/>
                        </a:rPr>
                        <m:t>≅</m:t>
                      </m:r>
                      <m:func>
                        <m:funcPr>
                          <m:ctrlPr>
                            <a:rPr lang="en-US" altLang="ko-KR" sz="2000" b="0" i="1" smtClean="0">
                              <a:solidFill>
                                <a:schemeClr val="tx1"/>
                              </a:solidFill>
                              <a:latin typeface="Cambria Math" panose="02040503050406030204" pitchFamily="18" charset="0"/>
                            </a:rPr>
                          </m:ctrlPr>
                        </m:funcPr>
                        <m:fName>
                          <m:r>
                            <m:rPr>
                              <m:sty m:val="p"/>
                            </m:rPr>
                            <a:rPr lang="en-US" altLang="ko-KR" sz="2000" b="0" i="0" smtClean="0">
                              <a:solidFill>
                                <a:schemeClr val="tx1"/>
                              </a:solidFill>
                              <a:latin typeface="Cambria Math" panose="02040503050406030204" pitchFamily="18" charset="0"/>
                            </a:rPr>
                            <m:t>ln</m:t>
                          </m:r>
                        </m:fName>
                        <m:e>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2</m:t>
                              </m:r>
                              <m:r>
                                <a:rPr lang="en-US" altLang="ko-KR" sz="2000" b="0" i="1" smtClean="0">
                                  <a:solidFill>
                                    <a:schemeClr val="tx1"/>
                                  </a:solidFill>
                                  <a:latin typeface="Cambria Math" panose="02040503050406030204" pitchFamily="18" charset="0"/>
                                </a:rPr>
                                <m:t>𝑘𝑏</m:t>
                              </m:r>
                            </m:e>
                          </m:d>
                          <m:r>
                            <a:rPr lang="en-US" altLang="ko-KR" sz="2000" b="0" i="1" smtClean="0">
                              <a:solidFill>
                                <a:schemeClr val="tx1"/>
                              </a:solidFill>
                              <a:latin typeface="Cambria Math" panose="02040503050406030204" pitchFamily="18" charset="0"/>
                            </a:rPr>
                            <m:t>−1+</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𝛾</m:t>
                              </m:r>
                            </m:e>
                            <m:sub>
                              <m:r>
                                <m:rPr>
                                  <m:sty m:val="p"/>
                                </m:rPr>
                                <a:rPr lang="en-US" altLang="ko-KR" sz="2000" b="0" i="1" smtClean="0">
                                  <a:solidFill>
                                    <a:schemeClr val="tx1"/>
                                  </a:solidFill>
                                  <a:latin typeface="Cambria Math" panose="02040503050406030204" pitchFamily="18" charset="0"/>
                                </a:rPr>
                                <m:t>E</m:t>
                              </m:r>
                            </m:sub>
                          </m:sSub>
                        </m:e>
                      </m:func>
                      <m:r>
                        <a:rPr lang="en-US" altLang="ko-KR" sz="2000" b="0" i="1" smtClean="0">
                          <a:solidFill>
                            <a:schemeClr val="tx1"/>
                          </a:solidFill>
                          <a:latin typeface="Cambria Math" panose="02040503050406030204" pitchFamily="18" charset="0"/>
                        </a:rPr>
                        <m:t>  ⇒   </m:t>
                      </m:r>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𝑏</m:t>
                          </m:r>
                        </m:e>
                        <m:sub>
                          <m:r>
                            <a:rPr lang="en-US" altLang="ko-KR" sz="2000" b="0" i="1" smtClean="0">
                              <a:solidFill>
                                <a:srgbClr val="FF0000"/>
                              </a:solidFill>
                              <a:latin typeface="Cambria Math" panose="02040503050406030204" pitchFamily="18" charset="0"/>
                            </a:rPr>
                            <m:t>90</m:t>
                          </m:r>
                        </m:sub>
                      </m:sSub>
                      <m:r>
                        <a:rPr lang="en-US" altLang="ko-KR" sz="2000" b="0" i="1" smtClean="0">
                          <a:solidFill>
                            <a:srgbClr val="FF0000"/>
                          </a:solidFill>
                          <a:latin typeface="Cambria Math" panose="02040503050406030204" pitchFamily="18" charset="0"/>
                        </a:rPr>
                        <m:t>~</m:t>
                      </m:r>
                      <m:f>
                        <m:fPr>
                          <m:ctrlPr>
                            <a:rPr lang="en-US" altLang="ko-KR" sz="2000" b="0" i="1" smtClean="0">
                              <a:solidFill>
                                <a:srgbClr val="FF0000"/>
                              </a:solidFill>
                              <a:latin typeface="Cambria Math" panose="02040503050406030204" pitchFamily="18" charset="0"/>
                            </a:rPr>
                          </m:ctrlPr>
                        </m:fPr>
                        <m:num>
                          <m:r>
                            <a:rPr lang="en-US" altLang="ko-KR" sz="2000" b="0" i="1" smtClean="0">
                              <a:solidFill>
                                <a:srgbClr val="FF0000"/>
                              </a:solidFill>
                              <a:latin typeface="Cambria Math" panose="02040503050406030204" pitchFamily="18" charset="0"/>
                            </a:rPr>
                            <m:t>ℏ</m:t>
                          </m:r>
                        </m:num>
                        <m:den>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𝑚</m:t>
                              </m:r>
                            </m:e>
                            <m:sub>
                              <m:r>
                                <a:rPr lang="en-US" altLang="ko-KR" sz="2000" b="0" i="1" smtClean="0">
                                  <a:solidFill>
                                    <a:srgbClr val="FF0000"/>
                                  </a:solidFill>
                                  <a:latin typeface="Cambria Math" panose="02040503050406030204" pitchFamily="18" charset="0"/>
                                </a:rPr>
                                <m:t>𝜙</m:t>
                              </m:r>
                            </m:sub>
                          </m:sSub>
                          <m:r>
                            <a:rPr lang="en-US" altLang="ko-KR" sz="2000" b="0" i="1" smtClean="0">
                              <a:solidFill>
                                <a:srgbClr val="FF0000"/>
                              </a:solidFill>
                              <a:latin typeface="Cambria Math" panose="02040503050406030204" pitchFamily="18" charset="0"/>
                            </a:rPr>
                            <m:t>𝑣</m:t>
                          </m:r>
                        </m:den>
                      </m:f>
                    </m:oMath>
                  </m:oMathPara>
                </a14:m>
                <a:endParaRPr lang="en-US" altLang="ko-KR" sz="2000" b="0" dirty="0">
                  <a:solidFill>
                    <a:schemeClr val="tx1"/>
                  </a:solidFill>
                </a:endParaRPr>
              </a:p>
            </p:txBody>
          </p:sp>
        </mc:Choice>
        <mc:Fallback xmlns="">
          <p:sp>
            <p:nvSpPr>
              <p:cNvPr id="11" name="내용 개체 틀 2">
                <a:extLst>
                  <a:ext uri="{FF2B5EF4-FFF2-40B4-BE49-F238E27FC236}">
                    <a16:creationId xmlns:a16="http://schemas.microsoft.com/office/drawing/2014/main" id="{E1D567E8-F940-74F9-AA5E-0C6F2CBC69A8}"/>
                  </a:ext>
                </a:extLst>
              </p:cNvPr>
              <p:cNvSpPr txBox="1">
                <a:spLocks noRot="1" noChangeAspect="1" noMove="1" noResize="1" noEditPoints="1" noAdjustHandles="1" noChangeArrowheads="1" noChangeShapeType="1" noTextEdit="1"/>
              </p:cNvSpPr>
              <p:nvPr/>
            </p:nvSpPr>
            <p:spPr>
              <a:xfrm>
                <a:off x="5919018" y="2604228"/>
                <a:ext cx="5782327" cy="3570430"/>
              </a:xfrm>
              <a:prstGeom prst="rect">
                <a:avLst/>
              </a:prstGeom>
              <a:blipFill>
                <a:blip r:embed="rId6"/>
                <a:stretch>
                  <a:fillRect l="-948"/>
                </a:stretch>
              </a:blipFill>
            </p:spPr>
            <p:txBody>
              <a:bodyPr/>
              <a:lstStyle/>
              <a:p>
                <a:r>
                  <a:rPr lang="ko-KR" altLang="en-US">
                    <a:noFill/>
                  </a:rPr>
                  <a:t> </a:t>
                </a:r>
              </a:p>
            </p:txBody>
          </p:sp>
        </mc:Fallback>
      </mc:AlternateContent>
      <p:sp>
        <p:nvSpPr>
          <p:cNvPr id="3" name="직사각형 2">
            <a:extLst>
              <a:ext uri="{FF2B5EF4-FFF2-40B4-BE49-F238E27FC236}">
                <a16:creationId xmlns:a16="http://schemas.microsoft.com/office/drawing/2014/main" id="{703F8785-BF4D-788F-312C-F3A6BB55ECC4}"/>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7" name="TextBox 6">
            <a:extLst>
              <a:ext uri="{FF2B5EF4-FFF2-40B4-BE49-F238E27FC236}">
                <a16:creationId xmlns:a16="http://schemas.microsoft.com/office/drawing/2014/main" id="{DB92F8CD-FEB8-E31C-9EE1-317BCDA9ACAC}"/>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09B038DA-7923-FF6B-E321-2179C55EC6A3}"/>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D572DEAF-0C0B-14F1-D67A-5858E2842F97}"/>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2861FB9A-9CE6-0446-F3B6-5A9A39AB6A5B}"/>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3E1A0091-571A-CF4E-3140-2D034AC83EE7}"/>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2477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2D075-E6A9-E36E-CFBA-1ED435232AF6}"/>
            </a:ext>
          </a:extLst>
        </p:cNvPr>
        <p:cNvGrpSpPr/>
        <p:nvPr/>
      </p:nvGrpSpPr>
      <p:grpSpPr>
        <a:xfrm>
          <a:off x="0" y="0"/>
          <a:ext cx="0" cy="0"/>
          <a:chOff x="0" y="0"/>
          <a:chExt cx="0" cy="0"/>
        </a:xfrm>
      </p:grpSpPr>
      <p:sp>
        <p:nvSpPr>
          <p:cNvPr id="34" name="제목 1">
            <a:extLst>
              <a:ext uri="{FF2B5EF4-FFF2-40B4-BE49-F238E27FC236}">
                <a16:creationId xmlns:a16="http://schemas.microsoft.com/office/drawing/2014/main" id="{478BB87B-D7EA-880C-9EA3-5FE5E0F3B3CB}"/>
              </a:ext>
            </a:extLst>
          </p:cNvPr>
          <p:cNvSpPr>
            <a:spLocks noGrp="1"/>
          </p:cNvSpPr>
          <p:nvPr>
            <p:ph type="title"/>
          </p:nvPr>
        </p:nvSpPr>
        <p:spPr>
          <a:xfrm>
            <a:off x="1644688" y="384558"/>
            <a:ext cx="8902624" cy="956847"/>
          </a:xfrm>
        </p:spPr>
        <p:txBody>
          <a:bodyPr>
            <a:noAutofit/>
          </a:bodyPr>
          <a:lstStyle/>
          <a:p>
            <a:pPr algn="ctr"/>
            <a:r>
              <a:rPr lang="en-US" altLang="ko-KR" sz="4000" b="1" dirty="0">
                <a:latin typeface="Grandview" panose="020B0502040204020203" pitchFamily="34" charset="0"/>
                <a:cs typeface="Arial" panose="020B0604020202020204" pitchFamily="34" charset="0"/>
              </a:rPr>
              <a:t>Self-gravity for DF?</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내용 개체 틀 2">
                <a:extLst>
                  <a:ext uri="{FF2B5EF4-FFF2-40B4-BE49-F238E27FC236}">
                    <a16:creationId xmlns:a16="http://schemas.microsoft.com/office/drawing/2014/main" id="{CE8D40E1-4746-A6FD-5D21-0236F99F462A}"/>
                  </a:ext>
                </a:extLst>
              </p:cNvPr>
              <p:cNvSpPr txBox="1">
                <a:spLocks/>
              </p:cNvSpPr>
              <p:nvPr/>
            </p:nvSpPr>
            <p:spPr>
              <a:xfrm>
                <a:off x="659363" y="1268987"/>
                <a:ext cx="10873274" cy="5042309"/>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f>
                        <m:fPr>
                          <m:ctrlPr>
                            <a:rPr lang="en-US" altLang="ko-KR" sz="2000" i="1" smtClean="0">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𝛿</m:t>
                          </m:r>
                        </m:num>
                        <m:den>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𝑡</m:t>
                              </m:r>
                            </m:e>
                            <m:sup>
                              <m:r>
                                <a:rPr lang="en-US" altLang="ko-KR" sz="2000" i="1">
                                  <a:latin typeface="Cambria Math" panose="02040503050406030204" pitchFamily="18" charset="0"/>
                                </a:rPr>
                                <m:t>2</m:t>
                              </m:r>
                            </m:sup>
                          </m:sSup>
                        </m:den>
                      </m:f>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ℏ</m:t>
                              </m:r>
                            </m:e>
                            <m:sup>
                              <m:r>
                                <a:rPr lang="en-US" altLang="ko-KR" sz="2000" i="1">
                                  <a:latin typeface="Cambria Math" panose="02040503050406030204" pitchFamily="18" charset="0"/>
                                </a:rPr>
                                <m:t>2</m:t>
                              </m:r>
                            </m:sup>
                          </m:sSup>
                        </m:num>
                        <m:den>
                          <m:r>
                            <a:rPr lang="en-US" altLang="ko-KR" sz="2000" i="1">
                              <a:latin typeface="Cambria Math" panose="02040503050406030204" pitchFamily="18" charset="0"/>
                            </a:rPr>
                            <m:t>4</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den>
                      </m:f>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4</m:t>
                          </m:r>
                        </m:sup>
                      </m:sSup>
                      <m:r>
                        <a:rPr lang="en-US" altLang="ko-KR" sz="2000" i="1">
                          <a:latin typeface="Cambria Math" panose="02040503050406030204" pitchFamily="18" charset="0"/>
                        </a:rPr>
                        <m:t>𝛿</m:t>
                      </m:r>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2</m:t>
                          </m:r>
                        </m:sup>
                      </m:sSup>
                      <m:r>
                        <m:rPr>
                          <m:sty m:val="p"/>
                        </m:rPr>
                        <a:rPr lang="en-US" altLang="ko-KR" sz="2000" b="0" i="0" smtClean="0">
                          <a:latin typeface="Cambria Math" panose="02040503050406030204" pitchFamily="18" charset="0"/>
                        </a:rPr>
                        <m:t>Φ</m:t>
                      </m:r>
                      <m:r>
                        <a:rPr lang="en-US" altLang="ko-KR" sz="2000" b="0" i="1" smtClean="0">
                          <a:latin typeface="Cambria Math" panose="02040503050406030204" pitchFamily="18" charset="0"/>
                        </a:rPr>
                        <m:t>=4</m:t>
                      </m:r>
                      <m:r>
                        <a:rPr lang="en-US" altLang="ko-KR" sz="2000" b="0" i="1" smtClean="0">
                          <a:latin typeface="Cambria Math" panose="02040503050406030204" pitchFamily="18" charset="0"/>
                        </a:rPr>
                        <m:t>𝜋</m:t>
                      </m:r>
                      <m:r>
                        <a:rPr lang="en-US" altLang="ko-KR" sz="2000" b="0" i="1" smtClean="0">
                          <a:latin typeface="Cambria Math" panose="02040503050406030204" pitchFamily="18" charset="0"/>
                        </a:rPr>
                        <m:t>𝐺</m:t>
                      </m:r>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𝜌</m:t>
                          </m:r>
                        </m:e>
                      </m:acc>
                      <m:r>
                        <a:rPr lang="en-US" altLang="ko-KR" sz="2000" b="0" i="1" smtClean="0">
                          <a:latin typeface="Cambria Math" panose="02040503050406030204" pitchFamily="18" charset="0"/>
                        </a:rPr>
                        <m:t>   ⇒    </m:t>
                      </m:r>
                      <m:sSub>
                        <m:sSubPr>
                          <m:ctrlPr>
                            <a:rPr lang="en-US" altLang="ko-KR" sz="2000" i="1">
                              <a:solidFill>
                                <a:srgbClr val="0000FF"/>
                              </a:solidFill>
                              <a:latin typeface="Cambria Math" panose="02040503050406030204" pitchFamily="18" charset="0"/>
                            </a:rPr>
                          </m:ctrlPr>
                        </m:sSubPr>
                        <m:e>
                          <m:r>
                            <a:rPr lang="en-US" altLang="ko-KR" sz="2000" i="1">
                              <a:solidFill>
                                <a:srgbClr val="0000FF"/>
                              </a:solidFill>
                              <a:latin typeface="Cambria Math" panose="02040503050406030204" pitchFamily="18" charset="0"/>
                            </a:rPr>
                            <m:t>𝑘</m:t>
                          </m:r>
                        </m:e>
                        <m:sub>
                          <m:r>
                            <a:rPr lang="en-US" altLang="ko-KR" sz="2000" i="1">
                              <a:solidFill>
                                <a:srgbClr val="0000FF"/>
                              </a:solidFill>
                              <a:latin typeface="Cambria Math" panose="02040503050406030204" pitchFamily="18" charset="0"/>
                            </a:rPr>
                            <m:t>𝐽</m:t>
                          </m:r>
                        </m:sub>
                      </m:sSub>
                      <m:r>
                        <a:rPr lang="en-US" altLang="ko-KR" sz="2000" i="1">
                          <a:solidFill>
                            <a:srgbClr val="0000FF"/>
                          </a:solidFill>
                          <a:latin typeface="Cambria Math" panose="02040503050406030204" pitchFamily="18" charset="0"/>
                        </a:rPr>
                        <m:t>≡</m:t>
                      </m:r>
                      <m:sSup>
                        <m:sSupPr>
                          <m:ctrlPr>
                            <a:rPr lang="en-US" altLang="ko-KR" sz="2000" i="1">
                              <a:solidFill>
                                <a:srgbClr val="0000FF"/>
                              </a:solidFill>
                              <a:latin typeface="Cambria Math" panose="02040503050406030204" pitchFamily="18" charset="0"/>
                            </a:rPr>
                          </m:ctrlPr>
                        </m:sSupPr>
                        <m:e>
                          <m:d>
                            <m:dPr>
                              <m:ctrlPr>
                                <a:rPr lang="en-US" altLang="ko-KR" sz="2000" i="1">
                                  <a:solidFill>
                                    <a:srgbClr val="0000FF"/>
                                  </a:solidFill>
                                  <a:latin typeface="Cambria Math" panose="02040503050406030204" pitchFamily="18" charset="0"/>
                                </a:rPr>
                              </m:ctrlPr>
                            </m:dPr>
                            <m:e>
                              <m:f>
                                <m:fPr>
                                  <m:ctrlPr>
                                    <a:rPr lang="en-US" altLang="ko-KR" sz="2000" i="1">
                                      <a:solidFill>
                                        <a:srgbClr val="0000FF"/>
                                      </a:solidFill>
                                      <a:latin typeface="Cambria Math" panose="02040503050406030204" pitchFamily="18" charset="0"/>
                                    </a:rPr>
                                  </m:ctrlPr>
                                </m:fPr>
                                <m:num>
                                  <m:r>
                                    <a:rPr lang="en-US" altLang="ko-KR" sz="2000" i="1">
                                      <a:solidFill>
                                        <a:srgbClr val="0000FF"/>
                                      </a:solidFill>
                                      <a:latin typeface="Cambria Math" panose="02040503050406030204" pitchFamily="18" charset="0"/>
                                    </a:rPr>
                                    <m:t>16</m:t>
                                  </m:r>
                                  <m:r>
                                    <a:rPr lang="en-US" altLang="ko-KR" sz="2000" i="1">
                                      <a:solidFill>
                                        <a:srgbClr val="0000FF"/>
                                      </a:solidFill>
                                      <a:latin typeface="Cambria Math" panose="02040503050406030204" pitchFamily="18" charset="0"/>
                                    </a:rPr>
                                    <m:t>𝜋</m:t>
                                  </m:r>
                                  <m:r>
                                    <a:rPr lang="en-US" altLang="ko-KR" sz="2000" i="1">
                                      <a:solidFill>
                                        <a:srgbClr val="0000FF"/>
                                      </a:solidFill>
                                      <a:latin typeface="Cambria Math" panose="02040503050406030204" pitchFamily="18" charset="0"/>
                                    </a:rPr>
                                    <m:t>𝐺</m:t>
                                  </m:r>
                                  <m:sSubSup>
                                    <m:sSubSupPr>
                                      <m:ctrlPr>
                                        <a:rPr lang="en-US" altLang="ko-KR" sz="2000" i="1">
                                          <a:solidFill>
                                            <a:srgbClr val="0000FF"/>
                                          </a:solidFill>
                                          <a:latin typeface="Cambria Math" panose="02040503050406030204" pitchFamily="18" charset="0"/>
                                        </a:rPr>
                                      </m:ctrlPr>
                                    </m:sSubSupPr>
                                    <m:e>
                                      <m:r>
                                        <a:rPr lang="en-US" altLang="ko-KR" sz="2000" i="1">
                                          <a:solidFill>
                                            <a:srgbClr val="0000FF"/>
                                          </a:solidFill>
                                          <a:latin typeface="Cambria Math" panose="02040503050406030204" pitchFamily="18" charset="0"/>
                                        </a:rPr>
                                        <m:t>𝑚</m:t>
                                      </m:r>
                                    </m:e>
                                    <m:sub>
                                      <m:r>
                                        <a:rPr lang="en-US" altLang="ko-KR" sz="2000" i="1">
                                          <a:solidFill>
                                            <a:srgbClr val="0000FF"/>
                                          </a:solidFill>
                                          <a:latin typeface="Cambria Math" panose="02040503050406030204" pitchFamily="18" charset="0"/>
                                        </a:rPr>
                                        <m:t>𝜙</m:t>
                                      </m:r>
                                    </m:sub>
                                    <m:sup>
                                      <m:r>
                                        <a:rPr lang="en-US" altLang="ko-KR" sz="2000" i="1">
                                          <a:solidFill>
                                            <a:srgbClr val="0000FF"/>
                                          </a:solidFill>
                                          <a:latin typeface="Cambria Math" panose="02040503050406030204" pitchFamily="18" charset="0"/>
                                        </a:rPr>
                                        <m:t>2</m:t>
                                      </m:r>
                                    </m:sup>
                                  </m:sSubSup>
                                  <m:acc>
                                    <m:accPr>
                                      <m:chr m:val="̅"/>
                                      <m:ctrlPr>
                                        <a:rPr lang="en-US" altLang="ko-KR" sz="2000" i="1">
                                          <a:solidFill>
                                            <a:srgbClr val="0000FF"/>
                                          </a:solidFill>
                                          <a:latin typeface="Cambria Math" panose="02040503050406030204" pitchFamily="18" charset="0"/>
                                        </a:rPr>
                                      </m:ctrlPr>
                                    </m:accPr>
                                    <m:e>
                                      <m:r>
                                        <a:rPr lang="en-US" altLang="ko-KR" sz="2000" i="1">
                                          <a:solidFill>
                                            <a:srgbClr val="0000FF"/>
                                          </a:solidFill>
                                          <a:latin typeface="Cambria Math" panose="02040503050406030204" pitchFamily="18" charset="0"/>
                                        </a:rPr>
                                        <m:t>𝜌</m:t>
                                      </m:r>
                                    </m:e>
                                  </m:acc>
                                </m:num>
                                <m:den>
                                  <m:sSup>
                                    <m:sSupPr>
                                      <m:ctrlPr>
                                        <a:rPr lang="en-US" altLang="ko-KR" sz="2000" i="1">
                                          <a:solidFill>
                                            <a:srgbClr val="0000FF"/>
                                          </a:solidFill>
                                          <a:latin typeface="Cambria Math" panose="02040503050406030204" pitchFamily="18" charset="0"/>
                                        </a:rPr>
                                      </m:ctrlPr>
                                    </m:sSupPr>
                                    <m:e>
                                      <m:r>
                                        <a:rPr lang="en-US" altLang="ko-KR" sz="2000" i="1">
                                          <a:solidFill>
                                            <a:srgbClr val="0000FF"/>
                                          </a:solidFill>
                                          <a:latin typeface="Cambria Math" panose="02040503050406030204" pitchFamily="18" charset="0"/>
                                        </a:rPr>
                                        <m:t>ℏ</m:t>
                                      </m:r>
                                    </m:e>
                                    <m:sup>
                                      <m:r>
                                        <a:rPr lang="en-US" altLang="ko-KR" sz="2000" i="1">
                                          <a:solidFill>
                                            <a:srgbClr val="0000FF"/>
                                          </a:solidFill>
                                          <a:latin typeface="Cambria Math" panose="02040503050406030204" pitchFamily="18" charset="0"/>
                                        </a:rPr>
                                        <m:t>2</m:t>
                                      </m:r>
                                    </m:sup>
                                  </m:sSup>
                                </m:den>
                              </m:f>
                            </m:e>
                          </m:d>
                        </m:e>
                        <m:sup>
                          <m:r>
                            <a:rPr lang="en-US" altLang="ko-KR" sz="2000" b="0" i="1" smtClean="0">
                              <a:solidFill>
                                <a:srgbClr val="0000FF"/>
                              </a:solidFill>
                              <a:latin typeface="Cambria Math" panose="02040503050406030204" pitchFamily="18" charset="0"/>
                            </a:rPr>
                            <m:t>1/4</m:t>
                          </m:r>
                        </m:sup>
                      </m:sSup>
                      <m:r>
                        <a:rPr lang="en-US" altLang="ko-KR" sz="2000" b="0" i="1" smtClean="0">
                          <a:solidFill>
                            <a:srgbClr val="0000FF"/>
                          </a:solidFill>
                          <a:latin typeface="Cambria Math" panose="02040503050406030204" pitchFamily="18" charset="0"/>
                        </a:rPr>
                        <m:t> </m:t>
                      </m:r>
                      <m:d>
                        <m:dPr>
                          <m:begChr m:val="["/>
                          <m:endChr m:val="]"/>
                          <m:ctrlPr>
                            <a:rPr lang="en-US" altLang="ko-KR" sz="2000" b="0" i="1" smtClean="0">
                              <a:solidFill>
                                <a:schemeClr val="bg1"/>
                              </a:solidFill>
                              <a:latin typeface="Cambria Math" panose="02040503050406030204" pitchFamily="18" charset="0"/>
                            </a:rPr>
                          </m:ctrlPr>
                        </m:dPr>
                        <m:e>
                          <m:r>
                            <a:rPr lang="en-US" altLang="ko-KR" sz="2000" b="0" i="1" smtClean="0">
                              <a:solidFill>
                                <a:schemeClr val="bg1"/>
                              </a:solidFill>
                              <a:latin typeface="Cambria Math" panose="02040503050406030204" pitchFamily="18" charset="0"/>
                            </a:rPr>
                            <m:t>𝐽𝑒𝑎𝑛𝑠</m:t>
                          </m:r>
                          <m:r>
                            <a:rPr lang="en-US" altLang="ko-KR" sz="2000" b="0" i="1" smtClean="0">
                              <a:solidFill>
                                <a:schemeClr val="bg1"/>
                              </a:solidFill>
                              <a:latin typeface="Cambria Math" panose="02040503050406030204" pitchFamily="18" charset="0"/>
                            </a:rPr>
                            <m:t> </m:t>
                          </m:r>
                          <m:r>
                            <a:rPr lang="en-US" altLang="ko-KR" sz="2000" b="0" i="1" smtClean="0">
                              <a:solidFill>
                                <a:schemeClr val="bg1"/>
                              </a:solidFill>
                              <a:latin typeface="Cambria Math" panose="02040503050406030204" pitchFamily="18" charset="0"/>
                            </a:rPr>
                            <m:t>𝑆𝑐𝑎𝑙𝑒</m:t>
                          </m:r>
                        </m:e>
                      </m:d>
                    </m:oMath>
                  </m:oMathPara>
                </a14:m>
                <a:endParaRPr lang="en-US" altLang="ko-KR" sz="2000" b="0" dirty="0"/>
              </a:p>
              <a:p>
                <a:r>
                  <a:rPr lang="en-US" altLang="ko-KR" sz="2000" b="0" dirty="0"/>
                  <a:t>For galactic scale(?)…</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ko-KR" sz="2000" i="1" smtClean="0">
                              <a:latin typeface="Cambria Math" panose="02040503050406030204" pitchFamily="18" charset="0"/>
                            </a:rPr>
                          </m:ctrlPr>
                        </m:dPr>
                        <m:e>
                          <m:eqArr>
                            <m:eqArrPr>
                              <m:ctrlPr>
                                <a:rPr lang="en-US" altLang="ko-KR" sz="2000" i="1" smtClean="0">
                                  <a:latin typeface="Cambria Math" panose="02040503050406030204" pitchFamily="18" charset="0"/>
                                </a:rPr>
                              </m:ctrlPr>
                            </m:eqArrPr>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𝑘</m:t>
                                  </m:r>
                                </m:e>
                                <m:sub>
                                  <m:r>
                                    <a:rPr lang="en-US" altLang="ko-KR" sz="2000" i="1">
                                      <a:latin typeface="Cambria Math" panose="02040503050406030204" pitchFamily="18" charset="0"/>
                                    </a:rPr>
                                    <m:t>𝐽</m:t>
                                  </m:r>
                                </m:sub>
                              </m:sSub>
                              <m:r>
                                <a:rPr lang="en-US" altLang="ko-KR" sz="2000" i="1">
                                  <a:latin typeface="Cambria Math" panose="02040503050406030204" pitchFamily="18" charset="0"/>
                                </a:rPr>
                                <m:t>=2.7693</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kpc</m:t>
                                  </m:r>
                                </m:e>
                                <m:sup>
                                  <m:r>
                                    <a:rPr lang="en-US" altLang="ko-KR" sz="2000" i="1">
                                      <a:latin typeface="Cambria Math" panose="02040503050406030204" pitchFamily="18" charset="0"/>
                                    </a:rPr>
                                    <m:t>−1</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num>
                                        <m:den>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−22</m:t>
                                              </m:r>
                                            </m:sup>
                                          </m:sSup>
                                          <m:r>
                                            <m:rPr>
                                              <m:sty m:val="p"/>
                                            </m:rPr>
                                            <a:rPr lang="en-US" altLang="ko-KR" sz="2000" i="1">
                                              <a:latin typeface="Cambria Math" panose="02040503050406030204" pitchFamily="18" charset="0"/>
                                            </a:rPr>
                                            <m:t>eV</m:t>
                                          </m:r>
                                        </m:den>
                                      </m:f>
                                    </m:e>
                                  </m:d>
                                </m:e>
                                <m:sup>
                                  <m:r>
                                    <a:rPr lang="en-US" altLang="ko-KR" sz="2000" i="1">
                                      <a:latin typeface="Cambria Math" panose="02040503050406030204" pitchFamily="18" charset="0"/>
                                    </a:rPr>
                                    <m:t>1/2</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num>
                                        <m:den>
                                          <m:r>
                                            <a:rPr lang="en-US" altLang="ko-KR" sz="2000" i="1">
                                              <a:latin typeface="Cambria Math" panose="02040503050406030204" pitchFamily="18" charset="0"/>
                                            </a:rPr>
                                            <m:t>0.1</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a:rPr lang="en-US" altLang="ko-KR" sz="2000" i="1">
                                                  <a:latin typeface="Cambria Math" panose="02040503050406030204" pitchFamily="18" charset="0"/>
                                                </a:rPr>
                                                <m:t>⊙</m:t>
                                              </m:r>
                                            </m:sub>
                                          </m:sSub>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pc</m:t>
                                              </m:r>
                                            </m:e>
                                            <m:sup>
                                              <m:r>
                                                <a:rPr lang="en-US" altLang="ko-KR" sz="2000" i="1">
                                                  <a:latin typeface="Cambria Math" panose="02040503050406030204" pitchFamily="18" charset="0"/>
                                                </a:rPr>
                                                <m:t>3</m:t>
                                              </m:r>
                                            </m:sup>
                                          </m:sSup>
                                        </m:den>
                                      </m:f>
                                    </m:e>
                                  </m:d>
                                </m:e>
                                <m:sup>
                                  <m:r>
                                    <a:rPr lang="en-US" altLang="ko-KR" sz="2000" i="1">
                                      <a:latin typeface="Cambria Math" panose="02040503050406030204" pitchFamily="18" charset="0"/>
                                    </a:rPr>
                                    <m:t>1/4</m:t>
                                  </m:r>
                                </m:sup>
                              </m:sSup>
                            </m:e>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𝜆</m:t>
                                  </m:r>
                                </m:e>
                                <m:sub>
                                  <m:r>
                                    <a:rPr lang="en-US" altLang="ko-KR" sz="2000" i="1">
                                      <a:latin typeface="Cambria Math" panose="02040503050406030204" pitchFamily="18" charset="0"/>
                                    </a:rPr>
                                    <m:t>𝐽</m:t>
                                  </m:r>
                                </m:sub>
                              </m:sSub>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2</m:t>
                                  </m:r>
                                  <m:r>
                                    <a:rPr lang="en-US" altLang="ko-KR" sz="2000" i="1">
                                      <a:latin typeface="Cambria Math" panose="02040503050406030204" pitchFamily="18" charset="0"/>
                                    </a:rPr>
                                    <m:t>𝜋</m:t>
                                  </m:r>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𝑘</m:t>
                                      </m:r>
                                    </m:e>
                                    <m:sub>
                                      <m:r>
                                        <a:rPr lang="en-US" altLang="ko-KR" sz="2000" i="1">
                                          <a:latin typeface="Cambria Math" panose="02040503050406030204" pitchFamily="18" charset="0"/>
                                        </a:rPr>
                                        <m:t>𝐽</m:t>
                                      </m:r>
                                    </m:sub>
                                  </m:sSub>
                                </m:den>
                              </m:f>
                              <m:r>
                                <a:rPr lang="en-US" altLang="ko-KR" sz="2000" i="1">
                                  <a:latin typeface="Cambria Math" panose="02040503050406030204" pitchFamily="18" charset="0"/>
                                </a:rPr>
                                <m:t>=2.2689</m:t>
                              </m:r>
                              <m:r>
                                <m:rPr>
                                  <m:sty m:val="p"/>
                                </m:rPr>
                                <a:rPr lang="en-US" altLang="ko-KR" sz="2000" i="1">
                                  <a:latin typeface="Cambria Math" panose="02040503050406030204" pitchFamily="18" charset="0"/>
                                </a:rPr>
                                <m:t>kpc</m:t>
                              </m:r>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−22</m:t>
                                              </m:r>
                                            </m:sup>
                                          </m:sSup>
                                          <m:r>
                                            <m:rPr>
                                              <m:sty m:val="p"/>
                                            </m:rPr>
                                            <a:rPr lang="en-US" altLang="ko-KR" sz="2000" i="1">
                                              <a:latin typeface="Cambria Math" panose="02040503050406030204" pitchFamily="18" charset="0"/>
                                            </a:rPr>
                                            <m:t>eV</m:t>
                                          </m:r>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den>
                                      </m:f>
                                    </m:e>
                                  </m:d>
                                </m:e>
                                <m:sup>
                                  <m:r>
                                    <a:rPr lang="en-US" altLang="ko-KR" sz="2000" i="1">
                                      <a:latin typeface="Cambria Math" panose="02040503050406030204" pitchFamily="18" charset="0"/>
                                    </a:rPr>
                                    <m:t>1/2</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0.1</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a:rPr lang="en-US" altLang="ko-KR" sz="2000" i="1">
                                                  <a:latin typeface="Cambria Math" panose="02040503050406030204" pitchFamily="18" charset="0"/>
                                                </a:rPr>
                                                <m:t>⊙</m:t>
                                              </m:r>
                                            </m:sub>
                                          </m:sSub>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pc</m:t>
                                              </m:r>
                                            </m:e>
                                            <m:sup>
                                              <m:r>
                                                <a:rPr lang="en-US" altLang="ko-KR" sz="2000" i="1">
                                                  <a:latin typeface="Cambria Math" panose="02040503050406030204" pitchFamily="18" charset="0"/>
                                                </a:rPr>
                                                <m:t>3</m:t>
                                              </m:r>
                                            </m:sup>
                                          </m:sSup>
                                        </m:num>
                                        <m:den>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den>
                                      </m:f>
                                    </m:e>
                                  </m:d>
                                </m:e>
                                <m:sup>
                                  <m:r>
                                    <a:rPr lang="en-US" altLang="ko-KR" sz="2000" i="1">
                                      <a:latin typeface="Cambria Math" panose="02040503050406030204" pitchFamily="18" charset="0"/>
                                    </a:rPr>
                                    <m:t>1/4</m:t>
                                  </m:r>
                                </m:sup>
                              </m:sSup>
                            </m:e>
                          </m:eqArr>
                        </m:e>
                      </m:d>
                    </m:oMath>
                  </m:oMathPara>
                </a14:m>
                <a:endParaRPr lang="en-US" altLang="ko-KR" sz="2000" dirty="0"/>
              </a:p>
              <a:p>
                <a:pPr marL="0" indent="0">
                  <a:buNone/>
                </a:pPr>
                <a:endParaRPr lang="en-US" altLang="ko-KR" sz="2000" i="1" dirty="0">
                  <a:latin typeface="Cambria Math" panose="02040503050406030204" pitchFamily="18" charset="0"/>
                </a:endParaRPr>
              </a:p>
              <a:p>
                <a14:m>
                  <m:oMath xmlns:m="http://schemas.openxmlformats.org/officeDocument/2006/math">
                    <m:r>
                      <a:rPr lang="en-US" altLang="ko-KR" sz="2000" b="0" i="1" smtClean="0">
                        <a:solidFill>
                          <a:srgbClr val="FF0000"/>
                        </a:solidFill>
                        <a:latin typeface="Cambria Math" panose="02040503050406030204" pitchFamily="18" charset="0"/>
                      </a:rPr>
                      <m:t>𝑘</m:t>
                    </m:r>
                    <m:r>
                      <a:rPr lang="en-US" altLang="ko-KR" sz="2000" b="0" i="1" smtClean="0">
                        <a:solidFill>
                          <a:srgbClr val="FF0000"/>
                        </a:solidFill>
                        <a:latin typeface="Cambria Math" panose="02040503050406030204" pitchFamily="18" charset="0"/>
                      </a:rPr>
                      <m:t>≫</m:t>
                    </m:r>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𝑘</m:t>
                        </m:r>
                      </m:e>
                      <m:sub>
                        <m:r>
                          <a:rPr lang="en-US" altLang="ko-KR" sz="2000" b="0" i="1" smtClean="0">
                            <a:solidFill>
                              <a:srgbClr val="FF0000"/>
                            </a:solidFill>
                            <a:latin typeface="Cambria Math" panose="02040503050406030204" pitchFamily="18" charset="0"/>
                          </a:rPr>
                          <m:t>𝐽</m:t>
                        </m:r>
                      </m:sub>
                    </m:sSub>
                    <m:r>
                      <a:rPr lang="en-US" altLang="ko-KR" sz="2000" b="0" i="1" smtClean="0">
                        <a:solidFill>
                          <a:srgbClr val="FF0000"/>
                        </a:solidFill>
                        <a:latin typeface="Cambria Math" panose="02040503050406030204" pitchFamily="18" charset="0"/>
                      </a:rPr>
                      <m:t> </m:t>
                    </m:r>
                    <m:d>
                      <m:dPr>
                        <m:ctrlPr>
                          <a:rPr lang="en-US" altLang="ko-KR" sz="2000" b="0" i="1" smtClean="0">
                            <a:solidFill>
                              <a:srgbClr val="FF0000"/>
                            </a:solidFill>
                            <a:latin typeface="Cambria Math" panose="02040503050406030204" pitchFamily="18" charset="0"/>
                          </a:rPr>
                        </m:ctrlPr>
                      </m:dPr>
                      <m:e>
                        <m:r>
                          <a:rPr lang="en-US" altLang="ko-KR" sz="2000" b="0" i="1" smtClean="0">
                            <a:solidFill>
                              <a:srgbClr val="FF0000"/>
                            </a:solidFill>
                            <a:latin typeface="Cambria Math" panose="02040503050406030204" pitchFamily="18" charset="0"/>
                          </a:rPr>
                          <m:t>𝜆</m:t>
                        </m:r>
                        <m:r>
                          <a:rPr lang="en-US" altLang="ko-KR" sz="2000" b="0" i="1" smtClean="0">
                            <a:solidFill>
                              <a:srgbClr val="FF0000"/>
                            </a:solidFill>
                            <a:latin typeface="Cambria Math" panose="02040503050406030204" pitchFamily="18" charset="0"/>
                          </a:rPr>
                          <m:t>≪</m:t>
                        </m:r>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𝜆</m:t>
                            </m:r>
                          </m:e>
                          <m:sub>
                            <m:r>
                              <a:rPr lang="en-US" altLang="ko-KR" sz="2000" b="0" i="1" smtClean="0">
                                <a:solidFill>
                                  <a:srgbClr val="FF0000"/>
                                </a:solidFill>
                                <a:latin typeface="Cambria Math" panose="02040503050406030204" pitchFamily="18" charset="0"/>
                              </a:rPr>
                              <m:t>𝐽</m:t>
                            </m:r>
                          </m:sub>
                        </m:sSub>
                      </m:e>
                    </m:d>
                  </m:oMath>
                </a14:m>
                <a:r>
                  <a:rPr lang="en-US" altLang="ko-KR" sz="2000" dirty="0">
                    <a:solidFill>
                      <a:srgbClr val="FF0000"/>
                    </a:solidFill>
                  </a:rPr>
                  <a:t> </a:t>
                </a:r>
                <a:r>
                  <a:rPr lang="ko-KR" altLang="en-US" sz="2000" dirty="0">
                    <a:solidFill>
                      <a:srgbClr val="FF0000"/>
                    </a:solidFill>
                  </a:rPr>
                  <a:t>⇒ </a:t>
                </a:r>
                <a:r>
                  <a:rPr lang="en-US" altLang="ko-KR" sz="2000" dirty="0">
                    <a:solidFill>
                      <a:srgbClr val="FF0000"/>
                    </a:solidFill>
                  </a:rPr>
                  <a:t>Negligible self-gravity (</a:t>
                </a:r>
                <a14:m>
                  <m:oMath xmlns:m="http://schemas.openxmlformats.org/officeDocument/2006/math">
                    <m:r>
                      <a:rPr lang="en-US" altLang="ko-KR" sz="2000" b="0" i="1" smtClean="0">
                        <a:solidFill>
                          <a:srgbClr val="FF0000"/>
                        </a:solidFill>
                        <a:latin typeface="Cambria Math" panose="02040503050406030204" pitchFamily="18" charset="0"/>
                      </a:rPr>
                      <m:t>𝜆</m:t>
                    </m:r>
                    <m:r>
                      <a:rPr lang="en-US" altLang="ko-KR" sz="2000" b="0" i="1" smtClean="0">
                        <a:solidFill>
                          <a:srgbClr val="FF0000"/>
                        </a:solidFill>
                        <a:latin typeface="Cambria Math" panose="02040503050406030204" pitchFamily="18" charset="0"/>
                      </a:rPr>
                      <m:t>~ℏ/</m:t>
                    </m:r>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𝑚</m:t>
                        </m:r>
                      </m:e>
                      <m:sub>
                        <m:r>
                          <a:rPr lang="en-US" altLang="ko-KR" sz="2000" b="0" i="1" smtClean="0">
                            <a:solidFill>
                              <a:srgbClr val="FF0000"/>
                            </a:solidFill>
                            <a:latin typeface="Cambria Math" panose="02040503050406030204" pitchFamily="18" charset="0"/>
                          </a:rPr>
                          <m:t>𝜙</m:t>
                        </m:r>
                      </m:sub>
                    </m:sSub>
                    <m:r>
                      <a:rPr lang="en-US" altLang="ko-KR" sz="2000" b="0" i="1" smtClean="0">
                        <a:solidFill>
                          <a:srgbClr val="FF0000"/>
                        </a:solidFill>
                        <a:latin typeface="Cambria Math" panose="02040503050406030204" pitchFamily="18" charset="0"/>
                      </a:rPr>
                      <m:t>𝑣</m:t>
                    </m:r>
                  </m:oMath>
                </a14:m>
                <a:r>
                  <a:rPr lang="en-US" altLang="ko-KR" sz="2000" dirty="0">
                    <a:solidFill>
                      <a:srgbClr val="FF0000"/>
                    </a:solidFill>
                  </a:rPr>
                  <a:t>)</a:t>
                </a:r>
              </a:p>
              <a:p>
                <a14:m>
                  <m:oMath xmlns:m="http://schemas.openxmlformats.org/officeDocument/2006/math">
                    <m:r>
                      <a:rPr lang="en-US" altLang="ko-KR" sz="2000" b="0" i="1" smtClean="0">
                        <a:latin typeface="Cambria Math" panose="02040503050406030204" pitchFamily="18" charset="0"/>
                      </a:rPr>
                      <m:t>𝑘</m:t>
                    </m:r>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𝑘</m:t>
                        </m:r>
                      </m:e>
                      <m:sub>
                        <m:r>
                          <a:rPr lang="en-US" altLang="ko-KR" sz="2000" b="0" i="1" smtClean="0">
                            <a:latin typeface="Cambria Math" panose="02040503050406030204" pitchFamily="18" charset="0"/>
                          </a:rPr>
                          <m:t>𝐽</m:t>
                        </m:r>
                      </m:sub>
                    </m:sSub>
                    <m:r>
                      <a:rPr lang="en-US" altLang="ko-KR" sz="2000" b="0" i="1" smtClean="0">
                        <a:latin typeface="Cambria Math" panose="02040503050406030204" pitchFamily="18" charset="0"/>
                      </a:rPr>
                      <m:t> </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𝜆</m:t>
                        </m:r>
                        <m:r>
                          <a:rPr lang="en-US" altLang="ko-KR" sz="2000" b="0" i="1" smtClean="0">
                            <a:latin typeface="Cambria Math" panose="02040503050406030204" pitchFamily="18" charset="0"/>
                          </a:rPr>
                          <m:t>≫</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𝜆</m:t>
                            </m:r>
                          </m:e>
                          <m:sub>
                            <m:r>
                              <a:rPr lang="en-US" altLang="ko-KR" sz="2000" i="1">
                                <a:latin typeface="Cambria Math" panose="02040503050406030204" pitchFamily="18" charset="0"/>
                              </a:rPr>
                              <m:t>𝐽</m:t>
                            </m:r>
                          </m:sub>
                        </m:sSub>
                      </m:e>
                    </m:d>
                  </m:oMath>
                </a14:m>
                <a:r>
                  <a:rPr lang="ko-KR" altLang="en-US" sz="2000" dirty="0"/>
                  <a:t> ⇒ </a:t>
                </a:r>
                <a:r>
                  <a:rPr lang="en-US" altLang="ko-KR" sz="2000" dirty="0"/>
                  <a:t>Self-gravity is necessary</a:t>
                </a:r>
              </a:p>
              <a:p>
                <a:endParaRPr lang="en-US" altLang="ko-KR" sz="2000" dirty="0"/>
              </a:p>
              <a:p>
                <a:pPr marL="0" indent="0">
                  <a:buNone/>
                </a:pPr>
                <a:endParaRPr lang="en-US" altLang="ko-KR" sz="2000" dirty="0"/>
              </a:p>
            </p:txBody>
          </p:sp>
        </mc:Choice>
        <mc:Fallback xmlns="">
          <p:sp>
            <p:nvSpPr>
              <p:cNvPr id="5" name="내용 개체 틀 2">
                <a:extLst>
                  <a:ext uri="{FF2B5EF4-FFF2-40B4-BE49-F238E27FC236}">
                    <a16:creationId xmlns:a16="http://schemas.microsoft.com/office/drawing/2014/main" id="{CE8D40E1-4746-A6FD-5D21-0236F99F462A}"/>
                  </a:ext>
                </a:extLst>
              </p:cNvPr>
              <p:cNvSpPr txBox="1">
                <a:spLocks noRot="1" noChangeAspect="1" noMove="1" noResize="1" noEditPoints="1" noAdjustHandles="1" noChangeArrowheads="1" noChangeShapeType="1" noTextEdit="1"/>
              </p:cNvSpPr>
              <p:nvPr/>
            </p:nvSpPr>
            <p:spPr>
              <a:xfrm>
                <a:off x="659363" y="1268987"/>
                <a:ext cx="10873274" cy="5042309"/>
              </a:xfrm>
              <a:prstGeom prst="rect">
                <a:avLst/>
              </a:prstGeom>
              <a:blipFill>
                <a:blip r:embed="rId3"/>
                <a:stretch>
                  <a:fillRect l="-504"/>
                </a:stretch>
              </a:blipFill>
            </p:spPr>
            <p:txBody>
              <a:bodyPr/>
              <a:lstStyle/>
              <a:p>
                <a:r>
                  <a:rPr lang="ko-KR" altLang="en-US">
                    <a:noFill/>
                  </a:rPr>
                  <a:t> </a:t>
                </a:r>
              </a:p>
            </p:txBody>
          </p:sp>
        </mc:Fallback>
      </mc:AlternateContent>
      <p:sp>
        <p:nvSpPr>
          <p:cNvPr id="6" name="직사각형 5">
            <a:extLst>
              <a:ext uri="{FF2B5EF4-FFF2-40B4-BE49-F238E27FC236}">
                <a16:creationId xmlns:a16="http://schemas.microsoft.com/office/drawing/2014/main" id="{2B3FA17E-6D3A-E887-78E8-8073601D722B}"/>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8" name="직사각형 7">
            <a:extLst>
              <a:ext uri="{FF2B5EF4-FFF2-40B4-BE49-F238E27FC236}">
                <a16:creationId xmlns:a16="http://schemas.microsoft.com/office/drawing/2014/main" id="{A2469701-3B10-7AD7-07AD-C99F24C94517}"/>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0" name="TextBox 9">
            <a:extLst>
              <a:ext uri="{FF2B5EF4-FFF2-40B4-BE49-F238E27FC236}">
                <a16:creationId xmlns:a16="http://schemas.microsoft.com/office/drawing/2014/main" id="{F2AAC273-15B9-3D33-F73D-AEA6F2A97FDE}"/>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2B421A2-DC1D-AB16-85A8-FF9A3C0FB22A}"/>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0E37D9EB-26AB-3AFA-19D7-046D669CB26A}"/>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8024FE2E-354F-683D-C0B3-2EC9CBA58F16}"/>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3D902DD2-E640-1B8E-3680-914687B6CD55}"/>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BCFDA353-8EE6-0352-80C6-46FB15FDAFCD}"/>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C34A9F3-C01F-5AB3-8156-1FB4846D1761}"/>
              </a:ext>
            </a:extLst>
          </p:cNvPr>
          <p:cNvSpPr txBox="1"/>
          <p:nvPr/>
        </p:nvSpPr>
        <p:spPr>
          <a:xfrm>
            <a:off x="8642554" y="1495129"/>
            <a:ext cx="1533818" cy="400110"/>
          </a:xfrm>
          <a:prstGeom prst="rect">
            <a:avLst/>
          </a:prstGeom>
          <a:noFill/>
        </p:spPr>
        <p:txBody>
          <a:bodyPr wrap="none" rtlCol="0">
            <a:spAutoFit/>
          </a:bodyPr>
          <a:lstStyle/>
          <a:p>
            <a:r>
              <a:rPr lang="en-US" altLang="ko-KR" sz="2000" dirty="0">
                <a:solidFill>
                  <a:srgbClr val="0000FF"/>
                </a:solidFill>
              </a:rPr>
              <a:t>“Jeans scale”</a:t>
            </a:r>
            <a:endParaRPr lang="ko-KR" altLang="en-US" sz="2000" dirty="0">
              <a:solidFill>
                <a:srgbClr val="0000FF"/>
              </a:solidFill>
            </a:endParaRPr>
          </a:p>
        </p:txBody>
      </p:sp>
    </p:spTree>
    <p:extLst>
      <p:ext uri="{BB962C8B-B14F-4D97-AF65-F5344CB8AC3E}">
        <p14:creationId xmlns:p14="http://schemas.microsoft.com/office/powerpoint/2010/main" val="3915463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29208-1749-09F2-DF1F-BE22A2B90FC4}"/>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0A6A2566-9BD1-2F4A-6596-920E86B8F863}"/>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Core-Halo mass Relation</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내용 개체 틀 2">
                <a:extLst>
                  <a:ext uri="{FF2B5EF4-FFF2-40B4-BE49-F238E27FC236}">
                    <a16:creationId xmlns:a16="http://schemas.microsoft.com/office/drawing/2014/main" id="{A9F85B6A-B287-255E-DD84-5FC706ECBBCC}"/>
                  </a:ext>
                </a:extLst>
              </p:cNvPr>
              <p:cNvSpPr txBox="1">
                <a:spLocks/>
              </p:cNvSpPr>
              <p:nvPr/>
            </p:nvSpPr>
            <p:spPr>
              <a:xfrm>
                <a:off x="361742" y="1247574"/>
                <a:ext cx="11468512" cy="380825"/>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t>Core-like structure inside the central region + NFW-like (</a:t>
                </a:r>
                <a14:m>
                  <m:oMath xmlns:m="http://schemas.openxmlformats.org/officeDocument/2006/math">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𝑟</m:t>
                        </m:r>
                      </m:e>
                      <m:sup>
                        <m:r>
                          <a:rPr lang="en-US" altLang="ko-KR" sz="2000" i="1">
                            <a:latin typeface="Cambria Math" panose="02040503050406030204" pitchFamily="18" charset="0"/>
                          </a:rPr>
                          <m:t>−3</m:t>
                        </m:r>
                      </m:sup>
                    </m:sSup>
                  </m:oMath>
                </a14:m>
                <a:r>
                  <a:rPr lang="en-US" altLang="ko-KR" sz="2000" dirty="0"/>
                  <a:t>) outskirts = Total DM halo</a:t>
                </a:r>
              </a:p>
            </p:txBody>
          </p:sp>
        </mc:Choice>
        <mc:Fallback xmlns="">
          <p:sp>
            <p:nvSpPr>
              <p:cNvPr id="8" name="내용 개체 틀 2">
                <a:extLst>
                  <a:ext uri="{FF2B5EF4-FFF2-40B4-BE49-F238E27FC236}">
                    <a16:creationId xmlns:a16="http://schemas.microsoft.com/office/drawing/2014/main" id="{C07630C9-3D70-2D53-6318-E449F9CDA203}"/>
                  </a:ext>
                </a:extLst>
              </p:cNvPr>
              <p:cNvSpPr txBox="1">
                <a:spLocks noRot="1" noChangeAspect="1" noMove="1" noResize="1" noEditPoints="1" noAdjustHandles="1" noChangeArrowheads="1" noChangeShapeType="1" noTextEdit="1"/>
              </p:cNvSpPr>
              <p:nvPr/>
            </p:nvSpPr>
            <p:spPr>
              <a:xfrm>
                <a:off x="361742" y="1247574"/>
                <a:ext cx="11468512" cy="380825"/>
              </a:xfrm>
              <a:prstGeom prst="rect">
                <a:avLst/>
              </a:prstGeom>
              <a:blipFill>
                <a:blip r:embed="rId3"/>
                <a:stretch>
                  <a:fillRect l="-478" t="-17742" b="-25806"/>
                </a:stretch>
              </a:blipFill>
            </p:spPr>
            <p:txBody>
              <a:bodyPr/>
              <a:lstStyle/>
              <a:p>
                <a:r>
                  <a:rPr lang="ko-KR" altLang="en-US">
                    <a:noFill/>
                  </a:rPr>
                  <a:t> </a:t>
                </a:r>
              </a:p>
            </p:txBody>
          </p:sp>
        </mc:Fallback>
      </mc:AlternateContent>
      <p:pic>
        <p:nvPicPr>
          <p:cNvPr id="11" name="그림 10">
            <a:extLst>
              <a:ext uri="{FF2B5EF4-FFF2-40B4-BE49-F238E27FC236}">
                <a16:creationId xmlns:a16="http://schemas.microsoft.com/office/drawing/2014/main" id="{C6A3DEFD-6A27-029F-BAFD-5ABE4C42E980}"/>
              </a:ext>
            </a:extLst>
          </p:cNvPr>
          <p:cNvPicPr>
            <a:picLocks noChangeAspect="1"/>
          </p:cNvPicPr>
          <p:nvPr/>
        </p:nvPicPr>
        <p:blipFill>
          <a:blip r:embed="rId4"/>
          <a:stretch>
            <a:fillRect/>
          </a:stretch>
        </p:blipFill>
        <p:spPr>
          <a:xfrm>
            <a:off x="45289" y="1908067"/>
            <a:ext cx="3064917" cy="2930310"/>
          </a:xfrm>
          <a:prstGeom prst="rect">
            <a:avLst/>
          </a:prstGeom>
        </p:spPr>
      </p:pic>
      <p:sp>
        <p:nvSpPr>
          <p:cNvPr id="13" name="TextBox 12">
            <a:extLst>
              <a:ext uri="{FF2B5EF4-FFF2-40B4-BE49-F238E27FC236}">
                <a16:creationId xmlns:a16="http://schemas.microsoft.com/office/drawing/2014/main" id="{6EC22D08-1724-5ED4-F4A7-53CD7DAFBEE5}"/>
              </a:ext>
            </a:extLst>
          </p:cNvPr>
          <p:cNvSpPr txBox="1"/>
          <p:nvPr/>
        </p:nvSpPr>
        <p:spPr>
          <a:xfrm>
            <a:off x="196022" y="1632783"/>
            <a:ext cx="3203732" cy="307777"/>
          </a:xfrm>
          <a:prstGeom prst="rect">
            <a:avLst/>
          </a:prstGeom>
          <a:solidFill>
            <a:srgbClr val="FFFFFF">
              <a:alpha val="0"/>
            </a:srgbClr>
          </a:solidFill>
        </p:spPr>
        <p:txBody>
          <a:bodyPr wrap="squar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Schive</a:t>
            </a:r>
            <a:r>
              <a:rPr lang="en-US" altLang="ko-KR" sz="1400" dirty="0">
                <a:latin typeface="Arial" panose="020B0604020202020204" pitchFamily="34" charset="0"/>
                <a:cs typeface="Arial" panose="020B0604020202020204" pitchFamily="34" charset="0"/>
              </a:rPr>
              <a:t>+ 1406.6586 ; 1407.7762]</a:t>
            </a:r>
          </a:p>
        </p:txBody>
      </p:sp>
      <p:pic>
        <p:nvPicPr>
          <p:cNvPr id="18" name="그림 17">
            <a:extLst>
              <a:ext uri="{FF2B5EF4-FFF2-40B4-BE49-F238E27FC236}">
                <a16:creationId xmlns:a16="http://schemas.microsoft.com/office/drawing/2014/main" id="{B837577D-7846-28A3-1107-DD182CCBD93B}"/>
              </a:ext>
            </a:extLst>
          </p:cNvPr>
          <p:cNvPicPr>
            <a:picLocks noChangeAspect="1"/>
          </p:cNvPicPr>
          <p:nvPr/>
        </p:nvPicPr>
        <p:blipFill>
          <a:blip r:embed="rId5"/>
          <a:stretch>
            <a:fillRect/>
          </a:stretch>
        </p:blipFill>
        <p:spPr>
          <a:xfrm>
            <a:off x="3099320" y="1882769"/>
            <a:ext cx="2923370" cy="2910678"/>
          </a:xfrm>
          <a:prstGeom prst="rect">
            <a:avLst/>
          </a:prstGeom>
        </p:spPr>
      </p:pic>
      <p:cxnSp>
        <p:nvCxnSpPr>
          <p:cNvPr id="16" name="직선 화살표 연결선 15">
            <a:extLst>
              <a:ext uri="{FF2B5EF4-FFF2-40B4-BE49-F238E27FC236}">
                <a16:creationId xmlns:a16="http://schemas.microsoft.com/office/drawing/2014/main" id="{C0E15EAD-D034-A5F8-ABA5-4877FBD0EA0A}"/>
              </a:ext>
            </a:extLst>
          </p:cNvPr>
          <p:cNvCxnSpPr>
            <a:cxnSpLocks/>
            <a:stCxn id="8" idx="2"/>
          </p:cNvCxnSpPr>
          <p:nvPr/>
        </p:nvCxnSpPr>
        <p:spPr>
          <a:xfrm>
            <a:off x="6095998" y="1628399"/>
            <a:ext cx="0" cy="4907721"/>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1" name="그림 20">
            <a:extLst>
              <a:ext uri="{FF2B5EF4-FFF2-40B4-BE49-F238E27FC236}">
                <a16:creationId xmlns:a16="http://schemas.microsoft.com/office/drawing/2014/main" id="{70C3EA29-70EE-06F5-8A6A-E38105C6CC93}"/>
              </a:ext>
            </a:extLst>
          </p:cNvPr>
          <p:cNvPicPr>
            <a:picLocks noChangeAspect="1"/>
          </p:cNvPicPr>
          <p:nvPr/>
        </p:nvPicPr>
        <p:blipFill>
          <a:blip r:embed="rId6"/>
          <a:stretch>
            <a:fillRect/>
          </a:stretch>
        </p:blipFill>
        <p:spPr>
          <a:xfrm>
            <a:off x="6143426" y="2201174"/>
            <a:ext cx="3474198" cy="2184159"/>
          </a:xfrm>
          <a:prstGeom prst="rect">
            <a:avLst/>
          </a:prstGeom>
        </p:spPr>
      </p:pic>
      <p:pic>
        <p:nvPicPr>
          <p:cNvPr id="22" name="그림 21">
            <a:extLst>
              <a:ext uri="{FF2B5EF4-FFF2-40B4-BE49-F238E27FC236}">
                <a16:creationId xmlns:a16="http://schemas.microsoft.com/office/drawing/2014/main" id="{3547DB76-F558-C15A-9B2D-21470D11917C}"/>
              </a:ext>
            </a:extLst>
          </p:cNvPr>
          <p:cNvPicPr>
            <a:picLocks noChangeAspect="1"/>
          </p:cNvPicPr>
          <p:nvPr/>
        </p:nvPicPr>
        <p:blipFill>
          <a:blip r:embed="rId7"/>
          <a:stretch>
            <a:fillRect/>
          </a:stretch>
        </p:blipFill>
        <p:spPr>
          <a:xfrm>
            <a:off x="9617624" y="2176706"/>
            <a:ext cx="2574376" cy="1996840"/>
          </a:xfrm>
          <a:prstGeom prst="rect">
            <a:avLst/>
          </a:prstGeom>
        </p:spPr>
      </p:pic>
      <p:sp>
        <p:nvSpPr>
          <p:cNvPr id="23" name="TextBox 22">
            <a:extLst>
              <a:ext uri="{FF2B5EF4-FFF2-40B4-BE49-F238E27FC236}">
                <a16:creationId xmlns:a16="http://schemas.microsoft.com/office/drawing/2014/main" id="{4226E2FD-E27D-EF79-555F-1DD3A8F7FAA4}"/>
              </a:ext>
            </a:extLst>
          </p:cNvPr>
          <p:cNvSpPr txBox="1"/>
          <p:nvPr/>
        </p:nvSpPr>
        <p:spPr>
          <a:xfrm>
            <a:off x="6261720" y="1632783"/>
            <a:ext cx="2568365" cy="307777"/>
          </a:xfrm>
          <a:prstGeom prst="rect">
            <a:avLst/>
          </a:prstGeom>
          <a:solidFill>
            <a:srgbClr val="FFFFFF">
              <a:alpha val="0"/>
            </a:srgbClr>
          </a:solidFill>
        </p:spPr>
        <p:txBody>
          <a:bodyPr wrap="square" rtlCol="0">
            <a:spAutoFit/>
          </a:bodyPr>
          <a:lstStyle/>
          <a:p>
            <a:r>
              <a:rPr lang="en-US" altLang="ko-KR" sz="1400" dirty="0">
                <a:latin typeface="Arial" panose="020B0604020202020204" pitchFamily="34" charset="0"/>
                <a:cs typeface="Arial" panose="020B0604020202020204" pitchFamily="34" charset="0"/>
              </a:rPr>
              <a:t>[Mocz+ 1705.05845]</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사각형: 둥근 모서리 25">
                <a:extLst>
                  <a:ext uri="{FF2B5EF4-FFF2-40B4-BE49-F238E27FC236}">
                    <a16:creationId xmlns:a16="http://schemas.microsoft.com/office/drawing/2014/main" id="{8F16A9B7-36EC-5246-1B42-EC0289FF6126}"/>
                  </a:ext>
                </a:extLst>
              </p:cNvPr>
              <p:cNvSpPr/>
              <p:nvPr/>
            </p:nvSpPr>
            <p:spPr>
              <a:xfrm>
                <a:off x="471949" y="4884495"/>
                <a:ext cx="5152100" cy="11684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ko-KR" sz="2000" i="1" smtClean="0">
                              <a:solidFill>
                                <a:schemeClr val="tx1"/>
                              </a:solidFill>
                              <a:latin typeface="Cambria Math" panose="02040503050406030204" pitchFamily="18" charset="0"/>
                            </a:rPr>
                          </m:ctrlPr>
                        </m:fPr>
                        <m:num>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a:rPr lang="en-US" altLang="ko-KR" sz="2000" i="1">
                                  <a:solidFill>
                                    <a:schemeClr val="tx1"/>
                                  </a:solidFill>
                                  <a:latin typeface="Cambria Math" panose="02040503050406030204" pitchFamily="18" charset="0"/>
                                </a:rPr>
                                <m:t>𝑐</m:t>
                              </m:r>
                            </m:sub>
                          </m:sSub>
                        </m:num>
                        <m:den>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10</m:t>
                              </m:r>
                            </m:e>
                            <m:sup>
                              <m:r>
                                <a:rPr lang="en-US" altLang="ko-KR" sz="2000" i="1">
                                  <a:solidFill>
                                    <a:schemeClr val="tx1"/>
                                  </a:solidFill>
                                  <a:latin typeface="Cambria Math" panose="02040503050406030204" pitchFamily="18" charset="0"/>
                                </a:rPr>
                                <m:t>9</m:t>
                              </m:r>
                            </m:sup>
                          </m:sSup>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a:rPr lang="en-US" altLang="ko-KR" sz="2000" i="1">
                                  <a:solidFill>
                                    <a:schemeClr val="tx1"/>
                                  </a:solidFill>
                                  <a:latin typeface="Cambria Math" panose="02040503050406030204" pitchFamily="18" charset="0"/>
                                </a:rPr>
                                <m:t>⊙</m:t>
                              </m:r>
                            </m:sub>
                          </m:sSub>
                        </m:den>
                      </m:f>
                      <m:r>
                        <a:rPr lang="en-US" altLang="ko-KR" sz="2000" i="1">
                          <a:solidFill>
                            <a:schemeClr val="tx1"/>
                          </a:solidFill>
                          <a:latin typeface="Cambria Math" panose="02040503050406030204" pitchFamily="18" charset="0"/>
                        </a:rPr>
                        <m:t>≅1.4</m:t>
                      </m:r>
                      <m:d>
                        <m:dPr>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10</m:t>
                                  </m:r>
                                </m:e>
                                <m:sup>
                                  <m:r>
                                    <a:rPr lang="en-US" altLang="ko-KR" sz="2000" i="1">
                                      <a:solidFill>
                                        <a:schemeClr val="tx1"/>
                                      </a:solidFill>
                                      <a:latin typeface="Cambria Math" panose="02040503050406030204" pitchFamily="18" charset="0"/>
                                    </a:rPr>
                                    <m:t>−22</m:t>
                                  </m:r>
                                </m:sup>
                              </m:sSup>
                              <m:r>
                                <m:rPr>
                                  <m:sty m:val="p"/>
                                </m:rPr>
                                <a:rPr lang="en-US" altLang="ko-KR" sz="2000" i="1">
                                  <a:solidFill>
                                    <a:schemeClr val="tx1"/>
                                  </a:solidFill>
                                  <a:latin typeface="Cambria Math" panose="02040503050406030204" pitchFamily="18" charset="0"/>
                                </a:rPr>
                                <m:t>eV</m:t>
                              </m:r>
                            </m:num>
                            <m:den>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𝑚</m:t>
                                  </m:r>
                                </m:e>
                                <m:sub>
                                  <m:r>
                                    <a:rPr lang="en-US" altLang="ko-KR" sz="2000" i="1">
                                      <a:solidFill>
                                        <a:schemeClr val="tx1"/>
                                      </a:solidFill>
                                      <a:latin typeface="Cambria Math" panose="02040503050406030204" pitchFamily="18" charset="0"/>
                                    </a:rPr>
                                    <m:t>𝜙</m:t>
                                  </m:r>
                                </m:sub>
                              </m:sSub>
                            </m:den>
                          </m:f>
                        </m:e>
                      </m:d>
                      <m:sSup>
                        <m:sSupPr>
                          <m:ctrlPr>
                            <a:rPr lang="en-US" altLang="ko-KR" sz="2000" i="1">
                              <a:solidFill>
                                <a:schemeClr val="tx1"/>
                              </a:solidFill>
                              <a:latin typeface="Cambria Math" panose="02040503050406030204" pitchFamily="18" charset="0"/>
                            </a:rPr>
                          </m:ctrlPr>
                        </m:sSupPr>
                        <m:e>
                          <m:d>
                            <m:dPr>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a:rPr lang="en-US" altLang="ko-KR" sz="2000" i="1">
                                          <a:solidFill>
                                            <a:schemeClr val="tx1"/>
                                          </a:solidFill>
                                          <a:latin typeface="Cambria Math" panose="02040503050406030204" pitchFamily="18" charset="0"/>
                                        </a:rPr>
                                        <m:t>h</m:t>
                                      </m:r>
                                    </m:sub>
                                  </m:sSub>
                                </m:num>
                                <m:den>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10</m:t>
                                      </m:r>
                                    </m:e>
                                    <m:sup>
                                      <m:r>
                                        <a:rPr lang="en-US" altLang="ko-KR" sz="2000" i="1">
                                          <a:solidFill>
                                            <a:schemeClr val="tx1"/>
                                          </a:solidFill>
                                          <a:latin typeface="Cambria Math" panose="02040503050406030204" pitchFamily="18" charset="0"/>
                                        </a:rPr>
                                        <m:t>12</m:t>
                                      </m:r>
                                    </m:sup>
                                  </m:sSup>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a:rPr lang="en-US" altLang="ko-KR" sz="2000" i="1">
                                          <a:solidFill>
                                            <a:schemeClr val="tx1"/>
                                          </a:solidFill>
                                          <a:latin typeface="Cambria Math" panose="02040503050406030204" pitchFamily="18" charset="0"/>
                                        </a:rPr>
                                        <m:t>⊙</m:t>
                                      </m:r>
                                    </m:sub>
                                  </m:sSub>
                                </m:den>
                              </m:f>
                            </m:e>
                          </m:d>
                        </m:e>
                        <m:sup>
                          <m:r>
                            <a:rPr lang="en-US" altLang="ko-KR" sz="2000" i="1">
                              <a:solidFill>
                                <a:schemeClr val="tx1"/>
                              </a:solidFill>
                              <a:latin typeface="Cambria Math" panose="02040503050406030204" pitchFamily="18" charset="0"/>
                            </a:rPr>
                            <m:t>1/3</m:t>
                          </m:r>
                        </m:sup>
                      </m:sSup>
                    </m:oMath>
                  </m:oMathPara>
                </a14:m>
                <a:endParaRPr lang="ko-KR" altLang="en-US" sz="2000" dirty="0">
                  <a:solidFill>
                    <a:schemeClr val="tx1"/>
                  </a:solidFill>
                </a:endParaRPr>
              </a:p>
            </p:txBody>
          </p:sp>
        </mc:Choice>
        <mc:Fallback xmlns="">
          <p:sp>
            <p:nvSpPr>
              <p:cNvPr id="26" name="사각형: 둥근 모서리 25">
                <a:extLst>
                  <a:ext uri="{FF2B5EF4-FFF2-40B4-BE49-F238E27FC236}">
                    <a16:creationId xmlns:a16="http://schemas.microsoft.com/office/drawing/2014/main" id="{8F16A9B7-36EC-5246-1B42-EC0289FF6126}"/>
                  </a:ext>
                </a:extLst>
              </p:cNvPr>
              <p:cNvSpPr>
                <a:spLocks noRot="1" noChangeAspect="1" noMove="1" noResize="1" noEditPoints="1" noAdjustHandles="1" noChangeArrowheads="1" noChangeShapeType="1" noTextEdit="1"/>
              </p:cNvSpPr>
              <p:nvPr/>
            </p:nvSpPr>
            <p:spPr>
              <a:xfrm>
                <a:off x="471949" y="4884495"/>
                <a:ext cx="5152100" cy="1168400"/>
              </a:xfrm>
              <a:prstGeom prst="roundRect">
                <a:avLst/>
              </a:prstGeom>
              <a:blipFill>
                <a:blip r:embed="rId8"/>
                <a:stretch>
                  <a:fillRect/>
                </a:stretch>
              </a:blipFill>
              <a:ln>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 name="사각형: 둥근 모서리 26">
                <a:extLst>
                  <a:ext uri="{FF2B5EF4-FFF2-40B4-BE49-F238E27FC236}">
                    <a16:creationId xmlns:a16="http://schemas.microsoft.com/office/drawing/2014/main" id="{69CC6035-AD2A-4FE7-E202-2533842E172E}"/>
                  </a:ext>
                </a:extLst>
              </p:cNvPr>
              <p:cNvSpPr/>
              <p:nvPr/>
            </p:nvSpPr>
            <p:spPr>
              <a:xfrm>
                <a:off x="6567947" y="4884495"/>
                <a:ext cx="5152096" cy="11684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ko-KR" sz="2000" i="1" smtClean="0">
                              <a:solidFill>
                                <a:schemeClr val="tx1"/>
                              </a:solidFill>
                              <a:latin typeface="Cambria Math" panose="02040503050406030204" pitchFamily="18" charset="0"/>
                            </a:rPr>
                          </m:ctrlPr>
                        </m:fPr>
                        <m:num>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a:rPr lang="en-US" altLang="ko-KR" sz="2000" i="1">
                                  <a:solidFill>
                                    <a:schemeClr val="tx1"/>
                                  </a:solidFill>
                                  <a:latin typeface="Cambria Math" panose="02040503050406030204" pitchFamily="18" charset="0"/>
                                </a:rPr>
                                <m:t>𝑐</m:t>
                              </m:r>
                            </m:sub>
                          </m:sSub>
                        </m:num>
                        <m:den>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10</m:t>
                              </m:r>
                            </m:e>
                            <m:sup>
                              <m:r>
                                <a:rPr lang="en-US" altLang="ko-KR" sz="2000" i="1">
                                  <a:solidFill>
                                    <a:schemeClr val="tx1"/>
                                  </a:solidFill>
                                  <a:latin typeface="Cambria Math" panose="02040503050406030204" pitchFamily="18" charset="0"/>
                                </a:rPr>
                                <m:t>9</m:t>
                              </m:r>
                            </m:sup>
                          </m:sSup>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a:rPr lang="en-US" altLang="ko-KR" sz="2000" i="1">
                                  <a:solidFill>
                                    <a:schemeClr val="tx1"/>
                                  </a:solidFill>
                                  <a:latin typeface="Cambria Math" panose="02040503050406030204" pitchFamily="18" charset="0"/>
                                </a:rPr>
                                <m:t>⊙</m:t>
                              </m:r>
                            </m:sub>
                          </m:sSub>
                        </m:den>
                      </m:f>
                      <m:r>
                        <a:rPr lang="en-US" altLang="ko-KR" sz="2000" i="1">
                          <a:solidFill>
                            <a:schemeClr val="tx1"/>
                          </a:solidFill>
                          <a:latin typeface="Cambria Math" panose="02040503050406030204" pitchFamily="18" charset="0"/>
                        </a:rPr>
                        <m:t>≅13.1</m:t>
                      </m:r>
                      <m:sSup>
                        <m:sSupPr>
                          <m:ctrlPr>
                            <a:rPr lang="en-US" altLang="ko-KR" sz="2000" i="1">
                              <a:solidFill>
                                <a:schemeClr val="tx1"/>
                              </a:solidFill>
                              <a:latin typeface="Cambria Math" panose="02040503050406030204" pitchFamily="18" charset="0"/>
                            </a:rPr>
                          </m:ctrlPr>
                        </m:sSupPr>
                        <m:e>
                          <m:d>
                            <m:dPr>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10</m:t>
                                      </m:r>
                                    </m:e>
                                    <m:sup>
                                      <m:r>
                                        <a:rPr lang="en-US" altLang="ko-KR" sz="2000" i="1">
                                          <a:solidFill>
                                            <a:schemeClr val="tx1"/>
                                          </a:solidFill>
                                          <a:latin typeface="Cambria Math" panose="02040503050406030204" pitchFamily="18" charset="0"/>
                                        </a:rPr>
                                        <m:t>−22</m:t>
                                      </m:r>
                                    </m:sup>
                                  </m:sSup>
                                  <m:r>
                                    <m:rPr>
                                      <m:sty m:val="p"/>
                                    </m:rPr>
                                    <a:rPr lang="en-US" altLang="ko-KR" sz="2000" i="1">
                                      <a:solidFill>
                                        <a:schemeClr val="tx1"/>
                                      </a:solidFill>
                                      <a:latin typeface="Cambria Math" panose="02040503050406030204" pitchFamily="18" charset="0"/>
                                    </a:rPr>
                                    <m:t>eV</m:t>
                                  </m:r>
                                </m:num>
                                <m:den>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𝑚</m:t>
                                      </m:r>
                                    </m:e>
                                    <m:sub>
                                      <m:r>
                                        <a:rPr lang="en-US" altLang="ko-KR" sz="2000" i="1">
                                          <a:solidFill>
                                            <a:schemeClr val="tx1"/>
                                          </a:solidFill>
                                          <a:latin typeface="Cambria Math" panose="02040503050406030204" pitchFamily="18" charset="0"/>
                                        </a:rPr>
                                        <m:t>𝜙</m:t>
                                      </m:r>
                                    </m:sub>
                                  </m:sSub>
                                </m:den>
                              </m:f>
                            </m:e>
                          </m:d>
                        </m:e>
                        <m:sup>
                          <m:r>
                            <a:rPr lang="en-US" altLang="ko-KR" sz="2000" i="1">
                              <a:solidFill>
                                <a:schemeClr val="tx1"/>
                              </a:solidFill>
                              <a:latin typeface="Cambria Math" panose="02040503050406030204" pitchFamily="18" charset="0"/>
                            </a:rPr>
                            <m:t>2/3</m:t>
                          </m:r>
                        </m:sup>
                      </m:sSup>
                      <m:sSup>
                        <m:sSupPr>
                          <m:ctrlPr>
                            <a:rPr lang="en-US" altLang="ko-KR" sz="2000" i="1">
                              <a:solidFill>
                                <a:schemeClr val="tx1"/>
                              </a:solidFill>
                              <a:latin typeface="Cambria Math" panose="02040503050406030204" pitchFamily="18" charset="0"/>
                            </a:rPr>
                          </m:ctrlPr>
                        </m:sSupPr>
                        <m:e>
                          <m:d>
                            <m:dPr>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a:rPr lang="en-US" altLang="ko-KR" sz="2000" i="1">
                                          <a:solidFill>
                                            <a:schemeClr val="tx1"/>
                                          </a:solidFill>
                                          <a:latin typeface="Cambria Math" panose="02040503050406030204" pitchFamily="18" charset="0"/>
                                        </a:rPr>
                                        <m:t>h</m:t>
                                      </m:r>
                                    </m:sub>
                                  </m:sSub>
                                </m:num>
                                <m:den>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10</m:t>
                                      </m:r>
                                    </m:e>
                                    <m:sup>
                                      <m:r>
                                        <a:rPr lang="en-US" altLang="ko-KR" sz="2000" i="1">
                                          <a:solidFill>
                                            <a:schemeClr val="tx1"/>
                                          </a:solidFill>
                                          <a:latin typeface="Cambria Math" panose="02040503050406030204" pitchFamily="18" charset="0"/>
                                        </a:rPr>
                                        <m:t>12</m:t>
                                      </m:r>
                                    </m:sup>
                                  </m:sSup>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𝑀</m:t>
                                      </m:r>
                                    </m:e>
                                    <m:sub>
                                      <m:r>
                                        <a:rPr lang="en-US" altLang="ko-KR" sz="2000" i="1">
                                          <a:solidFill>
                                            <a:schemeClr val="tx1"/>
                                          </a:solidFill>
                                          <a:latin typeface="Cambria Math" panose="02040503050406030204" pitchFamily="18" charset="0"/>
                                        </a:rPr>
                                        <m:t>⊙</m:t>
                                      </m:r>
                                    </m:sub>
                                  </m:sSub>
                                </m:den>
                              </m:f>
                            </m:e>
                          </m:d>
                        </m:e>
                        <m:sup>
                          <m:r>
                            <a:rPr lang="en-US" altLang="ko-KR" sz="2000" i="1">
                              <a:solidFill>
                                <a:schemeClr val="tx1"/>
                              </a:solidFill>
                              <a:latin typeface="Cambria Math" panose="02040503050406030204" pitchFamily="18" charset="0"/>
                            </a:rPr>
                            <m:t>5/9</m:t>
                          </m:r>
                        </m:sup>
                      </m:sSup>
                    </m:oMath>
                  </m:oMathPara>
                </a14:m>
                <a:endParaRPr lang="ko-KR" altLang="en-US" sz="2000" dirty="0">
                  <a:solidFill>
                    <a:schemeClr val="tx1"/>
                  </a:solidFill>
                </a:endParaRPr>
              </a:p>
            </p:txBody>
          </p:sp>
        </mc:Choice>
        <mc:Fallback xmlns="">
          <p:sp>
            <p:nvSpPr>
              <p:cNvPr id="27" name="사각형: 둥근 모서리 26">
                <a:extLst>
                  <a:ext uri="{FF2B5EF4-FFF2-40B4-BE49-F238E27FC236}">
                    <a16:creationId xmlns:a16="http://schemas.microsoft.com/office/drawing/2014/main" id="{69CC6035-AD2A-4FE7-E202-2533842E172E}"/>
                  </a:ext>
                </a:extLst>
              </p:cNvPr>
              <p:cNvSpPr>
                <a:spLocks noRot="1" noChangeAspect="1" noMove="1" noResize="1" noEditPoints="1" noAdjustHandles="1" noChangeArrowheads="1" noChangeShapeType="1" noTextEdit="1"/>
              </p:cNvSpPr>
              <p:nvPr/>
            </p:nvSpPr>
            <p:spPr>
              <a:xfrm>
                <a:off x="6567947" y="4884495"/>
                <a:ext cx="5152096" cy="1168400"/>
              </a:xfrm>
              <a:prstGeom prst="roundRect">
                <a:avLst/>
              </a:prstGeom>
              <a:blipFill>
                <a:blip r:embed="rId9"/>
                <a:stretch>
                  <a:fillRect/>
                </a:stretch>
              </a:blipFill>
              <a:ln>
                <a:solidFill>
                  <a:schemeClr val="tx1"/>
                </a:solidFill>
              </a:ln>
            </p:spPr>
            <p:txBody>
              <a:bodyPr/>
              <a:lstStyle/>
              <a:p>
                <a:r>
                  <a:rPr lang="ko-KR" altLang="en-US">
                    <a:noFill/>
                  </a:rPr>
                  <a:t> </a:t>
                </a:r>
              </a:p>
            </p:txBody>
          </p:sp>
        </mc:Fallback>
      </mc:AlternateContent>
      <p:sp>
        <p:nvSpPr>
          <p:cNvPr id="9" name="직사각형 8">
            <a:extLst>
              <a:ext uri="{FF2B5EF4-FFF2-40B4-BE49-F238E27FC236}">
                <a16:creationId xmlns:a16="http://schemas.microsoft.com/office/drawing/2014/main" id="{9CB672FA-2F66-2BC2-9F4A-6DCE0614FEBE}"/>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2" name="직사각형 11">
            <a:extLst>
              <a:ext uri="{FF2B5EF4-FFF2-40B4-BE49-F238E27FC236}">
                <a16:creationId xmlns:a16="http://schemas.microsoft.com/office/drawing/2014/main" id="{72F099AF-F398-D571-D9CF-9B305401EA05}"/>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hlinkClick r:id="rId10" action="ppaction://hlinksldjump">
                  <a:extLst>
                    <a:ext uri="{A12FA001-AC4F-418D-AE19-62706E023703}">
                      <ahyp:hlinkClr xmlns:ahyp="http://schemas.microsoft.com/office/drawing/2018/hyperlinkcolor" val="tx"/>
                    </a:ext>
                  </a:extLst>
                </a:hlinkClick>
              </a:rPr>
              <a:t>2025.12.02 </a:t>
            </a:r>
            <a:r>
              <a:rPr lang="ko-KR" altLang="en-US" sz="1050" dirty="0">
                <a:solidFill>
                  <a:schemeClr val="bg1"/>
                </a:solidFill>
                <a:hlinkClick r:id="rId10" action="ppaction://hlinksldjump">
                  <a:extLst>
                    <a:ext uri="{A12FA001-AC4F-418D-AE19-62706E023703}">
                      <ahyp:hlinkClr xmlns:ahyp="http://schemas.microsoft.com/office/drawing/2018/hyperlinkcolor" val="tx"/>
                    </a:ext>
                  </a:extLst>
                </a:hlinkClick>
              </a:rPr>
              <a:t>박사학위 졸업발표</a:t>
            </a:r>
            <a:endParaRPr lang="ko-KR" altLang="en-US" sz="1050" dirty="0">
              <a:solidFill>
                <a:schemeClr val="bg1"/>
              </a:solidFill>
            </a:endParaRPr>
          </a:p>
        </p:txBody>
      </p:sp>
      <p:sp>
        <p:nvSpPr>
          <p:cNvPr id="14" name="TextBox 13">
            <a:extLst>
              <a:ext uri="{FF2B5EF4-FFF2-40B4-BE49-F238E27FC236}">
                <a16:creationId xmlns:a16="http://schemas.microsoft.com/office/drawing/2014/main" id="{22445CCE-D45D-4465-67AB-C40D013BD171}"/>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FEDC655-B49B-15E0-1848-C6F3DBF4C72B}"/>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E65B78DA-8487-9086-86DF-285C193E27E0}"/>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44E32FF1-C008-7953-59CF-BF6C8B91DD2C}"/>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D13BD6E8-5A06-398F-94DD-7E602C1D39BE}"/>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4" name="직사각형 23">
            <a:extLst>
              <a:ext uri="{FF2B5EF4-FFF2-40B4-BE49-F238E27FC236}">
                <a16:creationId xmlns:a16="http://schemas.microsoft.com/office/drawing/2014/main" id="{7EBD1F3C-C4D2-471C-BCF0-D6B642913E57}"/>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907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1C0EF-851C-A154-0932-79B23B9DC257}"/>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181319D3-F024-3842-B09A-32D18A22654F}"/>
              </a:ext>
            </a:extLst>
          </p:cNvPr>
          <p:cNvSpPr>
            <a:spLocks noGrp="1"/>
          </p:cNvSpPr>
          <p:nvPr>
            <p:ph type="title"/>
          </p:nvPr>
        </p:nvSpPr>
        <p:spPr>
          <a:xfrm>
            <a:off x="-1" y="2361364"/>
            <a:ext cx="12191998" cy="2135272"/>
          </a:xfrm>
        </p:spPr>
        <p:txBody>
          <a:bodyPr>
            <a:noAutofit/>
          </a:bodyPr>
          <a:lstStyle/>
          <a:p>
            <a:pPr algn="ctr"/>
            <a:r>
              <a:rPr lang="en-US" altLang="ko-KR" sz="7200" b="1" dirty="0">
                <a:latin typeface="Grandview" panose="020B0502040204020203" pitchFamily="34" charset="0"/>
              </a:rPr>
              <a:t>Supplementary Material</a:t>
            </a:r>
            <a:br>
              <a:rPr lang="en-US" altLang="ko-KR" sz="7200" b="1" dirty="0">
                <a:latin typeface="Grandview" panose="020B0502040204020203" pitchFamily="34" charset="0"/>
              </a:rPr>
            </a:br>
            <a:r>
              <a:rPr lang="en-US" altLang="ko-KR" sz="7200" b="1" dirty="0">
                <a:latin typeface="Grandview" panose="020B0502040204020203" pitchFamily="34" charset="0"/>
              </a:rPr>
              <a:t>For Chapter3</a:t>
            </a:r>
            <a:endParaRPr lang="ko-KR" altLang="en-US" sz="7200" b="1" dirty="0">
              <a:latin typeface="Grandview" panose="020B0502040204020203" pitchFamily="34" charset="0"/>
              <a:cs typeface="Arial" panose="020B0604020202020204" pitchFamily="34" charset="0"/>
            </a:endParaRPr>
          </a:p>
        </p:txBody>
      </p:sp>
      <p:sp>
        <p:nvSpPr>
          <p:cNvPr id="3" name="직사각형 2">
            <a:extLst>
              <a:ext uri="{FF2B5EF4-FFF2-40B4-BE49-F238E27FC236}">
                <a16:creationId xmlns:a16="http://schemas.microsoft.com/office/drawing/2014/main" id="{1055478A-4FDF-7572-8B06-780BA382E11A}"/>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B8FF6203-5D32-C4EA-2B54-DF8907DA19C9}"/>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AAF4F8EB-FD71-7580-1591-449905985A24}"/>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2647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26763-33B9-F40C-D9DF-D1C6413EE6F1}"/>
            </a:ext>
          </a:extLst>
        </p:cNvPr>
        <p:cNvGrpSpPr/>
        <p:nvPr/>
      </p:nvGrpSpPr>
      <p:grpSpPr>
        <a:xfrm>
          <a:off x="0" y="0"/>
          <a:ext cx="0" cy="0"/>
          <a:chOff x="0" y="0"/>
          <a:chExt cx="0" cy="0"/>
        </a:xfrm>
      </p:grpSpPr>
      <p:sp>
        <p:nvSpPr>
          <p:cNvPr id="7" name="직사각형 6">
            <a:extLst>
              <a:ext uri="{FF2B5EF4-FFF2-40B4-BE49-F238E27FC236}">
                <a16:creationId xmlns:a16="http://schemas.microsoft.com/office/drawing/2014/main" id="{42774E71-7C85-B699-C462-4352C0381112}"/>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직사각형 9">
            <a:extLst>
              <a:ext uri="{FF2B5EF4-FFF2-40B4-BE49-F238E27FC236}">
                <a16:creationId xmlns:a16="http://schemas.microsoft.com/office/drawing/2014/main" id="{D2DE2C09-CFCA-6FB3-3810-5D6605DE5097}"/>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hlinkClick r:id="rId3" action="ppaction://hlinksldjump">
                  <a:extLst>
                    <a:ext uri="{A12FA001-AC4F-418D-AE19-62706E023703}">
                      <ahyp:hlinkClr xmlns:ahyp="http://schemas.microsoft.com/office/drawing/2018/hyperlinkcolor" val="tx"/>
                    </a:ext>
                  </a:extLst>
                </a:hlinkClick>
              </a:rPr>
              <a:t>2025.12.02 </a:t>
            </a:r>
            <a:r>
              <a:rPr lang="ko-KR" altLang="en-US" sz="1050" dirty="0">
                <a:solidFill>
                  <a:schemeClr val="bg1"/>
                </a:solidFill>
                <a:hlinkClick r:id="rId3" action="ppaction://hlinksldjump">
                  <a:extLst>
                    <a:ext uri="{A12FA001-AC4F-418D-AE19-62706E023703}">
                      <ahyp:hlinkClr xmlns:ahyp="http://schemas.microsoft.com/office/drawing/2018/hyperlinkcolor" val="tx"/>
                    </a:ext>
                  </a:extLst>
                </a:hlinkClick>
              </a:rPr>
              <a:t>박사학위 졸업발표</a:t>
            </a:r>
            <a:endParaRPr lang="ko-KR" altLang="en-US" sz="1050" dirty="0">
              <a:solidFill>
                <a:schemeClr val="bg1"/>
              </a:solidFill>
            </a:endParaRPr>
          </a:p>
        </p:txBody>
      </p:sp>
      <p:sp>
        <p:nvSpPr>
          <p:cNvPr id="11" name="TextBox 10">
            <a:extLst>
              <a:ext uri="{FF2B5EF4-FFF2-40B4-BE49-F238E27FC236}">
                <a16:creationId xmlns:a16="http://schemas.microsoft.com/office/drawing/2014/main" id="{DE52D305-005C-CF6C-C60D-D5F74D7CE688}"/>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BD06CC2-721F-3F64-97E2-8C4A72230587}"/>
              </a:ext>
            </a:extLst>
          </p:cNvPr>
          <p:cNvSpPr txBox="1"/>
          <p:nvPr/>
        </p:nvSpPr>
        <p:spPr>
          <a:xfrm>
            <a:off x="0" y="0"/>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28" name="직사각형 27">
            <a:extLst>
              <a:ext uri="{FF2B5EF4-FFF2-40B4-BE49-F238E27FC236}">
                <a16:creationId xmlns:a16="http://schemas.microsoft.com/office/drawing/2014/main" id="{B0EB1FFA-5BA0-4FB9-6622-14A7B57990EF}"/>
              </a:ext>
            </a:extLst>
          </p:cNvPr>
          <p:cNvSpPr/>
          <p:nvPr/>
        </p:nvSpPr>
        <p:spPr>
          <a:xfrm>
            <a:off x="247650" y="0"/>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4641DCAC-46BC-961E-D17D-454B3F747B9D}"/>
              </a:ext>
            </a:extLst>
          </p:cNvPr>
          <p:cNvSpPr/>
          <p:nvPr/>
        </p:nvSpPr>
        <p:spPr>
          <a:xfrm>
            <a:off x="495300" y="0"/>
            <a:ext cx="1297304"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 Numerical Methods</a:t>
            </a:r>
            <a:endParaRPr lang="ko-KR" altLang="en-US" sz="900" dirty="0">
              <a:latin typeface="Arial" panose="020B0604020202020204" pitchFamily="34" charset="0"/>
              <a:cs typeface="Arial" panose="020B0604020202020204" pitchFamily="34" charset="0"/>
            </a:endParaRPr>
          </a:p>
        </p:txBody>
      </p:sp>
      <p:sp>
        <p:nvSpPr>
          <p:cNvPr id="30" name="직사각형 29">
            <a:extLst>
              <a:ext uri="{FF2B5EF4-FFF2-40B4-BE49-F238E27FC236}">
                <a16:creationId xmlns:a16="http://schemas.microsoft.com/office/drawing/2014/main" id="{5C2B470F-C520-A67D-41BE-A378669136A0}"/>
              </a:ext>
            </a:extLst>
          </p:cNvPr>
          <p:cNvSpPr/>
          <p:nvPr/>
        </p:nvSpPr>
        <p:spPr>
          <a:xfrm>
            <a:off x="1792604" y="0"/>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31" name="직사각형 30">
            <a:extLst>
              <a:ext uri="{FF2B5EF4-FFF2-40B4-BE49-F238E27FC236}">
                <a16:creationId xmlns:a16="http://schemas.microsoft.com/office/drawing/2014/main" id="{F09A1E66-0EDE-619F-8A94-935F6D4A8E24}"/>
              </a:ext>
            </a:extLst>
          </p:cNvPr>
          <p:cNvSpPr/>
          <p:nvPr/>
        </p:nvSpPr>
        <p:spPr>
          <a:xfrm>
            <a:off x="2040254" y="0"/>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34" name="제목 1">
            <a:extLst>
              <a:ext uri="{FF2B5EF4-FFF2-40B4-BE49-F238E27FC236}">
                <a16:creationId xmlns:a16="http://schemas.microsoft.com/office/drawing/2014/main" id="{713EF081-D79C-4EB1-4F3D-CD67F9E15844}"/>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Code-unit of the system</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내용 개체 틀 2">
                <a:extLst>
                  <a:ext uri="{FF2B5EF4-FFF2-40B4-BE49-F238E27FC236}">
                    <a16:creationId xmlns:a16="http://schemas.microsoft.com/office/drawing/2014/main" id="{7168B470-76AF-9185-D66A-424916DC5BAD}"/>
                  </a:ext>
                </a:extLst>
              </p:cNvPr>
              <p:cNvSpPr>
                <a:spLocks noGrp="1"/>
              </p:cNvSpPr>
              <p:nvPr>
                <p:ph idx="1"/>
              </p:nvPr>
            </p:nvSpPr>
            <p:spPr>
              <a:xfrm>
                <a:off x="289250" y="1341405"/>
                <a:ext cx="11613500" cy="4978316"/>
              </a:xfrm>
            </p:spPr>
            <p:txBody>
              <a:bodyPr>
                <a:noAutofit/>
              </a:bodyPr>
              <a:lstStyle/>
              <a:p>
                <a:r>
                  <a:rPr lang="en-US" altLang="ko-KR" sz="2000" dirty="0"/>
                  <a:t>Define code unit of time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𝜏</m:t>
                        </m:r>
                      </m:e>
                      <m:sub>
                        <m:r>
                          <a:rPr lang="en-US" altLang="ko-KR" sz="2000" b="0" i="1" smtClean="0">
                            <a:latin typeface="Cambria Math" panose="02040503050406030204" pitchFamily="18" charset="0"/>
                          </a:rPr>
                          <m:t>𝑐</m:t>
                        </m:r>
                      </m:sub>
                    </m:sSub>
                  </m:oMath>
                </a14:m>
                <a:r>
                  <a:rPr lang="en-US" altLang="ko-KR" sz="2000" dirty="0"/>
                  <a:t>), length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ℓ</m:t>
                        </m:r>
                      </m:e>
                      <m:sub>
                        <m:r>
                          <a:rPr lang="en-US" altLang="ko-KR" sz="2000" b="0" i="1" smtClean="0">
                            <a:latin typeface="Cambria Math" panose="02040503050406030204" pitchFamily="18" charset="0"/>
                          </a:rPr>
                          <m:t>𝑐</m:t>
                        </m:r>
                      </m:sub>
                    </m:sSub>
                  </m:oMath>
                </a14:m>
                <a:r>
                  <a:rPr lang="en-US" altLang="ko-KR" sz="2000" dirty="0"/>
                  <a:t>) and mass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ℳ</m:t>
                        </m:r>
                      </m:e>
                      <m:sub>
                        <m:r>
                          <a:rPr lang="en-US" altLang="ko-KR" sz="2000" b="0" i="1" smtClean="0">
                            <a:latin typeface="Cambria Math" panose="02040503050406030204" pitchFamily="18" charset="0"/>
                          </a:rPr>
                          <m:t>𝑐</m:t>
                        </m:r>
                      </m:sub>
                    </m:sSub>
                  </m:oMath>
                </a14:m>
                <a:r>
                  <a:rPr lang="en-US" altLang="ko-KR" sz="2000" dirty="0"/>
                  <a:t>) </a:t>
                </a:r>
              </a:p>
              <a:p>
                <a:endParaRPr lang="en-US" altLang="ko-KR" sz="20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ko-KR" sz="2000" b="0" i="1" smtClean="0">
                              <a:latin typeface="Cambria Math" panose="02040503050406030204" pitchFamily="18" charset="0"/>
                            </a:rPr>
                          </m:ctrlPr>
                        </m:dPr>
                        <m:e>
                          <m:eqArr>
                            <m:eqArrPr>
                              <m:ctrlPr>
                                <a:rPr lang="en-US" altLang="ko-KR" sz="2000" b="0" i="1" smtClean="0">
                                  <a:latin typeface="Cambria Math" panose="02040503050406030204" pitchFamily="18" charset="0"/>
                                </a:rPr>
                              </m:ctrlPr>
                            </m:eqArrPr>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𝜏</m:t>
                                  </m:r>
                                </m:e>
                                <m:sub>
                                  <m:r>
                                    <a:rPr lang="en-US" altLang="ko-KR" sz="2000" i="1">
                                      <a:latin typeface="Cambria Math" panose="02040503050406030204" pitchFamily="18" charset="0"/>
                                    </a:rPr>
                                    <m:t>𝑐</m:t>
                                  </m:r>
                                </m:sub>
                              </m:sSub>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8</m:t>
                                          </m:r>
                                          <m:r>
                                            <a:rPr lang="en-US" altLang="ko-KR" sz="2000" i="1">
                                              <a:latin typeface="Cambria Math" panose="02040503050406030204" pitchFamily="18" charset="0"/>
                                            </a:rPr>
                                            <m:t>𝜋</m:t>
                                          </m:r>
                                        </m:num>
                                        <m:den>
                                          <m:r>
                                            <a:rPr lang="en-US" altLang="ko-KR" sz="2000" i="1">
                                              <a:latin typeface="Cambria Math" panose="02040503050406030204" pitchFamily="18" charset="0"/>
                                            </a:rPr>
                                            <m:t>3</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𝐻</m:t>
                                              </m:r>
                                            </m:e>
                                            <m:sub>
                                              <m:r>
                                                <a:rPr lang="en-US" altLang="ko-KR" sz="2000" i="1">
                                                  <a:latin typeface="Cambria Math" panose="02040503050406030204" pitchFamily="18" charset="0"/>
                                                </a:rPr>
                                                <m:t>0</m:t>
                                              </m:r>
                                            </m:sub>
                                            <m:sup>
                                              <m:r>
                                                <a:rPr lang="en-US" altLang="ko-KR" sz="2000" i="1">
                                                  <a:latin typeface="Cambria Math" panose="02040503050406030204" pitchFamily="18" charset="0"/>
                                                </a:rPr>
                                                <m:t>2</m:t>
                                              </m:r>
                                            </m:sup>
                                          </m:sSubSup>
                                          <m:sSub>
                                            <m:sSubPr>
                                              <m:ctrlPr>
                                                <a:rPr lang="en-US" altLang="ko-KR" sz="2000" i="1">
                                                  <a:latin typeface="Cambria Math" panose="02040503050406030204" pitchFamily="18" charset="0"/>
                                                </a:rPr>
                                              </m:ctrlPr>
                                            </m:sSubPr>
                                            <m:e>
                                              <m:r>
                                                <m:rPr>
                                                  <m:sty m:val="p"/>
                                                </m:rPr>
                                                <a:rPr lang="en-US" altLang="ko-KR" sz="2000">
                                                  <a:latin typeface="Cambria Math" panose="02040503050406030204" pitchFamily="18" charset="0"/>
                                                </a:rPr>
                                                <m:t>Ω</m:t>
                                              </m:r>
                                            </m:e>
                                            <m:sub>
                                              <m:r>
                                                <a:rPr lang="en-US" altLang="ko-KR" sz="2000" i="1">
                                                  <a:latin typeface="Cambria Math" panose="02040503050406030204" pitchFamily="18" charset="0"/>
                                                </a:rPr>
                                                <m:t>𝑚</m:t>
                                              </m:r>
                                              <m:r>
                                                <a:rPr lang="en-US" altLang="ko-KR" sz="2000" i="1">
                                                  <a:latin typeface="Cambria Math" panose="02040503050406030204" pitchFamily="18" charset="0"/>
                                                </a:rPr>
                                                <m:t>0</m:t>
                                              </m:r>
                                            </m:sub>
                                          </m:sSub>
                                        </m:den>
                                      </m:f>
                                    </m:e>
                                  </m:d>
                                </m:e>
                                <m:sup>
                                  <m:r>
                                    <a:rPr lang="en-US" altLang="ko-KR" sz="2000" i="1">
                                      <a:latin typeface="Cambria Math" panose="02040503050406030204" pitchFamily="18" charset="0"/>
                                    </a:rPr>
                                    <m:t>1/2</m:t>
                                  </m:r>
                                </m:sup>
                              </m:sSup>
                              <m:r>
                                <a:rPr lang="en-US" altLang="ko-KR" sz="2000" i="1">
                                  <a:latin typeface="Cambria Math" panose="02040503050406030204" pitchFamily="18" charset="0"/>
                                </a:rPr>
                                <m:t>≅75.08</m:t>
                              </m:r>
                              <m:r>
                                <m:rPr>
                                  <m:sty m:val="p"/>
                                </m:rPr>
                                <a:rPr lang="en-US" altLang="ko-KR" sz="2000" i="1">
                                  <a:latin typeface="Cambria Math" panose="02040503050406030204" pitchFamily="18" charset="0"/>
                                </a:rPr>
                                <m:t>Gyr</m:t>
                              </m:r>
                            </m:e>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ℓ</m:t>
                                  </m:r>
                                </m:e>
                                <m:sub>
                                  <m:r>
                                    <a:rPr lang="en-US" altLang="ko-KR" sz="2000" i="1">
                                      <a:latin typeface="Cambria Math" panose="02040503050406030204" pitchFamily="18" charset="0"/>
                                    </a:rPr>
                                    <m:t>𝑐</m:t>
                                  </m:r>
                                </m:sub>
                              </m:sSub>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ℏ</m:t>
                                          </m:r>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den>
                                      </m:f>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𝜏</m:t>
                                          </m:r>
                                        </m:e>
                                        <m:sub>
                                          <m:r>
                                            <a:rPr lang="en-US" altLang="ko-KR" sz="2000" i="1">
                                              <a:latin typeface="Cambria Math" panose="02040503050406030204" pitchFamily="18" charset="0"/>
                                            </a:rPr>
                                            <m:t>𝑐</m:t>
                                          </m:r>
                                        </m:sub>
                                      </m:sSub>
                                    </m:e>
                                  </m:d>
                                </m:e>
                                <m:sup>
                                  <m:r>
                                    <a:rPr lang="en-US" altLang="ko-KR" sz="2000" i="1">
                                      <a:latin typeface="Cambria Math" panose="02040503050406030204" pitchFamily="18" charset="0"/>
                                    </a:rPr>
                                    <m:t>1/2</m:t>
                                  </m:r>
                                </m:sup>
                              </m:sSup>
                              <m:r>
                                <a:rPr lang="en-US" altLang="ko-KR" sz="2000" i="1">
                                  <a:latin typeface="Cambria Math" panose="02040503050406030204" pitchFamily="18" charset="0"/>
                                </a:rPr>
                                <m:t>≅38.36</m:t>
                              </m:r>
                              <m:r>
                                <m:rPr>
                                  <m:sty m:val="p"/>
                                </m:rPr>
                                <a:rPr lang="en-US" altLang="ko-KR" sz="2000" i="1">
                                  <a:latin typeface="Cambria Math" panose="02040503050406030204" pitchFamily="18" charset="0"/>
                                </a:rPr>
                                <m:t>kpc</m:t>
                              </m:r>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−22</m:t>
                                              </m:r>
                                            </m:sup>
                                          </m:sSup>
                                          <m:r>
                                            <m:rPr>
                                              <m:sty m:val="p"/>
                                            </m:rPr>
                                            <a:rPr lang="en-US" altLang="ko-KR" sz="2000" i="1">
                                              <a:latin typeface="Cambria Math" panose="02040503050406030204" pitchFamily="18" charset="0"/>
                                            </a:rPr>
                                            <m:t>eV</m:t>
                                          </m:r>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den>
                                      </m:f>
                                    </m:e>
                                  </m:d>
                                </m:e>
                                <m:sup>
                                  <m:r>
                                    <a:rPr lang="en-US" altLang="ko-KR" sz="2000" i="1">
                                      <a:latin typeface="Cambria Math" panose="02040503050406030204" pitchFamily="18" charset="0"/>
                                    </a:rPr>
                                    <m:t>1/2</m:t>
                                  </m:r>
                                </m:sup>
                              </m:sSup>
                            </m:e>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ℳ</m:t>
                                  </m:r>
                                </m:e>
                                <m:sub>
                                  <m:r>
                                    <a:rPr lang="en-US" altLang="ko-KR" sz="2000" i="1">
                                      <a:latin typeface="Cambria Math" panose="02040503050406030204" pitchFamily="18" charset="0"/>
                                    </a:rPr>
                                    <m:t>𝑐</m:t>
                                  </m:r>
                                </m:sub>
                              </m:sSub>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ℏ</m:t>
                                      </m:r>
                                    </m:e>
                                    <m:sup>
                                      <m:r>
                                        <a:rPr lang="en-US" altLang="ko-KR" sz="2000" i="1">
                                          <a:latin typeface="Cambria Math" panose="02040503050406030204" pitchFamily="18" charset="0"/>
                                        </a:rPr>
                                        <m:t>2</m:t>
                                      </m:r>
                                    </m:sup>
                                  </m:sSup>
                                </m:num>
                                <m:den>
                                  <m:r>
                                    <a:rPr lang="en-US" altLang="ko-KR" sz="2000" i="1">
                                      <a:latin typeface="Cambria Math" panose="02040503050406030204" pitchFamily="18" charset="0"/>
                                    </a:rPr>
                                    <m:t>𝐺</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ℓ</m:t>
                                      </m:r>
                                    </m:e>
                                    <m:sub>
                                      <m:r>
                                        <a:rPr lang="en-US" altLang="ko-KR" sz="2000" i="1">
                                          <a:latin typeface="Cambria Math" panose="02040503050406030204" pitchFamily="18" charset="0"/>
                                        </a:rPr>
                                        <m:t>𝑐</m:t>
                                      </m:r>
                                    </m:sub>
                                  </m:sSub>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den>
                              </m:f>
                              <m:r>
                                <a:rPr lang="en-US" altLang="ko-KR" sz="2000" i="1">
                                  <a:latin typeface="Cambria Math" panose="02040503050406030204" pitchFamily="18" charset="0"/>
                                </a:rPr>
                                <m:t>≅2.227×</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6</m:t>
                                  </m:r>
                                </m:sup>
                              </m:sSup>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a:rPr lang="en-US" altLang="ko-KR" sz="2000" i="1">
                                      <a:latin typeface="Cambria Math" panose="02040503050406030204" pitchFamily="18" charset="0"/>
                                    </a:rPr>
                                    <m:t>⊙</m:t>
                                  </m:r>
                                </m:sub>
                              </m:sSub>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−22</m:t>
                                              </m:r>
                                            </m:sup>
                                          </m:sSup>
                                          <m:r>
                                            <m:rPr>
                                              <m:sty m:val="p"/>
                                            </m:rPr>
                                            <a:rPr lang="en-US" altLang="ko-KR" sz="2000" i="1">
                                              <a:latin typeface="Cambria Math" panose="02040503050406030204" pitchFamily="18" charset="0"/>
                                            </a:rPr>
                                            <m:t>eV</m:t>
                                          </m:r>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den>
                                      </m:f>
                                    </m:e>
                                  </m:d>
                                </m:e>
                                <m:sup>
                                  <m:r>
                                    <a:rPr lang="en-US" altLang="ko-KR" sz="2000" i="1">
                                      <a:latin typeface="Cambria Math" panose="02040503050406030204" pitchFamily="18" charset="0"/>
                                    </a:rPr>
                                    <m:t>1/2</m:t>
                                  </m:r>
                                </m:sup>
                              </m:sSup>
                            </m:e>
                          </m:eqArr>
                        </m:e>
                      </m:d>
                      <m:r>
                        <a:rPr lang="en-US" altLang="ko-KR" sz="2000" b="0" i="1" smtClean="0">
                          <a:latin typeface="Cambria Math" panose="02040503050406030204" pitchFamily="18" charset="0"/>
                        </a:rPr>
                        <m:t>     ⇒      </m:t>
                      </m:r>
                      <m:d>
                        <m:dPr>
                          <m:begChr m:val="{"/>
                          <m:endChr m:val=""/>
                          <m:ctrlPr>
                            <a:rPr lang="en-US" altLang="ko-KR" sz="2000" b="0" i="1" smtClean="0">
                              <a:latin typeface="Cambria Math" panose="02040503050406030204" pitchFamily="18" charset="0"/>
                            </a:rPr>
                          </m:ctrlPr>
                        </m:dPr>
                        <m:e>
                          <m:eqArr>
                            <m:eqArrPr>
                              <m:ctrlPr>
                                <a:rPr lang="en-US" altLang="ko-KR" sz="2000" b="0" i="1" smtClean="0">
                                  <a:latin typeface="Cambria Math" panose="02040503050406030204" pitchFamily="18" charset="0"/>
                                </a:rPr>
                              </m:ctrlPr>
                            </m:eqArrPr>
                            <m:e>
                              <m:r>
                                <a:rPr lang="en-US" altLang="ko-KR" sz="2000" b="0" i="1" smtClean="0">
                                  <a:latin typeface="Cambria Math" panose="02040503050406030204" pitchFamily="18" charset="0"/>
                                </a:rPr>
                                <m:t>𝑡</m:t>
                              </m:r>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𝑡</m:t>
                              </m:r>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𝜏</m:t>
                                  </m:r>
                                </m:e>
                                <m:sub>
                                  <m:r>
                                    <a:rPr lang="en-US" altLang="ko-KR" sz="2000" b="0" i="1" smtClean="0">
                                      <a:latin typeface="Cambria Math" panose="02040503050406030204" pitchFamily="18" charset="0"/>
                                    </a:rPr>
                                    <m:t>𝑐</m:t>
                                  </m:r>
                                </m:sub>
                              </m:sSub>
                            </m:e>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𝑥</m:t>
                                  </m:r>
                                </m:e>
                              </m:acc>
                              <m:r>
                                <a:rPr lang="en-US" altLang="ko-KR" sz="2000" b="0" i="1" dirty="0" smtClean="0">
                                  <a:latin typeface="Cambria Math" panose="02040503050406030204" pitchFamily="18" charset="0"/>
                                </a:rPr>
                                <m:t>→</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ℓ</m:t>
                                  </m:r>
                                </m:e>
                                <m:sub>
                                  <m:r>
                                    <a:rPr lang="en-US" altLang="ko-KR" sz="2000" b="0" i="1" smtClean="0">
                                      <a:latin typeface="Cambria Math" panose="02040503050406030204" pitchFamily="18" charset="0"/>
                                    </a:rPr>
                                    <m:t>𝑐</m:t>
                                  </m:r>
                                </m:sub>
                              </m:sSub>
                            </m:e>
                            <m:e>
                              <m:r>
                                <m:rPr>
                                  <m:sty m:val="p"/>
                                </m:rPr>
                                <a:rPr lang="en-US" altLang="ko-KR" sz="2000" b="0" i="0" smtClean="0">
                                  <a:latin typeface="Cambria Math" panose="02040503050406030204" pitchFamily="18" charset="0"/>
                                </a:rPr>
                                <m:t>Φ</m:t>
                              </m:r>
                              <m:r>
                                <a:rPr lang="en-US" altLang="ko-KR" sz="2000" b="0" i="0" smtClean="0">
                                  <a:latin typeface="Cambria Math" panose="02040503050406030204" pitchFamily="18" charset="0"/>
                                </a:rPr>
                                <m:t>→</m:t>
                              </m:r>
                              <m:r>
                                <m:rPr>
                                  <m:sty m:val="p"/>
                                </m:rPr>
                                <a:rPr lang="en-US" altLang="ko-KR" sz="2000">
                                  <a:latin typeface="Cambria Math" panose="02040503050406030204" pitchFamily="18" charset="0"/>
                                </a:rPr>
                                <m:t>Φ</m:t>
                              </m:r>
                              <m:r>
                                <a:rPr lang="en-US" altLang="ko-KR" sz="2000" b="0" i="1" smtClean="0">
                                  <a:latin typeface="Cambria Math" panose="02040503050406030204" pitchFamily="18" charset="0"/>
                                </a:rPr>
                                <m:t>/</m:t>
                              </m:r>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ℓ</m:t>
                                          </m:r>
                                        </m:e>
                                        <m:sub>
                                          <m:r>
                                            <a:rPr lang="en-US" altLang="ko-KR" sz="2000" i="1">
                                              <a:latin typeface="Cambria Math" panose="02040503050406030204" pitchFamily="18" charset="0"/>
                                            </a:rPr>
                                            <m:t>𝑐</m:t>
                                          </m:r>
                                        </m:sub>
                                      </m:sSub>
                                      <m:r>
                                        <a:rPr lang="en-US" altLang="ko-KR" sz="2000" b="0" i="1" smtClean="0">
                                          <a:latin typeface="Cambria Math" panose="02040503050406030204" pitchFamily="18" charset="0"/>
                                        </a:rPr>
                                        <m:t>/</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𝜏</m:t>
                                          </m:r>
                                        </m:e>
                                        <m:sub>
                                          <m:r>
                                            <a:rPr lang="en-US" altLang="ko-KR" sz="2000" i="1">
                                              <a:latin typeface="Cambria Math" panose="02040503050406030204" pitchFamily="18" charset="0"/>
                                            </a:rPr>
                                            <m:t>𝑐</m:t>
                                          </m:r>
                                        </m:sub>
                                      </m:sSub>
                                    </m:e>
                                  </m:d>
                                </m:e>
                                <m:sup>
                                  <m:r>
                                    <a:rPr lang="en-US" altLang="ko-KR" sz="2000" i="1">
                                      <a:latin typeface="Cambria Math" panose="02040503050406030204" pitchFamily="18" charset="0"/>
                                    </a:rPr>
                                    <m:t>2</m:t>
                                  </m:r>
                                </m:sup>
                              </m:sSup>
                            </m:e>
                            <m:e>
                              <m:r>
                                <a:rPr lang="en-US" altLang="ko-KR" sz="2000" b="0" i="1" smtClean="0">
                                  <a:latin typeface="Cambria Math" panose="02040503050406030204" pitchFamily="18" charset="0"/>
                                </a:rPr>
                                <m:t>𝜓</m:t>
                              </m:r>
                              <m:r>
                                <a:rPr lang="en-US" altLang="ko-KR" sz="2000" b="0" i="1" smtClean="0">
                                  <a:latin typeface="Cambria Math" panose="02040503050406030204" pitchFamily="18" charset="0"/>
                                </a:rPr>
                                <m:t>→</m:t>
                              </m:r>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𝐺</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e>
                              </m:rad>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𝜏</m:t>
                                  </m:r>
                                </m:e>
                                <m:sub>
                                  <m:r>
                                    <a:rPr lang="en-US" altLang="ko-KR" sz="2000" b="0" i="1" smtClean="0">
                                      <a:latin typeface="Cambria Math" panose="02040503050406030204" pitchFamily="18" charset="0"/>
                                    </a:rPr>
                                    <m:t>𝑐</m:t>
                                  </m:r>
                                </m:sub>
                              </m:sSub>
                              <m:r>
                                <a:rPr lang="en-US" altLang="ko-KR" sz="2000" b="0" i="1" smtClean="0">
                                  <a:latin typeface="Cambria Math" panose="02040503050406030204" pitchFamily="18" charset="0"/>
                                </a:rPr>
                                <m:t>𝜓</m:t>
                              </m:r>
                            </m:e>
                          </m:eqArr>
                        </m:e>
                      </m:d>
                    </m:oMath>
                  </m:oMathPara>
                </a14:m>
                <a:endParaRPr lang="en-US" altLang="ko-KR" sz="2000" dirty="0"/>
              </a:p>
              <a:p>
                <a:r>
                  <a:rPr lang="en-US" altLang="ko-KR" sz="2000" dirty="0"/>
                  <a:t>Transform the ULDM system to “</a:t>
                </a:r>
                <a:r>
                  <a:rPr lang="en-US" altLang="ko-KR" sz="2000" dirty="0">
                    <a:solidFill>
                      <a:srgbClr val="FF0000"/>
                    </a:solidFill>
                  </a:rPr>
                  <a:t>dimensionless</a:t>
                </a:r>
                <a:r>
                  <a:rPr lang="en-US" altLang="ko-KR" sz="2000" dirty="0"/>
                  <a:t>”!</a:t>
                </a:r>
              </a:p>
              <a:p>
                <a:endParaRPr lang="en-US" altLang="ko-KR" sz="2000" dirty="0"/>
              </a:p>
              <a:p>
                <a:pPr marL="0" indent="0">
                  <a:buNone/>
                </a:pPr>
                <a14:m>
                  <m:oMathPara xmlns:m="http://schemas.openxmlformats.org/officeDocument/2006/math">
                    <m:oMathParaPr>
                      <m:jc m:val="centerGroup"/>
                    </m:oMathParaPr>
                    <m:oMath xmlns:m="http://schemas.openxmlformats.org/officeDocument/2006/math">
                      <m:r>
                        <a:rPr lang="en-US" altLang="ko-KR" sz="2400" b="0" i="1" smtClean="0">
                          <a:solidFill>
                            <a:srgbClr val="FF0000"/>
                          </a:solidFill>
                          <a:latin typeface="Cambria Math" panose="02040503050406030204" pitchFamily="18" charset="0"/>
                        </a:rPr>
                        <m:t>𝑖</m:t>
                      </m:r>
                      <m:f>
                        <m:fPr>
                          <m:ctrlPr>
                            <a:rPr lang="en-US" altLang="ko-KR" sz="2400" b="0" i="1" smtClean="0">
                              <a:solidFill>
                                <a:srgbClr val="FF0000"/>
                              </a:solidFill>
                              <a:latin typeface="Cambria Math" panose="02040503050406030204" pitchFamily="18" charset="0"/>
                            </a:rPr>
                          </m:ctrlPr>
                        </m:fPr>
                        <m:num>
                          <m:r>
                            <a:rPr lang="en-US" altLang="ko-KR" sz="2400" b="0" i="1" smtClean="0">
                              <a:solidFill>
                                <a:srgbClr val="FF0000"/>
                              </a:solidFill>
                              <a:latin typeface="Cambria Math" panose="02040503050406030204" pitchFamily="18" charset="0"/>
                            </a:rPr>
                            <m:t>𝜕𝜓</m:t>
                          </m:r>
                        </m:num>
                        <m:den>
                          <m:r>
                            <a:rPr lang="en-US" altLang="ko-KR" sz="2400" b="0" i="1" smtClean="0">
                              <a:solidFill>
                                <a:srgbClr val="FF0000"/>
                              </a:solidFill>
                              <a:latin typeface="Cambria Math" panose="02040503050406030204" pitchFamily="18" charset="0"/>
                            </a:rPr>
                            <m:t>𝜕</m:t>
                          </m:r>
                          <m:r>
                            <a:rPr lang="en-US" altLang="ko-KR" sz="2400" b="0" i="1" smtClean="0">
                              <a:solidFill>
                                <a:srgbClr val="FF0000"/>
                              </a:solidFill>
                              <a:latin typeface="Cambria Math" panose="02040503050406030204" pitchFamily="18" charset="0"/>
                            </a:rPr>
                            <m:t>𝑡</m:t>
                          </m:r>
                        </m:den>
                      </m:f>
                      <m:r>
                        <a:rPr lang="en-US" altLang="ko-KR" sz="2400" b="0" i="1" smtClean="0">
                          <a:solidFill>
                            <a:srgbClr val="FF0000"/>
                          </a:solidFill>
                          <a:latin typeface="Cambria Math" panose="02040503050406030204" pitchFamily="18" charset="0"/>
                        </a:rPr>
                        <m:t>=−</m:t>
                      </m:r>
                      <m:f>
                        <m:fPr>
                          <m:ctrlPr>
                            <a:rPr lang="en-US" altLang="ko-KR" sz="2400" b="0" i="1" smtClean="0">
                              <a:solidFill>
                                <a:srgbClr val="FF0000"/>
                              </a:solidFill>
                              <a:latin typeface="Cambria Math" panose="02040503050406030204" pitchFamily="18" charset="0"/>
                            </a:rPr>
                          </m:ctrlPr>
                        </m:fPr>
                        <m:num>
                          <m:r>
                            <a:rPr lang="en-US" altLang="ko-KR" sz="2400" b="0" i="1" smtClean="0">
                              <a:solidFill>
                                <a:srgbClr val="FF0000"/>
                              </a:solidFill>
                              <a:latin typeface="Cambria Math" panose="02040503050406030204" pitchFamily="18" charset="0"/>
                            </a:rPr>
                            <m:t>1</m:t>
                          </m:r>
                        </m:num>
                        <m:den>
                          <m:r>
                            <a:rPr lang="en-US" altLang="ko-KR" sz="2400" b="0" i="1" smtClean="0">
                              <a:solidFill>
                                <a:srgbClr val="FF0000"/>
                              </a:solidFill>
                              <a:latin typeface="Cambria Math" panose="02040503050406030204" pitchFamily="18" charset="0"/>
                            </a:rPr>
                            <m:t>2</m:t>
                          </m:r>
                        </m:den>
                      </m:f>
                      <m:sSup>
                        <m:sSupPr>
                          <m:ctrlPr>
                            <a:rPr lang="en-US" altLang="ko-KR" sz="2400" b="0" i="1" smtClean="0">
                              <a:solidFill>
                                <a:srgbClr val="FF0000"/>
                              </a:solidFill>
                              <a:latin typeface="Cambria Math" panose="02040503050406030204" pitchFamily="18" charset="0"/>
                            </a:rPr>
                          </m:ctrlPr>
                        </m:sSupPr>
                        <m:e>
                          <m:r>
                            <m:rPr>
                              <m:sty m:val="p"/>
                            </m:rPr>
                            <a:rPr lang="en-US" altLang="ko-KR" sz="2400" b="0" i="0" smtClean="0">
                              <a:solidFill>
                                <a:srgbClr val="FF0000"/>
                              </a:solidFill>
                              <a:latin typeface="Cambria Math" panose="02040503050406030204" pitchFamily="18" charset="0"/>
                            </a:rPr>
                            <m:t>∇</m:t>
                          </m:r>
                        </m:e>
                        <m:sup>
                          <m:r>
                            <a:rPr lang="en-US" altLang="ko-KR" sz="2400" b="0" i="1" smtClean="0">
                              <a:solidFill>
                                <a:srgbClr val="FF0000"/>
                              </a:solidFill>
                              <a:latin typeface="Cambria Math" panose="02040503050406030204" pitchFamily="18" charset="0"/>
                            </a:rPr>
                            <m:t>2</m:t>
                          </m:r>
                        </m:sup>
                      </m:sSup>
                      <m:r>
                        <a:rPr lang="en-US" altLang="ko-KR" sz="2400" b="0" i="1" smtClean="0">
                          <a:solidFill>
                            <a:srgbClr val="FF0000"/>
                          </a:solidFill>
                          <a:latin typeface="Cambria Math" panose="02040503050406030204" pitchFamily="18" charset="0"/>
                        </a:rPr>
                        <m:t>𝜓</m:t>
                      </m:r>
                      <m:r>
                        <a:rPr lang="en-US" altLang="ko-KR" sz="2400" b="0" i="1" smtClean="0">
                          <a:solidFill>
                            <a:srgbClr val="FF0000"/>
                          </a:solidFill>
                          <a:latin typeface="Cambria Math" panose="02040503050406030204" pitchFamily="18" charset="0"/>
                        </a:rPr>
                        <m:t>+</m:t>
                      </m:r>
                      <m:r>
                        <m:rPr>
                          <m:sty m:val="p"/>
                        </m:rPr>
                        <a:rPr lang="en-US" altLang="ko-KR" sz="2400" b="0" i="0" smtClean="0">
                          <a:solidFill>
                            <a:srgbClr val="FF0000"/>
                          </a:solidFill>
                          <a:latin typeface="Cambria Math" panose="02040503050406030204" pitchFamily="18" charset="0"/>
                        </a:rPr>
                        <m:t>Φ</m:t>
                      </m:r>
                      <m:r>
                        <a:rPr lang="en-US" altLang="ko-KR" sz="2400" b="0" i="1" smtClean="0">
                          <a:solidFill>
                            <a:srgbClr val="FF0000"/>
                          </a:solidFill>
                          <a:latin typeface="Cambria Math" panose="02040503050406030204" pitchFamily="18" charset="0"/>
                        </a:rPr>
                        <m:t>𝜓</m:t>
                      </m:r>
                    </m:oMath>
                  </m:oMathPara>
                </a14:m>
                <a:endParaRPr lang="en-US" altLang="ko-KR" sz="2400" b="0" dirty="0">
                  <a:solidFill>
                    <a:srgbClr val="FF0000"/>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altLang="ko-KR" sz="2400" b="0" i="1" smtClean="0">
                              <a:solidFill>
                                <a:srgbClr val="FF0000"/>
                              </a:solidFill>
                              <a:latin typeface="Cambria Math" panose="02040503050406030204" pitchFamily="18" charset="0"/>
                            </a:rPr>
                          </m:ctrlPr>
                        </m:sSupPr>
                        <m:e>
                          <m:r>
                            <m:rPr>
                              <m:sty m:val="p"/>
                            </m:rPr>
                            <a:rPr lang="en-US" altLang="ko-KR" sz="2400" b="0" i="0" smtClean="0">
                              <a:solidFill>
                                <a:srgbClr val="FF0000"/>
                              </a:solidFill>
                              <a:latin typeface="Cambria Math" panose="02040503050406030204" pitchFamily="18" charset="0"/>
                            </a:rPr>
                            <m:t>∇</m:t>
                          </m:r>
                        </m:e>
                        <m:sup>
                          <m:r>
                            <a:rPr lang="en-US" altLang="ko-KR" sz="2400" b="0" i="1" smtClean="0">
                              <a:solidFill>
                                <a:srgbClr val="FF0000"/>
                              </a:solidFill>
                              <a:latin typeface="Cambria Math" panose="02040503050406030204" pitchFamily="18" charset="0"/>
                            </a:rPr>
                            <m:t>2</m:t>
                          </m:r>
                        </m:sup>
                      </m:sSup>
                      <m:r>
                        <m:rPr>
                          <m:sty m:val="p"/>
                        </m:rPr>
                        <a:rPr lang="en-US" altLang="ko-KR" sz="2400" b="0" i="0" smtClean="0">
                          <a:solidFill>
                            <a:srgbClr val="FF0000"/>
                          </a:solidFill>
                          <a:latin typeface="Cambria Math" panose="02040503050406030204" pitchFamily="18" charset="0"/>
                        </a:rPr>
                        <m:t>Φ</m:t>
                      </m:r>
                      <m:r>
                        <a:rPr lang="en-US" altLang="ko-KR" sz="2400" b="0" i="1" smtClean="0">
                          <a:solidFill>
                            <a:srgbClr val="FF0000"/>
                          </a:solidFill>
                          <a:latin typeface="Cambria Math" panose="02040503050406030204" pitchFamily="18" charset="0"/>
                        </a:rPr>
                        <m:t>=4</m:t>
                      </m:r>
                      <m:r>
                        <a:rPr lang="en-US" altLang="ko-KR" sz="2400" b="0" i="1" smtClean="0">
                          <a:solidFill>
                            <a:srgbClr val="FF0000"/>
                          </a:solidFill>
                          <a:latin typeface="Cambria Math" panose="02040503050406030204" pitchFamily="18" charset="0"/>
                        </a:rPr>
                        <m:t>𝜋</m:t>
                      </m:r>
                      <m:sSup>
                        <m:sSupPr>
                          <m:ctrlPr>
                            <a:rPr lang="en-US" altLang="ko-KR" sz="2400" b="0" i="1" smtClean="0">
                              <a:solidFill>
                                <a:srgbClr val="FF0000"/>
                              </a:solidFill>
                              <a:latin typeface="Cambria Math" panose="02040503050406030204" pitchFamily="18" charset="0"/>
                            </a:rPr>
                          </m:ctrlPr>
                        </m:sSupPr>
                        <m:e>
                          <m:d>
                            <m:dPr>
                              <m:begChr m:val="|"/>
                              <m:endChr m:val="|"/>
                              <m:ctrlPr>
                                <a:rPr lang="en-US" altLang="ko-KR" sz="2400" b="0" i="1" smtClean="0">
                                  <a:solidFill>
                                    <a:srgbClr val="FF0000"/>
                                  </a:solidFill>
                                  <a:latin typeface="Cambria Math" panose="02040503050406030204" pitchFamily="18" charset="0"/>
                                </a:rPr>
                              </m:ctrlPr>
                            </m:dPr>
                            <m:e>
                              <m:r>
                                <a:rPr lang="en-US" altLang="ko-KR" sz="2400" b="0" i="1" smtClean="0">
                                  <a:solidFill>
                                    <a:srgbClr val="FF0000"/>
                                  </a:solidFill>
                                  <a:latin typeface="Cambria Math" panose="02040503050406030204" pitchFamily="18" charset="0"/>
                                </a:rPr>
                                <m:t>𝜓</m:t>
                              </m:r>
                            </m:e>
                          </m:d>
                        </m:e>
                        <m:sup>
                          <m:r>
                            <a:rPr lang="en-US" altLang="ko-KR" sz="2400" b="0" i="1" smtClean="0">
                              <a:solidFill>
                                <a:srgbClr val="FF0000"/>
                              </a:solidFill>
                              <a:latin typeface="Cambria Math" panose="02040503050406030204" pitchFamily="18" charset="0"/>
                            </a:rPr>
                            <m:t>2</m:t>
                          </m:r>
                        </m:sup>
                      </m:sSup>
                    </m:oMath>
                  </m:oMathPara>
                </a14:m>
                <a:endParaRPr lang="en-US" altLang="ko-KR" sz="2000" dirty="0"/>
              </a:p>
            </p:txBody>
          </p:sp>
        </mc:Choice>
        <mc:Fallback xmlns="">
          <p:sp>
            <p:nvSpPr>
              <p:cNvPr id="35" name="내용 개체 틀 2">
                <a:extLst>
                  <a:ext uri="{FF2B5EF4-FFF2-40B4-BE49-F238E27FC236}">
                    <a16:creationId xmlns:a16="http://schemas.microsoft.com/office/drawing/2014/main" id="{7168B470-76AF-9185-D66A-424916DC5BAD}"/>
                  </a:ext>
                </a:extLst>
              </p:cNvPr>
              <p:cNvSpPr>
                <a:spLocks noGrp="1" noRot="1" noChangeAspect="1" noMove="1" noResize="1" noEditPoints="1" noAdjustHandles="1" noChangeArrowheads="1" noChangeShapeType="1" noTextEdit="1"/>
              </p:cNvSpPr>
              <p:nvPr>
                <p:ph idx="1"/>
              </p:nvPr>
            </p:nvSpPr>
            <p:spPr>
              <a:xfrm>
                <a:off x="289250" y="1341405"/>
                <a:ext cx="11613500" cy="4978316"/>
              </a:xfrm>
              <a:blipFill>
                <a:blip r:embed="rId4"/>
                <a:stretch>
                  <a:fillRect l="-472" t="-1224"/>
                </a:stretch>
              </a:blipFill>
            </p:spPr>
            <p:txBody>
              <a:bodyPr/>
              <a:lstStyle/>
              <a:p>
                <a:r>
                  <a:rPr lang="ko-KR" altLang="en-US">
                    <a:noFill/>
                  </a:rPr>
                  <a:t> </a:t>
                </a:r>
              </a:p>
            </p:txBody>
          </p:sp>
        </mc:Fallback>
      </mc:AlternateContent>
      <p:sp>
        <p:nvSpPr>
          <p:cNvPr id="36" name="TextBox 35">
            <a:extLst>
              <a:ext uri="{FF2B5EF4-FFF2-40B4-BE49-F238E27FC236}">
                <a16:creationId xmlns:a16="http://schemas.microsoft.com/office/drawing/2014/main" id="{34927F12-0114-01F4-3F55-D1309CAC807F}"/>
              </a:ext>
            </a:extLst>
          </p:cNvPr>
          <p:cNvSpPr txBox="1"/>
          <p:nvPr/>
        </p:nvSpPr>
        <p:spPr>
          <a:xfrm>
            <a:off x="8988266" y="1187349"/>
            <a:ext cx="2914484" cy="307777"/>
          </a:xfrm>
          <a:prstGeom prst="rect">
            <a:avLst/>
          </a:prstGeom>
          <a:solidFill>
            <a:srgbClr val="FFFFFF">
              <a:alpha val="0"/>
            </a:srgbClr>
          </a:solidFill>
        </p:spPr>
        <p:txBody>
          <a:bodyPr wrap="square" rtlCol="0">
            <a:spAutoFit/>
          </a:bodyPr>
          <a:lstStyle/>
          <a:p>
            <a:pPr algn="r"/>
            <a:r>
              <a:rPr lang="en-US" altLang="ko-KR" sz="1400" dirty="0">
                <a:latin typeface="Arial" panose="020B0604020202020204" pitchFamily="34" charset="0"/>
                <a:cs typeface="Arial" panose="020B0604020202020204" pitchFamily="34" charset="0"/>
              </a:rPr>
              <a:t>Following [</a:t>
            </a:r>
            <a:r>
              <a:rPr lang="en-US" altLang="ko-KR" sz="1400" dirty="0" err="1">
                <a:latin typeface="Arial" panose="020B0604020202020204" pitchFamily="34" charset="0"/>
                <a:cs typeface="Arial" panose="020B0604020202020204" pitchFamily="34" charset="0"/>
              </a:rPr>
              <a:t>Schive</a:t>
            </a:r>
            <a:r>
              <a:rPr lang="en-US" altLang="ko-KR" sz="1400" dirty="0">
                <a:latin typeface="Arial" panose="020B0604020202020204" pitchFamily="34" charset="0"/>
                <a:cs typeface="Arial" panose="020B0604020202020204" pitchFamily="34" charset="0"/>
              </a:rPr>
              <a:t>+ 1407.7762]</a:t>
            </a:r>
          </a:p>
        </p:txBody>
      </p:sp>
    </p:spTree>
    <p:extLst>
      <p:ext uri="{BB962C8B-B14F-4D97-AF65-F5344CB8AC3E}">
        <p14:creationId xmlns:p14="http://schemas.microsoft.com/office/powerpoint/2010/main" val="1393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5AE7C-8ED8-2294-CF31-6C0843098AC1}"/>
            </a:ext>
          </a:extLst>
        </p:cNvPr>
        <p:cNvGrpSpPr/>
        <p:nvPr/>
      </p:nvGrpSpPr>
      <p:grpSpPr>
        <a:xfrm>
          <a:off x="0" y="0"/>
          <a:ext cx="0" cy="0"/>
          <a:chOff x="0" y="0"/>
          <a:chExt cx="0" cy="0"/>
        </a:xfrm>
      </p:grpSpPr>
      <p:pic>
        <p:nvPicPr>
          <p:cNvPr id="15" name="그림 14">
            <a:extLst>
              <a:ext uri="{FF2B5EF4-FFF2-40B4-BE49-F238E27FC236}">
                <a16:creationId xmlns:a16="http://schemas.microsoft.com/office/drawing/2014/main" id="{883503FA-B177-A11F-C0A4-2A48DE15F6F9}"/>
              </a:ext>
            </a:extLst>
          </p:cNvPr>
          <p:cNvPicPr>
            <a:picLocks noChangeAspect="1"/>
          </p:cNvPicPr>
          <p:nvPr/>
        </p:nvPicPr>
        <p:blipFill>
          <a:blip r:embed="rId3"/>
          <a:stretch>
            <a:fillRect/>
          </a:stretch>
        </p:blipFill>
        <p:spPr>
          <a:xfrm>
            <a:off x="49158" y="4038204"/>
            <a:ext cx="3828501" cy="2534547"/>
          </a:xfrm>
          <a:prstGeom prst="rect">
            <a:avLst/>
          </a:prstGeom>
        </p:spPr>
      </p:pic>
      <p:pic>
        <p:nvPicPr>
          <p:cNvPr id="12" name="그림 11">
            <a:extLst>
              <a:ext uri="{FF2B5EF4-FFF2-40B4-BE49-F238E27FC236}">
                <a16:creationId xmlns:a16="http://schemas.microsoft.com/office/drawing/2014/main" id="{9A218CEE-C249-1BB3-290B-BA440D2CCD70}"/>
              </a:ext>
            </a:extLst>
          </p:cNvPr>
          <p:cNvPicPr>
            <a:picLocks noChangeAspect="1"/>
          </p:cNvPicPr>
          <p:nvPr/>
        </p:nvPicPr>
        <p:blipFill>
          <a:blip r:embed="rId4"/>
          <a:stretch>
            <a:fillRect/>
          </a:stretch>
        </p:blipFill>
        <p:spPr>
          <a:xfrm>
            <a:off x="4339720" y="2251587"/>
            <a:ext cx="7627370" cy="4227551"/>
          </a:xfrm>
          <a:prstGeom prst="rect">
            <a:avLst/>
          </a:prstGeom>
        </p:spPr>
      </p:pic>
      <p:sp>
        <p:nvSpPr>
          <p:cNvPr id="13" name="직사각형 12">
            <a:extLst>
              <a:ext uri="{FF2B5EF4-FFF2-40B4-BE49-F238E27FC236}">
                <a16:creationId xmlns:a16="http://schemas.microsoft.com/office/drawing/2014/main" id="{582FCACF-E480-0AB2-8C05-FA6D9F5CBB77}"/>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129C97D4-F298-B5CA-2B07-47F8E3773199}"/>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5/37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F21C90F2-4D11-1D3A-917A-71C9C22EFF0D}"/>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97D2128E-4185-2578-2018-F24E100D2A3B}"/>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pic>
        <p:nvPicPr>
          <p:cNvPr id="21" name="그림 20">
            <a:extLst>
              <a:ext uri="{FF2B5EF4-FFF2-40B4-BE49-F238E27FC236}">
                <a16:creationId xmlns:a16="http://schemas.microsoft.com/office/drawing/2014/main" id="{03FE1157-293A-2903-9F5D-F2EF8B29E50F}"/>
              </a:ext>
            </a:extLst>
          </p:cNvPr>
          <p:cNvPicPr>
            <a:picLocks noChangeAspect="1"/>
          </p:cNvPicPr>
          <p:nvPr/>
        </p:nvPicPr>
        <p:blipFill>
          <a:blip r:embed="rId5"/>
          <a:stretch>
            <a:fillRect/>
          </a:stretch>
        </p:blipFill>
        <p:spPr>
          <a:xfrm>
            <a:off x="149540" y="1287576"/>
            <a:ext cx="3529783" cy="2730519"/>
          </a:xfrm>
          <a:prstGeom prst="rect">
            <a:avLst/>
          </a:prstGeom>
          <a:ln>
            <a:noFill/>
          </a:ln>
        </p:spPr>
      </p:pic>
      <p:sp>
        <p:nvSpPr>
          <p:cNvPr id="25" name="TextBox 24">
            <a:extLst>
              <a:ext uri="{FF2B5EF4-FFF2-40B4-BE49-F238E27FC236}">
                <a16:creationId xmlns:a16="http://schemas.microsoft.com/office/drawing/2014/main" id="{7DA1CCC1-951A-849E-A378-4B75C3ACE422}"/>
              </a:ext>
            </a:extLst>
          </p:cNvPr>
          <p:cNvSpPr txBox="1"/>
          <p:nvPr/>
        </p:nvSpPr>
        <p:spPr>
          <a:xfrm>
            <a:off x="1008842" y="2450520"/>
            <a:ext cx="2207223" cy="307777"/>
          </a:xfrm>
          <a:prstGeom prst="rect">
            <a:avLst/>
          </a:prstGeom>
          <a:solidFill>
            <a:srgbClr val="FFFFFF">
              <a:alpha val="0"/>
            </a:srgbClr>
          </a:solidFill>
        </p:spPr>
        <p:txBody>
          <a:bodyPr wrap="squar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Schive</a:t>
            </a:r>
            <a:r>
              <a:rPr lang="en-US" altLang="ko-KR" sz="1400" dirty="0">
                <a:latin typeface="Arial" panose="020B0604020202020204" pitchFamily="34" charset="0"/>
                <a:cs typeface="Arial" panose="020B0604020202020204" pitchFamily="34" charset="0"/>
              </a:rPr>
              <a:t>+ 1508.04621]</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98BBE87-EDF7-3A4B-0592-3C19DA2AD50A}"/>
                  </a:ext>
                </a:extLst>
              </p:cNvPr>
              <p:cNvSpPr txBox="1"/>
              <p:nvPr/>
            </p:nvSpPr>
            <p:spPr>
              <a:xfrm>
                <a:off x="4339720" y="1365342"/>
                <a:ext cx="7399996" cy="400110"/>
              </a:xfrm>
              <a:prstGeom prst="rect">
                <a:avLst/>
              </a:prstGeom>
              <a:noFill/>
            </p:spPr>
            <p:txBody>
              <a:bodyPr wrap="square">
                <a:spAutoFit/>
              </a:bodyPr>
              <a:lstStyle/>
              <a:p>
                <a:r>
                  <a:rPr lang="en-US" altLang="ko-KR" sz="2000" dirty="0">
                    <a:solidFill>
                      <a:srgbClr val="FF0000"/>
                    </a:solidFill>
                  </a:rPr>
                  <a:t>Small-scale suppression </a:t>
                </a:r>
                <a:r>
                  <a:rPr lang="en-US" altLang="ko-KR" sz="2000" dirty="0">
                    <a:solidFill>
                      <a:schemeClr val="tx1"/>
                    </a:solidFill>
                  </a:rPr>
                  <a:t>(</a:t>
                </a:r>
                <a14:m>
                  <m:oMath xmlns:m="http://schemas.openxmlformats.org/officeDocument/2006/math">
                    <m:r>
                      <a:rPr lang="en-US" altLang="ko-KR" sz="2000" i="1" dirty="0" smtClean="0">
                        <a:solidFill>
                          <a:schemeClr val="tx1"/>
                        </a:solidFill>
                        <a:latin typeface="Cambria Math" panose="02040503050406030204" pitchFamily="18" charset="0"/>
                      </a:rPr>
                      <m:t>~</m:t>
                    </m:r>
                    <m:r>
                      <m:rPr>
                        <m:sty m:val="p"/>
                      </m:rPr>
                      <a:rPr lang="en-US" altLang="ko-KR" sz="2000" i="0" dirty="0" smtClean="0">
                        <a:solidFill>
                          <a:schemeClr val="tx1"/>
                        </a:solidFill>
                        <a:latin typeface="Cambria Math" panose="02040503050406030204" pitchFamily="18" charset="0"/>
                      </a:rPr>
                      <m:t>kpc</m:t>
                    </m:r>
                  </m:oMath>
                </a14:m>
                <a:r>
                  <a:rPr lang="en-US" altLang="ko-KR" sz="2000" dirty="0">
                    <a:solidFill>
                      <a:schemeClr val="tx1"/>
                    </a:solidFill>
                  </a:rPr>
                  <a:t>)      +      </a:t>
                </a:r>
                <a:r>
                  <a:rPr lang="en-US" altLang="ko-KR" sz="2000" dirty="0">
                    <a:solidFill>
                      <a:srgbClr val="0000FF"/>
                    </a:solidFill>
                  </a:rPr>
                  <a:t>Core-like structure</a:t>
                </a:r>
                <a:r>
                  <a:rPr lang="en-US" altLang="ko-KR" sz="2000" dirty="0"/>
                  <a:t> in DM halo</a:t>
                </a:r>
                <a:endParaRPr lang="ko-KR" altLang="en-US" sz="2000" dirty="0"/>
              </a:p>
            </p:txBody>
          </p:sp>
        </mc:Choice>
        <mc:Fallback xmlns="">
          <p:sp>
            <p:nvSpPr>
              <p:cNvPr id="27" name="TextBox 26">
                <a:extLst>
                  <a:ext uri="{FF2B5EF4-FFF2-40B4-BE49-F238E27FC236}">
                    <a16:creationId xmlns:a16="http://schemas.microsoft.com/office/drawing/2014/main" id="{698BBE87-EDF7-3A4B-0592-3C19DA2AD50A}"/>
                  </a:ext>
                </a:extLst>
              </p:cNvPr>
              <p:cNvSpPr txBox="1">
                <a:spLocks noRot="1" noChangeAspect="1" noMove="1" noResize="1" noEditPoints="1" noAdjustHandles="1" noChangeArrowheads="1" noChangeShapeType="1" noTextEdit="1"/>
              </p:cNvSpPr>
              <p:nvPr/>
            </p:nvSpPr>
            <p:spPr>
              <a:xfrm>
                <a:off x="4339720" y="1365342"/>
                <a:ext cx="7399996" cy="400110"/>
              </a:xfrm>
              <a:prstGeom prst="rect">
                <a:avLst/>
              </a:prstGeom>
              <a:blipFill>
                <a:blip r:embed="rId6"/>
                <a:stretch>
                  <a:fillRect l="-906" t="-9091" b="-25758"/>
                </a:stretch>
              </a:blipFill>
            </p:spPr>
            <p:txBody>
              <a:bodyPr/>
              <a:lstStyle/>
              <a:p>
                <a:r>
                  <a:rPr lang="ko-KR" altLang="en-US">
                    <a:noFill/>
                  </a:rPr>
                  <a:t> </a:t>
                </a:r>
              </a:p>
            </p:txBody>
          </p:sp>
        </mc:Fallback>
      </mc:AlternateContent>
      <p:sp>
        <p:nvSpPr>
          <p:cNvPr id="28" name="오른쪽 중괄호 27">
            <a:extLst>
              <a:ext uri="{FF2B5EF4-FFF2-40B4-BE49-F238E27FC236}">
                <a16:creationId xmlns:a16="http://schemas.microsoft.com/office/drawing/2014/main" id="{35DBE8AF-4C49-F795-A177-79A40327B7EC}"/>
              </a:ext>
            </a:extLst>
          </p:cNvPr>
          <p:cNvSpPr/>
          <p:nvPr/>
        </p:nvSpPr>
        <p:spPr>
          <a:xfrm>
            <a:off x="3877660" y="1361514"/>
            <a:ext cx="465818" cy="4969595"/>
          </a:xfrm>
          <a:prstGeom prst="rightBrace">
            <a:avLst>
              <a:gd name="adj1" fmla="val 34463"/>
              <a:gd name="adj2" fmla="val 449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
        <p:nvSpPr>
          <p:cNvPr id="29" name="TextBox 28">
            <a:extLst>
              <a:ext uri="{FF2B5EF4-FFF2-40B4-BE49-F238E27FC236}">
                <a16:creationId xmlns:a16="http://schemas.microsoft.com/office/drawing/2014/main" id="{B723E198-A02B-D4F4-B75F-2E414F18A2FF}"/>
              </a:ext>
            </a:extLst>
          </p:cNvPr>
          <p:cNvSpPr txBox="1"/>
          <p:nvPr/>
        </p:nvSpPr>
        <p:spPr>
          <a:xfrm>
            <a:off x="1574364" y="4072512"/>
            <a:ext cx="2303296" cy="292388"/>
          </a:xfrm>
          <a:prstGeom prst="rect">
            <a:avLst/>
          </a:prstGeom>
          <a:solidFill>
            <a:srgbClr val="FFFFFF">
              <a:alpha val="0"/>
            </a:srgbClr>
          </a:solidFill>
        </p:spPr>
        <p:txBody>
          <a:bodyPr wrap="square" rtlCol="0">
            <a:spAutoFit/>
          </a:bodyPr>
          <a:lstStyle/>
          <a:p>
            <a:r>
              <a:rPr lang="en-US" altLang="ko-KR" sz="1300" dirty="0">
                <a:latin typeface="Arial" panose="020B0604020202020204" pitchFamily="34" charset="0"/>
                <a:cs typeface="Arial" panose="020B0604020202020204" pitchFamily="34" charset="0"/>
              </a:rPr>
              <a:t>[Produced with </a:t>
            </a:r>
            <a:r>
              <a:rPr lang="en-US" altLang="ko-KR" sz="1300" dirty="0" err="1">
                <a:latin typeface="Arial" panose="020B0604020202020204" pitchFamily="34" charset="0"/>
                <a:cs typeface="Arial" panose="020B0604020202020204" pitchFamily="34" charset="0"/>
              </a:rPr>
              <a:t>AxionCAMB</a:t>
            </a:r>
            <a:r>
              <a:rPr lang="en-US" altLang="ko-KR" sz="1300" dirty="0">
                <a:latin typeface="Arial" panose="020B0604020202020204" pitchFamily="34" charset="0"/>
                <a:cs typeface="Arial" panose="020B0604020202020204" pitchFamily="34" charset="0"/>
              </a:rPr>
              <a:t>]</a:t>
            </a:r>
            <a:endParaRPr lang="ko-KR" altLang="en-US" sz="13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AF2DED16-20EC-3D72-6CAF-57FB8E4A8701}"/>
              </a:ext>
            </a:extLst>
          </p:cNvPr>
          <p:cNvSpPr txBox="1"/>
          <p:nvPr/>
        </p:nvSpPr>
        <p:spPr>
          <a:xfrm>
            <a:off x="4339720" y="2251587"/>
            <a:ext cx="1756280" cy="307777"/>
          </a:xfrm>
          <a:prstGeom prst="rect">
            <a:avLst/>
          </a:prstGeom>
          <a:solidFill>
            <a:srgbClr val="FFFFFF">
              <a:alpha val="60000"/>
            </a:srgbClr>
          </a:solidFill>
        </p:spPr>
        <p:txBody>
          <a:bodyPr wrap="squar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Schive</a:t>
            </a:r>
            <a:r>
              <a:rPr lang="en-US" altLang="ko-KR" sz="1400" dirty="0">
                <a:latin typeface="Arial" panose="020B0604020202020204" pitchFamily="34" charset="0"/>
                <a:cs typeface="Arial" panose="020B0604020202020204" pitchFamily="34" charset="0"/>
              </a:rPr>
              <a:t>+ 1406.6586]</a:t>
            </a:r>
            <a:endParaRPr lang="ko-KR" altLang="en-US" sz="1400" dirty="0">
              <a:latin typeface="Arial" panose="020B0604020202020204" pitchFamily="34" charset="0"/>
              <a:cs typeface="Arial" panose="020B0604020202020204" pitchFamily="34" charset="0"/>
            </a:endParaRPr>
          </a:p>
        </p:txBody>
      </p:sp>
      <p:sp>
        <p:nvSpPr>
          <p:cNvPr id="6" name="제목 1">
            <a:extLst>
              <a:ext uri="{FF2B5EF4-FFF2-40B4-BE49-F238E27FC236}">
                <a16:creationId xmlns:a16="http://schemas.microsoft.com/office/drawing/2014/main" id="{53C153CA-DC10-3262-0E3C-D43ED477F075}"/>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Ultralight scalar field dark matter</a:t>
            </a:r>
            <a:endParaRPr lang="ko-KR" altLang="en-US" sz="4000" b="1" dirty="0">
              <a:latin typeface="Grandview" panose="020B0502040204020203" pitchFamily="34" charset="0"/>
              <a:cs typeface="Arial" panose="020B0604020202020204" pitchFamily="34" charset="0"/>
            </a:endParaRPr>
          </a:p>
        </p:txBody>
      </p:sp>
      <p:sp>
        <p:nvSpPr>
          <p:cNvPr id="7" name="TextBox 6">
            <a:extLst>
              <a:ext uri="{FF2B5EF4-FFF2-40B4-BE49-F238E27FC236}">
                <a16:creationId xmlns:a16="http://schemas.microsoft.com/office/drawing/2014/main" id="{1EB272EC-2430-6449-9F29-2153391D223A}"/>
              </a:ext>
            </a:extLst>
          </p:cNvPr>
          <p:cNvSpPr txBox="1"/>
          <p:nvPr/>
        </p:nvSpPr>
        <p:spPr>
          <a:xfrm>
            <a:off x="0" y="-3"/>
            <a:ext cx="1297302" cy="230832"/>
          </a:xfrm>
          <a:prstGeom prst="rect">
            <a:avLst/>
          </a:prstGeom>
          <a:solidFill>
            <a:schemeClr val="bg1">
              <a:lumMod val="65000"/>
            </a:schemeClr>
          </a:solidFill>
        </p:spPr>
        <p:txBody>
          <a:bodyPr wrap="square" rtlCol="0">
            <a:spAutoFit/>
          </a:bodyPr>
          <a:lstStyle/>
          <a:p>
            <a:pPr algn="ctr"/>
            <a:r>
              <a:rPr lang="en-US" altLang="ko-KR" sz="900" dirty="0">
                <a:latin typeface="Arial" panose="020B0604020202020204" pitchFamily="34" charset="0"/>
                <a:cs typeface="Arial" panose="020B0604020202020204" pitchFamily="34" charset="0"/>
              </a:rPr>
              <a:t>1. Introduction</a:t>
            </a:r>
            <a:endParaRPr lang="ko-KR" altLang="en-US" sz="900" dirty="0">
              <a:latin typeface="Arial" panose="020B060402020202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04DF6A11-0653-77D1-EA03-3A0306D57A5E}"/>
              </a:ext>
            </a:extLst>
          </p:cNvPr>
          <p:cNvSpPr/>
          <p:nvPr/>
        </p:nvSpPr>
        <p:spPr>
          <a:xfrm>
            <a:off x="1297303"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D55F8E1D-9B65-CB1F-348E-3A7DF6073497}"/>
              </a:ext>
            </a:extLst>
          </p:cNvPr>
          <p:cNvSpPr/>
          <p:nvPr/>
        </p:nvSpPr>
        <p:spPr>
          <a:xfrm>
            <a:off x="1544953"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4CF8C36E-6663-5198-10DF-7F40768E5753}"/>
              </a:ext>
            </a:extLst>
          </p:cNvPr>
          <p:cNvSpPr/>
          <p:nvPr/>
        </p:nvSpPr>
        <p:spPr>
          <a:xfrm>
            <a:off x="1792603"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EB01F41B-715B-4A1B-3DA1-DAD296949C6C}"/>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277FCBB-ADBC-1568-F90F-3934876F82F5}"/>
              </a:ext>
            </a:extLst>
          </p:cNvPr>
          <p:cNvSpPr txBox="1"/>
          <p:nvPr/>
        </p:nvSpPr>
        <p:spPr>
          <a:xfrm>
            <a:off x="4339720" y="1719366"/>
            <a:ext cx="3561744" cy="307777"/>
          </a:xfrm>
          <a:prstGeom prst="rect">
            <a:avLst/>
          </a:prstGeom>
          <a:noFill/>
        </p:spPr>
        <p:txBody>
          <a:bodyPr wrap="none" rtlCol="0">
            <a:spAutoFit/>
          </a:bodyPr>
          <a:lstStyle/>
          <a:p>
            <a:r>
              <a:rPr lang="en-US" altLang="ko-KR" sz="1400" dirty="0"/>
              <a:t>Halo-mass function, Matter power spectrum...</a:t>
            </a:r>
            <a:endParaRPr lang="ko-KR" altLang="en-US" sz="1400" dirty="0"/>
          </a:p>
        </p:txBody>
      </p:sp>
    </p:spTree>
    <p:extLst>
      <p:ext uri="{BB962C8B-B14F-4D97-AF65-F5344CB8AC3E}">
        <p14:creationId xmlns:p14="http://schemas.microsoft.com/office/powerpoint/2010/main" val="2234160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62DDE-0FF2-25E0-CE70-D1078B708B30}"/>
            </a:ext>
          </a:extLst>
        </p:cNvPr>
        <p:cNvGrpSpPr/>
        <p:nvPr/>
      </p:nvGrpSpPr>
      <p:grpSpPr>
        <a:xfrm>
          <a:off x="0" y="0"/>
          <a:ext cx="0" cy="0"/>
          <a:chOff x="0" y="0"/>
          <a:chExt cx="0" cy="0"/>
        </a:xfrm>
      </p:grpSpPr>
      <p:pic>
        <p:nvPicPr>
          <p:cNvPr id="4" name="그림 3">
            <a:extLst>
              <a:ext uri="{FF2B5EF4-FFF2-40B4-BE49-F238E27FC236}">
                <a16:creationId xmlns:a16="http://schemas.microsoft.com/office/drawing/2014/main" id="{4D0A2C7D-5DCC-B5F9-0BF0-85B472DA94C0}"/>
              </a:ext>
            </a:extLst>
          </p:cNvPr>
          <p:cNvPicPr>
            <a:picLocks noChangeAspect="1"/>
          </p:cNvPicPr>
          <p:nvPr/>
        </p:nvPicPr>
        <p:blipFill>
          <a:blip r:embed="rId3"/>
          <a:stretch>
            <a:fillRect/>
          </a:stretch>
        </p:blipFill>
        <p:spPr>
          <a:xfrm>
            <a:off x="177063" y="1252832"/>
            <a:ext cx="5439965" cy="5366090"/>
          </a:xfrm>
          <a:prstGeom prst="rect">
            <a:avLst/>
          </a:prstGeom>
        </p:spPr>
      </p:pic>
      <p:sp>
        <p:nvSpPr>
          <p:cNvPr id="13" name="직사각형 12">
            <a:extLst>
              <a:ext uri="{FF2B5EF4-FFF2-40B4-BE49-F238E27FC236}">
                <a16:creationId xmlns:a16="http://schemas.microsoft.com/office/drawing/2014/main" id="{BF0F5FE6-48EB-A4D0-8BDD-955A1282390A}"/>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31" name="제목 1">
            <a:extLst>
              <a:ext uri="{FF2B5EF4-FFF2-40B4-BE49-F238E27FC236}">
                <a16:creationId xmlns:a16="http://schemas.microsoft.com/office/drawing/2014/main" id="{5A01ED10-F8F3-37E2-5D4D-892BE097D04A}"/>
              </a:ext>
            </a:extLst>
          </p:cNvPr>
          <p:cNvSpPr txBox="1">
            <a:spLocks/>
          </p:cNvSpPr>
          <p:nvPr/>
        </p:nvSpPr>
        <p:spPr>
          <a:xfrm>
            <a:off x="1070517" y="384558"/>
            <a:ext cx="10050966" cy="95684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000" b="1" dirty="0">
                <a:latin typeface="Grandview" panose="020B0502040204020203" pitchFamily="34" charset="0"/>
                <a:cs typeface="Arial" panose="020B0604020202020204" pitchFamily="34" charset="0"/>
              </a:rPr>
              <a:t>Why Leapfrog?</a:t>
            </a:r>
            <a:endParaRPr lang="ko-KR" altLang="en-US" sz="4000" b="1" dirty="0">
              <a:latin typeface="Grandview" panose="020B0502040204020203" pitchFamily="34" charset="0"/>
              <a:cs typeface="Arial" panose="020B0604020202020204" pitchFamily="34" charset="0"/>
            </a:endParaRPr>
          </a:p>
        </p:txBody>
      </p:sp>
      <p:sp>
        <p:nvSpPr>
          <p:cNvPr id="44" name="TextBox 43">
            <a:extLst>
              <a:ext uri="{FF2B5EF4-FFF2-40B4-BE49-F238E27FC236}">
                <a16:creationId xmlns:a16="http://schemas.microsoft.com/office/drawing/2014/main" id="{B5090D75-4A5B-DF63-029D-9164C2EE93E1}"/>
              </a:ext>
            </a:extLst>
          </p:cNvPr>
          <p:cNvSpPr txBox="1"/>
          <p:nvPr/>
        </p:nvSpPr>
        <p:spPr>
          <a:xfrm>
            <a:off x="2897045" y="1414967"/>
            <a:ext cx="2456049" cy="307777"/>
          </a:xfrm>
          <a:prstGeom prst="rect">
            <a:avLst/>
          </a:prstGeom>
          <a:noFill/>
        </p:spPr>
        <p:txBody>
          <a:bodyPr wrap="square" rtlCol="0">
            <a:spAutoFit/>
          </a:bodyPr>
          <a:lstStyle/>
          <a:p>
            <a:pPr algn="r"/>
            <a:r>
              <a:rPr lang="en-US" altLang="ko-KR" sz="1400" dirty="0">
                <a:latin typeface="Arial" panose="020B0604020202020204" pitchFamily="34" charset="0"/>
                <a:cs typeface="Arial" panose="020B0604020202020204" pitchFamily="34" charset="0"/>
              </a:rPr>
              <a:t>[Binney 1998]</a:t>
            </a:r>
            <a:endParaRPr lang="en-US" altLang="ko-KR" sz="2000" dirty="0">
              <a:latin typeface="Arial" panose="020B0604020202020204" pitchFamily="34" charset="0"/>
              <a:cs typeface="Arial" panose="020B0604020202020204" pitchFamily="34" charset="0"/>
            </a:endParaRPr>
          </a:p>
        </p:txBody>
      </p:sp>
      <p:sp>
        <p:nvSpPr>
          <p:cNvPr id="5" name="직사각형 4">
            <a:extLst>
              <a:ext uri="{FF2B5EF4-FFF2-40B4-BE49-F238E27FC236}">
                <a16:creationId xmlns:a16="http://schemas.microsoft.com/office/drawing/2014/main" id="{14228165-7C67-C017-7185-6D423B24D144}"/>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EF5D27D5-7C60-ADA5-45CD-9C37CB628F39}"/>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E7E9999-FFA6-0C12-E5BA-CB990C29BA10}"/>
              </a:ext>
            </a:extLst>
          </p:cNvPr>
          <p:cNvSpPr txBox="1"/>
          <p:nvPr/>
        </p:nvSpPr>
        <p:spPr>
          <a:xfrm>
            <a:off x="0" y="0"/>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75D0A1BF-04E5-6910-C1BE-FEFDEE6F882E}"/>
              </a:ext>
            </a:extLst>
          </p:cNvPr>
          <p:cNvSpPr/>
          <p:nvPr/>
        </p:nvSpPr>
        <p:spPr>
          <a:xfrm>
            <a:off x="247650" y="0"/>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A1779BE2-179D-7EE6-D5B6-885EA04D0F0C}"/>
              </a:ext>
            </a:extLst>
          </p:cNvPr>
          <p:cNvSpPr/>
          <p:nvPr/>
        </p:nvSpPr>
        <p:spPr>
          <a:xfrm>
            <a:off x="495300" y="0"/>
            <a:ext cx="1297304"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 Numerical Methods</a:t>
            </a:r>
            <a:endParaRPr lang="ko-KR" altLang="en-US" sz="900" dirty="0">
              <a:latin typeface="Arial" panose="020B060402020202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67CB270D-EA20-3851-79F3-F7DDC4C644B4}"/>
              </a:ext>
            </a:extLst>
          </p:cNvPr>
          <p:cNvSpPr/>
          <p:nvPr/>
        </p:nvSpPr>
        <p:spPr>
          <a:xfrm>
            <a:off x="1792604" y="0"/>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02BD9250-BEE3-2518-9247-30ACBF6FC906}"/>
              </a:ext>
            </a:extLst>
          </p:cNvPr>
          <p:cNvSpPr/>
          <p:nvPr/>
        </p:nvSpPr>
        <p:spPr>
          <a:xfrm>
            <a:off x="2040254" y="0"/>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681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BB09D-42A0-EFAE-77F4-55AE483EB802}"/>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1C9CDF7D-7687-D5BF-290D-C11187D5CE07}"/>
              </a:ext>
            </a:extLst>
          </p:cNvPr>
          <p:cNvSpPr>
            <a:spLocks noGrp="1"/>
          </p:cNvSpPr>
          <p:nvPr>
            <p:ph type="title"/>
          </p:nvPr>
        </p:nvSpPr>
        <p:spPr>
          <a:xfrm>
            <a:off x="-1" y="2361364"/>
            <a:ext cx="12191998" cy="2135272"/>
          </a:xfrm>
        </p:spPr>
        <p:txBody>
          <a:bodyPr>
            <a:noAutofit/>
          </a:bodyPr>
          <a:lstStyle/>
          <a:p>
            <a:pPr algn="ctr"/>
            <a:r>
              <a:rPr lang="en-US" altLang="ko-KR" sz="7200" b="1" dirty="0">
                <a:latin typeface="Grandview" panose="020B0502040204020203" pitchFamily="34" charset="0"/>
              </a:rPr>
              <a:t>Supplementary Material</a:t>
            </a:r>
            <a:br>
              <a:rPr lang="en-US" altLang="ko-KR" sz="7200" b="1" dirty="0">
                <a:latin typeface="Grandview" panose="020B0502040204020203" pitchFamily="34" charset="0"/>
              </a:rPr>
            </a:br>
            <a:r>
              <a:rPr lang="en-US" altLang="ko-KR" sz="7200" b="1" dirty="0">
                <a:latin typeface="Grandview" panose="020B0502040204020203" pitchFamily="34" charset="0"/>
              </a:rPr>
              <a:t>For Chapter4</a:t>
            </a:r>
            <a:endParaRPr lang="ko-KR" altLang="en-US" sz="7200" b="1" dirty="0">
              <a:latin typeface="Grandview" panose="020B0502040204020203" pitchFamily="34" charset="0"/>
              <a:cs typeface="Arial" panose="020B0604020202020204" pitchFamily="34" charset="0"/>
            </a:endParaRPr>
          </a:p>
        </p:txBody>
      </p:sp>
      <p:sp>
        <p:nvSpPr>
          <p:cNvPr id="3" name="직사각형 2">
            <a:extLst>
              <a:ext uri="{FF2B5EF4-FFF2-40B4-BE49-F238E27FC236}">
                <a16:creationId xmlns:a16="http://schemas.microsoft.com/office/drawing/2014/main" id="{DFBE0639-7EB0-1F7F-CA4E-F38EAC7398DF}"/>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0F316F71-0384-8B3B-2167-0162C9D3BAA4}"/>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9FFF39DB-D3BF-0B74-79EA-1831D249F5C2}"/>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898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A021E-FDD3-67FB-B057-DC45776D6E0B}"/>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1CE8E0D4-9D84-8CE0-2BB6-E74FF893A131}"/>
              </a:ext>
            </a:extLst>
          </p:cNvPr>
          <p:cNvSpPr/>
          <p:nvPr/>
        </p:nvSpPr>
        <p:spPr>
          <a:xfrm>
            <a:off x="0" y="6627167"/>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3A149DC4-D7AB-4E6C-7EB0-A827762A97D4}"/>
              </a:ext>
            </a:extLst>
          </p:cNvPr>
          <p:cNvSpPr txBox="1"/>
          <p:nvPr/>
        </p:nvSpPr>
        <p:spPr>
          <a:xfrm>
            <a:off x="-1" y="6627165"/>
            <a:ext cx="1421757" cy="253916"/>
          </a:xfrm>
          <a:prstGeom prst="rect">
            <a:avLst/>
          </a:prstGeom>
          <a:noFill/>
        </p:spPr>
        <p:txBody>
          <a:bodyPr wrap="square" rtlCol="0">
            <a:spAutoFit/>
          </a:bodyPr>
          <a:lstStyle/>
          <a:p>
            <a:r>
              <a:rPr lang="en-US" altLang="ko-KR" sz="1050" dirty="0">
                <a:solidFill>
                  <a:schemeClr val="bg1"/>
                </a:solidFill>
              </a:rPr>
              <a:t>Hyeonmo Koo</a:t>
            </a:r>
            <a:endParaRPr lang="ko-KR" altLang="en-US" sz="1050" dirty="0">
              <a:solidFill>
                <a:schemeClr val="bg1"/>
              </a:solidFill>
            </a:endParaRPr>
          </a:p>
        </p:txBody>
      </p:sp>
      <p:sp>
        <p:nvSpPr>
          <p:cNvPr id="8" name="제목 1">
            <a:extLst>
              <a:ext uri="{FF2B5EF4-FFF2-40B4-BE49-F238E27FC236}">
                <a16:creationId xmlns:a16="http://schemas.microsoft.com/office/drawing/2014/main" id="{3D15CE70-85D3-4585-3C16-35ABC7296972}"/>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Decay rate of SMBH binaries</a:t>
            </a:r>
            <a:endParaRPr lang="ko-KR" altLang="en-US" sz="4000" b="1" dirty="0">
              <a:latin typeface="Grandview" panose="020B0502040204020203" pitchFamily="34" charset="0"/>
              <a:cs typeface="Arial" panose="020B0604020202020204" pitchFamily="34" charset="0"/>
            </a:endParaRPr>
          </a:p>
        </p:txBody>
      </p:sp>
      <p:sp>
        <p:nvSpPr>
          <p:cNvPr id="9" name="직사각형 8">
            <a:extLst>
              <a:ext uri="{FF2B5EF4-FFF2-40B4-BE49-F238E27FC236}">
                <a16:creationId xmlns:a16="http://schemas.microsoft.com/office/drawing/2014/main" id="{B836ED29-CFB6-3EA6-6D9C-FFE6136814C9}"/>
              </a:ext>
            </a:extLst>
          </p:cNvPr>
          <p:cNvSpPr/>
          <p:nvPr/>
        </p:nvSpPr>
        <p:spPr>
          <a:xfrm>
            <a:off x="0" y="0"/>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TextBox 9">
            <a:extLst>
              <a:ext uri="{FF2B5EF4-FFF2-40B4-BE49-F238E27FC236}">
                <a16:creationId xmlns:a16="http://schemas.microsoft.com/office/drawing/2014/main" id="{82D6E2CF-813C-9DC3-7AE7-CBDED9F683C9}"/>
              </a:ext>
            </a:extLst>
          </p:cNvPr>
          <p:cNvSpPr txBox="1"/>
          <p:nvPr/>
        </p:nvSpPr>
        <p:spPr>
          <a:xfrm>
            <a:off x="10770243" y="0"/>
            <a:ext cx="1421757" cy="253916"/>
          </a:xfrm>
          <a:prstGeom prst="rect">
            <a:avLst/>
          </a:prstGeom>
          <a:noFill/>
        </p:spPr>
        <p:txBody>
          <a:bodyPr wrap="square" rtlCol="0">
            <a:spAutoFit/>
          </a:bodyPr>
          <a:lstStyle/>
          <a:p>
            <a:pPr algn="r"/>
            <a:r>
              <a:rPr lang="en-US" altLang="ko-KR" sz="1050" dirty="0">
                <a:solidFill>
                  <a:schemeClr val="bg1"/>
                </a:solidFill>
              </a:rPr>
              <a:t>23/37</a:t>
            </a:r>
            <a:endParaRPr lang="ko-KR" altLang="en-US" sz="1050" dirty="0">
              <a:solidFill>
                <a:schemeClr val="bg1"/>
              </a:solidFill>
            </a:endParaRPr>
          </a:p>
        </p:txBody>
      </p:sp>
      <p:sp>
        <p:nvSpPr>
          <p:cNvPr id="13" name="TextBox 12">
            <a:extLst>
              <a:ext uri="{FF2B5EF4-FFF2-40B4-BE49-F238E27FC236}">
                <a16:creationId xmlns:a16="http://schemas.microsoft.com/office/drawing/2014/main" id="{87FA43A6-6B92-58BE-4268-B76869DD0809}"/>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3FCD4C1C-47C1-41C5-7A1A-4CB4B3BE00EF}"/>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5241DC7B-3E77-9030-6861-EFFA8469868B}"/>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7E6FBEB5-F4AD-6F19-93C6-D05ABBE58747}"/>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A8878D66-E9C5-A053-A046-21BE16E7DC7C}"/>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970D542-1ACF-0C45-BEFB-538545B5EB5C}"/>
                  </a:ext>
                </a:extLst>
              </p:cNvPr>
              <p:cNvSpPr txBox="1"/>
              <p:nvPr/>
            </p:nvSpPr>
            <p:spPr>
              <a:xfrm>
                <a:off x="6583781" y="2932518"/>
                <a:ext cx="5238105" cy="1200842"/>
              </a:xfrm>
              <a:prstGeom prst="rect">
                <a:avLst/>
              </a:prstGeom>
              <a:noFill/>
            </p:spPr>
            <p:txBody>
              <a:bodyPr wrap="square" rtlCol="0">
                <a:spAutoFit/>
              </a:bodyPr>
              <a:lstStyle/>
              <a:p>
                <a:pPr marL="0" indent="0">
                  <a:lnSpc>
                    <a:spcPct val="100000"/>
                  </a:lnSpc>
                  <a:spcBef>
                    <a:spcPts val="450"/>
                  </a:spcBef>
                  <a:buNone/>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𝑅</m:t>
                      </m:r>
                      <m:r>
                        <a:rPr lang="en-US" altLang="ko-KR" sz="2400" b="0" i="1" smtClean="0">
                          <a:latin typeface="Cambria Math" panose="02040503050406030204" pitchFamily="18" charset="0"/>
                        </a:rPr>
                        <m:t>≡</m:t>
                      </m:r>
                      <m:d>
                        <m:dPr>
                          <m:begChr m:val="|"/>
                          <m:endChr m:val="|"/>
                          <m:ctrlPr>
                            <a:rPr lang="en-US" altLang="ko-KR" sz="2400" b="0" i="1" smtClean="0">
                              <a:latin typeface="Cambria Math" panose="02040503050406030204" pitchFamily="18" charset="0"/>
                            </a:rPr>
                          </m:ctrlPr>
                        </m:dPr>
                        <m:e>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𝑑</m:t>
                              </m:r>
                              <m:func>
                                <m:funcPr>
                                  <m:ctrlPr>
                                    <a:rPr lang="en-US" altLang="ko-KR" sz="2400" b="0" i="1" smtClean="0">
                                      <a:latin typeface="Cambria Math" panose="02040503050406030204" pitchFamily="18" charset="0"/>
                                    </a:rPr>
                                  </m:ctrlPr>
                                </m:funcPr>
                                <m:fName>
                                  <m:r>
                                    <m:rPr>
                                      <m:sty m:val="p"/>
                                    </m:rPr>
                                    <a:rPr lang="en-US" altLang="ko-KR" sz="2400" b="0" i="0" smtClean="0">
                                      <a:latin typeface="Cambria Math" panose="02040503050406030204" pitchFamily="18" charset="0"/>
                                    </a:rPr>
                                    <m:t>log</m:t>
                                  </m:r>
                                </m:fName>
                                <m:e>
                                  <m:acc>
                                    <m:accPr>
                                      <m:chr m:val="̅"/>
                                      <m:ctrlPr>
                                        <a:rPr lang="en-US" altLang="ko-KR" sz="2400" b="0" i="1" smtClean="0">
                                          <a:latin typeface="Cambria Math" panose="02040503050406030204" pitchFamily="18" charset="0"/>
                                        </a:rPr>
                                      </m:ctrlPr>
                                    </m:accPr>
                                    <m:e>
                                      <m:r>
                                        <a:rPr lang="en-US" altLang="ko-KR" sz="2400" b="0" i="1" smtClean="0">
                                          <a:latin typeface="Cambria Math" panose="02040503050406030204" pitchFamily="18" charset="0"/>
                                        </a:rPr>
                                        <m:t>𝐷</m:t>
                                      </m:r>
                                    </m:e>
                                  </m:acc>
                                </m:e>
                              </m:func>
                            </m:num>
                            <m:den>
                              <m:r>
                                <a:rPr lang="en-US" altLang="ko-KR" sz="2400" b="0" i="1" smtClean="0">
                                  <a:latin typeface="Cambria Math" panose="02040503050406030204" pitchFamily="18" charset="0"/>
                                </a:rPr>
                                <m:t>𝑑𝑡</m:t>
                              </m:r>
                            </m:den>
                          </m:f>
                        </m:e>
                      </m:d>
                      <m:r>
                        <a:rPr lang="en-US" altLang="ko-KR" sz="2400" b="0" i="1" smtClean="0">
                          <a:latin typeface="Cambria Math" panose="02040503050406030204" pitchFamily="18" charset="0"/>
                        </a:rPr>
                        <m:t>=</m:t>
                      </m:r>
                      <m:f>
                        <m:fPr>
                          <m:ctrlPr>
                            <a:rPr lang="en-US" altLang="ko-KR" sz="2400" b="0" i="1" smtClean="0">
                              <a:latin typeface="Cambria Math" panose="02040503050406030204" pitchFamily="18" charset="0"/>
                            </a:rPr>
                          </m:ctrlPr>
                        </m:fPr>
                        <m:num>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𝑄</m:t>
                              </m:r>
                            </m:e>
                            <m:sub>
                              <m:r>
                                <a:rPr lang="en-US" altLang="ko-KR" sz="2400" b="0" i="1" smtClean="0">
                                  <a:latin typeface="Cambria Math" panose="02040503050406030204" pitchFamily="18" charset="0"/>
                                </a:rPr>
                                <m:t>0</m:t>
                              </m:r>
                            </m:sub>
                          </m:sSub>
                          <m:sSubSup>
                            <m:sSubSupPr>
                              <m:ctrlPr>
                                <a:rPr lang="en-US" altLang="ko-KR" sz="2400" b="0" i="1" smtClean="0">
                                  <a:latin typeface="Cambria Math" panose="02040503050406030204" pitchFamily="18" charset="0"/>
                                </a:rPr>
                              </m:ctrlPr>
                            </m:sSubSupPr>
                            <m:e>
                              <m:acc>
                                <m:accPr>
                                  <m:chr m:val="̅"/>
                                  <m:ctrlPr>
                                    <a:rPr lang="en-US" altLang="ko-KR" sz="2400" b="0" i="1" smtClean="0">
                                      <a:latin typeface="Cambria Math" panose="02040503050406030204" pitchFamily="18" charset="0"/>
                                    </a:rPr>
                                  </m:ctrlPr>
                                </m:accPr>
                                <m:e>
                                  <m:r>
                                    <a:rPr lang="en-US" altLang="ko-KR" sz="2400" b="0" i="1" smtClean="0">
                                      <a:latin typeface="Cambria Math" panose="02040503050406030204" pitchFamily="18" charset="0"/>
                                    </a:rPr>
                                    <m:t>𝐷</m:t>
                                  </m:r>
                                </m:e>
                              </m:acc>
                            </m:e>
                            <m:sub>
                              <m:r>
                                <a:rPr lang="en-US" altLang="ko-KR" sz="2400" b="0" i="1" smtClean="0">
                                  <a:latin typeface="Cambria Math" panose="02040503050406030204" pitchFamily="18" charset="0"/>
                                </a:rPr>
                                <m:t>0</m:t>
                              </m:r>
                            </m:sub>
                            <m:sup>
                              <m:r>
                                <a:rPr lang="en-US" altLang="ko-KR" sz="2400" b="0" i="1" smtClean="0">
                                  <a:latin typeface="Cambria Math" panose="02040503050406030204" pitchFamily="18" charset="0"/>
                                </a:rPr>
                                <m:t>5/2</m:t>
                              </m:r>
                            </m:sup>
                          </m:sSubSup>
                        </m:num>
                        <m:den>
                          <m:r>
                            <a:rPr lang="en-US" altLang="ko-KR" sz="2400" b="0" i="1" smtClean="0">
                              <a:latin typeface="Cambria Math" panose="02040503050406030204" pitchFamily="18" charset="0"/>
                            </a:rPr>
                            <m:t>1+</m:t>
                          </m:r>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5</m:t>
                              </m:r>
                            </m:num>
                            <m:den>
                              <m:r>
                                <a:rPr lang="en-US" altLang="ko-KR" sz="2400" b="0" i="1" smtClean="0">
                                  <a:latin typeface="Cambria Math" panose="02040503050406030204" pitchFamily="18" charset="0"/>
                                </a:rPr>
                                <m:t>2</m:t>
                              </m:r>
                            </m:den>
                          </m:f>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𝑄</m:t>
                              </m:r>
                            </m:e>
                            <m:sub>
                              <m:r>
                                <a:rPr lang="en-US" altLang="ko-KR" sz="2400" b="0" i="1" smtClean="0">
                                  <a:latin typeface="Cambria Math" panose="02040503050406030204" pitchFamily="18" charset="0"/>
                                </a:rPr>
                                <m:t>0</m:t>
                              </m:r>
                            </m:sub>
                          </m:sSub>
                          <m:sSubSup>
                            <m:sSubSupPr>
                              <m:ctrlPr>
                                <a:rPr lang="en-US" altLang="ko-KR" sz="2400" b="0" i="1" smtClean="0">
                                  <a:latin typeface="Cambria Math" panose="02040503050406030204" pitchFamily="18" charset="0"/>
                                </a:rPr>
                              </m:ctrlPr>
                            </m:sSubSupPr>
                            <m:e>
                              <m:acc>
                                <m:accPr>
                                  <m:chr m:val="̅"/>
                                  <m:ctrlPr>
                                    <a:rPr lang="en-US" altLang="ko-KR" sz="2400" b="0" i="1" smtClean="0">
                                      <a:latin typeface="Cambria Math" panose="02040503050406030204" pitchFamily="18" charset="0"/>
                                    </a:rPr>
                                  </m:ctrlPr>
                                </m:accPr>
                                <m:e>
                                  <m:r>
                                    <a:rPr lang="en-US" altLang="ko-KR" sz="2400" b="0" i="1" smtClean="0">
                                      <a:latin typeface="Cambria Math" panose="02040503050406030204" pitchFamily="18" charset="0"/>
                                    </a:rPr>
                                    <m:t>𝐷</m:t>
                                  </m:r>
                                </m:e>
                              </m:acc>
                            </m:e>
                            <m:sub>
                              <m:r>
                                <a:rPr lang="en-US" altLang="ko-KR" sz="2400" b="0" i="1" smtClean="0">
                                  <a:latin typeface="Cambria Math" panose="02040503050406030204" pitchFamily="18" charset="0"/>
                                </a:rPr>
                                <m:t>0</m:t>
                              </m:r>
                            </m:sub>
                            <m:sup>
                              <m:r>
                                <a:rPr lang="en-US" altLang="ko-KR" sz="2400" b="0" i="1" smtClean="0">
                                  <a:latin typeface="Cambria Math" panose="02040503050406030204" pitchFamily="18" charset="0"/>
                                </a:rPr>
                                <m:t>5/2</m:t>
                              </m:r>
                            </m:sup>
                          </m:sSubSup>
                          <m:d>
                            <m:dPr>
                              <m:ctrlPr>
                                <a:rPr lang="en-US" altLang="ko-KR" sz="2400" b="0" i="1" smtClean="0">
                                  <a:latin typeface="Cambria Math" panose="02040503050406030204" pitchFamily="18" charset="0"/>
                                </a:rPr>
                              </m:ctrlPr>
                            </m:dPr>
                            <m:e>
                              <m:r>
                                <a:rPr lang="en-US" altLang="ko-KR" sz="2400" b="0" i="1" smtClean="0">
                                  <a:latin typeface="Cambria Math" panose="02040503050406030204" pitchFamily="18" charset="0"/>
                                </a:rPr>
                                <m:t>𝑡</m:t>
                              </m:r>
                              <m:r>
                                <a:rPr lang="en-US" altLang="ko-KR" sz="2400" b="0" i="1" smtClean="0">
                                  <a:latin typeface="Cambria Math" panose="02040503050406030204" pitchFamily="18" charset="0"/>
                                </a:rPr>
                                <m:t>−</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𝑡</m:t>
                                  </m:r>
                                </m:e>
                                <m:sub>
                                  <m:r>
                                    <a:rPr lang="en-US" altLang="ko-KR" sz="2400" b="0" i="1" smtClean="0">
                                      <a:latin typeface="Cambria Math" panose="02040503050406030204" pitchFamily="18" charset="0"/>
                                    </a:rPr>
                                    <m:t>0</m:t>
                                  </m:r>
                                </m:sub>
                              </m:sSub>
                            </m:e>
                          </m:d>
                        </m:den>
                      </m:f>
                    </m:oMath>
                  </m:oMathPara>
                </a14:m>
                <a:endParaRPr lang="en-US" altLang="ko-KR" sz="2400" b="0" dirty="0">
                  <a:latin typeface="Abadi" panose="020B0604020104020204" pitchFamily="34" charset="0"/>
                </a:endParaRPr>
              </a:p>
            </p:txBody>
          </p:sp>
        </mc:Choice>
        <mc:Fallback xmlns="">
          <p:sp>
            <p:nvSpPr>
              <p:cNvPr id="15" name="TextBox 14">
                <a:extLst>
                  <a:ext uri="{FF2B5EF4-FFF2-40B4-BE49-F238E27FC236}">
                    <a16:creationId xmlns:a16="http://schemas.microsoft.com/office/drawing/2014/main" id="{B970D542-1ACF-0C45-BEFB-538545B5EB5C}"/>
                  </a:ext>
                </a:extLst>
              </p:cNvPr>
              <p:cNvSpPr txBox="1">
                <a:spLocks noRot="1" noChangeAspect="1" noMove="1" noResize="1" noEditPoints="1" noAdjustHandles="1" noChangeArrowheads="1" noChangeShapeType="1" noTextEdit="1"/>
              </p:cNvSpPr>
              <p:nvPr/>
            </p:nvSpPr>
            <p:spPr>
              <a:xfrm>
                <a:off x="6583781" y="2932518"/>
                <a:ext cx="5238105" cy="1200842"/>
              </a:xfrm>
              <a:prstGeom prst="rect">
                <a:avLst/>
              </a:prstGeom>
              <a:blipFill>
                <a:blip r:embed="rId3"/>
                <a:stretch>
                  <a:fillRect/>
                </a:stretch>
              </a:blipFill>
            </p:spPr>
            <p:txBody>
              <a:bodyPr/>
              <a:lstStyle/>
              <a:p>
                <a:r>
                  <a:rPr lang="ko-KR" altLang="en-US">
                    <a:noFill/>
                  </a:rPr>
                  <a:t> </a:t>
                </a:r>
              </a:p>
            </p:txBody>
          </p:sp>
        </mc:Fallback>
      </mc:AlternateContent>
      <p:pic>
        <p:nvPicPr>
          <p:cNvPr id="5" name="그림 4">
            <a:extLst>
              <a:ext uri="{FF2B5EF4-FFF2-40B4-BE49-F238E27FC236}">
                <a16:creationId xmlns:a16="http://schemas.microsoft.com/office/drawing/2014/main" id="{F1C4FC09-FE72-19C0-58E1-EE39083DC509}"/>
              </a:ext>
            </a:extLst>
          </p:cNvPr>
          <p:cNvPicPr>
            <a:picLocks noChangeAspect="1"/>
          </p:cNvPicPr>
          <p:nvPr/>
        </p:nvPicPr>
        <p:blipFill>
          <a:blip r:embed="rId4"/>
          <a:stretch>
            <a:fillRect/>
          </a:stretch>
        </p:blipFill>
        <p:spPr>
          <a:xfrm>
            <a:off x="232357" y="1304637"/>
            <a:ext cx="6190214" cy="4211958"/>
          </a:xfrm>
          <a:prstGeom prst="rect">
            <a:avLst/>
          </a:prstGeom>
        </p:spPr>
      </p:pic>
      <mc:AlternateContent xmlns:mc="http://schemas.openxmlformats.org/markup-compatibility/2006" xmlns:a14="http://schemas.microsoft.com/office/drawing/2010/main">
        <mc:Choice Requires="a14">
          <p:sp>
            <p:nvSpPr>
              <p:cNvPr id="12" name="내용 개체 틀 2">
                <a:extLst>
                  <a:ext uri="{FF2B5EF4-FFF2-40B4-BE49-F238E27FC236}">
                    <a16:creationId xmlns:a16="http://schemas.microsoft.com/office/drawing/2014/main" id="{EDADF3B0-BDF9-288E-1F68-A54435542285}"/>
                  </a:ext>
                </a:extLst>
              </p:cNvPr>
              <p:cNvSpPr txBox="1">
                <a:spLocks/>
              </p:cNvSpPr>
              <p:nvPr/>
            </p:nvSpPr>
            <p:spPr>
              <a:xfrm>
                <a:off x="370114" y="5516595"/>
                <a:ext cx="11451772" cy="875733"/>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𝑄</m:t>
                          </m:r>
                        </m:e>
                        <m:sub>
                          <m:r>
                            <a:rPr lang="en-US" altLang="ko-KR" sz="2000" b="0" i="1" smtClean="0">
                              <a:solidFill>
                                <a:schemeClr val="tx1"/>
                              </a:solidFill>
                              <a:latin typeface="Cambria Math" panose="02040503050406030204" pitchFamily="18" charset="0"/>
                            </a:rPr>
                            <m:t>0</m:t>
                          </m:r>
                        </m:sub>
                      </m:sSub>
                      <m:r>
                        <a:rPr lang="en-US" altLang="ko-KR" sz="2000" b="0" i="1" smtClean="0">
                          <a:solidFill>
                            <a:schemeClr val="tx1"/>
                          </a:solidFill>
                          <a:latin typeface="Cambria Math" panose="02040503050406030204" pitchFamily="18" charset="0"/>
                        </a:rPr>
                        <m:t>=</m:t>
                      </m:r>
                      <m:sSub>
                        <m:sSubPr>
                          <m:ctrlPr>
                            <a:rPr lang="en-US" altLang="ko-KR" sz="2000" b="0" i="1" smtClean="0">
                              <a:solidFill>
                                <a:schemeClr val="tx1"/>
                              </a:solidFill>
                              <a:latin typeface="Cambria Math" panose="02040503050406030204" pitchFamily="18" charset="0"/>
                            </a:rPr>
                          </m:ctrlPr>
                        </m:sSubPr>
                        <m:e>
                          <m:acc>
                            <m:accPr>
                              <m:chr m:val="̃"/>
                              <m:ctrlPr>
                                <a:rPr lang="en-US" altLang="ko-KR" sz="2000" b="0" i="1" smtClean="0">
                                  <a:solidFill>
                                    <a:schemeClr val="tx1"/>
                                  </a:solidFill>
                                  <a:latin typeface="Cambria Math" panose="02040503050406030204" pitchFamily="18" charset="0"/>
                                </a:rPr>
                              </m:ctrlPr>
                            </m:accPr>
                            <m:e>
                              <m:r>
                                <a:rPr lang="en-US" altLang="ko-KR" sz="2000" b="0" i="1" smtClean="0">
                                  <a:solidFill>
                                    <a:schemeClr val="tx1"/>
                                  </a:solidFill>
                                  <a:latin typeface="Cambria Math" panose="02040503050406030204" pitchFamily="18" charset="0"/>
                                </a:rPr>
                                <m:t>𝜅</m:t>
                              </m:r>
                            </m:e>
                          </m:acc>
                        </m:e>
                        <m:sub>
                          <m:r>
                            <a:rPr lang="en-US" altLang="ko-KR" sz="2000" b="0" i="1" smtClean="0">
                              <a:solidFill>
                                <a:schemeClr val="tx1"/>
                              </a:solidFill>
                              <a:latin typeface="Cambria Math" panose="02040503050406030204" pitchFamily="18" charset="0"/>
                            </a:rPr>
                            <m:t>0</m:t>
                          </m:r>
                        </m:sub>
                      </m:sSub>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a:rPr lang="en-US" altLang="ko-KR" sz="2000" i="1">
                                          <a:latin typeface="Cambria Math" panose="02040503050406030204" pitchFamily="18" charset="0"/>
                                        </a:rPr>
                                        <m:t>𝑠</m:t>
                                      </m:r>
                                    </m:sub>
                                  </m:sSub>
                                  <m:r>
                                    <a:rPr lang="en-US" altLang="ko-KR" sz="2000" i="1">
                                      <a:latin typeface="Cambria Math" panose="02040503050406030204" pitchFamily="18" charset="0"/>
                                    </a:rPr>
                                    <m:t>+</m:t>
                                  </m:r>
                                  <m:r>
                                    <a:rPr lang="en-US" altLang="ko-KR" sz="2000" b="0" i="1" smtClean="0">
                                      <a:solidFill>
                                        <a:schemeClr val="tx1"/>
                                      </a:solidFill>
                                      <a:latin typeface="Cambria Math" panose="02040503050406030204" pitchFamily="18" charset="0"/>
                                    </a:rPr>
                                    <m:t>2</m:t>
                                  </m:r>
                                  <m:r>
                                    <a:rPr lang="en-US" altLang="ko-KR" sz="2000" b="0" i="1" smtClean="0">
                                      <a:solidFill>
                                        <a:schemeClr val="tx1"/>
                                      </a:solidFill>
                                      <a:latin typeface="Cambria Math" panose="02040503050406030204" pitchFamily="18" charset="0"/>
                                    </a:rPr>
                                    <m:t>𝛾</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m:rPr>
                                          <m:sty m:val="p"/>
                                        </m:rPr>
                                        <a:rPr lang="en-US" altLang="ko-KR" sz="2000" b="0" i="1" smtClean="0">
                                          <a:solidFill>
                                            <a:schemeClr val="tx1"/>
                                          </a:solidFill>
                                          <a:latin typeface="Cambria Math" panose="02040503050406030204" pitchFamily="18" charset="0"/>
                                        </a:rPr>
                                        <m:t>bh</m:t>
                                      </m:r>
                                    </m:sub>
                                  </m:sSub>
                                </m:num>
                                <m:den>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9</m:t>
                                      </m:r>
                                    </m:sup>
                                  </m:sSup>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m:t>
                                      </m:r>
                                    </m:sub>
                                  </m:sSub>
                                </m:den>
                              </m:f>
                            </m:e>
                          </m:d>
                        </m:e>
                        <m:sup>
                          <m:r>
                            <a:rPr lang="en-US" altLang="ko-KR" sz="2000" b="0" i="1" smtClean="0">
                              <a:solidFill>
                                <a:schemeClr val="tx1"/>
                              </a:solidFill>
                              <a:latin typeface="Cambria Math" panose="02040503050406030204" pitchFamily="18" charset="0"/>
                            </a:rPr>
                            <m:t>4</m:t>
                          </m:r>
                        </m:sup>
                      </m:sSup>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m:rPr>
                                          <m:sty m:val="p"/>
                                        </m:rPr>
                                        <a:rPr lang="en-US" altLang="ko-KR" sz="2000" b="0" i="1" smtClean="0">
                                          <a:solidFill>
                                            <a:schemeClr val="tx1"/>
                                          </a:solidFill>
                                          <a:latin typeface="Cambria Math" panose="02040503050406030204" pitchFamily="18" charset="0"/>
                                        </a:rPr>
                                        <m:t>bh</m:t>
                                      </m:r>
                                    </m:sub>
                                  </m:sSub>
                                </m:num>
                                <m:den>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8</m:t>
                                      </m:r>
                                    </m:sup>
                                  </m:sSup>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m:t>
                                      </m:r>
                                    </m:sub>
                                  </m:sSub>
                                </m:den>
                              </m:f>
                            </m:e>
                          </m:d>
                        </m:e>
                        <m:sup>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1</m:t>
                              </m:r>
                            </m:num>
                            <m:den>
                              <m:r>
                                <a:rPr lang="en-US" altLang="ko-KR" sz="2000" b="0" i="1" smtClean="0">
                                  <a:solidFill>
                                    <a:schemeClr val="tx1"/>
                                  </a:solidFill>
                                  <a:latin typeface="Cambria Math" panose="02040503050406030204" pitchFamily="18" charset="0"/>
                                </a:rPr>
                                <m:t>2</m:t>
                              </m:r>
                            </m:den>
                          </m:f>
                        </m:sup>
                      </m:sSup>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𝜙</m:t>
                                      </m:r>
                                    </m:sub>
                                  </m:sSub>
                                </m:num>
                                <m:den>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−21</m:t>
                                      </m:r>
                                    </m:sup>
                                  </m:sSup>
                                  <m:r>
                                    <m:rPr>
                                      <m:sty m:val="p"/>
                                    </m:rPr>
                                    <a:rPr lang="en-US" altLang="ko-KR" sz="2000" b="0" i="1" smtClean="0">
                                      <a:solidFill>
                                        <a:schemeClr val="tx1"/>
                                      </a:solidFill>
                                      <a:latin typeface="Cambria Math" panose="02040503050406030204" pitchFamily="18" charset="0"/>
                                    </a:rPr>
                                    <m:t>eV</m:t>
                                  </m:r>
                                </m:den>
                              </m:f>
                            </m:e>
                          </m:d>
                        </m:e>
                        <m:sup>
                          <m:r>
                            <a:rPr lang="en-US" altLang="ko-KR" sz="2000" b="0" i="1" smtClean="0">
                              <a:solidFill>
                                <a:schemeClr val="tx1"/>
                              </a:solidFill>
                              <a:latin typeface="Cambria Math" panose="02040503050406030204" pitchFamily="18" charset="0"/>
                            </a:rPr>
                            <m:t>8</m:t>
                          </m:r>
                        </m:sup>
                      </m:sSup>
                      <m:d>
                        <m:dPr>
                          <m:begChr m:val="["/>
                          <m:endChr m:val="]"/>
                          <m:ctrlPr>
                            <a:rPr lang="en-US" altLang="ko-KR" sz="2000" b="0" i="1" smtClean="0">
                              <a:solidFill>
                                <a:schemeClr val="tx1"/>
                              </a:solidFill>
                              <a:latin typeface="Cambria Math" panose="02040503050406030204" pitchFamily="18" charset="0"/>
                            </a:rPr>
                          </m:ctrlPr>
                        </m:dPr>
                        <m:e>
                          <m:sSup>
                            <m:sSupPr>
                              <m:ctrlPr>
                                <a:rPr lang="en-US" altLang="ko-KR" sz="2000" b="0" i="1" smtClean="0">
                                  <a:solidFill>
                                    <a:schemeClr val="tx1"/>
                                  </a:solidFill>
                                  <a:latin typeface="Cambria Math" panose="02040503050406030204" pitchFamily="18" charset="0"/>
                                </a:rPr>
                              </m:ctrlPr>
                            </m:sSupPr>
                            <m:e>
                              <m:r>
                                <m:rPr>
                                  <m:sty m:val="p"/>
                                </m:rPr>
                                <a:rPr lang="en-US" altLang="ko-KR" sz="2000" b="0" i="0" smtClean="0">
                                  <a:solidFill>
                                    <a:schemeClr val="tx1"/>
                                  </a:solidFill>
                                  <a:latin typeface="Cambria Math" panose="02040503050406030204" pitchFamily="18" charset="0"/>
                                </a:rPr>
                                <m:t>Myr</m:t>
                              </m:r>
                            </m:e>
                            <m:sup>
                              <m:r>
                                <a:rPr lang="en-US" altLang="ko-KR" sz="2000" b="0" i="1" smtClean="0">
                                  <a:solidFill>
                                    <a:schemeClr val="tx1"/>
                                  </a:solidFill>
                                  <a:latin typeface="Cambria Math" panose="02040503050406030204" pitchFamily="18" charset="0"/>
                                </a:rPr>
                                <m:t>−1</m:t>
                              </m:r>
                            </m:sup>
                          </m:sSup>
                          <m:sSup>
                            <m:sSupPr>
                              <m:ctrlPr>
                                <a:rPr lang="en-US" altLang="ko-KR" sz="2000" b="0" i="1" smtClean="0">
                                  <a:solidFill>
                                    <a:schemeClr val="tx1"/>
                                  </a:solidFill>
                                  <a:latin typeface="Cambria Math" panose="02040503050406030204" pitchFamily="18" charset="0"/>
                                </a:rPr>
                              </m:ctrlPr>
                            </m:sSupPr>
                            <m:e>
                              <m:r>
                                <m:rPr>
                                  <m:sty m:val="p"/>
                                </m:rPr>
                                <a:rPr lang="en-US" altLang="ko-KR" sz="2000" b="0" i="0" smtClean="0">
                                  <a:solidFill>
                                    <a:schemeClr val="tx1"/>
                                  </a:solidFill>
                                  <a:latin typeface="Cambria Math" panose="02040503050406030204" pitchFamily="18" charset="0"/>
                                </a:rPr>
                                <m:t>pc</m:t>
                              </m:r>
                            </m:e>
                            <m:sup>
                              <m:r>
                                <a:rPr lang="en-US" altLang="ko-KR" sz="2000" b="0" i="1" smtClean="0">
                                  <a:solidFill>
                                    <a:schemeClr val="tx1"/>
                                  </a:solidFill>
                                  <a:latin typeface="Cambria Math" panose="02040503050406030204" pitchFamily="18" charset="0"/>
                                </a:rPr>
                                <m:t>−5/2</m:t>
                              </m:r>
                            </m:sup>
                          </m:sSup>
                        </m:e>
                      </m:d>
                      <m:r>
                        <a:rPr lang="en-US" altLang="ko-KR" sz="2000" b="0" i="1" smtClean="0">
                          <a:solidFill>
                            <a:schemeClr val="tx1"/>
                          </a:solidFill>
                          <a:latin typeface="Cambria Math" panose="02040503050406030204" pitchFamily="18" charset="0"/>
                        </a:rPr>
                        <m:t>   ⇒    </m:t>
                      </m:r>
                      <m:r>
                        <a:rPr lang="en-US" altLang="ko-KR" sz="2000" b="0" i="1" smtClean="0">
                          <a:solidFill>
                            <a:schemeClr val="bg1"/>
                          </a:solidFill>
                          <a:latin typeface="Cambria Math" panose="02040503050406030204" pitchFamily="18" charset="0"/>
                        </a:rPr>
                        <m:t>𝐻𝑒</m:t>
                      </m:r>
                      <m:r>
                        <a:rPr lang="en-US" altLang="ko-KR" sz="2000" b="0" i="1" smtClean="0">
                          <a:solidFill>
                            <a:schemeClr val="bg1"/>
                          </a:solidFill>
                          <a:latin typeface="Cambria Math" panose="02040503050406030204" pitchFamily="18" charset="0"/>
                        </a:rPr>
                        <m:t> </m:t>
                      </m:r>
                      <m:r>
                        <a:rPr lang="en-US" altLang="ko-KR" sz="2000" b="0" i="1" smtClean="0">
                          <a:solidFill>
                            <a:schemeClr val="bg1"/>
                          </a:solidFill>
                          <a:latin typeface="Cambria Math" panose="02040503050406030204" pitchFamily="18" charset="0"/>
                        </a:rPr>
                        <m:t>𝑠𝑎𝑖𝑑</m:t>
                      </m:r>
                      <m:r>
                        <a:rPr lang="en-US" altLang="ko-KR" sz="2000" b="0" i="1" smtClean="0">
                          <a:solidFill>
                            <a:schemeClr val="bg1"/>
                          </a:solidFill>
                          <a:latin typeface="Cambria Math" panose="02040503050406030204" pitchFamily="18" charset="0"/>
                        </a:rPr>
                        <m:t> </m:t>
                      </m:r>
                      <m:r>
                        <a:rPr lang="en-US" altLang="ko-KR" sz="2000" b="0" i="1" smtClean="0">
                          <a:solidFill>
                            <a:schemeClr val="bg1"/>
                          </a:solidFill>
                          <a:latin typeface="Cambria Math" panose="02040503050406030204" pitchFamily="18" charset="0"/>
                        </a:rPr>
                        <m:t>𝑑𝑜𝑐</m:t>
                      </m:r>
                      <m:r>
                        <a:rPr lang="en-US" altLang="ko-KR" sz="2000" b="0" i="1" smtClean="0">
                          <a:solidFill>
                            <a:schemeClr val="bg1"/>
                          </a:solidFill>
                          <a:latin typeface="Cambria Math" panose="02040503050406030204" pitchFamily="18" charset="0"/>
                        </a:rPr>
                        <m:t>!</m:t>
                      </m:r>
                      <m:r>
                        <a:rPr lang="en-US" altLang="ko-KR" sz="2000" b="0" i="1" smtClean="0">
                          <a:solidFill>
                            <a:schemeClr val="bg1"/>
                          </a:solidFill>
                          <a:latin typeface="Cambria Math" panose="02040503050406030204" pitchFamily="18" charset="0"/>
                        </a:rPr>
                        <m:t>𝑌𝑒𝑎h</m:t>
                      </m:r>
                      <m:r>
                        <a:rPr lang="en-US" altLang="ko-KR" sz="2000" b="0" i="1" smtClean="0">
                          <a:solidFill>
                            <a:schemeClr val="bg1"/>
                          </a:solidFill>
                          <a:latin typeface="Cambria Math" panose="02040503050406030204" pitchFamily="18" charset="0"/>
                        </a:rPr>
                        <m:t>!</m:t>
                      </m:r>
                    </m:oMath>
                  </m:oMathPara>
                </a14:m>
                <a:endParaRPr lang="en-US" altLang="ko-KR" sz="2000" dirty="0">
                  <a:solidFill>
                    <a:schemeClr val="tx1"/>
                  </a:solidFill>
                </a:endParaRPr>
              </a:p>
            </p:txBody>
          </p:sp>
        </mc:Choice>
        <mc:Fallback xmlns="">
          <p:sp>
            <p:nvSpPr>
              <p:cNvPr id="12" name="내용 개체 틀 2">
                <a:extLst>
                  <a:ext uri="{FF2B5EF4-FFF2-40B4-BE49-F238E27FC236}">
                    <a16:creationId xmlns:a16="http://schemas.microsoft.com/office/drawing/2014/main" id="{EDADF3B0-BDF9-288E-1F68-A54435542285}"/>
                  </a:ext>
                </a:extLst>
              </p:cNvPr>
              <p:cNvSpPr txBox="1">
                <a:spLocks noRot="1" noChangeAspect="1" noMove="1" noResize="1" noEditPoints="1" noAdjustHandles="1" noChangeArrowheads="1" noChangeShapeType="1" noTextEdit="1"/>
              </p:cNvSpPr>
              <p:nvPr/>
            </p:nvSpPr>
            <p:spPr>
              <a:xfrm>
                <a:off x="370114" y="5516595"/>
                <a:ext cx="11451772" cy="875733"/>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01EA3F2-B660-7AD1-3741-9212F612A5E9}"/>
                  </a:ext>
                </a:extLst>
              </p:cNvPr>
              <p:cNvSpPr txBox="1"/>
              <p:nvPr/>
            </p:nvSpPr>
            <p:spPr>
              <a:xfrm>
                <a:off x="8647538" y="5641644"/>
                <a:ext cx="2284087" cy="710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eqArr>
                            <m:eqArrPr>
                              <m:ctrlPr>
                                <a:rPr lang="en-US" altLang="ko-KR" i="1" smtClean="0">
                                  <a:latin typeface="Cambria Math" panose="02040503050406030204" pitchFamily="18" charset="0"/>
                                </a:rPr>
                              </m:ctrlPr>
                            </m:eqArrPr>
                            <m:e>
                              <m:sSub>
                                <m:sSubPr>
                                  <m:ctrlPr>
                                    <a:rPr lang="en-US" altLang="ko-KR" b="0" i="1" smtClean="0">
                                      <a:latin typeface="Cambria Math" panose="02040503050406030204" pitchFamily="18" charset="0"/>
                                    </a:rPr>
                                  </m:ctrlPr>
                                </m:sSubPr>
                                <m:e>
                                  <m:acc>
                                    <m:accPr>
                                      <m:chr m:val="̃"/>
                                      <m:ctrlPr>
                                        <a:rPr lang="en-US" altLang="ko-KR" b="0" i="1" smtClean="0">
                                          <a:latin typeface="Cambria Math" panose="02040503050406030204" pitchFamily="18" charset="0"/>
                                        </a:rPr>
                                      </m:ctrlPr>
                                    </m:accPr>
                                    <m:e>
                                      <m:r>
                                        <a:rPr lang="en-US" altLang="ko-KR" b="0" i="1" smtClean="0">
                                          <a:latin typeface="Cambria Math" panose="02040503050406030204" pitchFamily="18" charset="0"/>
                                        </a:rPr>
                                        <m:t>𝜅</m:t>
                                      </m:r>
                                    </m:e>
                                  </m:acc>
                                </m:e>
                                <m:sub>
                                  <m:r>
                                    <a:rPr lang="en-US" altLang="ko-KR" b="0" i="1" smtClean="0">
                                      <a:latin typeface="Cambria Math" panose="02040503050406030204" pitchFamily="18" charset="0"/>
                                    </a:rPr>
                                    <m:t>0</m:t>
                                  </m:r>
                                </m:sub>
                              </m:sSub>
                              <m:r>
                                <a:rPr lang="en-US" altLang="ko-KR" b="0" i="1" smtClean="0">
                                  <a:latin typeface="Cambria Math" panose="02040503050406030204" pitchFamily="18" charset="0"/>
                                </a:rPr>
                                <m:t>=1.324±0.029</m:t>
                              </m:r>
                            </m:e>
                            <m:e>
                              <m:r>
                                <a:rPr lang="en-US" altLang="ko-KR" b="0" i="1" smtClean="0">
                                  <a:latin typeface="Cambria Math" panose="02040503050406030204" pitchFamily="18" charset="0"/>
                                </a:rPr>
                                <m:t>𝛾</m:t>
                              </m:r>
                              <m:r>
                                <a:rPr lang="en-US" altLang="ko-KR" b="0" i="1" smtClean="0">
                                  <a:latin typeface="Cambria Math" panose="02040503050406030204" pitchFamily="18" charset="0"/>
                                </a:rPr>
                                <m:t>=2.192±0.034</m:t>
                              </m:r>
                            </m:e>
                          </m:eqArr>
                        </m:e>
                      </m:d>
                    </m:oMath>
                  </m:oMathPara>
                </a14:m>
                <a:endParaRPr lang="ko-KR" altLang="en-US" dirty="0"/>
              </a:p>
            </p:txBody>
          </p:sp>
        </mc:Choice>
        <mc:Fallback xmlns="">
          <p:sp>
            <p:nvSpPr>
              <p:cNvPr id="22" name="TextBox 21">
                <a:extLst>
                  <a:ext uri="{FF2B5EF4-FFF2-40B4-BE49-F238E27FC236}">
                    <a16:creationId xmlns:a16="http://schemas.microsoft.com/office/drawing/2014/main" id="{B01EA3F2-B660-7AD1-3741-9212F612A5E9}"/>
                  </a:ext>
                </a:extLst>
              </p:cNvPr>
              <p:cNvSpPr txBox="1">
                <a:spLocks noRot="1" noChangeAspect="1" noMove="1" noResize="1" noEditPoints="1" noAdjustHandles="1" noChangeArrowheads="1" noChangeShapeType="1" noTextEdit="1"/>
              </p:cNvSpPr>
              <p:nvPr/>
            </p:nvSpPr>
            <p:spPr>
              <a:xfrm>
                <a:off x="8647538" y="5641644"/>
                <a:ext cx="2284087" cy="710194"/>
              </a:xfrm>
              <a:prstGeom prst="rect">
                <a:avLst/>
              </a:prstGeom>
              <a:blipFill>
                <a:blip r:embed="rId6"/>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467437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8633-E63B-CBD8-C1AF-4833D623FDDB}"/>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AC65C392-F918-B856-620C-578B490E88C1}"/>
              </a:ext>
            </a:extLst>
          </p:cNvPr>
          <p:cNvSpPr/>
          <p:nvPr/>
        </p:nvSpPr>
        <p:spPr>
          <a:xfrm>
            <a:off x="0" y="6679331"/>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73DBB4DA-29F2-972B-44A9-DD74FB156FC2}"/>
              </a:ext>
            </a:extLst>
          </p:cNvPr>
          <p:cNvSpPr txBox="1"/>
          <p:nvPr/>
        </p:nvSpPr>
        <p:spPr>
          <a:xfrm>
            <a:off x="-1" y="6627165"/>
            <a:ext cx="1421757" cy="253916"/>
          </a:xfrm>
          <a:prstGeom prst="rect">
            <a:avLst/>
          </a:prstGeom>
          <a:noFill/>
        </p:spPr>
        <p:txBody>
          <a:bodyPr wrap="square" rtlCol="0">
            <a:spAutoFit/>
          </a:bodyPr>
          <a:lstStyle/>
          <a:p>
            <a:r>
              <a:rPr lang="en-US" altLang="ko-KR" sz="1050" dirty="0">
                <a:solidFill>
                  <a:schemeClr val="bg1"/>
                </a:solidFill>
              </a:rPr>
              <a:t>Hyeonmo Koo</a:t>
            </a:r>
            <a:endParaRPr lang="ko-KR" altLang="en-US" sz="1050" dirty="0">
              <a:solidFill>
                <a:schemeClr val="bg1"/>
              </a:solidFill>
            </a:endParaRPr>
          </a:p>
        </p:txBody>
      </p:sp>
      <p:sp>
        <p:nvSpPr>
          <p:cNvPr id="8" name="제목 1">
            <a:extLst>
              <a:ext uri="{FF2B5EF4-FFF2-40B4-BE49-F238E27FC236}">
                <a16:creationId xmlns:a16="http://schemas.microsoft.com/office/drawing/2014/main" id="{D5F4E5D3-47F3-D650-7850-90663C1BA1BE}"/>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Is the orbit sufficiently circular?</a:t>
            </a:r>
            <a:endParaRPr lang="ko-KR" altLang="en-US" sz="4000" b="1" dirty="0">
              <a:latin typeface="Grandview" panose="020B0502040204020203" pitchFamily="34" charset="0"/>
              <a:cs typeface="Arial" panose="020B0604020202020204" pitchFamily="34" charset="0"/>
            </a:endParaRPr>
          </a:p>
        </p:txBody>
      </p:sp>
      <p:sp>
        <p:nvSpPr>
          <p:cNvPr id="9" name="직사각형 8">
            <a:extLst>
              <a:ext uri="{FF2B5EF4-FFF2-40B4-BE49-F238E27FC236}">
                <a16:creationId xmlns:a16="http://schemas.microsoft.com/office/drawing/2014/main" id="{B1A02F40-CD12-B43A-B7E4-D12172A17156}"/>
              </a:ext>
            </a:extLst>
          </p:cNvPr>
          <p:cNvSpPr/>
          <p:nvPr/>
        </p:nvSpPr>
        <p:spPr>
          <a:xfrm>
            <a:off x="0" y="0"/>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mc:AlternateContent xmlns:mc="http://schemas.openxmlformats.org/markup-compatibility/2006" xmlns:a14="http://schemas.microsoft.com/office/drawing/2010/main">
        <mc:Choice Requires="a14">
          <p:sp>
            <p:nvSpPr>
              <p:cNvPr id="6" name="내용 개체 틀 2">
                <a:extLst>
                  <a:ext uri="{FF2B5EF4-FFF2-40B4-BE49-F238E27FC236}">
                    <a16:creationId xmlns:a16="http://schemas.microsoft.com/office/drawing/2014/main" id="{A51ABCFF-676C-C6E6-13E7-43F6E0454401}"/>
                  </a:ext>
                </a:extLst>
              </p:cNvPr>
              <p:cNvSpPr txBox="1">
                <a:spLocks/>
              </p:cNvSpPr>
              <p:nvPr/>
            </p:nvSpPr>
            <p:spPr>
              <a:xfrm>
                <a:off x="4724641" y="1495130"/>
                <a:ext cx="6965314" cy="2257571"/>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t>Considering the mass inside the SMBH’s orbit…</a:t>
                </a:r>
              </a:p>
              <a:p>
                <a:pPr marL="0" indent="0">
                  <a:buNone/>
                </a:pPr>
                <a14:m>
                  <m:oMathPara xmlns:m="http://schemas.openxmlformats.org/officeDocument/2006/math">
                    <m:oMathParaPr>
                      <m:jc m:val="centerGroup"/>
                    </m:oMathParaPr>
                    <m:oMath xmlns:m="http://schemas.openxmlformats.org/officeDocument/2006/math">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𝑣</m:t>
                          </m:r>
                        </m:e>
                        <m:sup>
                          <m:r>
                            <a:rPr lang="en-US" altLang="ko-KR" sz="2000" b="0" i="1" smtClean="0">
                              <a:solidFill>
                                <a:schemeClr val="tx1"/>
                              </a:solidFill>
                              <a:latin typeface="Cambria Math" panose="02040503050406030204" pitchFamily="18" charset="0"/>
                            </a:rPr>
                            <m:t>2</m:t>
                          </m:r>
                        </m:sup>
                      </m:sSup>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𝐷</m:t>
                          </m:r>
                        </m:e>
                      </m:d>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𝐺</m:t>
                          </m:r>
                          <m:d>
                            <m:dPr>
                              <m:ctrlPr>
                                <a:rPr lang="en-US" altLang="ko-KR" sz="2000" b="0" i="1" smtClean="0">
                                  <a:solidFill>
                                    <a:schemeClr val="tx1"/>
                                  </a:solidFill>
                                  <a:latin typeface="Cambria Math" panose="02040503050406030204" pitchFamily="18" charset="0"/>
                                </a:rPr>
                              </m:ctrlPr>
                            </m:dPr>
                            <m:e>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m:rPr>
                                      <m:sty m:val="p"/>
                                    </m:rPr>
                                    <a:rPr lang="en-US" altLang="ko-KR" sz="2000" b="0" i="1" smtClean="0">
                                      <a:solidFill>
                                        <a:schemeClr val="tx1"/>
                                      </a:solidFill>
                                      <a:latin typeface="Cambria Math" panose="02040503050406030204" pitchFamily="18" charset="0"/>
                                    </a:rPr>
                                    <m:t>bh</m:t>
                                  </m:r>
                                </m:sub>
                              </m:sSub>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𝛿</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𝑠</m:t>
                                  </m:r>
                                </m:sub>
                              </m:sSub>
                            </m:e>
                          </m:d>
                        </m:num>
                        <m:den>
                          <m:r>
                            <a:rPr lang="en-US" altLang="ko-KR" sz="2000" b="0" i="1" smtClean="0">
                              <a:solidFill>
                                <a:schemeClr val="tx1"/>
                              </a:solidFill>
                              <a:latin typeface="Cambria Math" panose="02040503050406030204" pitchFamily="18" charset="0"/>
                            </a:rPr>
                            <m:t>2</m:t>
                          </m:r>
                          <m:r>
                            <a:rPr lang="en-US" altLang="ko-KR" sz="2000" b="0" i="1" smtClean="0">
                              <a:solidFill>
                                <a:schemeClr val="tx1"/>
                              </a:solidFill>
                              <a:latin typeface="Cambria Math" panose="02040503050406030204" pitchFamily="18" charset="0"/>
                            </a:rPr>
                            <m:t>𝐷</m:t>
                          </m:r>
                        </m:den>
                      </m:f>
                      <m:r>
                        <a:rPr lang="en-US" altLang="ko-KR" sz="2000" b="0" i="1" smtClean="0">
                          <a:solidFill>
                            <a:schemeClr val="tx1"/>
                          </a:solidFill>
                          <a:latin typeface="Cambria Math" panose="02040503050406030204" pitchFamily="18" charset="0"/>
                        </a:rPr>
                        <m:t>  ⇒</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𝐺</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m:rPr>
                                  <m:sty m:val="p"/>
                                </m:rPr>
                                <a:rPr lang="en-US" altLang="ko-KR" sz="2000" i="1">
                                  <a:latin typeface="Cambria Math" panose="02040503050406030204" pitchFamily="18" charset="0"/>
                                </a:rPr>
                                <m:t>bh</m:t>
                              </m:r>
                            </m:sub>
                          </m:sSub>
                          <m:d>
                            <m:dPr>
                              <m:ctrlPr>
                                <a:rPr lang="en-US" altLang="ko-KR" sz="2000" i="1">
                                  <a:latin typeface="Cambria Math" panose="02040503050406030204" pitchFamily="18" charset="0"/>
                                </a:rPr>
                              </m:ctrlPr>
                            </m:dPr>
                            <m:e>
                              <m:r>
                                <a:rPr lang="en-US" altLang="ko-KR" sz="2000" b="0" i="1" smtClean="0">
                                  <a:latin typeface="Cambria Math" panose="02040503050406030204" pitchFamily="18" charset="0"/>
                                </a:rPr>
                                <m:t>1</m:t>
                              </m:r>
                              <m:r>
                                <a:rPr lang="en-US" altLang="ko-KR" sz="2000" i="1">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𝐵</m:t>
                                  </m:r>
                                </m:e>
                                <m:sub>
                                  <m:r>
                                    <a:rPr lang="en-US" altLang="ko-KR" sz="2000" b="0" i="1" smtClean="0">
                                      <a:latin typeface="Cambria Math" panose="02040503050406030204" pitchFamily="18" charset="0"/>
                                    </a:rPr>
                                    <m:t>0</m:t>
                                  </m:r>
                                </m:sub>
                              </m:sSub>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𝐷</m:t>
                                  </m:r>
                                </m:e>
                                <m:sup>
                                  <m:r>
                                    <a:rPr lang="en-US" altLang="ko-KR" sz="2000" b="0" i="1" smtClean="0">
                                      <a:latin typeface="Cambria Math" panose="02040503050406030204" pitchFamily="18" charset="0"/>
                                    </a:rPr>
                                    <m:t>3</m:t>
                                  </m:r>
                                </m:sup>
                              </m:sSup>
                            </m:e>
                          </m:d>
                        </m:num>
                        <m:den>
                          <m:r>
                            <a:rPr lang="en-US" altLang="ko-KR" sz="2000" i="1">
                              <a:latin typeface="Cambria Math" panose="02040503050406030204" pitchFamily="18" charset="0"/>
                            </a:rPr>
                            <m:t>2</m:t>
                          </m:r>
                          <m:r>
                            <a:rPr lang="en-US" altLang="ko-KR" sz="2000" i="1">
                              <a:latin typeface="Cambria Math" panose="02040503050406030204" pitchFamily="18" charset="0"/>
                            </a:rPr>
                            <m:t>𝐷</m:t>
                          </m:r>
                        </m:den>
                      </m:f>
                    </m:oMath>
                  </m:oMathPara>
                </a14:m>
                <a:endParaRPr lang="en-US" altLang="ko-KR" sz="2000" dirty="0">
                  <a:solidFill>
                    <a:schemeClr val="tx1"/>
                  </a:solidFill>
                </a:endParaRPr>
              </a:p>
              <a:p>
                <a:pPr marL="0" indent="0">
                  <a:buNone/>
                </a:pPr>
                <a:r>
                  <a:rPr lang="en-US" altLang="ko-KR" sz="2000" dirty="0"/>
                  <a:t>This should be considered in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𝐿</m:t>
                        </m:r>
                      </m:e>
                      <m:sub>
                        <m:r>
                          <m:rPr>
                            <m:sty m:val="p"/>
                          </m:rPr>
                          <a:rPr lang="en-US" altLang="ko-KR" sz="2000" b="0" i="1" smtClean="0">
                            <a:latin typeface="Cambria Math" panose="02040503050406030204" pitchFamily="18" charset="0"/>
                          </a:rPr>
                          <m:t>bh</m:t>
                        </m:r>
                      </m:sub>
                    </m:sSub>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m:rPr>
                            <m:sty m:val="p"/>
                          </m:rPr>
                          <a:rPr lang="en-US" altLang="ko-KR" sz="2000" b="0" i="1" smtClean="0">
                            <a:latin typeface="Cambria Math" panose="02040503050406030204" pitchFamily="18" charset="0"/>
                          </a:rPr>
                          <m:t>bh</m:t>
                        </m:r>
                      </m:sub>
                    </m:sSub>
                    <m:r>
                      <a:rPr lang="en-US" altLang="ko-KR" sz="2000" b="0" i="1" smtClean="0">
                        <a:latin typeface="Cambria Math" panose="02040503050406030204" pitchFamily="18" charset="0"/>
                      </a:rPr>
                      <m:t>𝑣𝐷</m:t>
                    </m:r>
                  </m:oMath>
                </a14:m>
                <a:r>
                  <a:rPr lang="en-US" altLang="ko-KR" sz="2000" dirty="0"/>
                  <a:t>. Then...</a:t>
                </a:r>
              </a:p>
              <a:p>
                <a:pPr marL="0" indent="0">
                  <a:buNone/>
                </a:pPr>
                <a:endParaRPr lang="en-US" altLang="ko-KR" sz="2000" dirty="0"/>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𝑄</m:t>
                          </m:r>
                        </m:e>
                        <m:sub>
                          <m:r>
                            <a:rPr lang="en-US" altLang="ko-KR" sz="2000" b="0" i="1" smtClean="0">
                              <a:latin typeface="Cambria Math" panose="02040503050406030204" pitchFamily="18" charset="0"/>
                            </a:rPr>
                            <m:t>0</m:t>
                          </m:r>
                        </m:sub>
                      </m:sSub>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𝑄</m:t>
                          </m:r>
                        </m:e>
                        <m:sub>
                          <m:r>
                            <a:rPr lang="en-US" altLang="ko-KR" sz="2000" b="0" i="1" smtClean="0">
                              <a:latin typeface="Cambria Math" panose="02040503050406030204" pitchFamily="18" charset="0"/>
                            </a:rPr>
                            <m:t>0</m:t>
                          </m:r>
                        </m:sub>
                      </m:sSub>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1+</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𝐵</m:t>
                              </m:r>
                            </m:e>
                            <m:sub>
                              <m:r>
                                <a:rPr lang="en-US" altLang="ko-KR" sz="2000" b="0" i="1" smtClean="0">
                                  <a:latin typeface="Cambria Math" panose="02040503050406030204" pitchFamily="18" charset="0"/>
                                </a:rPr>
                                <m:t>0</m:t>
                              </m:r>
                            </m:sub>
                          </m:sSub>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𝐷</m:t>
                              </m:r>
                            </m:e>
                            <m:sup>
                              <m:r>
                                <a:rPr lang="en-US" altLang="ko-KR" sz="2000" b="0" i="1" smtClean="0">
                                  <a:latin typeface="Cambria Math" panose="02040503050406030204" pitchFamily="18" charset="0"/>
                                </a:rPr>
                                <m:t>3</m:t>
                              </m:r>
                            </m:sup>
                          </m:sSup>
                        </m:e>
                      </m:d>
                    </m:oMath>
                  </m:oMathPara>
                </a14:m>
                <a:endParaRPr lang="en-US" altLang="ko-KR" sz="2000" dirty="0"/>
              </a:p>
            </p:txBody>
          </p:sp>
        </mc:Choice>
        <mc:Fallback xmlns="">
          <p:sp>
            <p:nvSpPr>
              <p:cNvPr id="6" name="내용 개체 틀 2">
                <a:extLst>
                  <a:ext uri="{FF2B5EF4-FFF2-40B4-BE49-F238E27FC236}">
                    <a16:creationId xmlns:a16="http://schemas.microsoft.com/office/drawing/2014/main" id="{A51ABCFF-676C-C6E6-13E7-43F6E0454401}"/>
                  </a:ext>
                </a:extLst>
              </p:cNvPr>
              <p:cNvSpPr txBox="1">
                <a:spLocks noRot="1" noChangeAspect="1" noMove="1" noResize="1" noEditPoints="1" noAdjustHandles="1" noChangeArrowheads="1" noChangeShapeType="1" noTextEdit="1"/>
              </p:cNvSpPr>
              <p:nvPr/>
            </p:nvSpPr>
            <p:spPr>
              <a:xfrm>
                <a:off x="4724641" y="1495130"/>
                <a:ext cx="6965314" cy="2257571"/>
              </a:xfrm>
              <a:prstGeom prst="rect">
                <a:avLst/>
              </a:prstGeom>
              <a:blipFill>
                <a:blip r:embed="rId3"/>
                <a:stretch>
                  <a:fillRect l="-875" t="-269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E6AB65E-88A7-ED6D-B9A1-DF7C3C47E687}"/>
                  </a:ext>
                </a:extLst>
              </p:cNvPr>
              <p:cNvSpPr txBox="1"/>
              <p:nvPr/>
            </p:nvSpPr>
            <p:spPr>
              <a:xfrm rot="19800000">
                <a:off x="2737475" y="3286932"/>
                <a:ext cx="36984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𝑟</m:t>
                      </m:r>
                    </m:oMath>
                  </m:oMathPara>
                </a14:m>
                <a:endParaRPr lang="ko-KR" altLang="en-US" sz="2000" dirty="0"/>
              </a:p>
            </p:txBody>
          </p:sp>
        </mc:Choice>
        <mc:Fallback xmlns="">
          <p:sp>
            <p:nvSpPr>
              <p:cNvPr id="23" name="TextBox 22">
                <a:extLst>
                  <a:ext uri="{FF2B5EF4-FFF2-40B4-BE49-F238E27FC236}">
                    <a16:creationId xmlns:a16="http://schemas.microsoft.com/office/drawing/2014/main" id="{7E6AB65E-88A7-ED6D-B9A1-DF7C3C47E687}"/>
                  </a:ext>
                </a:extLst>
              </p:cNvPr>
              <p:cNvSpPr txBox="1">
                <a:spLocks noRot="1" noChangeAspect="1" noMove="1" noResize="1" noEditPoints="1" noAdjustHandles="1" noChangeArrowheads="1" noChangeShapeType="1" noTextEdit="1"/>
              </p:cNvSpPr>
              <p:nvPr/>
            </p:nvSpPr>
            <p:spPr>
              <a:xfrm rot="19800000">
                <a:off x="2737475" y="3286932"/>
                <a:ext cx="369845" cy="400110"/>
              </a:xfrm>
              <a:prstGeom prst="rect">
                <a:avLst/>
              </a:prstGeom>
              <a:blipFill>
                <a:blip r:embed="rId4"/>
                <a:stretch>
                  <a:fillRect/>
                </a:stretch>
              </a:blipFill>
            </p:spPr>
            <p:txBody>
              <a:bodyPr/>
              <a:lstStyle/>
              <a:p>
                <a:r>
                  <a:rPr lang="ko-KR" altLang="en-US">
                    <a:noFill/>
                  </a:rPr>
                  <a:t> </a:t>
                </a:r>
              </a:p>
            </p:txBody>
          </p:sp>
        </mc:Fallback>
      </mc:AlternateContent>
      <p:sp>
        <p:nvSpPr>
          <p:cNvPr id="17" name="타원 16">
            <a:extLst>
              <a:ext uri="{FF2B5EF4-FFF2-40B4-BE49-F238E27FC236}">
                <a16:creationId xmlns:a16="http://schemas.microsoft.com/office/drawing/2014/main" id="{233B32BE-8082-330D-8959-8650C164BB3A}"/>
              </a:ext>
            </a:extLst>
          </p:cNvPr>
          <p:cNvSpPr/>
          <p:nvPr/>
        </p:nvSpPr>
        <p:spPr>
          <a:xfrm>
            <a:off x="487680" y="1798320"/>
            <a:ext cx="4013200" cy="4013200"/>
          </a:xfrm>
          <a:prstGeom prst="ellipse">
            <a:avLst/>
          </a:prstGeom>
          <a:gradFill flip="none" rotWithShape="1">
            <a:gsLst>
              <a:gs pos="0">
                <a:schemeClr val="accent4">
                  <a:lumMod val="75000"/>
                </a:schemeClr>
              </a:gs>
              <a:gs pos="66000">
                <a:schemeClr val="bg1"/>
              </a:gs>
            </a:gsLst>
            <a:path path="circle">
              <a:fillToRect l="50000" t="50000" r="50000" b="50000"/>
            </a:path>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1" name="직선 화살표 연결선 20">
            <a:extLst>
              <a:ext uri="{FF2B5EF4-FFF2-40B4-BE49-F238E27FC236}">
                <a16:creationId xmlns:a16="http://schemas.microsoft.com/office/drawing/2014/main" id="{A58BD54D-1264-7C28-8889-C9499DF10B85}"/>
              </a:ext>
            </a:extLst>
          </p:cNvPr>
          <p:cNvCxnSpPr>
            <a:cxnSpLocks/>
          </p:cNvCxnSpPr>
          <p:nvPr/>
        </p:nvCxnSpPr>
        <p:spPr>
          <a:xfrm rot="19800000" flipV="1">
            <a:off x="3190590" y="2468000"/>
            <a:ext cx="0" cy="66632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연결선 21">
            <a:extLst>
              <a:ext uri="{FF2B5EF4-FFF2-40B4-BE49-F238E27FC236}">
                <a16:creationId xmlns:a16="http://schemas.microsoft.com/office/drawing/2014/main" id="{8282EA5E-F8D4-9D42-06BE-C1FD750F9E76}"/>
              </a:ext>
            </a:extLst>
          </p:cNvPr>
          <p:cNvCxnSpPr>
            <a:cxnSpLocks/>
          </p:cNvCxnSpPr>
          <p:nvPr/>
        </p:nvCxnSpPr>
        <p:spPr>
          <a:xfrm rot="19800000" flipH="1">
            <a:off x="2420266" y="3528695"/>
            <a:ext cx="11049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직선 연결선 30">
            <a:extLst>
              <a:ext uri="{FF2B5EF4-FFF2-40B4-BE49-F238E27FC236}">
                <a16:creationId xmlns:a16="http://schemas.microsoft.com/office/drawing/2014/main" id="{E714FFE4-3A20-A5A0-92AC-53B5B9DB5C77}"/>
              </a:ext>
            </a:extLst>
          </p:cNvPr>
          <p:cNvCxnSpPr>
            <a:cxnSpLocks/>
          </p:cNvCxnSpPr>
          <p:nvPr/>
        </p:nvCxnSpPr>
        <p:spPr>
          <a:xfrm rot="19800000" flipH="1">
            <a:off x="1463394" y="4081145"/>
            <a:ext cx="11049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2F605C30-C519-AACD-69D5-7548EA3A8064}"/>
              </a:ext>
            </a:extLst>
          </p:cNvPr>
          <p:cNvCxnSpPr>
            <a:cxnSpLocks/>
          </p:cNvCxnSpPr>
          <p:nvPr/>
        </p:nvCxnSpPr>
        <p:spPr>
          <a:xfrm rot="19800000">
            <a:off x="1830567" y="4531971"/>
            <a:ext cx="0" cy="66632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4" name="타원 33">
            <a:extLst>
              <a:ext uri="{FF2B5EF4-FFF2-40B4-BE49-F238E27FC236}">
                <a16:creationId xmlns:a16="http://schemas.microsoft.com/office/drawing/2014/main" id="{AF0EB9AE-1650-F92F-9AAF-223B88CB2CED}"/>
              </a:ext>
            </a:extLst>
          </p:cNvPr>
          <p:cNvSpPr/>
          <p:nvPr/>
        </p:nvSpPr>
        <p:spPr>
          <a:xfrm rot="19800000">
            <a:off x="1391923" y="2702563"/>
            <a:ext cx="2204714" cy="2204714"/>
          </a:xfrm>
          <a:prstGeom prst="ellipse">
            <a:avLst/>
          </a:prstGeom>
          <a:solidFill>
            <a:srgbClr val="FF0000">
              <a:alpha val="10196"/>
            </a:srgbClr>
          </a:solid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4" name="타원 23">
                <a:extLst>
                  <a:ext uri="{FF2B5EF4-FFF2-40B4-BE49-F238E27FC236}">
                    <a16:creationId xmlns:a16="http://schemas.microsoft.com/office/drawing/2014/main" id="{ED8E516D-00FE-0D77-00A2-C280748F84F1}"/>
                  </a:ext>
                </a:extLst>
              </p:cNvPr>
              <p:cNvSpPr/>
              <p:nvPr/>
            </p:nvSpPr>
            <p:spPr>
              <a:xfrm rot="10800000" flipV="1">
                <a:off x="3143375" y="2944694"/>
                <a:ext cx="615552" cy="61555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𝑀</m:t>
                          </m:r>
                        </m:e>
                        <m:sub>
                          <m:r>
                            <m:rPr>
                              <m:sty m:val="p"/>
                            </m:rPr>
                            <a:rPr lang="en-US" altLang="ko-KR" b="0" i="1" smtClean="0">
                              <a:latin typeface="Cambria Math" panose="02040503050406030204" pitchFamily="18" charset="0"/>
                            </a:rPr>
                            <m:t>P</m:t>
                          </m:r>
                        </m:sub>
                      </m:sSub>
                    </m:oMath>
                  </m:oMathPara>
                </a14:m>
                <a:endParaRPr lang="ko-KR" altLang="en-US" dirty="0"/>
              </a:p>
            </p:txBody>
          </p:sp>
        </mc:Choice>
        <mc:Fallback xmlns="">
          <p:sp>
            <p:nvSpPr>
              <p:cNvPr id="24" name="타원 23">
                <a:extLst>
                  <a:ext uri="{FF2B5EF4-FFF2-40B4-BE49-F238E27FC236}">
                    <a16:creationId xmlns:a16="http://schemas.microsoft.com/office/drawing/2014/main" id="{ED8E516D-00FE-0D77-00A2-C280748F84F1}"/>
                  </a:ext>
                </a:extLst>
              </p:cNvPr>
              <p:cNvSpPr>
                <a:spLocks noRot="1" noChangeAspect="1" noMove="1" noResize="1" noEditPoints="1" noAdjustHandles="1" noChangeArrowheads="1" noChangeShapeType="1" noTextEdit="1"/>
              </p:cNvSpPr>
              <p:nvPr/>
            </p:nvSpPr>
            <p:spPr>
              <a:xfrm rot="10800000" flipV="1">
                <a:off x="3143375" y="2944694"/>
                <a:ext cx="615552" cy="615552"/>
              </a:xfrm>
              <a:prstGeom prst="ellipse">
                <a:avLst/>
              </a:prstGeom>
              <a:blipFill>
                <a:blip r:embed="rId5"/>
                <a:stretch>
                  <a:fillRect/>
                </a:stretch>
              </a:blipFill>
              <a:ln>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2" name="타원 31">
                <a:extLst>
                  <a:ext uri="{FF2B5EF4-FFF2-40B4-BE49-F238E27FC236}">
                    <a16:creationId xmlns:a16="http://schemas.microsoft.com/office/drawing/2014/main" id="{0E7D091F-42FA-1769-AB8D-D172FF5687BD}"/>
                  </a:ext>
                </a:extLst>
              </p:cNvPr>
              <p:cNvSpPr/>
              <p:nvPr/>
            </p:nvSpPr>
            <p:spPr>
              <a:xfrm rot="10800000" flipV="1">
                <a:off x="1229633" y="4049594"/>
                <a:ext cx="615552" cy="61555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𝑀</m:t>
                          </m:r>
                        </m:e>
                        <m:sub>
                          <m:r>
                            <m:rPr>
                              <m:sty m:val="p"/>
                            </m:rPr>
                            <a:rPr lang="en-US" altLang="ko-KR" b="0" i="1" smtClean="0">
                              <a:latin typeface="Cambria Math" panose="02040503050406030204" pitchFamily="18" charset="0"/>
                            </a:rPr>
                            <m:t>P</m:t>
                          </m:r>
                        </m:sub>
                      </m:sSub>
                    </m:oMath>
                  </m:oMathPara>
                </a14:m>
                <a:endParaRPr lang="ko-KR" altLang="en-US" dirty="0"/>
              </a:p>
            </p:txBody>
          </p:sp>
        </mc:Choice>
        <mc:Fallback xmlns="">
          <p:sp>
            <p:nvSpPr>
              <p:cNvPr id="32" name="타원 31">
                <a:extLst>
                  <a:ext uri="{FF2B5EF4-FFF2-40B4-BE49-F238E27FC236}">
                    <a16:creationId xmlns:a16="http://schemas.microsoft.com/office/drawing/2014/main" id="{0E7D091F-42FA-1769-AB8D-D172FF5687BD}"/>
                  </a:ext>
                </a:extLst>
              </p:cNvPr>
              <p:cNvSpPr>
                <a:spLocks noRot="1" noChangeAspect="1" noMove="1" noResize="1" noEditPoints="1" noAdjustHandles="1" noChangeArrowheads="1" noChangeShapeType="1" noTextEdit="1"/>
              </p:cNvSpPr>
              <p:nvPr/>
            </p:nvSpPr>
            <p:spPr>
              <a:xfrm rot="10800000" flipV="1">
                <a:off x="1229633" y="4049594"/>
                <a:ext cx="615552" cy="615552"/>
              </a:xfrm>
              <a:prstGeom prst="ellipse">
                <a:avLst/>
              </a:prstGeom>
              <a:blipFill>
                <a:blip r:embed="rId6"/>
                <a:stretch>
                  <a:fillRect/>
                </a:stretch>
              </a:blipFill>
              <a:ln>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D61CB82-FC14-FFDC-D0F2-3F00E69F830E}"/>
                  </a:ext>
                </a:extLst>
              </p:cNvPr>
              <p:cNvSpPr txBox="1"/>
              <p:nvPr/>
            </p:nvSpPr>
            <p:spPr>
              <a:xfrm>
                <a:off x="2270520" y="3915479"/>
                <a:ext cx="9482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𝐷</m:t>
                      </m:r>
                      <m:r>
                        <a:rPr lang="en-US" altLang="ko-KR" b="0" i="1" smtClean="0">
                          <a:latin typeface="Cambria Math" panose="02040503050406030204" pitchFamily="18" charset="0"/>
                        </a:rPr>
                        <m:t>=2</m:t>
                      </m:r>
                      <m:r>
                        <a:rPr lang="en-US" altLang="ko-KR" b="0" i="1" smtClean="0">
                          <a:latin typeface="Cambria Math" panose="02040503050406030204" pitchFamily="18" charset="0"/>
                        </a:rPr>
                        <m:t>𝑟</m:t>
                      </m:r>
                    </m:oMath>
                  </m:oMathPara>
                </a14:m>
                <a:endParaRPr lang="ko-KR" altLang="en-US" dirty="0"/>
              </a:p>
            </p:txBody>
          </p:sp>
        </mc:Choice>
        <mc:Fallback xmlns="">
          <p:sp>
            <p:nvSpPr>
              <p:cNvPr id="35" name="TextBox 34">
                <a:extLst>
                  <a:ext uri="{FF2B5EF4-FFF2-40B4-BE49-F238E27FC236}">
                    <a16:creationId xmlns:a16="http://schemas.microsoft.com/office/drawing/2014/main" id="{9D61CB82-FC14-FFDC-D0F2-3F00E69F830E}"/>
                  </a:ext>
                </a:extLst>
              </p:cNvPr>
              <p:cNvSpPr txBox="1">
                <a:spLocks noRot="1" noChangeAspect="1" noMove="1" noResize="1" noEditPoints="1" noAdjustHandles="1" noChangeArrowheads="1" noChangeShapeType="1" noTextEdit="1"/>
              </p:cNvSpPr>
              <p:nvPr/>
            </p:nvSpPr>
            <p:spPr>
              <a:xfrm>
                <a:off x="2270520" y="3915479"/>
                <a:ext cx="948273" cy="369332"/>
              </a:xfrm>
              <a:prstGeom prst="rect">
                <a:avLst/>
              </a:prstGeom>
              <a:blipFill>
                <a:blip r:embed="rId7"/>
                <a:stretch>
                  <a:fillRect/>
                </a:stretch>
              </a:blipFill>
            </p:spPr>
            <p:txBody>
              <a:bodyPr/>
              <a:lstStyle/>
              <a:p>
                <a:r>
                  <a:rPr lang="ko-KR" altLang="en-US">
                    <a:noFill/>
                  </a:rPr>
                  <a:t> </a:t>
                </a:r>
              </a:p>
            </p:txBody>
          </p:sp>
        </mc:Fallback>
      </mc:AlternateContent>
      <p:pic>
        <p:nvPicPr>
          <p:cNvPr id="38" name="그림 37">
            <a:extLst>
              <a:ext uri="{FF2B5EF4-FFF2-40B4-BE49-F238E27FC236}">
                <a16:creationId xmlns:a16="http://schemas.microsoft.com/office/drawing/2014/main" id="{589AC013-A7E9-4CD4-24F1-9A5109FBD27E}"/>
              </a:ext>
            </a:extLst>
          </p:cNvPr>
          <p:cNvPicPr>
            <a:picLocks noChangeAspect="1"/>
          </p:cNvPicPr>
          <p:nvPr/>
        </p:nvPicPr>
        <p:blipFill>
          <a:blip r:embed="rId8"/>
          <a:stretch>
            <a:fillRect/>
          </a:stretch>
        </p:blipFill>
        <p:spPr>
          <a:xfrm>
            <a:off x="4675681" y="3599377"/>
            <a:ext cx="4754525" cy="287406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B7C1CDD-46F2-E15C-F12D-7F67AB3AD522}"/>
                  </a:ext>
                </a:extLst>
              </p:cNvPr>
              <p:cNvSpPr txBox="1"/>
              <p:nvPr/>
            </p:nvSpPr>
            <p:spPr>
              <a:xfrm>
                <a:off x="1454287" y="2342379"/>
                <a:ext cx="12129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b="0" i="1" smtClean="0">
                          <a:solidFill>
                            <a:srgbClr val="FF0000"/>
                          </a:solidFill>
                          <a:latin typeface="Cambria Math" panose="02040503050406030204" pitchFamily="18" charset="0"/>
                        </a:rPr>
                        <m:t>𝛿</m:t>
                      </m:r>
                      <m:sSub>
                        <m:sSubPr>
                          <m:ctrlPr>
                            <a:rPr lang="en-US" altLang="ko-KR" b="0" i="1" smtClean="0">
                              <a:solidFill>
                                <a:srgbClr val="FF0000"/>
                              </a:solidFill>
                              <a:latin typeface="Cambria Math" panose="02040503050406030204" pitchFamily="18" charset="0"/>
                            </a:rPr>
                          </m:ctrlPr>
                        </m:sSubPr>
                        <m:e>
                          <m:r>
                            <a:rPr lang="en-US" altLang="ko-KR" b="0" i="1" smtClean="0">
                              <a:solidFill>
                                <a:srgbClr val="FF0000"/>
                              </a:solidFill>
                              <a:latin typeface="Cambria Math" panose="02040503050406030204" pitchFamily="18" charset="0"/>
                            </a:rPr>
                            <m:t>𝑀</m:t>
                          </m:r>
                        </m:e>
                        <m:sub>
                          <m:r>
                            <a:rPr lang="en-US" altLang="ko-KR" b="0" i="1" smtClean="0">
                              <a:solidFill>
                                <a:srgbClr val="FF0000"/>
                              </a:solidFill>
                              <a:latin typeface="Cambria Math" panose="02040503050406030204" pitchFamily="18" charset="0"/>
                            </a:rPr>
                            <m:t>𝑠</m:t>
                          </m:r>
                        </m:sub>
                      </m:sSub>
                      <m:r>
                        <a:rPr lang="en-US" altLang="ko-KR" b="0" i="1" smtClean="0">
                          <a:solidFill>
                            <a:srgbClr val="FF0000"/>
                          </a:solidFill>
                          <a:latin typeface="Cambria Math" panose="02040503050406030204" pitchFamily="18" charset="0"/>
                        </a:rPr>
                        <m:t>∝</m:t>
                      </m:r>
                      <m:sSup>
                        <m:sSupPr>
                          <m:ctrlPr>
                            <a:rPr lang="en-US" altLang="ko-KR" b="0" i="1" smtClean="0">
                              <a:solidFill>
                                <a:srgbClr val="FF0000"/>
                              </a:solidFill>
                              <a:latin typeface="Cambria Math" panose="02040503050406030204" pitchFamily="18" charset="0"/>
                            </a:rPr>
                          </m:ctrlPr>
                        </m:sSupPr>
                        <m:e>
                          <m:r>
                            <a:rPr lang="en-US" altLang="ko-KR" b="0" i="1" smtClean="0">
                              <a:solidFill>
                                <a:srgbClr val="FF0000"/>
                              </a:solidFill>
                              <a:latin typeface="Cambria Math" panose="02040503050406030204" pitchFamily="18" charset="0"/>
                            </a:rPr>
                            <m:t>𝐷</m:t>
                          </m:r>
                        </m:e>
                        <m:sup>
                          <m:r>
                            <a:rPr lang="en-US" altLang="ko-KR" b="0" i="1" smtClean="0">
                              <a:solidFill>
                                <a:srgbClr val="FF0000"/>
                              </a:solidFill>
                              <a:latin typeface="Cambria Math" panose="02040503050406030204" pitchFamily="18" charset="0"/>
                            </a:rPr>
                            <m:t>3</m:t>
                          </m:r>
                        </m:sup>
                      </m:sSup>
                    </m:oMath>
                  </m:oMathPara>
                </a14:m>
                <a:endParaRPr lang="ko-KR" altLang="en-US" dirty="0">
                  <a:solidFill>
                    <a:srgbClr val="FF0000"/>
                  </a:solidFill>
                </a:endParaRPr>
              </a:p>
            </p:txBody>
          </p:sp>
        </mc:Choice>
        <mc:Fallback xmlns="">
          <p:sp>
            <p:nvSpPr>
              <p:cNvPr id="4" name="TextBox 3">
                <a:extLst>
                  <a:ext uri="{FF2B5EF4-FFF2-40B4-BE49-F238E27FC236}">
                    <a16:creationId xmlns:a16="http://schemas.microsoft.com/office/drawing/2014/main" id="{5B7C1CDD-46F2-E15C-F12D-7F67AB3AD522}"/>
                  </a:ext>
                </a:extLst>
              </p:cNvPr>
              <p:cNvSpPr txBox="1">
                <a:spLocks noRot="1" noChangeAspect="1" noMove="1" noResize="1" noEditPoints="1" noAdjustHandles="1" noChangeArrowheads="1" noChangeShapeType="1" noTextEdit="1"/>
              </p:cNvSpPr>
              <p:nvPr/>
            </p:nvSpPr>
            <p:spPr>
              <a:xfrm>
                <a:off x="1454287" y="2342379"/>
                <a:ext cx="1212960" cy="369332"/>
              </a:xfrm>
              <a:prstGeom prst="rect">
                <a:avLst/>
              </a:prstGeom>
              <a:blipFill>
                <a:blip r:embed="rId9"/>
                <a:stretch>
                  <a:fillRect/>
                </a:stretch>
              </a:blipFill>
            </p:spPr>
            <p:txBody>
              <a:bodyPr/>
              <a:lstStyle/>
              <a:p>
                <a:r>
                  <a:rPr lang="ko-KR" altLang="en-US">
                    <a:noFill/>
                  </a:rPr>
                  <a:t> </a:t>
                </a:r>
              </a:p>
            </p:txBody>
          </p:sp>
        </mc:Fallback>
      </mc:AlternateContent>
      <p:sp>
        <p:nvSpPr>
          <p:cNvPr id="5" name="TextBox 4">
            <a:extLst>
              <a:ext uri="{FF2B5EF4-FFF2-40B4-BE49-F238E27FC236}">
                <a16:creationId xmlns:a16="http://schemas.microsoft.com/office/drawing/2014/main" id="{A69D81FC-0232-6129-C8A0-E950E25780AC}"/>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46968D8E-4EA3-8DDF-2D34-3B5D69D5E7AD}"/>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C8E4B05D-AB56-35F9-58F2-1571BB9575A7}"/>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17F461E2-2D7E-4A41-6B3F-A3979439BB30}"/>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459B8F4E-AD4D-AB37-F156-4BCB723F7F27}"/>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
        <p:nvSpPr>
          <p:cNvPr id="10" name="화살표: 오른쪽 9">
            <a:extLst>
              <a:ext uri="{FF2B5EF4-FFF2-40B4-BE49-F238E27FC236}">
                <a16:creationId xmlns:a16="http://schemas.microsoft.com/office/drawing/2014/main" id="{BB0EDB9C-2F9A-13F0-8799-98C87C1AFD5C}"/>
              </a:ext>
            </a:extLst>
          </p:cNvPr>
          <p:cNvSpPr/>
          <p:nvPr/>
        </p:nvSpPr>
        <p:spPr>
          <a:xfrm rot="20198314">
            <a:off x="8491588" y="4359431"/>
            <a:ext cx="783900" cy="440392"/>
          </a:xfrm>
          <a:prstGeom prst="rightArrow">
            <a:avLst/>
          </a:prstGeom>
          <a:solidFill>
            <a:srgbClr val="00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5E787D3-CB79-B6B1-4CBD-694BDCBF526C}"/>
                  </a:ext>
                </a:extLst>
              </p:cNvPr>
              <p:cNvSpPr txBox="1"/>
              <p:nvPr/>
            </p:nvSpPr>
            <p:spPr>
              <a:xfrm>
                <a:off x="9256262" y="4147766"/>
                <a:ext cx="2607637" cy="400110"/>
              </a:xfrm>
              <a:prstGeom prst="rect">
                <a:avLst/>
              </a:prstGeom>
              <a:noFill/>
            </p:spPr>
            <p:txBody>
              <a:bodyPr wrap="none" rtlCol="0">
                <a:spAutoFit/>
              </a:bodyPr>
              <a:lstStyle/>
              <a:p>
                <a14:m>
                  <m:oMath xmlns:m="http://schemas.openxmlformats.org/officeDocument/2006/math">
                    <m:r>
                      <a:rPr lang="en-US" altLang="ko-KR" sz="2000" b="0" i="1" smtClean="0">
                        <a:latin typeface="Cambria Math" panose="02040503050406030204" pitchFamily="18" charset="0"/>
                      </a:rPr>
                      <m:t>𝒪</m:t>
                    </m:r>
                    <m:d>
                      <m:dPr>
                        <m:ctrlPr>
                          <a:rPr lang="en-US" altLang="ko-KR" sz="2000" b="0" i="1" smtClean="0">
                            <a:latin typeface="Cambria Math" panose="02040503050406030204" pitchFamily="18" charset="0"/>
                          </a:rPr>
                        </m:ctrlPr>
                      </m:dPr>
                      <m:e>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−2</m:t>
                            </m:r>
                          </m:sup>
                        </m:sSup>
                      </m:e>
                    </m:d>
                  </m:oMath>
                </a14:m>
                <a:r>
                  <a:rPr lang="ko-KR" altLang="en-US" sz="2000" dirty="0"/>
                  <a:t> ⇒ </a:t>
                </a:r>
                <a:r>
                  <a:rPr lang="en-US" altLang="ko-KR" sz="2000" dirty="0"/>
                  <a:t>Negligible?</a:t>
                </a:r>
                <a:endParaRPr lang="ko-KR" altLang="en-US" sz="2000" dirty="0"/>
              </a:p>
            </p:txBody>
          </p:sp>
        </mc:Choice>
        <mc:Fallback xmlns="">
          <p:sp>
            <p:nvSpPr>
              <p:cNvPr id="14" name="TextBox 13">
                <a:extLst>
                  <a:ext uri="{FF2B5EF4-FFF2-40B4-BE49-F238E27FC236}">
                    <a16:creationId xmlns:a16="http://schemas.microsoft.com/office/drawing/2014/main" id="{85E787D3-CB79-B6B1-4CBD-694BDCBF526C}"/>
                  </a:ext>
                </a:extLst>
              </p:cNvPr>
              <p:cNvSpPr txBox="1">
                <a:spLocks noRot="1" noChangeAspect="1" noMove="1" noResize="1" noEditPoints="1" noAdjustHandles="1" noChangeArrowheads="1" noChangeShapeType="1" noTextEdit="1"/>
              </p:cNvSpPr>
              <p:nvPr/>
            </p:nvSpPr>
            <p:spPr>
              <a:xfrm>
                <a:off x="9256262" y="4147766"/>
                <a:ext cx="2607637" cy="400110"/>
              </a:xfrm>
              <a:prstGeom prst="rect">
                <a:avLst/>
              </a:prstGeom>
              <a:blipFill>
                <a:blip r:embed="rId10"/>
                <a:stretch>
                  <a:fillRect t="-10606" r="-2103" b="-25758"/>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743004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26DAB-C9BF-71AC-792F-75F2203875AE}"/>
            </a:ext>
          </a:extLst>
        </p:cNvPr>
        <p:cNvGrpSpPr/>
        <p:nvPr/>
      </p:nvGrpSpPr>
      <p:grpSpPr>
        <a:xfrm>
          <a:off x="0" y="0"/>
          <a:ext cx="0" cy="0"/>
          <a:chOff x="0" y="0"/>
          <a:chExt cx="0" cy="0"/>
        </a:xfrm>
      </p:grpSpPr>
      <p:pic>
        <p:nvPicPr>
          <p:cNvPr id="39" name="그림 38" descr="아동 미술, 카민, 스케치이(가) 표시된 사진&#10;&#10;AI 생성 콘텐츠는 정확하지 않을 수 있습니다.">
            <a:extLst>
              <a:ext uri="{FF2B5EF4-FFF2-40B4-BE49-F238E27FC236}">
                <a16:creationId xmlns:a16="http://schemas.microsoft.com/office/drawing/2014/main" id="{88AFDF34-6A5D-9F7E-1AE7-9EC5ED894FC6}"/>
              </a:ext>
            </a:extLst>
          </p:cNvPr>
          <p:cNvPicPr>
            <a:picLocks noChangeAspect="1"/>
          </p:cNvPicPr>
          <p:nvPr/>
        </p:nvPicPr>
        <p:blipFill>
          <a:blip r:embed="rId3">
            <a:extLst>
              <a:ext uri="{28A0092B-C50C-407E-A947-70E740481C1C}">
                <a14:useLocalDpi xmlns:a14="http://schemas.microsoft.com/office/drawing/2010/main" val="0"/>
              </a:ext>
            </a:extLst>
          </a:blip>
          <a:srcRect l="2103" t="15238" r="2053" b="11564"/>
          <a:stretch>
            <a:fillRect/>
          </a:stretch>
        </p:blipFill>
        <p:spPr>
          <a:xfrm>
            <a:off x="11514" y="3191069"/>
            <a:ext cx="4610016" cy="2925682"/>
          </a:xfrm>
          <a:prstGeom prst="rect">
            <a:avLst/>
          </a:prstGeom>
        </p:spPr>
      </p:pic>
      <p:sp>
        <p:nvSpPr>
          <p:cNvPr id="2" name="제목 1">
            <a:extLst>
              <a:ext uri="{FF2B5EF4-FFF2-40B4-BE49-F238E27FC236}">
                <a16:creationId xmlns:a16="http://schemas.microsoft.com/office/drawing/2014/main" id="{9ACAB082-16E3-1DFA-994A-AECA6B32C950}"/>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ULDM core energy &amp; frequency scale</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내용 개체 틀 2">
                <a:extLst>
                  <a:ext uri="{FF2B5EF4-FFF2-40B4-BE49-F238E27FC236}">
                    <a16:creationId xmlns:a16="http://schemas.microsoft.com/office/drawing/2014/main" id="{FF1FF971-E77F-933F-699D-7E3EF250E49F}"/>
                  </a:ext>
                </a:extLst>
              </p:cNvPr>
              <p:cNvSpPr>
                <a:spLocks noGrp="1"/>
              </p:cNvSpPr>
              <p:nvPr>
                <p:ph idx="1"/>
              </p:nvPr>
            </p:nvSpPr>
            <p:spPr>
              <a:xfrm>
                <a:off x="401216" y="1341406"/>
                <a:ext cx="11391538" cy="2782726"/>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𝐸</m:t>
                          </m:r>
                        </m:e>
                        <m:sub>
                          <m:r>
                            <m:rPr>
                              <m:sty m:val="p"/>
                            </m:rPr>
                            <a:rPr lang="en-US" altLang="ko-KR" sz="2000" b="0" i="1" smtClean="0">
                              <a:latin typeface="Cambria Math" panose="02040503050406030204" pitchFamily="18" charset="0"/>
                            </a:rPr>
                            <m:t>tot</m:t>
                          </m:r>
                        </m:sub>
                      </m:sSub>
                      <m:r>
                        <a:rPr lang="en-US" altLang="ko-KR" sz="2000" b="0" i="1" smtClean="0">
                          <a:latin typeface="Cambria Math" panose="02040503050406030204" pitchFamily="18" charset="0"/>
                        </a:rPr>
                        <m:t>=</m:t>
                      </m:r>
                      <m:nary>
                        <m:naryPr>
                          <m:subHide m:val="on"/>
                          <m:supHide m:val="on"/>
                          <m:ctrlPr>
                            <a:rPr lang="en-US" altLang="ko-KR" sz="2000" b="0" i="1" smtClean="0">
                              <a:latin typeface="Cambria Math" panose="02040503050406030204" pitchFamily="18" charset="0"/>
                            </a:rPr>
                          </m:ctrlPr>
                        </m:naryPr>
                        <m:sub/>
                        <m:sup/>
                        <m:e>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m:t>
                                  </m:r>
                                  <m:r>
                                    <a:rPr lang="en-US" altLang="ko-KR" sz="2000" i="1">
                                      <a:latin typeface="Cambria Math" panose="02040503050406030204" pitchFamily="18" charset="0"/>
                                    </a:rPr>
                                    <m:t>ℒ</m:t>
                                  </m:r>
                                </m:num>
                                <m:den>
                                  <m:r>
                                    <a:rPr lang="en-US" altLang="ko-KR" sz="2000" i="1">
                                      <a:latin typeface="Cambria Math" panose="02040503050406030204" pitchFamily="18" charset="0"/>
                                    </a:rPr>
                                    <m:t>𝜕</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𝜓</m:t>
                                      </m:r>
                                    </m:e>
                                  </m:acc>
                                </m:den>
                              </m:f>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𝜓</m:t>
                                  </m:r>
                                </m:e>
                              </m:acc>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m:t>
                                  </m:r>
                                  <m:r>
                                    <a:rPr lang="en-US" altLang="ko-KR" sz="2000" i="1">
                                      <a:latin typeface="Cambria Math" panose="02040503050406030204" pitchFamily="18" charset="0"/>
                                    </a:rPr>
                                    <m:t>ℒ</m:t>
                                  </m:r>
                                </m:num>
                                <m:den>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𝜓</m:t>
                                          </m:r>
                                        </m:e>
                                      </m:acc>
                                    </m:e>
                                    <m:sup>
                                      <m:r>
                                        <a:rPr lang="en-US" altLang="ko-KR" sz="2000" i="1">
                                          <a:latin typeface="Cambria Math" panose="02040503050406030204" pitchFamily="18" charset="0"/>
                                        </a:rPr>
                                        <m:t>∗</m:t>
                                      </m:r>
                                    </m:sup>
                                  </m:sSup>
                                </m:den>
                              </m:f>
                              <m:sSup>
                                <m:sSupPr>
                                  <m:ctrlPr>
                                    <a:rPr lang="en-US" altLang="ko-KR" sz="2000" i="1">
                                      <a:latin typeface="Cambria Math" panose="02040503050406030204" pitchFamily="18" charset="0"/>
                                    </a:rPr>
                                  </m:ctrlPr>
                                </m:sSup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𝜓</m:t>
                                      </m:r>
                                    </m:e>
                                  </m:acc>
                                </m:e>
                                <m:sup>
                                  <m:r>
                                    <a:rPr lang="en-US" altLang="ko-KR" sz="2000" i="1">
                                      <a:latin typeface="Cambria Math" panose="02040503050406030204" pitchFamily="18" charset="0"/>
                                    </a:rPr>
                                    <m:t>∗</m:t>
                                  </m:r>
                                </m:sup>
                              </m:sSup>
                              <m:r>
                                <a:rPr lang="en-US" altLang="ko-KR" sz="2000" i="1">
                                  <a:latin typeface="Cambria Math" panose="02040503050406030204" pitchFamily="18" charset="0"/>
                                </a:rPr>
                                <m:t>−</m:t>
                              </m:r>
                              <m:r>
                                <a:rPr lang="en-US" altLang="ko-KR" sz="2000" i="1">
                                  <a:latin typeface="Cambria Math" panose="02040503050406030204" pitchFamily="18" charset="0"/>
                                </a:rPr>
                                <m:t>ℒ</m:t>
                              </m:r>
                            </m:e>
                          </m:d>
                        </m:e>
                      </m:nary>
                      <m:r>
                        <a:rPr lang="en-US" altLang="ko-KR" sz="2000" i="1">
                          <a:latin typeface="Cambria Math" panose="02040503050406030204" pitchFamily="18" charset="0"/>
                        </a:rPr>
                        <m:t>=</m:t>
                      </m:r>
                      <m:nary>
                        <m:naryPr>
                          <m:subHide m:val="on"/>
                          <m:supHide m:val="on"/>
                          <m:ctrlPr>
                            <a:rPr lang="en-US" altLang="ko-KR" sz="2000" i="1">
                              <a:latin typeface="Cambria Math" panose="02040503050406030204" pitchFamily="18" charset="0"/>
                            </a:rPr>
                          </m:ctrlPr>
                        </m:naryPr>
                        <m:sub/>
                        <m:sup/>
                        <m:e>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d>
                            <m:dPr>
                              <m:ctrlPr>
                                <a:rPr lang="en-US" altLang="ko-KR" sz="2000" i="1">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r>
                                    <a:rPr lang="en-US" altLang="ko-KR" sz="2000" b="0" i="1" smtClean="0">
                                      <a:latin typeface="Cambria Math" panose="02040503050406030204" pitchFamily="18" charset="0"/>
                                    </a:rPr>
                                    <m:t>2</m:t>
                                  </m:r>
                                </m:den>
                              </m:f>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r>
                                <m:rPr>
                                  <m:sty m:val="p"/>
                                </m:rPr>
                                <a:rPr lang="en-US" altLang="ko-KR" sz="2000" b="0" i="0" smtClean="0">
                                  <a:latin typeface="Cambria Math" panose="02040503050406030204" pitchFamily="18" charset="0"/>
                                </a:rPr>
                                <m:t>Φ</m:t>
                              </m:r>
                              <m:sSup>
                                <m:sSupPr>
                                  <m:ctrlPr>
                                    <a:rPr lang="en-US" altLang="ko-KR" sz="2000" b="0" i="1" smtClean="0">
                                      <a:latin typeface="Cambria Math" panose="02040503050406030204" pitchFamily="18" charset="0"/>
                                    </a:rPr>
                                  </m:ctrlPr>
                                </m:sSupPr>
                                <m:e>
                                  <m:d>
                                    <m:dPr>
                                      <m:begChr m:val="|"/>
                                      <m:endChr m:val="|"/>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𝜓</m:t>
                                      </m:r>
                                    </m:e>
                                  </m:d>
                                </m:e>
                                <m:sup>
                                  <m:r>
                                    <a:rPr lang="en-US" altLang="ko-KR" sz="2000" b="0" i="1" smtClean="0">
                                      <a:latin typeface="Cambria Math" panose="02040503050406030204" pitchFamily="18" charset="0"/>
                                    </a:rPr>
                                    <m:t>2</m:t>
                                  </m:r>
                                </m:sup>
                              </m:sSup>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ℏ</m:t>
                                      </m:r>
                                    </m:e>
                                    <m:sup>
                                      <m:r>
                                        <a:rPr lang="en-US" altLang="ko-KR" sz="2000" b="0" i="1" smtClean="0">
                                          <a:latin typeface="Cambria Math" panose="02040503050406030204" pitchFamily="18" charset="0"/>
                                        </a:rPr>
                                        <m:t>2</m:t>
                                      </m:r>
                                    </m:sup>
                                  </m:sSup>
                                </m:num>
                                <m:den>
                                  <m:r>
                                    <a:rPr lang="en-US" altLang="ko-KR" sz="2000" b="0" i="1" smtClean="0">
                                      <a:latin typeface="Cambria Math" panose="02040503050406030204" pitchFamily="18" charset="0"/>
                                    </a:rPr>
                                    <m:t>2</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den>
                              </m:f>
                              <m:sSup>
                                <m:sSupPr>
                                  <m:ctrlPr>
                                    <a:rPr lang="en-US" altLang="ko-KR" sz="2000" b="0" i="1" smtClean="0">
                                      <a:latin typeface="Cambria Math" panose="02040503050406030204" pitchFamily="18" charset="0"/>
                                    </a:rPr>
                                  </m:ctrlPr>
                                </m:sSupPr>
                                <m:e>
                                  <m:d>
                                    <m:dPr>
                                      <m:begChr m:val="|"/>
                                      <m:endChr m:val="|"/>
                                      <m:ctrlPr>
                                        <a:rPr lang="en-US" altLang="ko-KR" sz="2000" b="0" i="1" smtClean="0">
                                          <a:latin typeface="Cambria Math" panose="02040503050406030204" pitchFamily="18" charset="0"/>
                                        </a:rPr>
                                      </m:ctrlPr>
                                    </m:dPr>
                                    <m:e>
                                      <m:r>
                                        <m:rPr>
                                          <m:sty m:val="p"/>
                                        </m:rPr>
                                        <a:rPr lang="en-US" altLang="ko-KR" sz="2000" b="0" i="0" smtClean="0">
                                          <a:latin typeface="Cambria Math" panose="02040503050406030204" pitchFamily="18" charset="0"/>
                                        </a:rPr>
                                        <m:t>∇</m:t>
                                      </m:r>
                                      <m:r>
                                        <a:rPr lang="en-US" altLang="ko-KR" sz="2000" b="0" i="1" smtClean="0">
                                          <a:latin typeface="Cambria Math" panose="02040503050406030204" pitchFamily="18" charset="0"/>
                                        </a:rPr>
                                        <m:t>𝜓</m:t>
                                      </m:r>
                                    </m:e>
                                  </m:d>
                                </m:e>
                                <m:sup>
                                  <m:r>
                                    <a:rPr lang="en-US" altLang="ko-KR" sz="2000" b="0" i="1" smtClean="0">
                                      <a:latin typeface="Cambria Math" panose="02040503050406030204" pitchFamily="18" charset="0"/>
                                    </a:rPr>
                                    <m:t>2</m:t>
                                  </m:r>
                                </m:sup>
                              </m:sSup>
                            </m:e>
                          </m:d>
                        </m:e>
                      </m:nary>
                      <m:r>
                        <a:rPr lang="en-US" altLang="ko-KR" sz="2000" b="0" i="1" smtClean="0">
                          <a:latin typeface="Cambria Math" panose="02040503050406030204" pitchFamily="18" charset="0"/>
                        </a:rPr>
                        <m:t>=</m:t>
                      </m:r>
                      <m:nary>
                        <m:naryPr>
                          <m:subHide m:val="on"/>
                          <m:supHide m:val="on"/>
                          <m:ctrlPr>
                            <a:rPr lang="en-US" altLang="ko-KR" sz="2000" i="1">
                              <a:latin typeface="Cambria Math" panose="02040503050406030204" pitchFamily="18" charset="0"/>
                            </a:rPr>
                          </m:ctrlPr>
                        </m:naryPr>
                        <m:sub/>
                        <m:sup/>
                        <m:e>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d>
                            <m:dPr>
                              <m:begChr m:val="["/>
                              <m:endChr m:val="]"/>
                              <m:ctrlPr>
                                <a:rPr lang="en-US" altLang="ko-KR" sz="2000" i="1" dirty="0">
                                  <a:latin typeface="Cambria Math" panose="02040503050406030204" pitchFamily="18" charset="0"/>
                                </a:rPr>
                              </m:ctrlPr>
                            </m:dPr>
                            <m:e>
                              <m:f>
                                <m:fPr>
                                  <m:ctrlPr>
                                    <a:rPr lang="en-US" altLang="ko-KR" sz="2000" i="1" dirty="0">
                                      <a:latin typeface="Cambria Math" panose="02040503050406030204" pitchFamily="18" charset="0"/>
                                    </a:rPr>
                                  </m:ctrlPr>
                                </m:fPr>
                                <m:num>
                                  <m:r>
                                    <a:rPr lang="en-US" altLang="ko-KR" sz="2000" i="1" dirty="0">
                                      <a:latin typeface="Cambria Math" panose="02040503050406030204" pitchFamily="18" charset="0"/>
                                    </a:rPr>
                                    <m:t>1</m:t>
                                  </m:r>
                                </m:num>
                                <m:den>
                                  <m:r>
                                    <a:rPr lang="en-US" altLang="ko-KR" sz="2000" i="1" dirty="0">
                                      <a:latin typeface="Cambria Math" panose="02040503050406030204" pitchFamily="18" charset="0"/>
                                    </a:rPr>
                                    <m:t>2</m:t>
                                  </m:r>
                                </m:den>
                              </m:f>
                              <m:r>
                                <a:rPr lang="en-US" altLang="ko-KR" sz="2000" i="1" dirty="0">
                                  <a:latin typeface="Cambria Math" panose="02040503050406030204" pitchFamily="18" charset="0"/>
                                </a:rPr>
                                <m:t>𝜌</m:t>
                              </m:r>
                              <m:sSup>
                                <m:sSupPr>
                                  <m:ctrlPr>
                                    <a:rPr lang="en-US" altLang="ko-KR" sz="2000" i="1" dirty="0">
                                      <a:latin typeface="Cambria Math" panose="02040503050406030204" pitchFamily="18" charset="0"/>
                                    </a:rPr>
                                  </m:ctrlPr>
                                </m:sSupPr>
                                <m:e>
                                  <m:d>
                                    <m:dPr>
                                      <m:begChr m:val="|"/>
                                      <m:endChr m:val="|"/>
                                      <m:ctrlPr>
                                        <a:rPr lang="en-US" altLang="ko-KR" sz="2000" i="1" dirty="0">
                                          <a:latin typeface="Cambria Math" panose="02040503050406030204" pitchFamily="18" charset="0"/>
                                        </a:rPr>
                                      </m:ctrlPr>
                                    </m:d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𝑣</m:t>
                                          </m:r>
                                        </m:e>
                                      </m:acc>
                                    </m:e>
                                  </m:d>
                                </m:e>
                                <m:sup>
                                  <m:r>
                                    <a:rPr lang="en-US" altLang="ko-KR" sz="2000" i="1" dirty="0">
                                      <a:latin typeface="Cambria Math" panose="02040503050406030204" pitchFamily="18" charset="0"/>
                                    </a:rPr>
                                    <m:t>2</m:t>
                                  </m:r>
                                </m:sup>
                              </m:sSup>
                              <m:r>
                                <a:rPr lang="en-US" altLang="ko-KR" sz="2000" i="1" dirty="0">
                                  <a:latin typeface="Cambria Math" panose="02040503050406030204" pitchFamily="18" charset="0"/>
                                </a:rPr>
                                <m:t>+</m:t>
                              </m:r>
                              <m:f>
                                <m:fPr>
                                  <m:ctrlPr>
                                    <a:rPr lang="en-US" altLang="ko-KR" sz="2000" i="1" dirty="0">
                                      <a:latin typeface="Cambria Math" panose="02040503050406030204" pitchFamily="18" charset="0"/>
                                    </a:rPr>
                                  </m:ctrlPr>
                                </m:fPr>
                                <m:num>
                                  <m:r>
                                    <a:rPr lang="en-US" altLang="ko-KR" sz="2000" i="1" dirty="0">
                                      <a:latin typeface="Cambria Math" panose="02040503050406030204" pitchFamily="18" charset="0"/>
                                    </a:rPr>
                                    <m:t>1</m:t>
                                  </m:r>
                                </m:num>
                                <m:den>
                                  <m:r>
                                    <a:rPr lang="en-US" altLang="ko-KR" sz="2000" i="1" dirty="0">
                                      <a:latin typeface="Cambria Math" panose="02040503050406030204" pitchFamily="18" charset="0"/>
                                    </a:rPr>
                                    <m:t>2</m:t>
                                  </m:r>
                                </m:den>
                              </m:f>
                              <m:r>
                                <a:rPr lang="en-US" altLang="ko-KR" sz="2000" i="1" dirty="0">
                                  <a:latin typeface="Cambria Math" panose="02040503050406030204" pitchFamily="18" charset="0"/>
                                </a:rPr>
                                <m:t>𝜌</m:t>
                              </m:r>
                              <m:r>
                                <m:rPr>
                                  <m:sty m:val="p"/>
                                </m:rPr>
                                <a:rPr lang="en-US" altLang="ko-KR" sz="2000" dirty="0">
                                  <a:latin typeface="Cambria Math" panose="02040503050406030204" pitchFamily="18" charset="0"/>
                                </a:rPr>
                                <m:t>Φ</m:t>
                              </m:r>
                              <m:r>
                                <a:rPr lang="en-US" altLang="ko-KR" sz="2000" i="1" dirty="0">
                                  <a:latin typeface="Cambria Math" panose="02040503050406030204" pitchFamily="18" charset="0"/>
                                </a:rPr>
                                <m:t>+</m:t>
                              </m:r>
                              <m:f>
                                <m:fPr>
                                  <m:ctrlPr>
                                    <a:rPr lang="en-US" altLang="ko-KR" sz="2000" i="1" dirty="0">
                                      <a:latin typeface="Cambria Math" panose="02040503050406030204" pitchFamily="18" charset="0"/>
                                    </a:rPr>
                                  </m:ctrlPr>
                                </m:fPr>
                                <m:num>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ℏ</m:t>
                                      </m:r>
                                    </m:e>
                                    <m:sup>
                                      <m:r>
                                        <a:rPr lang="en-US" altLang="ko-KR" sz="2000" i="1" dirty="0">
                                          <a:latin typeface="Cambria Math" panose="02040503050406030204" pitchFamily="18" charset="0"/>
                                        </a:rPr>
                                        <m:t>2</m:t>
                                      </m:r>
                                    </m:sup>
                                  </m:sSup>
                                </m:num>
                                <m:den>
                                  <m:r>
                                    <a:rPr lang="en-US" altLang="ko-KR" sz="2000" i="1" dirty="0">
                                      <a:latin typeface="Cambria Math" panose="02040503050406030204" pitchFamily="18" charset="0"/>
                                    </a:rPr>
                                    <m:t>8</m:t>
                                  </m:r>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𝑚</m:t>
                                      </m:r>
                                    </m:e>
                                    <m:sub>
                                      <m:r>
                                        <a:rPr lang="en-US" altLang="ko-KR" sz="2000" i="1" dirty="0">
                                          <a:latin typeface="Cambria Math" panose="02040503050406030204" pitchFamily="18" charset="0"/>
                                        </a:rPr>
                                        <m:t>𝜙</m:t>
                                      </m:r>
                                    </m:sub>
                                    <m:sup>
                                      <m:r>
                                        <a:rPr lang="en-US" altLang="ko-KR" sz="2000" i="1" dirty="0">
                                          <a:latin typeface="Cambria Math" panose="02040503050406030204" pitchFamily="18" charset="0"/>
                                        </a:rPr>
                                        <m:t>2</m:t>
                                      </m:r>
                                    </m:sup>
                                  </m:sSubSup>
                                </m:den>
                              </m:f>
                              <m:f>
                                <m:fPr>
                                  <m:ctrlPr>
                                    <a:rPr lang="en-US" altLang="ko-KR" sz="2000" i="1" dirty="0">
                                      <a:latin typeface="Cambria Math" panose="02040503050406030204" pitchFamily="18" charset="0"/>
                                    </a:rPr>
                                  </m:ctrlPr>
                                </m:fPr>
                                <m:num>
                                  <m:sSup>
                                    <m:sSupPr>
                                      <m:ctrlPr>
                                        <a:rPr lang="en-US" altLang="ko-KR" sz="2000" i="1" dirty="0">
                                          <a:latin typeface="Cambria Math" panose="02040503050406030204" pitchFamily="18" charset="0"/>
                                        </a:rPr>
                                      </m:ctrlPr>
                                    </m:sSupPr>
                                    <m:e>
                                      <m:d>
                                        <m:dPr>
                                          <m:ctrlPr>
                                            <a:rPr lang="en-US" altLang="ko-KR" sz="2000" i="1" dirty="0">
                                              <a:latin typeface="Cambria Math" panose="02040503050406030204" pitchFamily="18" charset="0"/>
                                            </a:rPr>
                                          </m:ctrlPr>
                                        </m:dPr>
                                        <m:e>
                                          <m:r>
                                            <m:rPr>
                                              <m:sty m:val="p"/>
                                            </m:rPr>
                                            <a:rPr lang="en-US" altLang="ko-KR" sz="2000" dirty="0">
                                              <a:latin typeface="Cambria Math" panose="02040503050406030204" pitchFamily="18" charset="0"/>
                                            </a:rPr>
                                            <m:t>∇</m:t>
                                          </m:r>
                                          <m:r>
                                            <a:rPr lang="en-US" altLang="ko-KR" sz="2000" i="1" dirty="0">
                                              <a:latin typeface="Cambria Math" panose="02040503050406030204" pitchFamily="18" charset="0"/>
                                            </a:rPr>
                                            <m:t>𝜌</m:t>
                                          </m:r>
                                        </m:e>
                                      </m:d>
                                    </m:e>
                                    <m:sup>
                                      <m:r>
                                        <a:rPr lang="en-US" altLang="ko-KR" sz="2000" i="1" dirty="0">
                                          <a:latin typeface="Cambria Math" panose="02040503050406030204" pitchFamily="18" charset="0"/>
                                        </a:rPr>
                                        <m:t>2</m:t>
                                      </m:r>
                                    </m:sup>
                                  </m:sSup>
                                </m:num>
                                <m:den>
                                  <m:r>
                                    <a:rPr lang="en-US" altLang="ko-KR" sz="2000" i="1" dirty="0">
                                      <a:latin typeface="Cambria Math" panose="02040503050406030204" pitchFamily="18" charset="0"/>
                                    </a:rPr>
                                    <m:t>𝜌</m:t>
                                  </m:r>
                                </m:den>
                              </m:f>
                            </m:e>
                          </m:d>
                        </m:e>
                      </m:nary>
                    </m:oMath>
                  </m:oMathPara>
                </a14:m>
                <a:endParaRPr lang="en-US" altLang="ko-KR" sz="2000" b="0" dirty="0"/>
              </a:p>
              <a:p>
                <a:r>
                  <a:rPr lang="en-US" altLang="ko-KR" sz="2000" dirty="0"/>
                  <a:t>Mass </a:t>
                </a:r>
                <a14:m>
                  <m:oMath xmlns:m="http://schemas.openxmlformats.org/officeDocument/2006/math">
                    <m:r>
                      <a:rPr lang="en-US" altLang="ko-KR" sz="2000" b="0" i="1" smtClean="0">
                        <a:latin typeface="Cambria Math" panose="02040503050406030204" pitchFamily="18" charset="0"/>
                      </a:rPr>
                      <m:t>𝑀</m:t>
                    </m:r>
                  </m:oMath>
                </a14:m>
                <a:r>
                  <a:rPr lang="en-US" altLang="ko-KR" sz="2000" dirty="0"/>
                  <a:t> and radius scale </a:t>
                </a:r>
                <a14:m>
                  <m:oMath xmlns:m="http://schemas.openxmlformats.org/officeDocument/2006/math">
                    <m:r>
                      <a:rPr lang="en-US" altLang="ko-KR" sz="2000" b="0" i="1" smtClean="0">
                        <a:latin typeface="Cambria Math" panose="02040503050406030204" pitchFamily="18" charset="0"/>
                      </a:rPr>
                      <m:t>𝑅</m:t>
                    </m:r>
                  </m:oMath>
                </a14:m>
                <a:r>
                  <a:rPr lang="en-US" altLang="ko-KR" sz="2000" dirty="0"/>
                  <a:t> </a:t>
                </a:r>
                <a:r>
                  <a:rPr lang="ko-KR" altLang="en-US" sz="2000" dirty="0"/>
                  <a:t>⇒ </a:t>
                </a:r>
                <a14:m>
                  <m:oMath xmlns:m="http://schemas.openxmlformats.org/officeDocument/2006/math">
                    <m:r>
                      <a:rPr lang="en-US" altLang="ko-KR" sz="2000" b="0" i="1" smtClean="0">
                        <a:latin typeface="Cambria Math" panose="02040503050406030204" pitchFamily="18" charset="0"/>
                      </a:rPr>
                      <m:t>𝜌</m:t>
                    </m:r>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𝑀</m:t>
                        </m:r>
                      </m:num>
                      <m:den>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𝑅</m:t>
                            </m:r>
                          </m:e>
                          <m:sup>
                            <m:r>
                              <a:rPr lang="en-US" altLang="ko-KR" sz="2000" b="0" i="1" smtClean="0">
                                <a:latin typeface="Cambria Math" panose="02040503050406030204" pitchFamily="18" charset="0"/>
                              </a:rPr>
                              <m:t>3</m:t>
                            </m:r>
                          </m:sup>
                        </m:sSup>
                      </m:den>
                    </m:f>
                    <m:r>
                      <a:rPr lang="en-US" altLang="ko-KR" sz="2000" b="0" i="1" smtClean="0">
                        <a:latin typeface="Cambria Math" panose="02040503050406030204" pitchFamily="18" charset="0"/>
                      </a:rPr>
                      <m:t>𝑓</m:t>
                    </m:r>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𝑟</m:t>
                            </m:r>
                          </m:num>
                          <m:den>
                            <m:r>
                              <a:rPr lang="en-US" altLang="ko-KR" sz="2000" b="0" i="1" smtClean="0">
                                <a:latin typeface="Cambria Math" panose="02040503050406030204" pitchFamily="18" charset="0"/>
                              </a:rPr>
                              <m:t>𝑅</m:t>
                            </m:r>
                          </m:den>
                        </m:f>
                      </m:e>
                    </m:d>
                  </m:oMath>
                </a14:m>
                <a:r>
                  <a:rPr lang="en-US" altLang="ko-KR" sz="2000" dirty="0"/>
                  <a:t>…</a:t>
                </a: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𝐸</m:t>
                          </m:r>
                        </m:e>
                        <m:sub>
                          <m:r>
                            <m:rPr>
                              <m:sty m:val="p"/>
                            </m:rPr>
                            <a:rPr lang="en-US" altLang="ko-KR" sz="2000" b="0" i="1" smtClean="0">
                              <a:latin typeface="Cambria Math" panose="02040503050406030204" pitchFamily="18" charset="0"/>
                            </a:rPr>
                            <m:t>tot</m:t>
                          </m:r>
                        </m:sub>
                      </m:sSub>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r>
                            <a:rPr lang="en-US" altLang="ko-KR" sz="2000" b="0" i="1" smtClean="0">
                              <a:latin typeface="Cambria Math" panose="02040503050406030204" pitchFamily="18" charset="0"/>
                            </a:rPr>
                            <m:t>2</m:t>
                          </m:r>
                        </m:den>
                      </m:f>
                      <m:r>
                        <a:rPr lang="en-US" altLang="ko-KR" sz="2000" b="0" i="1" smtClean="0">
                          <a:latin typeface="Cambria Math" panose="02040503050406030204" pitchFamily="18" charset="0"/>
                        </a:rPr>
                        <m:t>𝛼</m:t>
                      </m:r>
                      <m:r>
                        <a:rPr lang="en-US" altLang="ko-KR" sz="2000" b="0" i="1" smtClean="0">
                          <a:latin typeface="Cambria Math" panose="02040503050406030204" pitchFamily="18" charset="0"/>
                        </a:rPr>
                        <m:t>𝑀</m:t>
                      </m:r>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𝑑𝑅</m:t>
                                  </m:r>
                                </m:num>
                                <m:den>
                                  <m:r>
                                    <a:rPr lang="en-US" altLang="ko-KR" sz="2000" b="0" i="1" smtClean="0">
                                      <a:latin typeface="Cambria Math" panose="02040503050406030204" pitchFamily="18" charset="0"/>
                                    </a:rPr>
                                    <m:t>𝑑𝑡</m:t>
                                  </m:r>
                                </m:den>
                              </m:f>
                            </m:e>
                          </m:d>
                        </m:e>
                        <m:sup>
                          <m:r>
                            <a:rPr lang="en-US" altLang="ko-KR" sz="2000" b="0" i="1" smtClean="0">
                              <a:latin typeface="Cambria Math" panose="02040503050406030204" pitchFamily="18" charset="0"/>
                            </a:rPr>
                            <m:t>2</m:t>
                          </m:r>
                        </m:sup>
                      </m:sSup>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𝜈</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𝐺</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𝑀</m:t>
                              </m:r>
                            </m:e>
                            <m:sup>
                              <m:r>
                                <a:rPr lang="en-US" altLang="ko-KR" sz="2000" b="0" i="1" smtClean="0">
                                  <a:latin typeface="Cambria Math" panose="02040503050406030204" pitchFamily="18" charset="0"/>
                                </a:rPr>
                                <m:t>2</m:t>
                              </m:r>
                            </m:sup>
                          </m:sSup>
                        </m:num>
                        <m:den>
                          <m:r>
                            <a:rPr lang="en-US" altLang="ko-KR" sz="2000" b="0" i="1" smtClean="0">
                              <a:latin typeface="Cambria Math" panose="02040503050406030204" pitchFamily="18" charset="0"/>
                            </a:rPr>
                            <m:t>𝑅</m:t>
                          </m:r>
                        </m:den>
                      </m:f>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𝜎</m:t>
                      </m:r>
                      <m:f>
                        <m:fPr>
                          <m:ctrlPr>
                            <a:rPr lang="en-US" altLang="ko-KR" sz="2000" b="0" i="1" smtClean="0">
                              <a:latin typeface="Cambria Math" panose="02040503050406030204" pitchFamily="18" charset="0"/>
                            </a:rPr>
                          </m:ctrlPr>
                        </m:fPr>
                        <m:num>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ℏ</m:t>
                              </m:r>
                            </m:e>
                            <m:sup>
                              <m:r>
                                <a:rPr lang="en-US" altLang="ko-KR" sz="2000" b="0" i="1" smtClean="0">
                                  <a:latin typeface="Cambria Math" panose="02040503050406030204" pitchFamily="18" charset="0"/>
                                </a:rPr>
                                <m:t>2</m:t>
                              </m:r>
                            </m:sup>
                          </m:sSup>
                        </m:num>
                        <m:den>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up>
                              <m:r>
                                <a:rPr lang="en-US" altLang="ko-KR" sz="2000" b="0" i="1" smtClean="0">
                                  <a:latin typeface="Cambria Math" panose="02040503050406030204" pitchFamily="18" charset="0"/>
                                </a:rPr>
                                <m:t>2</m:t>
                              </m:r>
                            </m:sup>
                          </m:sSubSup>
                        </m:den>
                      </m:f>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𝑀</m:t>
                          </m:r>
                        </m:num>
                        <m:den>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𝑅</m:t>
                              </m:r>
                            </m:e>
                            <m:sup>
                              <m:r>
                                <a:rPr lang="en-US" altLang="ko-KR" sz="2000" b="0" i="1" smtClean="0">
                                  <a:latin typeface="Cambria Math" panose="02040503050406030204" pitchFamily="18" charset="0"/>
                                </a:rPr>
                                <m:t>2</m:t>
                              </m:r>
                            </m:sup>
                          </m:sSup>
                        </m:den>
                      </m:f>
                    </m:oMath>
                  </m:oMathPara>
                </a14:m>
                <a:endParaRPr lang="en-US" altLang="ko-KR" sz="2000" b="0" i="1" dirty="0">
                  <a:latin typeface="Cambria Math" panose="02040503050406030204" pitchFamily="18" charset="0"/>
                </a:endParaRPr>
              </a:p>
            </p:txBody>
          </p:sp>
        </mc:Choice>
        <mc:Fallback xmlns="">
          <p:sp>
            <p:nvSpPr>
              <p:cNvPr id="19" name="내용 개체 틀 2">
                <a:extLst>
                  <a:ext uri="{FF2B5EF4-FFF2-40B4-BE49-F238E27FC236}">
                    <a16:creationId xmlns:a16="http://schemas.microsoft.com/office/drawing/2014/main" id="{FF1FF971-E77F-933F-699D-7E3EF250E49F}"/>
                  </a:ext>
                </a:extLst>
              </p:cNvPr>
              <p:cNvSpPr>
                <a:spLocks noGrp="1" noRot="1" noChangeAspect="1" noMove="1" noResize="1" noEditPoints="1" noAdjustHandles="1" noChangeArrowheads="1" noChangeShapeType="1" noTextEdit="1"/>
              </p:cNvSpPr>
              <p:nvPr>
                <p:ph idx="1"/>
              </p:nvPr>
            </p:nvSpPr>
            <p:spPr>
              <a:xfrm>
                <a:off x="401216" y="1341406"/>
                <a:ext cx="11391538" cy="2782726"/>
              </a:xfrm>
              <a:blipFill>
                <a:blip r:embed="rId4"/>
                <a:stretch>
                  <a:fillRect l="-48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DBA56A-9D4D-98CE-6BCC-308D5D971168}"/>
                  </a:ext>
                </a:extLst>
              </p:cNvPr>
              <p:cNvSpPr txBox="1"/>
              <p:nvPr/>
            </p:nvSpPr>
            <p:spPr>
              <a:xfrm>
                <a:off x="1379327" y="5899193"/>
                <a:ext cx="1578475" cy="682687"/>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𝑅</m:t>
                          </m:r>
                        </m:e>
                        <m:sub>
                          <m:r>
                            <a:rPr lang="en-US" altLang="ko-KR" sz="1600" b="0" i="1" smtClean="0">
                              <a:latin typeface="Cambria Math" panose="02040503050406030204" pitchFamily="18" charset="0"/>
                            </a:rPr>
                            <m:t>0</m:t>
                          </m:r>
                        </m:sub>
                      </m:sSub>
                      <m:r>
                        <a:rPr lang="en-US" altLang="ko-KR" sz="1600" b="0" i="1" smtClean="0">
                          <a:latin typeface="Cambria Math" panose="02040503050406030204" pitchFamily="18" charset="0"/>
                        </a:rPr>
                        <m:t>=2</m:t>
                      </m:r>
                      <m:f>
                        <m:fPr>
                          <m:ctrlPr>
                            <a:rPr lang="en-US" altLang="ko-KR" sz="1600" b="0" i="1" smtClean="0">
                              <a:latin typeface="Cambria Math" panose="02040503050406030204" pitchFamily="18" charset="0"/>
                            </a:rPr>
                          </m:ctrlPr>
                        </m:fPr>
                        <m:num>
                          <m:r>
                            <a:rPr lang="en-US" altLang="ko-KR" sz="1600" b="0" i="1" smtClean="0">
                              <a:latin typeface="Cambria Math" panose="02040503050406030204" pitchFamily="18" charset="0"/>
                            </a:rPr>
                            <m:t>𝜎</m:t>
                          </m:r>
                        </m:num>
                        <m:den>
                          <m:r>
                            <a:rPr lang="en-US" altLang="ko-KR" sz="1600" b="0" i="1" smtClean="0">
                              <a:latin typeface="Cambria Math" panose="02040503050406030204" pitchFamily="18" charset="0"/>
                            </a:rPr>
                            <m:t>𝜈</m:t>
                          </m:r>
                        </m:den>
                      </m:f>
                      <m:f>
                        <m:fPr>
                          <m:ctrlPr>
                            <a:rPr lang="en-US" altLang="ko-KR" sz="1600" b="0" i="1" smtClean="0">
                              <a:latin typeface="Cambria Math" panose="02040503050406030204" pitchFamily="18" charset="0"/>
                            </a:rPr>
                          </m:ctrlPr>
                        </m:fPr>
                        <m:num>
                          <m:sSup>
                            <m:sSupPr>
                              <m:ctrlPr>
                                <a:rPr lang="en-US" altLang="ko-KR" sz="1600" b="0" i="1" smtClean="0">
                                  <a:latin typeface="Cambria Math" panose="02040503050406030204" pitchFamily="18" charset="0"/>
                                </a:rPr>
                              </m:ctrlPr>
                            </m:sSupPr>
                            <m:e>
                              <m:r>
                                <a:rPr lang="en-US" altLang="ko-KR" sz="1600" b="0" i="1" smtClean="0">
                                  <a:latin typeface="Cambria Math" panose="02040503050406030204" pitchFamily="18" charset="0"/>
                                </a:rPr>
                                <m:t>ℏ</m:t>
                              </m:r>
                            </m:e>
                            <m:sup>
                              <m:r>
                                <a:rPr lang="en-US" altLang="ko-KR" sz="1600" b="0" i="1" smtClean="0">
                                  <a:latin typeface="Cambria Math" panose="02040503050406030204" pitchFamily="18" charset="0"/>
                                </a:rPr>
                                <m:t>2</m:t>
                              </m:r>
                            </m:sup>
                          </m:sSup>
                        </m:num>
                        <m:den>
                          <m:r>
                            <a:rPr lang="en-US" altLang="ko-KR" sz="1600" b="0" i="1" smtClean="0">
                              <a:latin typeface="Cambria Math" panose="02040503050406030204" pitchFamily="18" charset="0"/>
                            </a:rPr>
                            <m:t>𝐺𝑀</m:t>
                          </m:r>
                          <m:sSubSup>
                            <m:sSubSupPr>
                              <m:ctrlPr>
                                <a:rPr lang="en-US" altLang="ko-KR" sz="1600" b="0" i="1" smtClean="0">
                                  <a:latin typeface="Cambria Math" panose="02040503050406030204" pitchFamily="18" charset="0"/>
                                </a:rPr>
                              </m:ctrlPr>
                            </m:sSubSupPr>
                            <m:e>
                              <m:r>
                                <a:rPr lang="en-US" altLang="ko-KR" sz="1600" b="0" i="1" smtClean="0">
                                  <a:latin typeface="Cambria Math" panose="02040503050406030204" pitchFamily="18" charset="0"/>
                                </a:rPr>
                                <m:t>𝑚</m:t>
                              </m:r>
                            </m:e>
                            <m:sub>
                              <m:r>
                                <a:rPr lang="en-US" altLang="ko-KR" sz="1600" b="0" i="1" smtClean="0">
                                  <a:latin typeface="Cambria Math" panose="02040503050406030204" pitchFamily="18" charset="0"/>
                                </a:rPr>
                                <m:t>𝜙</m:t>
                              </m:r>
                            </m:sub>
                            <m:sup>
                              <m:r>
                                <a:rPr lang="en-US" altLang="ko-KR" sz="1600" b="0" i="1" smtClean="0">
                                  <a:latin typeface="Cambria Math" panose="02040503050406030204" pitchFamily="18" charset="0"/>
                                </a:rPr>
                                <m:t>2</m:t>
                              </m:r>
                            </m:sup>
                          </m:sSubSup>
                        </m:den>
                      </m:f>
                    </m:oMath>
                  </m:oMathPara>
                </a14:m>
                <a:endParaRPr lang="en-US" altLang="ko-KR" sz="1400" dirty="0"/>
              </a:p>
            </p:txBody>
          </p:sp>
        </mc:Choice>
        <mc:Fallback xmlns="">
          <p:sp>
            <p:nvSpPr>
              <p:cNvPr id="8" name="TextBox 7">
                <a:extLst>
                  <a:ext uri="{FF2B5EF4-FFF2-40B4-BE49-F238E27FC236}">
                    <a16:creationId xmlns:a16="http://schemas.microsoft.com/office/drawing/2014/main" id="{2CDBA56A-9D4D-98CE-6BCC-308D5D971168}"/>
                  </a:ext>
                </a:extLst>
              </p:cNvPr>
              <p:cNvSpPr txBox="1">
                <a:spLocks noRot="1" noChangeAspect="1" noMove="1" noResize="1" noEditPoints="1" noAdjustHandles="1" noChangeArrowheads="1" noChangeShapeType="1" noTextEdit="1"/>
              </p:cNvSpPr>
              <p:nvPr/>
            </p:nvSpPr>
            <p:spPr>
              <a:xfrm>
                <a:off x="1379327" y="5899193"/>
                <a:ext cx="1578475" cy="682687"/>
              </a:xfrm>
              <a:prstGeom prst="rect">
                <a:avLst/>
              </a:prstGeom>
              <a:blipFill>
                <a:blip r:embed="rId5"/>
                <a:stretch>
                  <a:fillRect/>
                </a:stretch>
              </a:blipFill>
            </p:spPr>
            <p:txBody>
              <a:bodyPr/>
              <a:lstStyle/>
              <a:p>
                <a:r>
                  <a:rPr lang="ko-KR" altLang="en-US">
                    <a:noFill/>
                  </a:rPr>
                  <a:t> </a:t>
                </a:r>
              </a:p>
            </p:txBody>
          </p:sp>
        </mc:Fallback>
      </mc:AlternateContent>
      <p:sp>
        <p:nvSpPr>
          <p:cNvPr id="15" name="직사각형 14">
            <a:extLst>
              <a:ext uri="{FF2B5EF4-FFF2-40B4-BE49-F238E27FC236}">
                <a16:creationId xmlns:a16="http://schemas.microsoft.com/office/drawing/2014/main" id="{E95794EA-C257-3A63-259C-D07933EFBF66}"/>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7" name="직사각형 16">
            <a:extLst>
              <a:ext uri="{FF2B5EF4-FFF2-40B4-BE49-F238E27FC236}">
                <a16:creationId xmlns:a16="http://schemas.microsoft.com/office/drawing/2014/main" id="{6EDAC3BD-F524-0EF1-0821-DE37DBFD2394}"/>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hlinkClick r:id="rId6" action="ppaction://hlinksldjump">
                  <a:extLst>
                    <a:ext uri="{A12FA001-AC4F-418D-AE19-62706E023703}">
                      <ahyp:hlinkClr xmlns:ahyp="http://schemas.microsoft.com/office/drawing/2018/hyperlinkcolor" val="tx"/>
                    </a:ext>
                  </a:extLst>
                </a:hlinkClick>
              </a:rPr>
              <a:t>2025.12.02 </a:t>
            </a:r>
            <a:r>
              <a:rPr lang="ko-KR" altLang="en-US" sz="1050" dirty="0">
                <a:solidFill>
                  <a:schemeClr val="bg1"/>
                </a:solidFill>
                <a:hlinkClick r:id="rId6" action="ppaction://hlinksldjump">
                  <a:extLst>
                    <a:ext uri="{A12FA001-AC4F-418D-AE19-62706E023703}">
                      <ahyp:hlinkClr xmlns:ahyp="http://schemas.microsoft.com/office/drawing/2018/hyperlinkcolor" val="tx"/>
                    </a:ext>
                  </a:extLst>
                </a:hlinkClick>
              </a:rPr>
              <a:t>박사학위 졸업발표</a:t>
            </a:r>
            <a:endParaRPr lang="ko-KR" altLang="en-US" sz="1050" dirty="0">
              <a:solidFill>
                <a:schemeClr val="bg1"/>
              </a:solidFill>
            </a:endParaRPr>
          </a:p>
        </p:txBody>
      </p:sp>
      <p:sp>
        <p:nvSpPr>
          <p:cNvPr id="18" name="TextBox 17">
            <a:extLst>
              <a:ext uri="{FF2B5EF4-FFF2-40B4-BE49-F238E27FC236}">
                <a16:creationId xmlns:a16="http://schemas.microsoft.com/office/drawing/2014/main" id="{58C1A4D3-276A-189A-8816-1815F815CF95}"/>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26" name="사각형: 둥근 모서리 25">
            <a:extLst>
              <a:ext uri="{FF2B5EF4-FFF2-40B4-BE49-F238E27FC236}">
                <a16:creationId xmlns:a16="http://schemas.microsoft.com/office/drawing/2014/main" id="{4208BDD3-705C-53D2-8920-F10767642379}"/>
              </a:ext>
            </a:extLst>
          </p:cNvPr>
          <p:cNvSpPr/>
          <p:nvPr/>
        </p:nvSpPr>
        <p:spPr>
          <a:xfrm>
            <a:off x="6068007" y="3191069"/>
            <a:ext cx="2236237" cy="819554"/>
          </a:xfrm>
          <a:prstGeom prst="roundRect">
            <a:avLst/>
          </a:prstGeom>
          <a:solidFill>
            <a:srgbClr val="4472C4">
              <a:alpha val="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A5B5B83-7947-6DAA-D7BE-A1F5BE7E938A}"/>
                  </a:ext>
                </a:extLst>
              </p:cNvPr>
              <p:cNvSpPr txBox="1"/>
              <p:nvPr/>
            </p:nvSpPr>
            <p:spPr>
              <a:xfrm>
                <a:off x="8304244" y="3600846"/>
                <a:ext cx="9189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rgbClr val="FF0000"/>
                              </a:solidFill>
                              <a:latin typeface="Cambria Math" panose="02040503050406030204" pitchFamily="18" charset="0"/>
                            </a:rPr>
                          </m:ctrlPr>
                        </m:sSubPr>
                        <m:e>
                          <m:r>
                            <a:rPr lang="en-US" altLang="ko-KR" b="0" i="1" smtClean="0">
                              <a:solidFill>
                                <a:srgbClr val="FF0000"/>
                              </a:solidFill>
                              <a:latin typeface="Cambria Math" panose="02040503050406030204" pitchFamily="18" charset="0"/>
                            </a:rPr>
                            <m:t>𝑉</m:t>
                          </m:r>
                        </m:e>
                        <m:sub>
                          <m:r>
                            <m:rPr>
                              <m:sty m:val="p"/>
                            </m:rPr>
                            <a:rPr lang="en-US" altLang="ko-KR" b="0" i="1" smtClean="0">
                              <a:solidFill>
                                <a:srgbClr val="FF0000"/>
                              </a:solidFill>
                              <a:latin typeface="Cambria Math" panose="02040503050406030204" pitchFamily="18" charset="0"/>
                            </a:rPr>
                            <m:t>eff</m:t>
                          </m:r>
                        </m:sub>
                      </m:sSub>
                      <m:d>
                        <m:dPr>
                          <m:ctrlPr>
                            <a:rPr lang="en-US" altLang="ko-KR" b="0" i="1" smtClean="0">
                              <a:solidFill>
                                <a:srgbClr val="FF0000"/>
                              </a:solidFill>
                              <a:latin typeface="Cambria Math" panose="02040503050406030204" pitchFamily="18" charset="0"/>
                            </a:rPr>
                          </m:ctrlPr>
                        </m:dPr>
                        <m:e>
                          <m:r>
                            <a:rPr lang="en-US" altLang="ko-KR" b="0" i="1" smtClean="0">
                              <a:solidFill>
                                <a:srgbClr val="FF0000"/>
                              </a:solidFill>
                              <a:latin typeface="Cambria Math" panose="02040503050406030204" pitchFamily="18" charset="0"/>
                            </a:rPr>
                            <m:t>𝑅</m:t>
                          </m:r>
                        </m:e>
                      </m:d>
                    </m:oMath>
                  </m:oMathPara>
                </a14:m>
                <a:endParaRPr lang="ko-KR" altLang="en-US" dirty="0">
                  <a:solidFill>
                    <a:srgbClr val="FF0000"/>
                  </a:solidFill>
                </a:endParaRPr>
              </a:p>
            </p:txBody>
          </p:sp>
        </mc:Choice>
        <mc:Fallback xmlns="">
          <p:sp>
            <p:nvSpPr>
              <p:cNvPr id="27" name="TextBox 26">
                <a:extLst>
                  <a:ext uri="{FF2B5EF4-FFF2-40B4-BE49-F238E27FC236}">
                    <a16:creationId xmlns:a16="http://schemas.microsoft.com/office/drawing/2014/main" id="{5A5B5B83-7947-6DAA-D7BE-A1F5BE7E938A}"/>
                  </a:ext>
                </a:extLst>
              </p:cNvPr>
              <p:cNvSpPr txBox="1">
                <a:spLocks noRot="1" noChangeAspect="1" noMove="1" noResize="1" noEditPoints="1" noAdjustHandles="1" noChangeArrowheads="1" noChangeShapeType="1" noTextEdit="1"/>
              </p:cNvSpPr>
              <p:nvPr/>
            </p:nvSpPr>
            <p:spPr>
              <a:xfrm>
                <a:off x="8304244" y="3600846"/>
                <a:ext cx="918906" cy="369332"/>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F66CD80-7997-95B5-B558-5D4B9686853B}"/>
                  </a:ext>
                </a:extLst>
              </p:cNvPr>
              <p:cNvSpPr txBox="1"/>
              <p:nvPr/>
            </p:nvSpPr>
            <p:spPr>
              <a:xfrm>
                <a:off x="6056653" y="4039367"/>
                <a:ext cx="5414087" cy="307777"/>
              </a:xfrm>
              <a:prstGeom prst="rect">
                <a:avLst/>
              </a:prstGeom>
              <a:noFill/>
            </p:spPr>
            <p:txBody>
              <a:bodyPr wrap="square">
                <a:spAutoFit/>
              </a:bodyPr>
              <a:lstStyle/>
              <a:p>
                <a:pPr marL="0" indent="0">
                  <a:buNone/>
                </a:pPr>
                <a14:m>
                  <m:oMath xmlns:m="http://schemas.openxmlformats.org/officeDocument/2006/math">
                    <m:r>
                      <a:rPr lang="en-US" altLang="ko-KR" sz="1400" b="0" i="1" smtClean="0">
                        <a:latin typeface="Cambria Math" panose="02040503050406030204" pitchFamily="18" charset="0"/>
                      </a:rPr>
                      <m:t>𝛼</m:t>
                    </m:r>
                    <m:r>
                      <a:rPr lang="en-US" altLang="ko-KR" sz="1400" b="0" i="1" smtClean="0">
                        <a:latin typeface="Cambria Math" panose="02040503050406030204" pitchFamily="18" charset="0"/>
                      </a:rPr>
                      <m:t>=3.05,  </m:t>
                    </m:r>
                    <m:r>
                      <a:rPr lang="en-US" altLang="ko-KR" sz="1400" b="0" i="1" smtClean="0">
                        <a:latin typeface="Cambria Math" panose="02040503050406030204" pitchFamily="18" charset="0"/>
                      </a:rPr>
                      <m:t>𝜈</m:t>
                    </m:r>
                    <m:r>
                      <a:rPr lang="en-US" altLang="ko-KR" sz="1400" b="0" i="1" smtClean="0">
                        <a:latin typeface="Cambria Math" panose="02040503050406030204" pitchFamily="18" charset="0"/>
                      </a:rPr>
                      <m:t>=0.30,  </m:t>
                    </m:r>
                    <m:r>
                      <a:rPr lang="en-US" altLang="ko-KR" sz="1400" b="0" i="1" smtClean="0">
                        <a:latin typeface="Cambria Math" panose="02040503050406030204" pitchFamily="18" charset="0"/>
                      </a:rPr>
                      <m:t>𝜎</m:t>
                    </m:r>
                    <m:r>
                      <a:rPr lang="en-US" altLang="ko-KR" sz="1400" b="0" i="1" smtClean="0">
                        <a:latin typeface="Cambria Math" panose="02040503050406030204" pitchFamily="18" charset="0"/>
                      </a:rPr>
                      <m:t>=0.39</m:t>
                    </m:r>
                  </m:oMath>
                </a14:m>
                <a:r>
                  <a:rPr lang="en-US" altLang="ko-KR" sz="1400" b="0" dirty="0"/>
                  <a:t> for </a:t>
                </a:r>
                <a:r>
                  <a:rPr lang="en-US" altLang="ko-KR" sz="1400" b="0" dirty="0" err="1"/>
                  <a:t>Schive’s</a:t>
                </a:r>
                <a:r>
                  <a:rPr lang="en-US" altLang="ko-KR" sz="1400" b="0" dirty="0"/>
                  <a:t> ansatz </a:t>
                </a:r>
                <a:r>
                  <a:rPr lang="en-US" altLang="ko-KR" sz="1400" b="0" dirty="0">
                    <a:latin typeface="Arial" panose="020B0604020202020204" pitchFamily="34" charset="0"/>
                    <a:cs typeface="Arial" panose="020B0604020202020204" pitchFamily="34" charset="0"/>
                  </a:rPr>
                  <a:t>[</a:t>
                </a:r>
                <a:r>
                  <a:rPr lang="en-US" altLang="ko-KR" sz="1400" b="0" dirty="0" err="1">
                    <a:latin typeface="Arial" panose="020B0604020202020204" pitchFamily="34" charset="0"/>
                    <a:cs typeface="Arial" panose="020B0604020202020204" pitchFamily="34" charset="0"/>
                  </a:rPr>
                  <a:t>Indjin</a:t>
                </a:r>
                <a:r>
                  <a:rPr lang="en-US" altLang="ko-KR" sz="1400" b="0" dirty="0">
                    <a:latin typeface="Arial" panose="020B0604020202020204" pitchFamily="34" charset="0"/>
                    <a:cs typeface="Arial" panose="020B0604020202020204" pitchFamily="34" charset="0"/>
                  </a:rPr>
                  <a:t>+ 2312.14917]</a:t>
                </a:r>
              </a:p>
            </p:txBody>
          </p:sp>
        </mc:Choice>
        <mc:Fallback xmlns="">
          <p:sp>
            <p:nvSpPr>
              <p:cNvPr id="34" name="TextBox 33">
                <a:extLst>
                  <a:ext uri="{FF2B5EF4-FFF2-40B4-BE49-F238E27FC236}">
                    <a16:creationId xmlns:a16="http://schemas.microsoft.com/office/drawing/2014/main" id="{EF66CD80-7997-95B5-B558-5D4B9686853B}"/>
                  </a:ext>
                </a:extLst>
              </p:cNvPr>
              <p:cNvSpPr txBox="1">
                <a:spLocks noRot="1" noChangeAspect="1" noMove="1" noResize="1" noEditPoints="1" noAdjustHandles="1" noChangeArrowheads="1" noChangeShapeType="1" noTextEdit="1"/>
              </p:cNvSpPr>
              <p:nvPr/>
            </p:nvSpPr>
            <p:spPr>
              <a:xfrm>
                <a:off x="6056653" y="4039367"/>
                <a:ext cx="5414087" cy="307777"/>
              </a:xfrm>
              <a:prstGeom prst="rect">
                <a:avLst/>
              </a:prstGeom>
              <a:blipFill>
                <a:blip r:embed="rId8"/>
                <a:stretch>
                  <a:fillRect t="-4000" r="-1351" b="-22000"/>
                </a:stretch>
              </a:blipFill>
            </p:spPr>
            <p:txBody>
              <a:bodyPr/>
              <a:lstStyle/>
              <a:p>
                <a:r>
                  <a:rPr lang="ko-KR" altLang="en-US">
                    <a:noFill/>
                  </a:rPr>
                  <a:t> </a:t>
                </a:r>
              </a:p>
            </p:txBody>
          </p:sp>
        </mc:Fallback>
      </mc:AlternateContent>
      <p:sp>
        <p:nvSpPr>
          <p:cNvPr id="35" name="화살표: 굽음 34">
            <a:extLst>
              <a:ext uri="{FF2B5EF4-FFF2-40B4-BE49-F238E27FC236}">
                <a16:creationId xmlns:a16="http://schemas.microsoft.com/office/drawing/2014/main" id="{E988A0FF-74B8-D69B-485B-77CCA8EFA0F0}"/>
              </a:ext>
            </a:extLst>
          </p:cNvPr>
          <p:cNvSpPr/>
          <p:nvPr/>
        </p:nvSpPr>
        <p:spPr>
          <a:xfrm rot="10800000">
            <a:off x="6532313" y="2080570"/>
            <a:ext cx="1156110" cy="423629"/>
          </a:xfrm>
          <a:prstGeom prst="bentArrow">
            <a:avLst>
              <a:gd name="adj1" fmla="val 25000"/>
              <a:gd name="adj2" fmla="val 25000"/>
              <a:gd name="adj3" fmla="val 50000"/>
              <a:gd name="adj4" fmla="val 43750"/>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009B76B-0AE6-01BE-1EAC-40C61842D90E}"/>
                  </a:ext>
                </a:extLst>
              </p:cNvPr>
              <p:cNvSpPr txBox="1"/>
              <p:nvPr/>
            </p:nvSpPr>
            <p:spPr>
              <a:xfrm>
                <a:off x="7688423" y="2105060"/>
                <a:ext cx="2978059" cy="5307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400" b="0" i="1" smtClean="0">
                          <a:solidFill>
                            <a:srgbClr val="0000FF"/>
                          </a:solidFill>
                          <a:latin typeface="Cambria Math" panose="02040503050406030204" pitchFamily="18" charset="0"/>
                        </a:rPr>
                        <m:t>𝜓</m:t>
                      </m:r>
                      <m:r>
                        <a:rPr lang="en-US" altLang="ko-KR" sz="1400" b="0" i="1" smtClean="0">
                          <a:solidFill>
                            <a:srgbClr val="0000FF"/>
                          </a:solidFill>
                          <a:latin typeface="Cambria Math" panose="02040503050406030204" pitchFamily="18" charset="0"/>
                        </a:rPr>
                        <m:t>=</m:t>
                      </m:r>
                      <m:rad>
                        <m:radPr>
                          <m:degHide m:val="on"/>
                          <m:ctrlPr>
                            <a:rPr lang="en-US" altLang="ko-KR" sz="1400" b="0" i="1" smtClean="0">
                              <a:solidFill>
                                <a:srgbClr val="0000FF"/>
                              </a:solidFill>
                              <a:latin typeface="Cambria Math" panose="02040503050406030204" pitchFamily="18" charset="0"/>
                            </a:rPr>
                          </m:ctrlPr>
                        </m:radPr>
                        <m:deg/>
                        <m:e>
                          <m:r>
                            <a:rPr lang="en-US" altLang="ko-KR" sz="1400" b="0" i="1" smtClean="0">
                              <a:solidFill>
                                <a:srgbClr val="0000FF"/>
                              </a:solidFill>
                              <a:latin typeface="Cambria Math" panose="02040503050406030204" pitchFamily="18" charset="0"/>
                            </a:rPr>
                            <m:t>𝜌</m:t>
                          </m:r>
                          <m:r>
                            <a:rPr lang="en-US" altLang="ko-KR" sz="1400" b="0" i="1" smtClean="0">
                              <a:solidFill>
                                <a:srgbClr val="0000FF"/>
                              </a:solidFill>
                              <a:latin typeface="Cambria Math" panose="02040503050406030204" pitchFamily="18" charset="0"/>
                            </a:rPr>
                            <m:t>/</m:t>
                          </m:r>
                          <m:sSub>
                            <m:sSubPr>
                              <m:ctrlPr>
                                <a:rPr lang="en-US" altLang="ko-KR" sz="1400" b="0" i="1" smtClean="0">
                                  <a:solidFill>
                                    <a:srgbClr val="0000FF"/>
                                  </a:solidFill>
                                  <a:latin typeface="Cambria Math" panose="02040503050406030204" pitchFamily="18" charset="0"/>
                                </a:rPr>
                              </m:ctrlPr>
                            </m:sSubPr>
                            <m:e>
                              <m:r>
                                <a:rPr lang="en-US" altLang="ko-KR" sz="1400" b="0" i="1" smtClean="0">
                                  <a:solidFill>
                                    <a:srgbClr val="0000FF"/>
                                  </a:solidFill>
                                  <a:latin typeface="Cambria Math" panose="02040503050406030204" pitchFamily="18" charset="0"/>
                                </a:rPr>
                                <m:t>𝑚</m:t>
                              </m:r>
                            </m:e>
                            <m:sub>
                              <m:r>
                                <a:rPr lang="en-US" altLang="ko-KR" sz="1400" b="0" i="1" smtClean="0">
                                  <a:solidFill>
                                    <a:srgbClr val="0000FF"/>
                                  </a:solidFill>
                                  <a:latin typeface="Cambria Math" panose="02040503050406030204" pitchFamily="18" charset="0"/>
                                </a:rPr>
                                <m:t>𝜙</m:t>
                              </m:r>
                            </m:sub>
                          </m:sSub>
                        </m:e>
                      </m:rad>
                      <m:sSup>
                        <m:sSupPr>
                          <m:ctrlPr>
                            <a:rPr lang="en-US" altLang="ko-KR" sz="1400" b="0" i="1" smtClean="0">
                              <a:solidFill>
                                <a:srgbClr val="0000FF"/>
                              </a:solidFill>
                              <a:latin typeface="Cambria Math" panose="02040503050406030204" pitchFamily="18" charset="0"/>
                            </a:rPr>
                          </m:ctrlPr>
                        </m:sSupPr>
                        <m:e>
                          <m:r>
                            <a:rPr lang="en-US" altLang="ko-KR" sz="1400" b="0" i="1" smtClean="0">
                              <a:solidFill>
                                <a:srgbClr val="0000FF"/>
                              </a:solidFill>
                              <a:latin typeface="Cambria Math" panose="02040503050406030204" pitchFamily="18" charset="0"/>
                            </a:rPr>
                            <m:t>𝑒</m:t>
                          </m:r>
                        </m:e>
                        <m:sup>
                          <m:r>
                            <a:rPr lang="en-US" altLang="ko-KR" sz="1400" b="0" i="1" smtClean="0">
                              <a:solidFill>
                                <a:srgbClr val="0000FF"/>
                              </a:solidFill>
                              <a:latin typeface="Cambria Math" panose="02040503050406030204" pitchFamily="18" charset="0"/>
                            </a:rPr>
                            <m:t>𝑖</m:t>
                          </m:r>
                          <m:r>
                            <a:rPr lang="en-US" altLang="ko-KR" sz="1400" b="0" i="1" smtClean="0">
                              <a:solidFill>
                                <a:srgbClr val="0000FF"/>
                              </a:solidFill>
                              <a:latin typeface="Cambria Math" panose="02040503050406030204" pitchFamily="18" charset="0"/>
                            </a:rPr>
                            <m:t>𝜃</m:t>
                          </m:r>
                        </m:sup>
                      </m:sSup>
                      <m:r>
                        <a:rPr lang="en-US" altLang="ko-KR" sz="1400" b="0" i="1" smtClean="0">
                          <a:solidFill>
                            <a:srgbClr val="0000FF"/>
                          </a:solidFill>
                          <a:latin typeface="Cambria Math" panose="02040503050406030204" pitchFamily="18" charset="0"/>
                        </a:rPr>
                        <m:t>,  </m:t>
                      </m:r>
                      <m:acc>
                        <m:accPr>
                          <m:chr m:val="⃗"/>
                          <m:ctrlPr>
                            <a:rPr lang="en-US" altLang="ko-KR" sz="1400" b="0" i="1" smtClean="0">
                              <a:solidFill>
                                <a:srgbClr val="0000FF"/>
                              </a:solidFill>
                              <a:latin typeface="Cambria Math" panose="02040503050406030204" pitchFamily="18" charset="0"/>
                            </a:rPr>
                          </m:ctrlPr>
                        </m:accPr>
                        <m:e>
                          <m:r>
                            <a:rPr lang="en-US" altLang="ko-KR" sz="1400" b="0" i="1" smtClean="0">
                              <a:solidFill>
                                <a:srgbClr val="0000FF"/>
                              </a:solidFill>
                              <a:latin typeface="Cambria Math" panose="02040503050406030204" pitchFamily="18" charset="0"/>
                            </a:rPr>
                            <m:t>𝑣</m:t>
                          </m:r>
                        </m:e>
                      </m:acc>
                      <m:r>
                        <a:rPr lang="en-US" altLang="ko-KR" sz="1400" b="0" i="1" smtClean="0">
                          <a:solidFill>
                            <a:srgbClr val="0000FF"/>
                          </a:solidFill>
                          <a:latin typeface="Cambria Math" panose="02040503050406030204" pitchFamily="18" charset="0"/>
                        </a:rPr>
                        <m:t>=</m:t>
                      </m:r>
                      <m:d>
                        <m:dPr>
                          <m:ctrlPr>
                            <a:rPr lang="en-US" altLang="ko-KR" sz="1400" b="0" i="1" smtClean="0">
                              <a:solidFill>
                                <a:srgbClr val="0000FF"/>
                              </a:solidFill>
                              <a:latin typeface="Cambria Math" panose="02040503050406030204" pitchFamily="18" charset="0"/>
                            </a:rPr>
                          </m:ctrlPr>
                        </m:dPr>
                        <m:e>
                          <m:r>
                            <a:rPr lang="en-US" altLang="ko-KR" sz="1400" b="0" i="1" smtClean="0">
                              <a:solidFill>
                                <a:srgbClr val="0000FF"/>
                              </a:solidFill>
                              <a:latin typeface="Cambria Math" panose="02040503050406030204" pitchFamily="18" charset="0"/>
                            </a:rPr>
                            <m:t>ℏ/</m:t>
                          </m:r>
                          <m:sSub>
                            <m:sSubPr>
                              <m:ctrlPr>
                                <a:rPr lang="en-US" altLang="ko-KR" sz="1400" b="0" i="1" smtClean="0">
                                  <a:solidFill>
                                    <a:srgbClr val="0000FF"/>
                                  </a:solidFill>
                                  <a:latin typeface="Cambria Math" panose="02040503050406030204" pitchFamily="18" charset="0"/>
                                </a:rPr>
                              </m:ctrlPr>
                            </m:sSubPr>
                            <m:e>
                              <m:r>
                                <a:rPr lang="en-US" altLang="ko-KR" sz="1400" b="0" i="1" smtClean="0">
                                  <a:solidFill>
                                    <a:srgbClr val="0000FF"/>
                                  </a:solidFill>
                                  <a:latin typeface="Cambria Math" panose="02040503050406030204" pitchFamily="18" charset="0"/>
                                </a:rPr>
                                <m:t>𝑚</m:t>
                              </m:r>
                            </m:e>
                            <m:sub>
                              <m:r>
                                <a:rPr lang="en-US" altLang="ko-KR" sz="1400" b="0" i="1" smtClean="0">
                                  <a:solidFill>
                                    <a:srgbClr val="0000FF"/>
                                  </a:solidFill>
                                  <a:latin typeface="Cambria Math" panose="02040503050406030204" pitchFamily="18" charset="0"/>
                                </a:rPr>
                                <m:t>𝜙</m:t>
                              </m:r>
                            </m:sub>
                          </m:sSub>
                        </m:e>
                      </m:d>
                      <m:r>
                        <m:rPr>
                          <m:sty m:val="p"/>
                        </m:rPr>
                        <a:rPr lang="en-US" altLang="ko-KR" sz="1400" b="0" i="0" smtClean="0">
                          <a:solidFill>
                            <a:srgbClr val="0000FF"/>
                          </a:solidFill>
                          <a:latin typeface="Cambria Math" panose="02040503050406030204" pitchFamily="18" charset="0"/>
                        </a:rPr>
                        <m:t>∇</m:t>
                      </m:r>
                      <m:r>
                        <a:rPr lang="en-US" altLang="ko-KR" sz="1400" b="0" i="1" smtClean="0">
                          <a:solidFill>
                            <a:srgbClr val="0000FF"/>
                          </a:solidFill>
                          <a:latin typeface="Cambria Math" panose="02040503050406030204" pitchFamily="18" charset="0"/>
                        </a:rPr>
                        <m:t>𝜃</m:t>
                      </m:r>
                    </m:oMath>
                  </m:oMathPara>
                </a14:m>
                <a:endParaRPr lang="ko-KR" altLang="en-US" dirty="0">
                  <a:solidFill>
                    <a:srgbClr val="0000FF"/>
                  </a:solidFill>
                </a:endParaRPr>
              </a:p>
            </p:txBody>
          </p:sp>
        </mc:Choice>
        <mc:Fallback xmlns="">
          <p:sp>
            <p:nvSpPr>
              <p:cNvPr id="36" name="TextBox 35">
                <a:extLst>
                  <a:ext uri="{FF2B5EF4-FFF2-40B4-BE49-F238E27FC236}">
                    <a16:creationId xmlns:a16="http://schemas.microsoft.com/office/drawing/2014/main" id="{E009B76B-0AE6-01BE-1EAC-40C61842D90E}"/>
                  </a:ext>
                </a:extLst>
              </p:cNvPr>
              <p:cNvSpPr txBox="1">
                <a:spLocks noRot="1" noChangeAspect="1" noMove="1" noResize="1" noEditPoints="1" noAdjustHandles="1" noChangeArrowheads="1" noChangeShapeType="1" noTextEdit="1"/>
              </p:cNvSpPr>
              <p:nvPr/>
            </p:nvSpPr>
            <p:spPr>
              <a:xfrm>
                <a:off x="7688423" y="2105060"/>
                <a:ext cx="2978059" cy="530723"/>
              </a:xfrm>
              <a:prstGeom prst="rect">
                <a:avLst/>
              </a:prstGeom>
              <a:blipFill>
                <a:blip r:embed="rId9"/>
                <a:stretch>
                  <a:fillRect/>
                </a:stretch>
              </a:blipFill>
            </p:spPr>
            <p:txBody>
              <a:bodyPr/>
              <a:lstStyle/>
              <a:p>
                <a:r>
                  <a:rPr lang="ko-KR" altLang="en-US">
                    <a:noFill/>
                  </a:rPr>
                  <a:t> </a:t>
                </a:r>
              </a:p>
            </p:txBody>
          </p:sp>
        </mc:Fallback>
      </mc:AlternateContent>
      <p:cxnSp>
        <p:nvCxnSpPr>
          <p:cNvPr id="46" name="직선 연결선 45">
            <a:extLst>
              <a:ext uri="{FF2B5EF4-FFF2-40B4-BE49-F238E27FC236}">
                <a16:creationId xmlns:a16="http://schemas.microsoft.com/office/drawing/2014/main" id="{106D768E-4D52-3B6D-E5E8-2FDC163E7D7C}"/>
              </a:ext>
            </a:extLst>
          </p:cNvPr>
          <p:cNvCxnSpPr/>
          <p:nvPr/>
        </p:nvCxnSpPr>
        <p:spPr>
          <a:xfrm>
            <a:off x="1370619" y="5803642"/>
            <a:ext cx="0" cy="6344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600C34F-621D-7002-403A-CBA3AC625F01}"/>
                  </a:ext>
                </a:extLst>
              </p:cNvPr>
              <p:cNvSpPr txBox="1"/>
              <p:nvPr/>
            </p:nvSpPr>
            <p:spPr>
              <a:xfrm>
                <a:off x="4913136" y="4565909"/>
                <a:ext cx="6782215" cy="1139543"/>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a:t>Oscillation at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𝑅</m:t>
                        </m:r>
                      </m:e>
                      <m:sub>
                        <m:r>
                          <a:rPr lang="en-US" altLang="ko-KR" sz="2000" b="0" i="1" smtClean="0">
                            <a:latin typeface="Cambria Math" panose="02040503050406030204" pitchFamily="18" charset="0"/>
                          </a:rPr>
                          <m:t>0</m:t>
                        </m:r>
                      </m:sub>
                    </m:sSub>
                  </m:oMath>
                </a14:m>
                <a:r>
                  <a:rPr lang="en-US" altLang="ko-KR" sz="2000" dirty="0"/>
                  <a:t> with freq. </a:t>
                </a:r>
                <a14:m>
                  <m:oMath xmlns:m="http://schemas.openxmlformats.org/officeDocument/2006/math">
                    <m:r>
                      <a:rPr lang="en-US" altLang="ko-KR" sz="2000" b="0" i="1" smtClean="0">
                        <a:latin typeface="Cambria Math" panose="02040503050406030204" pitchFamily="18" charset="0"/>
                      </a:rPr>
                      <m:t>𝜔</m:t>
                    </m:r>
                    <m:r>
                      <a:rPr lang="en-US" altLang="ko-KR" sz="2000" b="0" i="1" smtClean="0">
                        <a:latin typeface="Cambria Math" panose="02040503050406030204" pitchFamily="18" charset="0"/>
                      </a:rPr>
                      <m:t>=2</m:t>
                    </m:r>
                    <m:r>
                      <a:rPr lang="en-US" altLang="ko-KR" sz="2000" b="0" i="1" smtClean="0">
                        <a:latin typeface="Cambria Math" panose="02040503050406030204" pitchFamily="18" charset="0"/>
                      </a:rPr>
                      <m:t>𝜋</m:t>
                    </m:r>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𝑇</m:t>
                    </m:r>
                  </m:oMath>
                </a14:m>
                <a:endParaRPr lang="en-US" altLang="ko-KR" sz="2000" dirty="0"/>
              </a:p>
              <a:p>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𝛼</m:t>
                      </m:r>
                      <m:r>
                        <a:rPr lang="en-US" altLang="ko-KR" sz="2000" b="0" i="1" smtClean="0">
                          <a:latin typeface="Cambria Math" panose="02040503050406030204" pitchFamily="18" charset="0"/>
                        </a:rPr>
                        <m:t>𝑀</m:t>
                      </m:r>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𝛿</m:t>
                          </m:r>
                          <m:r>
                            <a:rPr lang="en-US" altLang="ko-KR" sz="2000" b="0" i="1" smtClean="0">
                              <a:latin typeface="Cambria Math" panose="02040503050406030204" pitchFamily="18" charset="0"/>
                            </a:rPr>
                            <m:t>𝑅</m:t>
                          </m:r>
                        </m:e>
                      </m:acc>
                      <m:r>
                        <a:rPr lang="en-US" altLang="ko-KR" sz="2000" b="0" i="1" dirty="0" smtClean="0">
                          <a:latin typeface="Cambria Math" panose="02040503050406030204" pitchFamily="18" charset="0"/>
                        </a:rPr>
                        <m:t>+</m:t>
                      </m:r>
                      <m:sSubSup>
                        <m:sSubSupPr>
                          <m:ctrlPr>
                            <a:rPr lang="en-US" altLang="ko-KR" sz="2000" b="0" i="1" dirty="0" smtClean="0">
                              <a:latin typeface="Cambria Math" panose="02040503050406030204" pitchFamily="18" charset="0"/>
                            </a:rPr>
                          </m:ctrlPr>
                        </m:sSubSupPr>
                        <m:e>
                          <m:r>
                            <a:rPr lang="en-US" altLang="ko-KR" sz="2000" b="0" i="1" dirty="0" smtClean="0">
                              <a:latin typeface="Cambria Math" panose="02040503050406030204" pitchFamily="18" charset="0"/>
                            </a:rPr>
                            <m:t>𝑉</m:t>
                          </m:r>
                        </m:e>
                        <m:sub>
                          <m:r>
                            <m:rPr>
                              <m:sty m:val="p"/>
                            </m:rPr>
                            <a:rPr lang="en-US" altLang="ko-KR" sz="2000" b="0" i="1" dirty="0" smtClean="0">
                              <a:latin typeface="Cambria Math" panose="02040503050406030204" pitchFamily="18" charset="0"/>
                            </a:rPr>
                            <m:t>eff</m:t>
                          </m:r>
                        </m:sub>
                        <m:sup>
                          <m:r>
                            <a:rPr lang="en-US" altLang="ko-KR" sz="2000" b="0" i="1" dirty="0" smtClean="0">
                              <a:latin typeface="Cambria Math" panose="02040503050406030204" pitchFamily="18" charset="0"/>
                            </a:rPr>
                            <m:t>′′</m:t>
                          </m:r>
                        </m:sup>
                      </m:sSubSup>
                      <m:d>
                        <m:dPr>
                          <m:ctrlPr>
                            <a:rPr lang="en-US" altLang="ko-KR" sz="2000" b="0" i="1" dirty="0" smtClean="0">
                              <a:latin typeface="Cambria Math" panose="02040503050406030204" pitchFamily="18" charset="0"/>
                            </a:rPr>
                          </m:ctrlPr>
                        </m:dPr>
                        <m:e>
                          <m:sSub>
                            <m:sSubPr>
                              <m:ctrlPr>
                                <a:rPr lang="en-US" altLang="ko-KR" sz="2000" b="0" i="1" dirty="0" smtClean="0">
                                  <a:latin typeface="Cambria Math" panose="02040503050406030204" pitchFamily="18" charset="0"/>
                                </a:rPr>
                              </m:ctrlPr>
                            </m:sSubPr>
                            <m:e>
                              <m:r>
                                <a:rPr lang="en-US" altLang="ko-KR" sz="2000" b="0" i="1" dirty="0" smtClean="0">
                                  <a:latin typeface="Cambria Math" panose="02040503050406030204" pitchFamily="18" charset="0"/>
                                </a:rPr>
                                <m:t>𝑅</m:t>
                              </m:r>
                            </m:e>
                            <m:sub>
                              <m:r>
                                <a:rPr lang="en-US" altLang="ko-KR" sz="2000" b="0" i="1" dirty="0" smtClean="0">
                                  <a:latin typeface="Cambria Math" panose="02040503050406030204" pitchFamily="18" charset="0"/>
                                </a:rPr>
                                <m:t>0</m:t>
                              </m:r>
                            </m:sub>
                          </m:sSub>
                        </m:e>
                      </m:d>
                      <m:r>
                        <a:rPr lang="en-US" altLang="ko-KR" sz="2000" b="0" i="1" dirty="0" smtClean="0">
                          <a:latin typeface="Cambria Math" panose="02040503050406030204" pitchFamily="18" charset="0"/>
                        </a:rPr>
                        <m:t>𝛿</m:t>
                      </m:r>
                      <m:r>
                        <a:rPr lang="en-US" altLang="ko-KR" sz="2000" b="0" i="1" dirty="0" smtClean="0">
                          <a:latin typeface="Cambria Math" panose="02040503050406030204" pitchFamily="18" charset="0"/>
                        </a:rPr>
                        <m:t>𝑅</m:t>
                      </m:r>
                      <m:r>
                        <a:rPr lang="en-US" altLang="ko-KR" sz="2000" b="0" i="1" dirty="0" smtClean="0">
                          <a:latin typeface="Cambria Math" panose="02040503050406030204" pitchFamily="18" charset="0"/>
                        </a:rPr>
                        <m:t>=0  ⇒   </m:t>
                      </m:r>
                      <m:r>
                        <a:rPr lang="en-US" altLang="ko-KR" sz="2000" b="0" i="1" dirty="0" smtClean="0">
                          <a:latin typeface="Cambria Math" panose="02040503050406030204" pitchFamily="18" charset="0"/>
                        </a:rPr>
                        <m:t>𝑇</m:t>
                      </m:r>
                      <m:r>
                        <a:rPr lang="en-US" altLang="ko-KR" sz="2000" b="0" i="1" dirty="0" smtClean="0">
                          <a:latin typeface="Cambria Math" panose="02040503050406030204" pitchFamily="18" charset="0"/>
                        </a:rPr>
                        <m:t>=</m:t>
                      </m:r>
                      <m:r>
                        <a:rPr lang="en-US" altLang="ko-KR" sz="2000" b="0" i="1" dirty="0" smtClean="0">
                          <a:latin typeface="Cambria Math" panose="02040503050406030204" pitchFamily="18" charset="0"/>
                        </a:rPr>
                        <m:t>𝐾</m:t>
                      </m:r>
                      <m:f>
                        <m:fPr>
                          <m:ctrlPr>
                            <a:rPr lang="en-US" altLang="ko-KR" sz="2000" b="0" i="1" dirty="0" smtClean="0">
                              <a:latin typeface="Cambria Math" panose="02040503050406030204" pitchFamily="18" charset="0"/>
                            </a:rPr>
                          </m:ctrlPr>
                        </m:fPr>
                        <m:num>
                          <m:sSup>
                            <m:sSupPr>
                              <m:ctrlPr>
                                <a:rPr lang="en-US" altLang="ko-KR" sz="2000" b="0" i="1" dirty="0" smtClean="0">
                                  <a:latin typeface="Cambria Math" panose="02040503050406030204" pitchFamily="18" charset="0"/>
                                </a:rPr>
                              </m:ctrlPr>
                            </m:sSupPr>
                            <m:e>
                              <m:r>
                                <a:rPr lang="en-US" altLang="ko-KR" sz="2000" b="0" i="1" dirty="0" smtClean="0">
                                  <a:latin typeface="Cambria Math" panose="02040503050406030204" pitchFamily="18" charset="0"/>
                                </a:rPr>
                                <m:t>ℏ</m:t>
                              </m:r>
                            </m:e>
                            <m:sup>
                              <m:r>
                                <a:rPr lang="en-US" altLang="ko-KR" sz="2000" b="0" i="1" dirty="0" smtClean="0">
                                  <a:latin typeface="Cambria Math" panose="02040503050406030204" pitchFamily="18" charset="0"/>
                                </a:rPr>
                                <m:t>3</m:t>
                              </m:r>
                            </m:sup>
                          </m:sSup>
                        </m:num>
                        <m:den>
                          <m:sSup>
                            <m:sSupPr>
                              <m:ctrlPr>
                                <a:rPr lang="en-US" altLang="ko-KR" sz="2000" b="0" i="1" dirty="0" smtClean="0">
                                  <a:latin typeface="Cambria Math" panose="02040503050406030204" pitchFamily="18" charset="0"/>
                                </a:rPr>
                              </m:ctrlPr>
                            </m:sSupPr>
                            <m:e>
                              <m:d>
                                <m:dPr>
                                  <m:ctrlPr>
                                    <a:rPr lang="en-US" altLang="ko-KR" sz="2000" b="0" i="1" dirty="0" smtClean="0">
                                      <a:latin typeface="Cambria Math" panose="02040503050406030204" pitchFamily="18" charset="0"/>
                                    </a:rPr>
                                  </m:ctrlPr>
                                </m:dPr>
                                <m:e>
                                  <m:r>
                                    <a:rPr lang="en-US" altLang="ko-KR" sz="2000" b="0" i="1" dirty="0" smtClean="0">
                                      <a:latin typeface="Cambria Math" panose="02040503050406030204" pitchFamily="18" charset="0"/>
                                    </a:rPr>
                                    <m:t>𝐺𝑀</m:t>
                                  </m:r>
                                </m:e>
                              </m:d>
                            </m:e>
                            <m:sup>
                              <m:r>
                                <a:rPr lang="en-US" altLang="ko-KR" sz="2000" b="0" i="1" dirty="0" smtClean="0">
                                  <a:latin typeface="Cambria Math" panose="02040503050406030204" pitchFamily="18" charset="0"/>
                                </a:rPr>
                                <m:t>2</m:t>
                              </m:r>
                            </m:sup>
                          </m:sSup>
                          <m:sSubSup>
                            <m:sSubSupPr>
                              <m:ctrlPr>
                                <a:rPr lang="en-US" altLang="ko-KR" sz="2000" b="0" i="1" dirty="0" smtClean="0">
                                  <a:latin typeface="Cambria Math" panose="02040503050406030204" pitchFamily="18" charset="0"/>
                                </a:rPr>
                              </m:ctrlPr>
                            </m:sSubSupPr>
                            <m:e>
                              <m:r>
                                <a:rPr lang="en-US" altLang="ko-KR" sz="2000" b="0" i="1" dirty="0" smtClean="0">
                                  <a:latin typeface="Cambria Math" panose="02040503050406030204" pitchFamily="18" charset="0"/>
                                </a:rPr>
                                <m:t>𝑚</m:t>
                              </m:r>
                            </m:e>
                            <m:sub>
                              <m:r>
                                <a:rPr lang="en-US" altLang="ko-KR" sz="2000" b="0" i="1" dirty="0" smtClean="0">
                                  <a:latin typeface="Cambria Math" panose="02040503050406030204" pitchFamily="18" charset="0"/>
                                </a:rPr>
                                <m:t>𝜙</m:t>
                              </m:r>
                            </m:sub>
                            <m:sup>
                              <m:r>
                                <a:rPr lang="en-US" altLang="ko-KR" sz="2000" b="0" i="1" dirty="0" smtClean="0">
                                  <a:latin typeface="Cambria Math" panose="02040503050406030204" pitchFamily="18" charset="0"/>
                                </a:rPr>
                                <m:t>3</m:t>
                              </m:r>
                            </m:sup>
                          </m:sSubSup>
                        </m:den>
                      </m:f>
                    </m:oMath>
                  </m:oMathPara>
                </a14:m>
                <a:endParaRPr lang="ko-KR" altLang="en-US" sz="2000" dirty="0"/>
              </a:p>
            </p:txBody>
          </p:sp>
        </mc:Choice>
        <mc:Fallback xmlns="">
          <p:sp>
            <p:nvSpPr>
              <p:cNvPr id="48" name="TextBox 47">
                <a:extLst>
                  <a:ext uri="{FF2B5EF4-FFF2-40B4-BE49-F238E27FC236}">
                    <a16:creationId xmlns:a16="http://schemas.microsoft.com/office/drawing/2014/main" id="{5600C34F-621D-7002-403A-CBA3AC625F01}"/>
                  </a:ext>
                </a:extLst>
              </p:cNvPr>
              <p:cNvSpPr txBox="1">
                <a:spLocks noRot="1" noChangeAspect="1" noMove="1" noResize="1" noEditPoints="1" noAdjustHandles="1" noChangeArrowheads="1" noChangeShapeType="1" noTextEdit="1"/>
              </p:cNvSpPr>
              <p:nvPr/>
            </p:nvSpPr>
            <p:spPr>
              <a:xfrm>
                <a:off x="4913136" y="4565909"/>
                <a:ext cx="6782215" cy="1139543"/>
              </a:xfrm>
              <a:prstGeom prst="rect">
                <a:avLst/>
              </a:prstGeom>
              <a:blipFill>
                <a:blip r:embed="rId10"/>
                <a:stretch>
                  <a:fillRect l="-809" t="-267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B6462D8-BE64-DAC5-AB14-01C0BF243DE6}"/>
                  </a:ext>
                </a:extLst>
              </p:cNvPr>
              <p:cNvSpPr txBox="1"/>
              <p:nvPr/>
            </p:nvSpPr>
            <p:spPr>
              <a:xfrm>
                <a:off x="8884391" y="5694793"/>
                <a:ext cx="2586349" cy="3994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rPr>
                        <m:t>𝐾</m:t>
                      </m:r>
                      <m:r>
                        <a:rPr lang="en-US" altLang="ko-KR" sz="1600" b="0" i="1" smtClean="0">
                          <a:latin typeface="Cambria Math" panose="02040503050406030204" pitchFamily="18" charset="0"/>
                        </a:rPr>
                        <m:t>=4</m:t>
                      </m:r>
                      <m:r>
                        <a:rPr lang="en-US" altLang="ko-KR" sz="1600" b="0" i="1" smtClean="0">
                          <a:latin typeface="Cambria Math" panose="02040503050406030204" pitchFamily="18" charset="0"/>
                        </a:rPr>
                        <m:t>𝜋</m:t>
                      </m:r>
                      <m:rad>
                        <m:radPr>
                          <m:degHide m:val="on"/>
                          <m:ctrlPr>
                            <a:rPr lang="en-US" altLang="ko-KR" sz="1600" b="0" i="1" smtClean="0">
                              <a:latin typeface="Cambria Math" panose="02040503050406030204" pitchFamily="18" charset="0"/>
                            </a:rPr>
                          </m:ctrlPr>
                        </m:radPr>
                        <m:deg/>
                        <m:e>
                          <m:r>
                            <a:rPr lang="en-US" altLang="ko-KR" sz="1600" b="0" i="1" smtClean="0">
                              <a:latin typeface="Cambria Math" panose="02040503050406030204" pitchFamily="18" charset="0"/>
                            </a:rPr>
                            <m:t>2</m:t>
                          </m:r>
                          <m:sSup>
                            <m:sSupPr>
                              <m:ctrlPr>
                                <a:rPr lang="en-US" altLang="ko-KR" sz="1600" b="0" i="1" smtClean="0">
                                  <a:latin typeface="Cambria Math" panose="02040503050406030204" pitchFamily="18" charset="0"/>
                                </a:rPr>
                              </m:ctrlPr>
                            </m:sSupPr>
                            <m:e>
                              <m:r>
                                <a:rPr lang="en-US" altLang="ko-KR" sz="1600" b="0" i="1" smtClean="0">
                                  <a:latin typeface="Cambria Math" panose="02040503050406030204" pitchFamily="18" charset="0"/>
                                </a:rPr>
                                <m:t>𝜎</m:t>
                              </m:r>
                            </m:e>
                            <m:sup>
                              <m:r>
                                <a:rPr lang="en-US" altLang="ko-KR" sz="1600" b="0" i="1" smtClean="0">
                                  <a:latin typeface="Cambria Math" panose="02040503050406030204" pitchFamily="18" charset="0"/>
                                </a:rPr>
                                <m:t>3</m:t>
                              </m:r>
                            </m:sup>
                          </m:sSup>
                          <m:r>
                            <a:rPr lang="en-US" altLang="ko-KR" sz="1600" b="0" i="1" smtClean="0">
                              <a:latin typeface="Cambria Math" panose="02040503050406030204" pitchFamily="18" charset="0"/>
                            </a:rPr>
                            <m:t>𝛼</m:t>
                          </m:r>
                        </m:e>
                      </m:rad>
                      <m:r>
                        <a:rPr lang="en-US" altLang="ko-KR" sz="1600" b="0" i="1" smtClean="0">
                          <a:latin typeface="Cambria Math" panose="02040503050406030204" pitchFamily="18" charset="0"/>
                        </a:rPr>
                        <m:t>/</m:t>
                      </m:r>
                      <m:sSup>
                        <m:sSupPr>
                          <m:ctrlPr>
                            <a:rPr lang="en-US" altLang="ko-KR" sz="1600" b="0" i="1" smtClean="0">
                              <a:latin typeface="Cambria Math" panose="02040503050406030204" pitchFamily="18" charset="0"/>
                            </a:rPr>
                          </m:ctrlPr>
                        </m:sSupPr>
                        <m:e>
                          <m:r>
                            <a:rPr lang="en-US" altLang="ko-KR" sz="1600" b="0" i="1" smtClean="0">
                              <a:latin typeface="Cambria Math" panose="02040503050406030204" pitchFamily="18" charset="0"/>
                            </a:rPr>
                            <m:t>𝜈</m:t>
                          </m:r>
                        </m:e>
                        <m:sup>
                          <m:r>
                            <a:rPr lang="en-US" altLang="ko-KR" sz="1600" b="0" i="1" smtClean="0">
                              <a:latin typeface="Cambria Math" panose="02040503050406030204" pitchFamily="18" charset="0"/>
                            </a:rPr>
                            <m:t>2</m:t>
                          </m:r>
                        </m:sup>
                      </m:sSup>
                      <m:r>
                        <a:rPr lang="en-US" altLang="ko-KR" sz="1600" b="0" i="1" smtClean="0">
                          <a:latin typeface="Cambria Math" panose="02040503050406030204" pitchFamily="18" charset="0"/>
                        </a:rPr>
                        <m:t>≅81.11</m:t>
                      </m:r>
                    </m:oMath>
                  </m:oMathPara>
                </a14:m>
                <a:endParaRPr lang="ko-KR" altLang="en-US" sz="1600" dirty="0"/>
              </a:p>
            </p:txBody>
          </p:sp>
        </mc:Choice>
        <mc:Fallback xmlns="">
          <p:sp>
            <p:nvSpPr>
              <p:cNvPr id="49" name="TextBox 48">
                <a:extLst>
                  <a:ext uri="{FF2B5EF4-FFF2-40B4-BE49-F238E27FC236}">
                    <a16:creationId xmlns:a16="http://schemas.microsoft.com/office/drawing/2014/main" id="{1B6462D8-BE64-DAC5-AB14-01C0BF243DE6}"/>
                  </a:ext>
                </a:extLst>
              </p:cNvPr>
              <p:cNvSpPr txBox="1">
                <a:spLocks noRot="1" noChangeAspect="1" noMove="1" noResize="1" noEditPoints="1" noAdjustHandles="1" noChangeArrowheads="1" noChangeShapeType="1" noTextEdit="1"/>
              </p:cNvSpPr>
              <p:nvPr/>
            </p:nvSpPr>
            <p:spPr>
              <a:xfrm>
                <a:off x="8884391" y="5694793"/>
                <a:ext cx="2586349" cy="399405"/>
              </a:xfrm>
              <a:prstGeom prst="rect">
                <a:avLst/>
              </a:prstGeom>
              <a:blipFill>
                <a:blip r:embed="rId11"/>
                <a:stretch>
                  <a:fillRect b="-7576"/>
                </a:stretch>
              </a:blipFill>
            </p:spPr>
            <p:txBody>
              <a:bodyPr/>
              <a:lstStyle/>
              <a:p>
                <a:r>
                  <a:rPr lang="ko-KR" altLang="en-US">
                    <a:noFill/>
                  </a:rPr>
                  <a:t> </a:t>
                </a:r>
              </a:p>
            </p:txBody>
          </p:sp>
        </mc:Fallback>
      </mc:AlternateContent>
      <p:sp>
        <p:nvSpPr>
          <p:cNvPr id="50" name="TextBox 49">
            <a:extLst>
              <a:ext uri="{FF2B5EF4-FFF2-40B4-BE49-F238E27FC236}">
                <a16:creationId xmlns:a16="http://schemas.microsoft.com/office/drawing/2014/main" id="{0A055C82-141C-D180-68B0-B5C9952D81AE}"/>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51" name="직사각형 50">
            <a:extLst>
              <a:ext uri="{FF2B5EF4-FFF2-40B4-BE49-F238E27FC236}">
                <a16:creationId xmlns:a16="http://schemas.microsoft.com/office/drawing/2014/main" id="{3E023349-2542-16FE-1DED-EF78CAB81527}"/>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53" name="직사각형 52">
            <a:extLst>
              <a:ext uri="{FF2B5EF4-FFF2-40B4-BE49-F238E27FC236}">
                <a16:creationId xmlns:a16="http://schemas.microsoft.com/office/drawing/2014/main" id="{1B51D8B1-DFB4-621C-0F95-5724FD650A0E}"/>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54" name="직사각형 53">
            <a:extLst>
              <a:ext uri="{FF2B5EF4-FFF2-40B4-BE49-F238E27FC236}">
                <a16:creationId xmlns:a16="http://schemas.microsoft.com/office/drawing/2014/main" id="{6A6FD5E6-309A-6D13-39A0-CE721EF0C1D7}"/>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55" name="직사각형 54">
            <a:extLst>
              <a:ext uri="{FF2B5EF4-FFF2-40B4-BE49-F238E27FC236}">
                <a16:creationId xmlns:a16="http://schemas.microsoft.com/office/drawing/2014/main" id="{CB49FD38-0B90-2258-A1E6-7A01E4C175C0}"/>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319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62899-C4C0-8C26-1BAE-AC748A991248}"/>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1877D6EC-776B-057A-13CC-DA90DA8258F2}"/>
              </a:ext>
            </a:extLst>
          </p:cNvPr>
          <p:cNvSpPr/>
          <p:nvPr/>
        </p:nvSpPr>
        <p:spPr>
          <a:xfrm>
            <a:off x="0" y="6627167"/>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2E18E784-CD03-55A2-91EC-B6BEB5B86183}"/>
              </a:ext>
            </a:extLst>
          </p:cNvPr>
          <p:cNvSpPr txBox="1"/>
          <p:nvPr/>
        </p:nvSpPr>
        <p:spPr>
          <a:xfrm>
            <a:off x="-1" y="6627165"/>
            <a:ext cx="1421757" cy="253916"/>
          </a:xfrm>
          <a:prstGeom prst="rect">
            <a:avLst/>
          </a:prstGeom>
          <a:noFill/>
        </p:spPr>
        <p:txBody>
          <a:bodyPr wrap="square" rtlCol="0">
            <a:spAutoFit/>
          </a:bodyPr>
          <a:lstStyle/>
          <a:p>
            <a:r>
              <a:rPr lang="en-US" altLang="ko-KR" sz="1050" dirty="0">
                <a:solidFill>
                  <a:schemeClr val="bg1"/>
                </a:solidFill>
              </a:rPr>
              <a:t>Hyeonmo Koo</a:t>
            </a:r>
            <a:endParaRPr lang="ko-KR" altLang="en-US" sz="1050" dirty="0">
              <a:solidFill>
                <a:schemeClr val="bg1"/>
              </a:solidFill>
            </a:endParaRPr>
          </a:p>
        </p:txBody>
      </p:sp>
      <mc:AlternateContent xmlns:mc="http://schemas.openxmlformats.org/markup-compatibility/2006" xmlns:a14="http://schemas.microsoft.com/office/drawing/2010/main">
        <mc:Choice Requires="a14">
          <p:sp>
            <p:nvSpPr>
              <p:cNvPr id="8" name="제목 1">
                <a:extLst>
                  <a:ext uri="{FF2B5EF4-FFF2-40B4-BE49-F238E27FC236}">
                    <a16:creationId xmlns:a16="http://schemas.microsoft.com/office/drawing/2014/main" id="{70A1B741-809A-F4F5-1D9B-EB3BDF6C83BB}"/>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Another form of </a:t>
                </a:r>
                <a14:m>
                  <m:oMath xmlns:m="http://schemas.openxmlformats.org/officeDocument/2006/math">
                    <m:r>
                      <a:rPr lang="en-US" altLang="ko-KR" sz="4000" b="1" i="1" smtClean="0">
                        <a:latin typeface="Cambria Math" panose="02040503050406030204" pitchFamily="18" charset="0"/>
                        <a:cs typeface="Arial" panose="020B0604020202020204" pitchFamily="34" charset="0"/>
                      </a:rPr>
                      <m:t>𝝉</m:t>
                    </m:r>
                  </m:oMath>
                </a14:m>
                <a:r>
                  <a:rPr lang="ko-KR" altLang="en-US" sz="4000" b="1" dirty="0">
                    <a:latin typeface="Grandview" panose="020B0502040204020203" pitchFamily="34" charset="0"/>
                    <a:cs typeface="Arial" panose="020B0604020202020204" pitchFamily="34" charset="0"/>
                  </a:rPr>
                  <a:t> </a:t>
                </a:r>
                <a:r>
                  <a:rPr lang="en-US" altLang="ko-KR" sz="4000" b="1" dirty="0">
                    <a:latin typeface="Grandview" panose="020B0502040204020203" pitchFamily="34" charset="0"/>
                    <a:cs typeface="Arial" panose="020B0604020202020204" pitchFamily="34" charset="0"/>
                  </a:rPr>
                  <a:t>: </a:t>
                </a:r>
                <a14:m>
                  <m:oMath xmlns:m="http://schemas.openxmlformats.org/officeDocument/2006/math">
                    <m:r>
                      <a:rPr lang="en-US" altLang="ko-KR" sz="4000" b="1" i="1" smtClean="0">
                        <a:latin typeface="Cambria Math" panose="02040503050406030204" pitchFamily="18" charset="0"/>
                        <a:cs typeface="Arial" panose="020B0604020202020204" pitchFamily="34" charset="0"/>
                      </a:rPr>
                      <m:t>𝝆</m:t>
                    </m:r>
                    <m:r>
                      <a:rPr lang="en-US" altLang="ko-KR" sz="4000" b="1" i="1" smtClean="0">
                        <a:latin typeface="Cambria Math" panose="02040503050406030204" pitchFamily="18" charset="0"/>
                        <a:cs typeface="Arial" panose="020B0604020202020204" pitchFamily="34" charset="0"/>
                      </a:rPr>
                      <m:t>→</m:t>
                    </m:r>
                    <m:sSub>
                      <m:sSubPr>
                        <m:ctrlPr>
                          <a:rPr lang="en-US" altLang="ko-KR" sz="4000" b="1" i="1" dirty="0" smtClean="0">
                            <a:latin typeface="Cambria Math" panose="02040503050406030204" pitchFamily="18" charset="0"/>
                            <a:cs typeface="Arial" panose="020B0604020202020204" pitchFamily="34" charset="0"/>
                          </a:rPr>
                        </m:ctrlPr>
                      </m:sSubPr>
                      <m:e>
                        <m:acc>
                          <m:accPr>
                            <m:chr m:val="̃"/>
                            <m:ctrlPr>
                              <a:rPr lang="en-US" altLang="ko-KR" sz="4000" b="1" i="1" smtClean="0">
                                <a:latin typeface="Cambria Math" panose="02040503050406030204" pitchFamily="18" charset="0"/>
                                <a:cs typeface="Arial" panose="020B0604020202020204" pitchFamily="34" charset="0"/>
                              </a:rPr>
                            </m:ctrlPr>
                          </m:accPr>
                          <m:e>
                            <m:r>
                              <a:rPr lang="en-US" altLang="ko-KR" sz="4000" b="1" i="1" smtClean="0">
                                <a:latin typeface="Cambria Math" panose="02040503050406030204" pitchFamily="18" charset="0"/>
                                <a:cs typeface="Arial" panose="020B0604020202020204" pitchFamily="34" charset="0"/>
                              </a:rPr>
                              <m:t>𝑴</m:t>
                            </m:r>
                          </m:e>
                        </m:acc>
                      </m:e>
                      <m:sub>
                        <m:r>
                          <a:rPr lang="en-US" altLang="ko-KR" sz="4000" b="1" i="1" dirty="0" smtClean="0">
                            <a:latin typeface="Cambria Math" panose="02040503050406030204" pitchFamily="18" charset="0"/>
                            <a:cs typeface="Arial" panose="020B0604020202020204" pitchFamily="34" charset="0"/>
                          </a:rPr>
                          <m:t>𝒔</m:t>
                        </m:r>
                      </m:sub>
                    </m:sSub>
                  </m:oMath>
                </a14:m>
                <a:r>
                  <a:rPr lang="ko-KR" altLang="en-US" sz="4000" b="1" dirty="0">
                    <a:latin typeface="Grandview" panose="020B0502040204020203" pitchFamily="34" charset="0"/>
                    <a:cs typeface="Arial" panose="020B0604020202020204" pitchFamily="34" charset="0"/>
                  </a:rPr>
                  <a:t> </a:t>
                </a:r>
              </a:p>
            </p:txBody>
          </p:sp>
        </mc:Choice>
        <mc:Fallback xmlns="">
          <p:sp>
            <p:nvSpPr>
              <p:cNvPr id="8" name="제목 1">
                <a:extLst>
                  <a:ext uri="{FF2B5EF4-FFF2-40B4-BE49-F238E27FC236}">
                    <a16:creationId xmlns:a16="http://schemas.microsoft.com/office/drawing/2014/main" id="{70A1B741-809A-F4F5-1D9B-EB3BDF6C83BB}"/>
                  </a:ext>
                </a:extLst>
              </p:cNvPr>
              <p:cNvSpPr>
                <a:spLocks noGrp="1" noRot="1" noChangeAspect="1" noMove="1" noResize="1" noEditPoints="1" noAdjustHandles="1" noChangeArrowheads="1" noChangeShapeType="1" noTextEdit="1"/>
              </p:cNvSpPr>
              <p:nvPr>
                <p:ph type="title"/>
              </p:nvPr>
            </p:nvSpPr>
            <p:spPr>
              <a:xfrm>
                <a:off x="1070517" y="384558"/>
                <a:ext cx="10050966" cy="956847"/>
              </a:xfrm>
              <a:blipFill>
                <a:blip r:embed="rId3"/>
                <a:stretch>
                  <a:fillRect t="-1274" b="-10828"/>
                </a:stretch>
              </a:blipFill>
            </p:spPr>
            <p:txBody>
              <a:bodyPr/>
              <a:lstStyle/>
              <a:p>
                <a:r>
                  <a:rPr lang="ko-KR" altLang="en-US">
                    <a:noFill/>
                  </a:rPr>
                  <a:t> </a:t>
                </a:r>
              </a:p>
            </p:txBody>
          </p:sp>
        </mc:Fallback>
      </mc:AlternateContent>
      <p:sp>
        <p:nvSpPr>
          <p:cNvPr id="9" name="직사각형 8">
            <a:extLst>
              <a:ext uri="{FF2B5EF4-FFF2-40B4-BE49-F238E27FC236}">
                <a16:creationId xmlns:a16="http://schemas.microsoft.com/office/drawing/2014/main" id="{EE6A72AB-AB98-A54B-57FD-593579482108}"/>
              </a:ext>
            </a:extLst>
          </p:cNvPr>
          <p:cNvSpPr/>
          <p:nvPr/>
        </p:nvSpPr>
        <p:spPr>
          <a:xfrm>
            <a:off x="0" y="0"/>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3" name="TextBox 12">
            <a:extLst>
              <a:ext uri="{FF2B5EF4-FFF2-40B4-BE49-F238E27FC236}">
                <a16:creationId xmlns:a16="http://schemas.microsoft.com/office/drawing/2014/main" id="{AD0C8244-26FC-0174-8B1C-1ACB90941DE7}"/>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0C6387B7-5039-664A-A73F-0F47E03C0246}"/>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AB2EC3BD-3075-CD37-B270-4D22714ECCB7}"/>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808A73A1-3609-B0B5-229E-071E823E7C48}"/>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EA830BCA-BB6D-EC69-AAAE-78D71AC69910}"/>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내용 개체 틀 2">
                <a:extLst>
                  <a:ext uri="{FF2B5EF4-FFF2-40B4-BE49-F238E27FC236}">
                    <a16:creationId xmlns:a16="http://schemas.microsoft.com/office/drawing/2014/main" id="{E888C20E-D48A-12DA-0BA7-68C9FD889CB7}"/>
                  </a:ext>
                </a:extLst>
              </p:cNvPr>
              <p:cNvSpPr txBox="1">
                <a:spLocks/>
              </p:cNvSpPr>
              <p:nvPr/>
            </p:nvSpPr>
            <p:spPr>
              <a:xfrm>
                <a:off x="247651" y="1795320"/>
                <a:ext cx="11696698" cy="1645222"/>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t>Fixing to </a:t>
                </a:r>
                <a14:m>
                  <m:oMath xmlns:m="http://schemas.openxmlformats.org/officeDocument/2006/math">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𝜌</m:t>
                        </m:r>
                      </m:e>
                    </m:acc>
                    <m:r>
                      <a:rPr lang="en-US" altLang="ko-KR" sz="2000" b="0" i="1" dirty="0" smtClean="0">
                        <a:latin typeface="Cambria Math" panose="02040503050406030204" pitchFamily="18" charset="0"/>
                      </a:rPr>
                      <m:t>=</m:t>
                    </m:r>
                    <m:d>
                      <m:dPr>
                        <m:ctrlPr>
                          <a:rPr lang="en-US" altLang="ko-KR" sz="2000" b="0" i="1" dirty="0" smtClean="0">
                            <a:latin typeface="Cambria Math" panose="02040503050406030204" pitchFamily="18" charset="0"/>
                          </a:rPr>
                        </m:ctrlPr>
                      </m:dPr>
                      <m:e>
                        <m:f>
                          <m:fPr>
                            <m:ctrlPr>
                              <a:rPr lang="en-US" altLang="ko-KR" sz="2000" b="0" i="1" dirty="0" smtClean="0">
                                <a:latin typeface="Cambria Math" panose="02040503050406030204" pitchFamily="18" charset="0"/>
                              </a:rPr>
                            </m:ctrlPr>
                          </m:fPr>
                          <m:num>
                            <m:sSub>
                              <m:sSubPr>
                                <m:ctrlPr>
                                  <a:rPr lang="en-US" altLang="ko-KR" sz="2000" b="0" i="1" dirty="0" smtClean="0">
                                    <a:latin typeface="Cambria Math" panose="02040503050406030204" pitchFamily="18" charset="0"/>
                                  </a:rPr>
                                </m:ctrlPr>
                              </m:sSubPr>
                              <m:e>
                                <m:acc>
                                  <m:accPr>
                                    <m:chr m:val="̃"/>
                                    <m:ctrlPr>
                                      <a:rPr lang="en-US" altLang="ko-KR" sz="2000" b="0" i="1" dirty="0" smtClean="0">
                                        <a:latin typeface="Cambria Math" panose="02040503050406030204" pitchFamily="18" charset="0"/>
                                      </a:rPr>
                                    </m:ctrlPr>
                                  </m:accPr>
                                  <m:e>
                                    <m:r>
                                      <a:rPr lang="en-US" altLang="ko-KR" sz="2000" b="0" i="1" dirty="0" smtClean="0">
                                        <a:latin typeface="Cambria Math" panose="02040503050406030204" pitchFamily="18" charset="0"/>
                                      </a:rPr>
                                      <m:t>𝑀</m:t>
                                    </m:r>
                                  </m:e>
                                </m:acc>
                              </m:e>
                              <m:sub>
                                <m:r>
                                  <a:rPr lang="en-US" altLang="ko-KR" sz="2000" b="0" i="1" dirty="0" smtClean="0">
                                    <a:latin typeface="Cambria Math" panose="02040503050406030204" pitchFamily="18" charset="0"/>
                                  </a:rPr>
                                  <m:t>𝑠</m:t>
                                </m:r>
                              </m:sub>
                            </m:sSub>
                          </m:num>
                          <m:den>
                            <m:r>
                              <a:rPr lang="en-US" altLang="ko-KR" sz="2000" b="0" i="1" dirty="0" smtClean="0">
                                <a:latin typeface="Cambria Math" panose="02040503050406030204" pitchFamily="18" charset="0"/>
                              </a:rPr>
                              <m:t>2</m:t>
                            </m:r>
                          </m:den>
                        </m:f>
                      </m:e>
                    </m:d>
                    <m:r>
                      <a:rPr lang="en-US" altLang="ko-KR" sz="2000" b="0" i="1" dirty="0" smtClean="0">
                        <a:latin typeface="Cambria Math" panose="02040503050406030204" pitchFamily="18" charset="0"/>
                      </a:rPr>
                      <m:t>/</m:t>
                    </m:r>
                    <m:d>
                      <m:dPr>
                        <m:ctrlPr>
                          <a:rPr lang="en-US" altLang="ko-KR" sz="2000" b="0" i="1" dirty="0" smtClean="0">
                            <a:latin typeface="Cambria Math" panose="02040503050406030204" pitchFamily="18" charset="0"/>
                          </a:rPr>
                        </m:ctrlPr>
                      </m:dPr>
                      <m:e>
                        <m:f>
                          <m:fPr>
                            <m:ctrlPr>
                              <a:rPr lang="en-US" altLang="ko-KR" sz="2000" b="0" i="1" dirty="0" smtClean="0">
                                <a:latin typeface="Cambria Math" panose="02040503050406030204" pitchFamily="18" charset="0"/>
                              </a:rPr>
                            </m:ctrlPr>
                          </m:fPr>
                          <m:num>
                            <m:r>
                              <a:rPr lang="en-US" altLang="ko-KR" sz="2000" b="0" i="1" dirty="0" smtClean="0">
                                <a:latin typeface="Cambria Math" panose="02040503050406030204" pitchFamily="18" charset="0"/>
                              </a:rPr>
                              <m:t>4</m:t>
                            </m:r>
                          </m:num>
                          <m:den>
                            <m:r>
                              <a:rPr lang="en-US" altLang="ko-KR" sz="2000" b="0" i="1" dirty="0" smtClean="0">
                                <a:latin typeface="Cambria Math" panose="02040503050406030204" pitchFamily="18" charset="0"/>
                              </a:rPr>
                              <m:t>3</m:t>
                            </m:r>
                          </m:den>
                        </m:f>
                        <m:r>
                          <a:rPr lang="en-US" altLang="ko-KR" sz="2000" i="1" dirty="0">
                            <a:latin typeface="Cambria Math" panose="02040503050406030204" pitchFamily="18" charset="0"/>
                          </a:rPr>
                          <m:t>𝜋</m:t>
                        </m:r>
                        <m:sSubSup>
                          <m:sSubSupPr>
                            <m:ctrlPr>
                              <a:rPr lang="en-US" altLang="ko-KR" sz="2000" b="0" i="1" dirty="0" smtClean="0">
                                <a:latin typeface="Cambria Math" panose="02040503050406030204" pitchFamily="18" charset="0"/>
                              </a:rPr>
                            </m:ctrlPr>
                          </m:sSubSupPr>
                          <m:e>
                            <m:r>
                              <a:rPr lang="en-US" altLang="ko-KR" sz="2000" b="0" i="1" dirty="0" smtClean="0">
                                <a:latin typeface="Cambria Math" panose="02040503050406030204" pitchFamily="18" charset="0"/>
                              </a:rPr>
                              <m:t>𝑟</m:t>
                            </m:r>
                          </m:e>
                          <m:sub>
                            <m:r>
                              <a:rPr lang="en-US" altLang="ko-KR" sz="2000" b="0" i="1" dirty="0" smtClean="0">
                                <a:latin typeface="Cambria Math" panose="02040503050406030204" pitchFamily="18" charset="0"/>
                              </a:rPr>
                              <m:t>h</m:t>
                            </m:r>
                          </m:sub>
                          <m:sup>
                            <m:r>
                              <a:rPr lang="en-US" altLang="ko-KR" sz="2000" b="0" i="1" dirty="0" smtClean="0">
                                <a:latin typeface="Cambria Math" panose="02040503050406030204" pitchFamily="18" charset="0"/>
                              </a:rPr>
                              <m:t>3</m:t>
                            </m:r>
                          </m:sup>
                        </m:sSubSup>
                      </m:e>
                    </m:d>
                  </m:oMath>
                </a14:m>
                <a:r>
                  <a:rPr lang="en-US" altLang="ko-KR" sz="2000" dirty="0"/>
                  <a:t> where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𝑟</m:t>
                        </m:r>
                      </m:e>
                      <m:sub>
                        <m:r>
                          <a:rPr lang="en-US" altLang="ko-KR" sz="2000" b="0" i="1" smtClean="0">
                            <a:latin typeface="Cambria Math" panose="02040503050406030204" pitchFamily="18" charset="0"/>
                          </a:rPr>
                          <m:t>h</m:t>
                        </m:r>
                      </m:sub>
                    </m:sSub>
                    <m:r>
                      <a:rPr lang="en-US" altLang="ko-KR" sz="2000" b="0" i="1" smtClean="0">
                        <a:latin typeface="Cambria Math" panose="02040503050406030204" pitchFamily="18" charset="0"/>
                      </a:rPr>
                      <m:t>=3.925</m:t>
                    </m:r>
                    <m:f>
                      <m:fPr>
                        <m:ctrlPr>
                          <a:rPr lang="en-US" altLang="ko-KR" sz="2000" b="0" i="1" smtClean="0">
                            <a:latin typeface="Cambria Math" panose="02040503050406030204" pitchFamily="18" charset="0"/>
                          </a:rPr>
                        </m:ctrlPr>
                      </m:fPr>
                      <m:num>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ℏ</m:t>
                            </m:r>
                          </m:e>
                          <m:sup>
                            <m:r>
                              <a:rPr lang="en-US" altLang="ko-KR" sz="2000" b="0" i="1" smtClean="0">
                                <a:latin typeface="Cambria Math" panose="02040503050406030204" pitchFamily="18" charset="0"/>
                              </a:rPr>
                              <m:t>2</m:t>
                            </m:r>
                          </m:sup>
                        </m:sSup>
                      </m:num>
                      <m:den>
                        <m:r>
                          <a:rPr lang="en-US" altLang="ko-KR" sz="2000" b="0" i="1" smtClean="0">
                            <a:latin typeface="Cambria Math" panose="02040503050406030204" pitchFamily="18" charset="0"/>
                          </a:rPr>
                          <m:t>𝐺</m:t>
                        </m:r>
                        <m:sSub>
                          <m:sSubPr>
                            <m:ctrlPr>
                              <a:rPr lang="en-US" altLang="ko-KR" sz="2000" b="0" i="1" smtClean="0">
                                <a:latin typeface="Cambria Math" panose="02040503050406030204" pitchFamily="18" charset="0"/>
                              </a:rPr>
                            </m:ctrlPr>
                          </m:sSub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𝑀</m:t>
                                </m:r>
                              </m:e>
                            </m:acc>
                          </m:e>
                          <m:sub>
                            <m:r>
                              <a:rPr lang="en-US" altLang="ko-KR" sz="2000" b="0" i="1" smtClean="0">
                                <a:latin typeface="Cambria Math" panose="02040503050406030204" pitchFamily="18" charset="0"/>
                              </a:rPr>
                              <m:t>𝑠</m:t>
                            </m:r>
                          </m:sub>
                        </m:sSub>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up>
                            <m:r>
                              <a:rPr lang="en-US" altLang="ko-KR" sz="2000" b="0" i="1" smtClean="0">
                                <a:latin typeface="Cambria Math" panose="02040503050406030204" pitchFamily="18" charset="0"/>
                              </a:rPr>
                              <m:t>2</m:t>
                            </m:r>
                          </m:sup>
                        </m:sSubSup>
                      </m:den>
                    </m:f>
                  </m:oMath>
                </a14:m>
                <a:endParaRPr lang="en-US" altLang="ko-KR" sz="20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rPr>
                        <m:t>𝜏</m:t>
                      </m:r>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0.0</m:t>
                                  </m:r>
                                  <m:r>
                                    <a:rPr lang="en-US" altLang="ko-KR" sz="2000" b="0" i="1" smtClean="0">
                                      <a:latin typeface="Cambria Math" panose="02040503050406030204" pitchFamily="18" charset="0"/>
                                    </a:rPr>
                                    <m:t>16</m:t>
                                  </m:r>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𝛼</m:t>
                                      </m:r>
                                    </m:e>
                                    <m:sub>
                                      <m:r>
                                        <m:rPr>
                                          <m:sty m:val="p"/>
                                        </m:rPr>
                                        <a:rPr lang="en-US" altLang="ko-KR" sz="2000" i="1">
                                          <a:latin typeface="Cambria Math" panose="02040503050406030204" pitchFamily="18" charset="0"/>
                                        </a:rPr>
                                        <m:t>df</m:t>
                                      </m:r>
                                    </m:sub>
                                  </m:sSub>
                                </m:den>
                              </m:f>
                            </m:e>
                          </m:d>
                        </m:e>
                        <m:sup>
                          <m:r>
                            <a:rPr lang="en-US" altLang="ko-KR" sz="2000">
                              <a:latin typeface="Cambria Math" panose="02040503050406030204" pitchFamily="18" charset="0"/>
                            </a:rPr>
                            <m:t>2</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num>
                                <m:den>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−21</m:t>
                                      </m:r>
                                    </m:sup>
                                  </m:sSup>
                                  <m:r>
                                    <m:rPr>
                                      <m:sty m:val="p"/>
                                    </m:rPr>
                                    <a:rPr lang="en-US" altLang="ko-KR" sz="2000" i="1">
                                      <a:latin typeface="Cambria Math" panose="02040503050406030204" pitchFamily="18" charset="0"/>
                                    </a:rPr>
                                    <m:t>eV</m:t>
                                  </m:r>
                                </m:den>
                              </m:f>
                            </m:e>
                          </m:d>
                        </m:e>
                        <m:sup>
                          <m:r>
                            <a:rPr lang="en-US" altLang="ko-KR" sz="2000" i="1">
                              <a:latin typeface="Cambria Math" panose="02040503050406030204" pitchFamily="18" charset="0"/>
                            </a:rPr>
                            <m:t>−</m:t>
                          </m:r>
                          <m:r>
                            <a:rPr lang="en-US" altLang="ko-KR" sz="2000" b="0" i="1" smtClean="0">
                              <a:latin typeface="Cambria Math" panose="02040503050406030204" pitchFamily="18" charset="0"/>
                            </a:rPr>
                            <m:t>8</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m:rPr>
                                          <m:sty m:val="p"/>
                                        </m:rPr>
                                        <a:rPr lang="en-US" altLang="ko-KR" sz="2000" i="1">
                                          <a:latin typeface="Cambria Math" panose="02040503050406030204" pitchFamily="18" charset="0"/>
                                        </a:rPr>
                                        <m:t>bh</m:t>
                                      </m:r>
                                    </m:sub>
                                  </m:sSub>
                                </m:num>
                                <m:den>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8</m:t>
                                      </m:r>
                                    </m:sup>
                                  </m:sSup>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a:rPr lang="en-US" altLang="ko-KR" sz="2000" i="1">
                                          <a:latin typeface="Cambria Math" panose="02040503050406030204" pitchFamily="18" charset="0"/>
                                        </a:rPr>
                                        <m:t>⊙</m:t>
                                      </m:r>
                                    </m:sub>
                                  </m:sSub>
                                </m:den>
                              </m:f>
                            </m:e>
                          </m:d>
                        </m:e>
                        <m:sup>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2</m:t>
                              </m:r>
                            </m:den>
                          </m:f>
                        </m:sup>
                      </m:sSup>
                      <m:sSup>
                        <m:sSupPr>
                          <m:ctrlPr>
                            <a:rPr lang="en-US" altLang="ko-KR" sz="2000" b="0" i="1" smtClean="0">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b>
                                    <m:sSubPr>
                                      <m:ctrlPr>
                                        <a:rPr lang="en-US" altLang="ko-KR" sz="2000" b="0" i="1" smtClean="0">
                                          <a:latin typeface="Cambria Math" panose="02040503050406030204" pitchFamily="18" charset="0"/>
                                        </a:rPr>
                                      </m:ctrlPr>
                                    </m:sSub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𝑀</m:t>
                                          </m:r>
                                        </m:e>
                                      </m:acc>
                                    </m:e>
                                    <m:sub>
                                      <m:r>
                                        <a:rPr lang="en-US" altLang="ko-KR" sz="2000" b="0" i="1" smtClean="0">
                                          <a:latin typeface="Cambria Math" panose="02040503050406030204" pitchFamily="18" charset="0"/>
                                        </a:rPr>
                                        <m:t>𝑠</m:t>
                                      </m:r>
                                    </m:sub>
                                  </m:sSub>
                                </m:num>
                                <m:den>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b="0" i="1" smtClean="0">
                                          <a:latin typeface="Cambria Math" panose="02040503050406030204" pitchFamily="18" charset="0"/>
                                        </a:rPr>
                                        <m:t>9</m:t>
                                      </m:r>
                                    </m:sup>
                                  </m:sSup>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a:rPr lang="en-US" altLang="ko-KR" sz="2000" i="1">
                                          <a:latin typeface="Cambria Math" panose="02040503050406030204" pitchFamily="18" charset="0"/>
                                        </a:rPr>
                                        <m:t>⊙</m:t>
                                      </m:r>
                                    </m:sub>
                                  </m:sSub>
                                </m:den>
                              </m:f>
                            </m:e>
                          </m:d>
                        </m:e>
                        <m:sup>
                          <m:r>
                            <a:rPr lang="en-US" altLang="ko-KR" sz="2000" b="0" i="1" smtClean="0">
                              <a:latin typeface="Cambria Math" panose="02040503050406030204" pitchFamily="18" charset="0"/>
                            </a:rPr>
                            <m:t>−4</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𝐷</m:t>
                                      </m:r>
                                    </m:e>
                                  </m:acc>
                                </m:num>
                                <m:den>
                                  <m:r>
                                    <a:rPr lang="en-US" altLang="ko-KR" sz="2000" i="1">
                                      <a:latin typeface="Cambria Math" panose="02040503050406030204" pitchFamily="18" charset="0"/>
                                    </a:rPr>
                                    <m:t>1</m:t>
                                  </m:r>
                                  <m:r>
                                    <m:rPr>
                                      <m:sty m:val="p"/>
                                    </m:rPr>
                                    <a:rPr lang="en-US" altLang="ko-KR" sz="2000" i="1">
                                      <a:latin typeface="Cambria Math" panose="02040503050406030204" pitchFamily="18" charset="0"/>
                                    </a:rPr>
                                    <m:t>pc</m:t>
                                  </m:r>
                                </m:den>
                              </m:f>
                            </m:e>
                          </m:d>
                        </m:e>
                        <m:sup>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5</m:t>
                              </m:r>
                            </m:num>
                            <m:den>
                              <m:r>
                                <a:rPr lang="en-US" altLang="ko-KR" sz="2000" i="1">
                                  <a:latin typeface="Cambria Math" panose="02040503050406030204" pitchFamily="18" charset="0"/>
                                </a:rPr>
                                <m:t>2</m:t>
                              </m:r>
                            </m:den>
                          </m:f>
                        </m:sup>
                      </m:sSup>
                      <m:r>
                        <m:rPr>
                          <m:sty m:val="p"/>
                        </m:rPr>
                        <a:rPr lang="en-US" altLang="ko-KR" sz="2000" i="1">
                          <a:latin typeface="Cambria Math" panose="02040503050406030204" pitchFamily="18" charset="0"/>
                        </a:rPr>
                        <m:t>Gyr</m:t>
                      </m:r>
                    </m:oMath>
                  </m:oMathPara>
                </a14:m>
                <a:endParaRPr lang="en-US" altLang="ko-KR" sz="2000" dirty="0"/>
              </a:p>
            </p:txBody>
          </p:sp>
        </mc:Choice>
        <mc:Fallback xmlns="">
          <p:sp>
            <p:nvSpPr>
              <p:cNvPr id="4" name="내용 개체 틀 2">
                <a:extLst>
                  <a:ext uri="{FF2B5EF4-FFF2-40B4-BE49-F238E27FC236}">
                    <a16:creationId xmlns:a16="http://schemas.microsoft.com/office/drawing/2014/main" id="{E888C20E-D48A-12DA-0BA7-68C9FD889CB7}"/>
                  </a:ext>
                </a:extLst>
              </p:cNvPr>
              <p:cNvSpPr txBox="1">
                <a:spLocks noRot="1" noChangeAspect="1" noMove="1" noResize="1" noEditPoints="1" noAdjustHandles="1" noChangeArrowheads="1" noChangeShapeType="1" noTextEdit="1"/>
              </p:cNvSpPr>
              <p:nvPr/>
            </p:nvSpPr>
            <p:spPr>
              <a:xfrm>
                <a:off x="247651" y="1795320"/>
                <a:ext cx="11696698" cy="1645222"/>
              </a:xfrm>
              <a:prstGeom prst="rect">
                <a:avLst/>
              </a:prstGeom>
              <a:blipFill>
                <a:blip r:embed="rId4"/>
                <a:stretch>
                  <a:fillRect l="-469"/>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797339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3AFD9-E1D3-6C12-54FD-7B212ABD6910}"/>
            </a:ext>
          </a:extLst>
        </p:cNvPr>
        <p:cNvGrpSpPr/>
        <p:nvPr/>
      </p:nvGrpSpPr>
      <p:grpSpPr>
        <a:xfrm>
          <a:off x="0" y="0"/>
          <a:ext cx="0" cy="0"/>
          <a:chOff x="0" y="0"/>
          <a:chExt cx="0" cy="0"/>
        </a:xfrm>
      </p:grpSpPr>
      <p:sp>
        <p:nvSpPr>
          <p:cNvPr id="54" name="직사각형 53">
            <a:extLst>
              <a:ext uri="{FF2B5EF4-FFF2-40B4-BE49-F238E27FC236}">
                <a16:creationId xmlns:a16="http://schemas.microsoft.com/office/drawing/2014/main" id="{3A1AFDE7-2D4B-3DD1-AB5C-0DA4E347A460}"/>
              </a:ext>
            </a:extLst>
          </p:cNvPr>
          <p:cNvSpPr/>
          <p:nvPr/>
        </p:nvSpPr>
        <p:spPr>
          <a:xfrm>
            <a:off x="4714240" y="4830837"/>
            <a:ext cx="934720" cy="1319528"/>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a:extLst>
              <a:ext uri="{FF2B5EF4-FFF2-40B4-BE49-F238E27FC236}">
                <a16:creationId xmlns:a16="http://schemas.microsoft.com/office/drawing/2014/main" id="{C47EB2E6-301B-40A3-D6F3-EAA62A72BE2B}"/>
              </a:ext>
            </a:extLst>
          </p:cNvPr>
          <p:cNvSpPr/>
          <p:nvPr/>
        </p:nvSpPr>
        <p:spPr>
          <a:xfrm>
            <a:off x="0" y="6627167"/>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E06F2459-7121-7E88-65F1-947AB4773E77}"/>
              </a:ext>
            </a:extLst>
          </p:cNvPr>
          <p:cNvSpPr txBox="1"/>
          <p:nvPr/>
        </p:nvSpPr>
        <p:spPr>
          <a:xfrm>
            <a:off x="-1" y="6627165"/>
            <a:ext cx="1421757" cy="253916"/>
          </a:xfrm>
          <a:prstGeom prst="rect">
            <a:avLst/>
          </a:prstGeom>
          <a:noFill/>
        </p:spPr>
        <p:txBody>
          <a:bodyPr wrap="square" rtlCol="0">
            <a:spAutoFit/>
          </a:bodyPr>
          <a:lstStyle/>
          <a:p>
            <a:r>
              <a:rPr lang="en-US" altLang="ko-KR" sz="1050" dirty="0">
                <a:solidFill>
                  <a:schemeClr val="bg1"/>
                </a:solidFill>
              </a:rPr>
              <a:t>Hyeonmo Koo</a:t>
            </a:r>
            <a:endParaRPr lang="ko-KR" altLang="en-US" sz="1050" dirty="0">
              <a:solidFill>
                <a:schemeClr val="bg1"/>
              </a:solidFill>
            </a:endParaRPr>
          </a:p>
        </p:txBody>
      </p:sp>
      <p:sp>
        <p:nvSpPr>
          <p:cNvPr id="8" name="제목 1">
            <a:extLst>
              <a:ext uri="{FF2B5EF4-FFF2-40B4-BE49-F238E27FC236}">
                <a16:creationId xmlns:a16="http://schemas.microsoft.com/office/drawing/2014/main" id="{CF052D3D-2D79-1E6F-50F2-05FC454EA370}"/>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Comparison of the contribution : DF vs GC</a:t>
            </a:r>
            <a:endParaRPr lang="ko-KR" altLang="en-US" sz="4000" b="1" dirty="0">
              <a:latin typeface="Grandview" panose="020B0502040204020203" pitchFamily="34" charset="0"/>
              <a:cs typeface="Arial" panose="020B0604020202020204" pitchFamily="34" charset="0"/>
            </a:endParaRPr>
          </a:p>
        </p:txBody>
      </p:sp>
      <p:sp>
        <p:nvSpPr>
          <p:cNvPr id="9" name="직사각형 8">
            <a:extLst>
              <a:ext uri="{FF2B5EF4-FFF2-40B4-BE49-F238E27FC236}">
                <a16:creationId xmlns:a16="http://schemas.microsoft.com/office/drawing/2014/main" id="{1AB06335-7894-EFC6-86AA-62BCF1FA6413}"/>
              </a:ext>
            </a:extLst>
          </p:cNvPr>
          <p:cNvSpPr/>
          <p:nvPr/>
        </p:nvSpPr>
        <p:spPr>
          <a:xfrm>
            <a:off x="0" y="0"/>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3" name="TextBox 12">
            <a:extLst>
              <a:ext uri="{FF2B5EF4-FFF2-40B4-BE49-F238E27FC236}">
                <a16:creationId xmlns:a16="http://schemas.microsoft.com/office/drawing/2014/main" id="{9EE23326-7F12-90EA-0FE4-894397A010AC}"/>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15C4D32D-EFDA-EFFD-A7AF-CBF6F00403C0}"/>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EAE9B79B-5719-946C-687F-E5E0FDB404F9}"/>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FC5C10FF-E547-82EE-9A1D-149753E2093C}"/>
              </a:ext>
            </a:extLst>
          </p:cNvPr>
          <p:cNvSpPr/>
          <p:nvPr/>
        </p:nvSpPr>
        <p:spPr>
          <a:xfrm>
            <a:off x="742949" y="-3"/>
            <a:ext cx="1297305"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800" dirty="0">
                <a:latin typeface="Arial" panose="020B0604020202020204" pitchFamily="34" charset="0"/>
                <a:cs typeface="Arial" panose="020B0604020202020204" pitchFamily="34" charset="0"/>
              </a:rPr>
              <a:t>4. Final parsec problem</a:t>
            </a:r>
            <a:endParaRPr lang="ko-KR" altLang="en-US" sz="8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44DCE5FE-055C-7686-B135-A606795F6A26}"/>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내용 개체 틀 2">
                <a:extLst>
                  <a:ext uri="{FF2B5EF4-FFF2-40B4-BE49-F238E27FC236}">
                    <a16:creationId xmlns:a16="http://schemas.microsoft.com/office/drawing/2014/main" id="{6C7636E5-9AC6-BB67-3DDC-6F8C437FA90A}"/>
                  </a:ext>
                </a:extLst>
              </p:cNvPr>
              <p:cNvSpPr txBox="1">
                <a:spLocks/>
              </p:cNvSpPr>
              <p:nvPr/>
            </p:nvSpPr>
            <p:spPr>
              <a:xfrm>
                <a:off x="798097" y="1391328"/>
                <a:ext cx="4567708" cy="1094771"/>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𝐹</m:t>
                          </m:r>
                        </m:e>
                        <m:sub>
                          <m:r>
                            <m:rPr>
                              <m:sty m:val="p"/>
                            </m:rPr>
                            <a:rPr lang="en-US" altLang="ko-KR" b="0" i="1" smtClean="0">
                              <a:latin typeface="Cambria Math" panose="02040503050406030204" pitchFamily="18" charset="0"/>
                            </a:rPr>
                            <m:t>cool</m:t>
                          </m:r>
                        </m:sub>
                      </m:sSub>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m:rPr>
                              <m:sty m:val="p"/>
                            </m:rPr>
                            <a:rPr lang="en-US" altLang="ko-KR" b="0" i="0" smtClean="0">
                              <a:latin typeface="Cambria Math" panose="02040503050406030204" pitchFamily="18" charset="0"/>
                            </a:rPr>
                            <m:t>Δ</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𝜏</m:t>
                              </m:r>
                            </m:e>
                            <m:sub>
                              <m:r>
                                <a:rPr lang="en-US" altLang="ko-KR" b="0" i="1" smtClean="0">
                                  <a:latin typeface="Cambria Math" panose="02040503050406030204" pitchFamily="18" charset="0"/>
                                </a:rPr>
                                <m:t>𝑐</m:t>
                              </m:r>
                            </m:sub>
                          </m:sSub>
                        </m:num>
                        <m:den>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𝜏</m:t>
                              </m:r>
                            </m:e>
                            <m:sub>
                              <m:r>
                                <a:rPr lang="en-US" altLang="ko-KR" b="0" i="1" smtClean="0">
                                  <a:latin typeface="Cambria Math" panose="02040503050406030204" pitchFamily="18" charset="0"/>
                                </a:rPr>
                                <m:t>𝑔</m:t>
                              </m:r>
                            </m:sub>
                          </m:sSub>
                        </m:den>
                      </m:f>
                      <m:r>
                        <a:rPr lang="en-US" altLang="ko-KR" b="0" i="1" smtClean="0">
                          <a:latin typeface="Cambria Math" panose="02040503050406030204" pitchFamily="18" charset="0"/>
                        </a:rPr>
                        <m:t>×</m:t>
                      </m:r>
                      <m:d>
                        <m:dPr>
                          <m:ctrlPr>
                            <a:rPr lang="en-US" altLang="ko-KR" b="0" i="1" smtClean="0">
                              <a:latin typeface="Cambria Math" panose="02040503050406030204" pitchFamily="18" charset="0"/>
                            </a:rPr>
                          </m:ctrlPr>
                        </m:dPr>
                        <m:e>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𝐺</m:t>
                              </m:r>
                              <m:sSub>
                                <m:sSubPr>
                                  <m:ctrlPr>
                                    <a:rPr lang="en-US" altLang="ko-KR" b="0" i="1" smtClean="0">
                                      <a:latin typeface="Cambria Math" panose="02040503050406030204" pitchFamily="18" charset="0"/>
                                    </a:rPr>
                                  </m:ctrlPr>
                                </m:sSubPr>
                                <m:e>
                                  <m:acc>
                                    <m:accPr>
                                      <m:chr m:val="̃"/>
                                      <m:ctrlPr>
                                        <a:rPr lang="en-US" altLang="ko-KR" b="0" i="1" smtClean="0">
                                          <a:latin typeface="Cambria Math" panose="02040503050406030204" pitchFamily="18" charset="0"/>
                                        </a:rPr>
                                      </m:ctrlPr>
                                    </m:accPr>
                                    <m:e>
                                      <m:r>
                                        <a:rPr lang="en-US" altLang="ko-KR" b="0" i="1" smtClean="0">
                                          <a:latin typeface="Cambria Math" panose="02040503050406030204" pitchFamily="18" charset="0"/>
                                        </a:rPr>
                                        <m:t>𝑀</m:t>
                                      </m:r>
                                    </m:e>
                                  </m:acc>
                                </m:e>
                                <m:sub>
                                  <m:r>
                                    <a:rPr lang="en-US" altLang="ko-KR" b="0" i="1" smtClean="0">
                                      <a:latin typeface="Cambria Math" panose="02040503050406030204" pitchFamily="18" charset="0"/>
                                    </a:rPr>
                                    <m:t>𝑠</m:t>
                                  </m:r>
                                </m:sub>
                              </m:sSub>
                              <m:r>
                                <a:rPr lang="en-US" altLang="ko-KR" b="0" i="1" smtClean="0">
                                  <a:latin typeface="Cambria Math" panose="02040503050406030204" pitchFamily="18" charset="0"/>
                                </a:rPr>
                                <m:t>𝛿</m:t>
                              </m:r>
                              <m:r>
                                <a:rPr lang="en-US" altLang="ko-KR" b="0" i="1" smtClean="0">
                                  <a:latin typeface="Cambria Math" panose="02040503050406030204" pitchFamily="18" charset="0"/>
                                </a:rPr>
                                <m:t>𝑀</m:t>
                              </m:r>
                            </m:num>
                            <m:den>
                              <m:sSubSup>
                                <m:sSubSupPr>
                                  <m:ctrlPr>
                                    <a:rPr lang="en-US" altLang="ko-KR" b="0" i="1" smtClean="0">
                                      <a:latin typeface="Cambria Math" panose="02040503050406030204" pitchFamily="18" charset="0"/>
                                    </a:rPr>
                                  </m:ctrlPr>
                                </m:sSubSupPr>
                                <m:e>
                                  <m:r>
                                    <a:rPr lang="en-US" altLang="ko-KR" b="0" i="1" smtClean="0">
                                      <a:latin typeface="Cambria Math" panose="02040503050406030204" pitchFamily="18" charset="0"/>
                                    </a:rPr>
                                    <m:t>𝑟</m:t>
                                  </m:r>
                                </m:e>
                                <m:sub>
                                  <m:r>
                                    <a:rPr lang="en-US" altLang="ko-KR" b="0" i="1" smtClean="0">
                                      <a:latin typeface="Cambria Math" panose="02040503050406030204" pitchFamily="18" charset="0"/>
                                    </a:rPr>
                                    <m:t>h</m:t>
                                  </m:r>
                                </m:sub>
                                <m:sup>
                                  <m:r>
                                    <a:rPr lang="en-US" altLang="ko-KR" b="0" i="1" smtClean="0">
                                      <a:latin typeface="Cambria Math" panose="02040503050406030204" pitchFamily="18" charset="0"/>
                                    </a:rPr>
                                    <m:t>2</m:t>
                                  </m:r>
                                </m:sup>
                              </m:sSubSup>
                            </m:den>
                          </m:f>
                        </m:e>
                      </m:d>
                    </m:oMath>
                  </m:oMathPara>
                </a14:m>
                <a:endParaRPr lang="en-US" altLang="ko-KR" dirty="0"/>
              </a:p>
            </p:txBody>
          </p:sp>
        </mc:Choice>
        <mc:Fallback xmlns="">
          <p:sp>
            <p:nvSpPr>
              <p:cNvPr id="4" name="내용 개체 틀 2">
                <a:extLst>
                  <a:ext uri="{FF2B5EF4-FFF2-40B4-BE49-F238E27FC236}">
                    <a16:creationId xmlns:a16="http://schemas.microsoft.com/office/drawing/2014/main" id="{6C7636E5-9AC6-BB67-3DDC-6F8C437FA90A}"/>
                  </a:ext>
                </a:extLst>
              </p:cNvPr>
              <p:cNvSpPr txBox="1">
                <a:spLocks noRot="1" noChangeAspect="1" noMove="1" noResize="1" noEditPoints="1" noAdjustHandles="1" noChangeArrowheads="1" noChangeShapeType="1" noTextEdit="1"/>
              </p:cNvSpPr>
              <p:nvPr/>
            </p:nvSpPr>
            <p:spPr>
              <a:xfrm>
                <a:off x="798097" y="1391328"/>
                <a:ext cx="4567708" cy="1094771"/>
              </a:xfrm>
              <a:prstGeom prst="rect">
                <a:avLst/>
              </a:prstGeom>
              <a:blipFill>
                <a:blip r:embed="rId3"/>
                <a:stretch>
                  <a:fillRect/>
                </a:stretch>
              </a:blipFill>
            </p:spPr>
            <p:txBody>
              <a:bodyPr/>
              <a:lstStyle/>
              <a:p>
                <a:r>
                  <a:rPr lang="ko-KR" altLang="en-US">
                    <a:noFill/>
                  </a:rPr>
                  <a:t> </a:t>
                </a:r>
              </a:p>
            </p:txBody>
          </p:sp>
        </mc:Fallback>
      </mc:AlternateContent>
      <p:sp>
        <p:nvSpPr>
          <p:cNvPr id="27" name="타원 26">
            <a:extLst>
              <a:ext uri="{FF2B5EF4-FFF2-40B4-BE49-F238E27FC236}">
                <a16:creationId xmlns:a16="http://schemas.microsoft.com/office/drawing/2014/main" id="{534BA366-CA84-FBA7-81A4-1BBE6671E2B1}"/>
              </a:ext>
            </a:extLst>
          </p:cNvPr>
          <p:cNvSpPr/>
          <p:nvPr/>
        </p:nvSpPr>
        <p:spPr>
          <a:xfrm>
            <a:off x="7158986" y="1304423"/>
            <a:ext cx="4688486" cy="4688486"/>
          </a:xfrm>
          <a:prstGeom prst="ellipse">
            <a:avLst/>
          </a:prstGeom>
          <a:gradFill flip="none" rotWithShape="1">
            <a:gsLst>
              <a:gs pos="65000">
                <a:schemeClr val="bg1"/>
              </a:gs>
              <a:gs pos="0">
                <a:schemeClr val="accent1"/>
              </a:gs>
            </a:gsLst>
            <a:path path="circle">
              <a:fillToRect l="50000" t="50000" r="50000" b="50000"/>
            </a:path>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타원 27">
            <a:extLst>
              <a:ext uri="{FF2B5EF4-FFF2-40B4-BE49-F238E27FC236}">
                <a16:creationId xmlns:a16="http://schemas.microsoft.com/office/drawing/2014/main" id="{396154C7-6E66-9C8C-FF69-AF16D122E897}"/>
              </a:ext>
            </a:extLst>
          </p:cNvPr>
          <p:cNvSpPr/>
          <p:nvPr/>
        </p:nvSpPr>
        <p:spPr>
          <a:xfrm>
            <a:off x="7805057" y="1938955"/>
            <a:ext cx="3396343" cy="3396343"/>
          </a:xfrm>
          <a:prstGeom prst="ellipse">
            <a:avLst/>
          </a:prstGeom>
          <a:solidFill>
            <a:srgbClr val="FFFFFF">
              <a:alpha val="0"/>
            </a:srgb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타원 28">
            <a:extLst>
              <a:ext uri="{FF2B5EF4-FFF2-40B4-BE49-F238E27FC236}">
                <a16:creationId xmlns:a16="http://schemas.microsoft.com/office/drawing/2014/main" id="{CFB454BC-A871-4060-8E58-2987D0F48B0B}"/>
              </a:ext>
            </a:extLst>
          </p:cNvPr>
          <p:cNvSpPr/>
          <p:nvPr/>
        </p:nvSpPr>
        <p:spPr>
          <a:xfrm>
            <a:off x="8447314" y="2592751"/>
            <a:ext cx="2111830" cy="2111830"/>
          </a:xfrm>
          <a:prstGeom prst="ellipse">
            <a:avLst/>
          </a:prstGeom>
          <a:solidFill>
            <a:srgbClr val="FFFFFF">
              <a:alpha val="0"/>
            </a:srgb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타원 29">
            <a:extLst>
              <a:ext uri="{FF2B5EF4-FFF2-40B4-BE49-F238E27FC236}">
                <a16:creationId xmlns:a16="http://schemas.microsoft.com/office/drawing/2014/main" id="{0753E66B-EFF6-82F8-83DA-39A6D8A760DD}"/>
              </a:ext>
            </a:extLst>
          </p:cNvPr>
          <p:cNvSpPr/>
          <p:nvPr/>
        </p:nvSpPr>
        <p:spPr>
          <a:xfrm rot="19951582">
            <a:off x="10398520" y="2682014"/>
            <a:ext cx="642256" cy="642256"/>
          </a:xfrm>
          <a:prstGeom prst="ellipse">
            <a:avLst/>
          </a:prstGeom>
          <a:solidFill>
            <a:srgbClr val="FF0000">
              <a:alpha val="40000"/>
            </a:srgb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타원 30">
            <a:extLst>
              <a:ext uri="{FF2B5EF4-FFF2-40B4-BE49-F238E27FC236}">
                <a16:creationId xmlns:a16="http://schemas.microsoft.com/office/drawing/2014/main" id="{0B023E97-F66A-F7D6-D8BE-9286895242D6}"/>
              </a:ext>
            </a:extLst>
          </p:cNvPr>
          <p:cNvSpPr/>
          <p:nvPr/>
        </p:nvSpPr>
        <p:spPr>
          <a:xfrm rot="19951582">
            <a:off x="7955030" y="3952585"/>
            <a:ext cx="642256" cy="642256"/>
          </a:xfrm>
          <a:prstGeom prst="ellipse">
            <a:avLst/>
          </a:prstGeom>
          <a:solidFill>
            <a:srgbClr val="FF0000">
              <a:alpha val="40000"/>
            </a:srgb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타원 31">
            <a:extLst>
              <a:ext uri="{FF2B5EF4-FFF2-40B4-BE49-F238E27FC236}">
                <a16:creationId xmlns:a16="http://schemas.microsoft.com/office/drawing/2014/main" id="{844FD8D4-8DA1-3BB9-D062-58E6468C5F82}"/>
              </a:ext>
            </a:extLst>
          </p:cNvPr>
          <p:cNvSpPr/>
          <p:nvPr/>
        </p:nvSpPr>
        <p:spPr>
          <a:xfrm rot="19951582">
            <a:off x="10622315" y="2903352"/>
            <a:ext cx="189342" cy="18934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타원 32">
            <a:extLst>
              <a:ext uri="{FF2B5EF4-FFF2-40B4-BE49-F238E27FC236}">
                <a16:creationId xmlns:a16="http://schemas.microsoft.com/office/drawing/2014/main" id="{D3E50147-DC58-75FF-6198-5BFCA8AB823E}"/>
              </a:ext>
            </a:extLst>
          </p:cNvPr>
          <p:cNvSpPr/>
          <p:nvPr/>
        </p:nvSpPr>
        <p:spPr>
          <a:xfrm rot="19951582">
            <a:off x="8178826" y="4173923"/>
            <a:ext cx="189342" cy="18934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4" name="직선 화살표 연결선 33">
            <a:extLst>
              <a:ext uri="{FF2B5EF4-FFF2-40B4-BE49-F238E27FC236}">
                <a16:creationId xmlns:a16="http://schemas.microsoft.com/office/drawing/2014/main" id="{D808B733-8947-7FB4-2013-23F0DF295766}"/>
              </a:ext>
            </a:extLst>
          </p:cNvPr>
          <p:cNvCxnSpPr>
            <a:cxnSpLocks/>
            <a:stCxn id="29" idx="2"/>
            <a:endCxn id="29" idx="6"/>
          </p:cNvCxnSpPr>
          <p:nvPr/>
        </p:nvCxnSpPr>
        <p:spPr>
          <a:xfrm rot="19951582">
            <a:off x="8447313" y="3648666"/>
            <a:ext cx="211183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원호 34">
            <a:extLst>
              <a:ext uri="{FF2B5EF4-FFF2-40B4-BE49-F238E27FC236}">
                <a16:creationId xmlns:a16="http://schemas.microsoft.com/office/drawing/2014/main" id="{BC616C14-8710-28B5-D1B1-3AFA1CAA3D5B}"/>
              </a:ext>
            </a:extLst>
          </p:cNvPr>
          <p:cNvSpPr/>
          <p:nvPr/>
        </p:nvSpPr>
        <p:spPr>
          <a:xfrm rot="19951582" flipH="1">
            <a:off x="8122103" y="2267542"/>
            <a:ext cx="2762252" cy="2762250"/>
          </a:xfrm>
          <a:prstGeom prst="arc">
            <a:avLst>
              <a:gd name="adj1" fmla="val 11648677"/>
              <a:gd name="adj2" fmla="val 13151598"/>
            </a:avLst>
          </a:prstGeom>
          <a:ln w="38100" cap="flat" cmpd="sng" algn="ctr">
            <a:solidFill>
              <a:srgbClr val="00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ko-KR" altLang="en-US"/>
          </a:p>
        </p:txBody>
      </p:sp>
      <p:sp>
        <p:nvSpPr>
          <p:cNvPr id="36" name="원호 35">
            <a:extLst>
              <a:ext uri="{FF2B5EF4-FFF2-40B4-BE49-F238E27FC236}">
                <a16:creationId xmlns:a16="http://schemas.microsoft.com/office/drawing/2014/main" id="{B7C16FDA-D5AE-552A-2367-AF6A41AA10CF}"/>
              </a:ext>
            </a:extLst>
          </p:cNvPr>
          <p:cNvSpPr/>
          <p:nvPr/>
        </p:nvSpPr>
        <p:spPr>
          <a:xfrm rot="19951582" flipV="1">
            <a:off x="8118480" y="2269426"/>
            <a:ext cx="2762252" cy="2762250"/>
          </a:xfrm>
          <a:prstGeom prst="arc">
            <a:avLst>
              <a:gd name="adj1" fmla="val 11561155"/>
              <a:gd name="adj2" fmla="val 13151598"/>
            </a:avLst>
          </a:prstGeom>
          <a:ln w="38100" cap="flat" cmpd="sng" algn="ctr">
            <a:solidFill>
              <a:srgbClr val="00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F6235A0-8BAA-5A42-7ADB-BE339835628C}"/>
                  </a:ext>
                </a:extLst>
              </p:cNvPr>
              <p:cNvSpPr txBox="1"/>
              <p:nvPr/>
            </p:nvSpPr>
            <p:spPr>
              <a:xfrm>
                <a:off x="10039201" y="3432782"/>
                <a:ext cx="427809" cy="4078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𝐷</m:t>
                          </m:r>
                        </m:e>
                      </m:acc>
                    </m:oMath>
                  </m:oMathPara>
                </a14:m>
                <a:endParaRPr lang="ko-KR" altLang="en-US" sz="2000" dirty="0"/>
              </a:p>
            </p:txBody>
          </p:sp>
        </mc:Choice>
        <mc:Fallback xmlns="">
          <p:sp>
            <p:nvSpPr>
              <p:cNvPr id="37" name="TextBox 36">
                <a:extLst>
                  <a:ext uri="{FF2B5EF4-FFF2-40B4-BE49-F238E27FC236}">
                    <a16:creationId xmlns:a16="http://schemas.microsoft.com/office/drawing/2014/main" id="{2F6235A0-8BAA-5A42-7ADB-BE339835628C}"/>
                  </a:ext>
                </a:extLst>
              </p:cNvPr>
              <p:cNvSpPr txBox="1">
                <a:spLocks noRot="1" noChangeAspect="1" noMove="1" noResize="1" noEditPoints="1" noAdjustHandles="1" noChangeArrowheads="1" noChangeShapeType="1" noTextEdit="1"/>
              </p:cNvSpPr>
              <p:nvPr/>
            </p:nvSpPr>
            <p:spPr>
              <a:xfrm>
                <a:off x="10039201" y="3432782"/>
                <a:ext cx="427809" cy="407869"/>
              </a:xfrm>
              <a:prstGeom prst="rect">
                <a:avLst/>
              </a:prstGeom>
              <a:blipFill>
                <a:blip r:embed="rId4"/>
                <a:stretch>
                  <a:fillRect t="-8955" r="-1142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E096B3A-D6D9-8AEF-BA65-69DF8C169D98}"/>
                  </a:ext>
                </a:extLst>
              </p:cNvPr>
              <p:cNvSpPr txBox="1"/>
              <p:nvPr/>
            </p:nvSpPr>
            <p:spPr>
              <a:xfrm>
                <a:off x="9897249" y="2013258"/>
                <a:ext cx="38933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2000" b="0" i="1" smtClean="0">
                          <a:solidFill>
                            <a:srgbClr val="0000FF"/>
                          </a:solidFill>
                          <a:latin typeface="Cambria Math" panose="02040503050406030204" pitchFamily="18" charset="0"/>
                        </a:rPr>
                        <m:t>𝑣</m:t>
                      </m:r>
                    </m:oMath>
                  </m:oMathPara>
                </a14:m>
                <a:endParaRPr lang="ko-KR" altLang="en-US" sz="2000" dirty="0">
                  <a:solidFill>
                    <a:srgbClr val="0000FF"/>
                  </a:solidFill>
                </a:endParaRPr>
              </a:p>
            </p:txBody>
          </p:sp>
        </mc:Choice>
        <mc:Fallback xmlns="">
          <p:sp>
            <p:nvSpPr>
              <p:cNvPr id="38" name="TextBox 37">
                <a:extLst>
                  <a:ext uri="{FF2B5EF4-FFF2-40B4-BE49-F238E27FC236}">
                    <a16:creationId xmlns:a16="http://schemas.microsoft.com/office/drawing/2014/main" id="{CE096B3A-D6D9-8AEF-BA65-69DF8C169D98}"/>
                  </a:ext>
                </a:extLst>
              </p:cNvPr>
              <p:cNvSpPr txBox="1">
                <a:spLocks noRot="1" noChangeAspect="1" noMove="1" noResize="1" noEditPoints="1" noAdjustHandles="1" noChangeArrowheads="1" noChangeShapeType="1" noTextEdit="1"/>
              </p:cNvSpPr>
              <p:nvPr/>
            </p:nvSpPr>
            <p:spPr>
              <a:xfrm>
                <a:off x="9897249" y="2013258"/>
                <a:ext cx="389337" cy="400110"/>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4F4D1CE-ADA9-3162-DA67-6E6279E1080B}"/>
                  </a:ext>
                </a:extLst>
              </p:cNvPr>
              <p:cNvSpPr txBox="1"/>
              <p:nvPr/>
            </p:nvSpPr>
            <p:spPr>
              <a:xfrm>
                <a:off x="8709220" y="4865846"/>
                <a:ext cx="38933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2000" b="0" i="1" smtClean="0">
                          <a:solidFill>
                            <a:srgbClr val="0000FF"/>
                          </a:solidFill>
                          <a:latin typeface="Cambria Math" panose="02040503050406030204" pitchFamily="18" charset="0"/>
                        </a:rPr>
                        <m:t>𝑣</m:t>
                      </m:r>
                    </m:oMath>
                  </m:oMathPara>
                </a14:m>
                <a:endParaRPr lang="ko-KR" altLang="en-US" sz="2000" dirty="0">
                  <a:solidFill>
                    <a:srgbClr val="0000FF"/>
                  </a:solidFill>
                </a:endParaRPr>
              </a:p>
            </p:txBody>
          </p:sp>
        </mc:Choice>
        <mc:Fallback xmlns="">
          <p:sp>
            <p:nvSpPr>
              <p:cNvPr id="39" name="TextBox 38">
                <a:extLst>
                  <a:ext uri="{FF2B5EF4-FFF2-40B4-BE49-F238E27FC236}">
                    <a16:creationId xmlns:a16="http://schemas.microsoft.com/office/drawing/2014/main" id="{F4F4D1CE-ADA9-3162-DA67-6E6279E1080B}"/>
                  </a:ext>
                </a:extLst>
              </p:cNvPr>
              <p:cNvSpPr txBox="1">
                <a:spLocks noRot="1" noChangeAspect="1" noMove="1" noResize="1" noEditPoints="1" noAdjustHandles="1" noChangeArrowheads="1" noChangeShapeType="1" noTextEdit="1"/>
              </p:cNvSpPr>
              <p:nvPr/>
            </p:nvSpPr>
            <p:spPr>
              <a:xfrm>
                <a:off x="8709220" y="4865846"/>
                <a:ext cx="389337" cy="400110"/>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22D896A-CCF3-6B97-E98D-A61C79772BA4}"/>
                  </a:ext>
                </a:extLst>
              </p:cNvPr>
              <p:cNvSpPr txBox="1"/>
              <p:nvPr/>
            </p:nvSpPr>
            <p:spPr>
              <a:xfrm>
                <a:off x="10610351" y="3362730"/>
                <a:ext cx="60452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2000" b="0" i="1" smtClean="0">
                          <a:solidFill>
                            <a:srgbClr val="FF0000"/>
                          </a:solidFill>
                          <a:latin typeface="Cambria Math" panose="02040503050406030204" pitchFamily="18" charset="0"/>
                        </a:rPr>
                        <m:t>𝛿</m:t>
                      </m:r>
                      <m:r>
                        <a:rPr lang="en-US" altLang="ko-KR" sz="2000" b="0" i="1" smtClean="0">
                          <a:solidFill>
                            <a:srgbClr val="FF0000"/>
                          </a:solidFill>
                          <a:latin typeface="Cambria Math" panose="02040503050406030204" pitchFamily="18" charset="0"/>
                        </a:rPr>
                        <m:t>𝑀</m:t>
                      </m:r>
                    </m:oMath>
                  </m:oMathPara>
                </a14:m>
                <a:endParaRPr lang="ko-KR" altLang="en-US" sz="2000" dirty="0">
                  <a:solidFill>
                    <a:srgbClr val="FF0000"/>
                  </a:solidFill>
                </a:endParaRPr>
              </a:p>
            </p:txBody>
          </p:sp>
        </mc:Choice>
        <mc:Fallback xmlns="">
          <p:sp>
            <p:nvSpPr>
              <p:cNvPr id="44" name="TextBox 43">
                <a:extLst>
                  <a:ext uri="{FF2B5EF4-FFF2-40B4-BE49-F238E27FC236}">
                    <a16:creationId xmlns:a16="http://schemas.microsoft.com/office/drawing/2014/main" id="{722D896A-CCF3-6B97-E98D-A61C79772BA4}"/>
                  </a:ext>
                </a:extLst>
              </p:cNvPr>
              <p:cNvSpPr txBox="1">
                <a:spLocks noRot="1" noChangeAspect="1" noMove="1" noResize="1" noEditPoints="1" noAdjustHandles="1" noChangeArrowheads="1" noChangeShapeType="1" noTextEdit="1"/>
              </p:cNvSpPr>
              <p:nvPr/>
            </p:nvSpPr>
            <p:spPr>
              <a:xfrm>
                <a:off x="10610351" y="3362730"/>
                <a:ext cx="604524" cy="400110"/>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5" name="사각형: 둥근 모서리 44">
                <a:extLst>
                  <a:ext uri="{FF2B5EF4-FFF2-40B4-BE49-F238E27FC236}">
                    <a16:creationId xmlns:a16="http://schemas.microsoft.com/office/drawing/2014/main" id="{75E2AD19-B0D2-5CED-FF92-0E622DB21659}"/>
                  </a:ext>
                </a:extLst>
              </p:cNvPr>
              <p:cNvSpPr/>
              <p:nvPr/>
            </p:nvSpPr>
            <p:spPr>
              <a:xfrm>
                <a:off x="10120795" y="4423387"/>
                <a:ext cx="1594445" cy="762902"/>
              </a:xfrm>
              <a:prstGeom prst="roundRect">
                <a:avLst/>
              </a:prstGeom>
              <a:solidFill>
                <a:srgbClr val="FFFFFF"/>
              </a:solid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ko-KR" sz="2000" b="0" i="0" smtClean="0">
                          <a:solidFill>
                            <a:schemeClr val="tx1"/>
                          </a:solidFill>
                          <a:latin typeface="Cambria Math" panose="02040503050406030204" pitchFamily="18" charset="0"/>
                        </a:rPr>
                        <m:t>Δ</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𝜏</m:t>
                          </m:r>
                        </m:e>
                        <m:sub>
                          <m:r>
                            <a:rPr lang="en-US" altLang="ko-KR" sz="2000" b="0" i="1" smtClean="0">
                              <a:solidFill>
                                <a:schemeClr val="tx1"/>
                              </a:solidFill>
                              <a:latin typeface="Cambria Math" panose="02040503050406030204" pitchFamily="18" charset="0"/>
                            </a:rPr>
                            <m:t>𝑐</m:t>
                          </m:r>
                        </m:sub>
                      </m:sSub>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𝜋</m:t>
                          </m:r>
                          <m:acc>
                            <m:accPr>
                              <m:chr m:val="̅"/>
                              <m:ctrlPr>
                                <a:rPr lang="en-US" altLang="ko-KR" sz="2000" b="0" i="1" smtClean="0">
                                  <a:solidFill>
                                    <a:schemeClr val="tx1"/>
                                  </a:solidFill>
                                  <a:latin typeface="Cambria Math" panose="02040503050406030204" pitchFamily="18" charset="0"/>
                                </a:rPr>
                              </m:ctrlPr>
                            </m:accPr>
                            <m:e>
                              <m:r>
                                <a:rPr lang="en-US" altLang="ko-KR" sz="2000" b="0" i="1" smtClean="0">
                                  <a:solidFill>
                                    <a:schemeClr val="tx1"/>
                                  </a:solidFill>
                                  <a:latin typeface="Cambria Math" panose="02040503050406030204" pitchFamily="18" charset="0"/>
                                </a:rPr>
                                <m:t>𝐷</m:t>
                              </m:r>
                            </m:e>
                          </m:acc>
                        </m:num>
                        <m:den>
                          <m:r>
                            <a:rPr lang="en-US" altLang="ko-KR" sz="2000" b="0" i="1" smtClean="0">
                              <a:solidFill>
                                <a:schemeClr val="tx1"/>
                              </a:solidFill>
                              <a:latin typeface="Cambria Math" panose="02040503050406030204" pitchFamily="18" charset="0"/>
                            </a:rPr>
                            <m:t>𝑣</m:t>
                          </m:r>
                        </m:den>
                      </m:f>
                    </m:oMath>
                  </m:oMathPara>
                </a14:m>
                <a:endParaRPr lang="ko-KR" altLang="en-US" dirty="0"/>
              </a:p>
            </p:txBody>
          </p:sp>
        </mc:Choice>
        <mc:Fallback xmlns="">
          <p:sp>
            <p:nvSpPr>
              <p:cNvPr id="45" name="사각형: 둥근 모서리 44">
                <a:extLst>
                  <a:ext uri="{FF2B5EF4-FFF2-40B4-BE49-F238E27FC236}">
                    <a16:creationId xmlns:a16="http://schemas.microsoft.com/office/drawing/2014/main" id="{75E2AD19-B0D2-5CED-FF92-0E622DB21659}"/>
                  </a:ext>
                </a:extLst>
              </p:cNvPr>
              <p:cNvSpPr>
                <a:spLocks noRot="1" noChangeAspect="1" noMove="1" noResize="1" noEditPoints="1" noAdjustHandles="1" noChangeArrowheads="1" noChangeShapeType="1" noTextEdit="1"/>
              </p:cNvSpPr>
              <p:nvPr/>
            </p:nvSpPr>
            <p:spPr>
              <a:xfrm>
                <a:off x="10120795" y="4423387"/>
                <a:ext cx="1594445" cy="762902"/>
              </a:xfrm>
              <a:prstGeom prst="roundRect">
                <a:avLst/>
              </a:prstGeom>
              <a:blipFill>
                <a:blip r:embed="rId8"/>
                <a:stretch>
                  <a:fillRect/>
                </a:stretch>
              </a:blipFill>
              <a:ln w="38100">
                <a:solidFill>
                  <a:srgbClr val="0000FF"/>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6" name="사각형: 둥근 모서리 45">
                <a:extLst>
                  <a:ext uri="{FF2B5EF4-FFF2-40B4-BE49-F238E27FC236}">
                    <a16:creationId xmlns:a16="http://schemas.microsoft.com/office/drawing/2014/main" id="{3A90F129-6E9B-B9F4-8B77-60141AE97BCB}"/>
                  </a:ext>
                </a:extLst>
              </p:cNvPr>
              <p:cNvSpPr/>
              <p:nvPr/>
            </p:nvSpPr>
            <p:spPr>
              <a:xfrm>
                <a:off x="7201421" y="2985624"/>
                <a:ext cx="2111830" cy="762902"/>
              </a:xfrm>
              <a:prstGeom prst="roundRect">
                <a:avLst/>
              </a:prstGeom>
              <a:solidFill>
                <a:srgbClr val="FFFFF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ko-KR" sz="2000" b="0" i="1" smtClean="0">
                          <a:solidFill>
                            <a:schemeClr val="tx1"/>
                          </a:solidFill>
                          <a:latin typeface="Cambria Math" panose="02040503050406030204" pitchFamily="18" charset="0"/>
                        </a:rPr>
                        <m:t>𝛿</m:t>
                      </m:r>
                      <m:r>
                        <a:rPr lang="en-US" altLang="ko-KR" sz="2000" b="0" i="1" smtClean="0">
                          <a:solidFill>
                            <a:schemeClr val="tx1"/>
                          </a:solidFill>
                          <a:latin typeface="Cambria Math" panose="02040503050406030204" pitchFamily="18" charset="0"/>
                        </a:rPr>
                        <m:t>𝑀</m:t>
                      </m:r>
                      <m:r>
                        <a:rPr lang="en-US" altLang="ko-KR" sz="2000" b="0" i="1" smtClean="0">
                          <a:solidFill>
                            <a:schemeClr val="tx1"/>
                          </a:solidFill>
                          <a:latin typeface="Cambria Math" panose="02040503050406030204" pitchFamily="18" charset="0"/>
                        </a:rPr>
                        <m:t>∝</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m:rPr>
                              <m:sty m:val="p"/>
                            </m:rPr>
                            <a:rPr lang="en-US" altLang="ko-KR" sz="2000" b="0" i="1" smtClean="0">
                              <a:solidFill>
                                <a:schemeClr val="tx1"/>
                              </a:solidFill>
                              <a:latin typeface="Cambria Math" panose="02040503050406030204" pitchFamily="18" charset="0"/>
                            </a:rPr>
                            <m:t>bh</m:t>
                          </m:r>
                        </m:sub>
                      </m:sSub>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𝜋</m:t>
                              </m:r>
                              <m:acc>
                                <m:accPr>
                                  <m:chr m:val="̅"/>
                                  <m:ctrlPr>
                                    <a:rPr lang="en-US" altLang="ko-KR" sz="2000" b="0" i="1" smtClean="0">
                                      <a:solidFill>
                                        <a:schemeClr val="tx1"/>
                                      </a:solidFill>
                                      <a:latin typeface="Cambria Math" panose="02040503050406030204" pitchFamily="18" charset="0"/>
                                    </a:rPr>
                                  </m:ctrlPr>
                                </m:accPr>
                                <m:e>
                                  <m:r>
                                    <a:rPr lang="en-US" altLang="ko-KR" sz="2000" b="0" i="1" smtClean="0">
                                      <a:solidFill>
                                        <a:schemeClr val="tx1"/>
                                      </a:solidFill>
                                      <a:latin typeface="Cambria Math" panose="02040503050406030204" pitchFamily="18" charset="0"/>
                                    </a:rPr>
                                    <m:t>𝐷</m:t>
                                  </m:r>
                                </m:e>
                              </m:acc>
                            </m:num>
                            <m:den>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𝑟</m:t>
                                  </m:r>
                                </m:e>
                                <m:sub>
                                  <m:r>
                                    <a:rPr lang="en-US" altLang="ko-KR" sz="2000" b="0" i="1" smtClean="0">
                                      <a:solidFill>
                                        <a:schemeClr val="tx1"/>
                                      </a:solidFill>
                                      <a:latin typeface="Cambria Math" panose="02040503050406030204" pitchFamily="18" charset="0"/>
                                    </a:rPr>
                                    <m:t>h</m:t>
                                  </m:r>
                                </m:sub>
                              </m:sSub>
                            </m:den>
                          </m:f>
                        </m:e>
                      </m:d>
                    </m:oMath>
                  </m:oMathPara>
                </a14:m>
                <a:endParaRPr lang="ko-KR" altLang="en-US" sz="2000" dirty="0">
                  <a:solidFill>
                    <a:schemeClr val="tx1"/>
                  </a:solidFill>
                </a:endParaRPr>
              </a:p>
            </p:txBody>
          </p:sp>
        </mc:Choice>
        <mc:Fallback xmlns="">
          <p:sp>
            <p:nvSpPr>
              <p:cNvPr id="46" name="사각형: 둥근 모서리 45">
                <a:extLst>
                  <a:ext uri="{FF2B5EF4-FFF2-40B4-BE49-F238E27FC236}">
                    <a16:creationId xmlns:a16="http://schemas.microsoft.com/office/drawing/2014/main" id="{3A90F129-6E9B-B9F4-8B77-60141AE97BCB}"/>
                  </a:ext>
                </a:extLst>
              </p:cNvPr>
              <p:cNvSpPr>
                <a:spLocks noRot="1" noChangeAspect="1" noMove="1" noResize="1" noEditPoints="1" noAdjustHandles="1" noChangeArrowheads="1" noChangeShapeType="1" noTextEdit="1"/>
              </p:cNvSpPr>
              <p:nvPr/>
            </p:nvSpPr>
            <p:spPr>
              <a:xfrm>
                <a:off x="7201421" y="2985624"/>
                <a:ext cx="2111830" cy="762902"/>
              </a:xfrm>
              <a:prstGeom prst="roundRect">
                <a:avLst/>
              </a:prstGeom>
              <a:blipFill>
                <a:blip r:embed="rId9"/>
                <a:stretch>
                  <a:fillRect/>
                </a:stretch>
              </a:blipFill>
              <a:ln w="38100">
                <a:solidFill>
                  <a:srgbClr val="FF0000"/>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7" name="내용 개체 틀 2">
                <a:extLst>
                  <a:ext uri="{FF2B5EF4-FFF2-40B4-BE49-F238E27FC236}">
                    <a16:creationId xmlns:a16="http://schemas.microsoft.com/office/drawing/2014/main" id="{23198BB5-6BBF-8E1B-B6DF-A6C8DFA0B0CE}"/>
                  </a:ext>
                </a:extLst>
              </p:cNvPr>
              <p:cNvSpPr txBox="1">
                <a:spLocks/>
              </p:cNvSpPr>
              <p:nvPr/>
            </p:nvSpPr>
            <p:spPr>
              <a:xfrm>
                <a:off x="798097" y="3261318"/>
                <a:ext cx="4567708" cy="1094771"/>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𝐹</m:t>
                          </m:r>
                        </m:e>
                        <m:sub>
                          <m:r>
                            <m:rPr>
                              <m:sty m:val="p"/>
                            </m:rPr>
                            <a:rPr lang="en-US" altLang="ko-KR" b="0" i="1" smtClean="0">
                              <a:latin typeface="Cambria Math" panose="02040503050406030204" pitchFamily="18" charset="0"/>
                            </a:rPr>
                            <m:t>DF</m:t>
                          </m:r>
                        </m:sub>
                      </m:sSub>
                      <m:r>
                        <a:rPr lang="en-US" altLang="ko-KR" b="0" i="1" smtClean="0">
                          <a:latin typeface="Cambria Math" panose="02040503050406030204" pitchFamily="18" charset="0"/>
                        </a:rPr>
                        <m:t>∝</m:t>
                      </m:r>
                      <m:acc>
                        <m:accPr>
                          <m:chr m:val="̅"/>
                          <m:ctrlPr>
                            <a:rPr lang="en-US" altLang="ko-KR" b="0" i="1" smtClean="0">
                              <a:latin typeface="Cambria Math" panose="02040503050406030204" pitchFamily="18" charset="0"/>
                            </a:rPr>
                          </m:ctrlPr>
                        </m:accPr>
                        <m:e>
                          <m:r>
                            <a:rPr lang="en-US" altLang="ko-KR" b="0" i="1" smtClean="0">
                              <a:latin typeface="Cambria Math" panose="02040503050406030204" pitchFamily="18" charset="0"/>
                            </a:rPr>
                            <m:t>𝜌</m:t>
                          </m:r>
                        </m:e>
                      </m:acc>
                      <m:sSup>
                        <m:sSupPr>
                          <m:ctrlPr>
                            <a:rPr lang="en-US" altLang="ko-KR" i="1">
                              <a:latin typeface="Cambria Math" panose="02040503050406030204" pitchFamily="18" charset="0"/>
                            </a:rPr>
                          </m:ctrlPr>
                        </m:sSupPr>
                        <m:e>
                          <m:d>
                            <m:dPr>
                              <m:ctrlPr>
                                <a:rPr lang="en-US" altLang="ko-KR" i="1">
                                  <a:latin typeface="Cambria Math" panose="02040503050406030204" pitchFamily="18" charset="0"/>
                                </a:rPr>
                              </m:ctrlPr>
                            </m:dPr>
                            <m:e>
                              <m:f>
                                <m:fPr>
                                  <m:ctrlPr>
                                    <a:rPr lang="en-US" altLang="ko-KR" i="1">
                                      <a:latin typeface="Cambria Math" panose="02040503050406030204" pitchFamily="18" charset="0"/>
                                    </a:rPr>
                                  </m:ctrlPr>
                                </m:fPr>
                                <m:num>
                                  <m:r>
                                    <a:rPr lang="en-US" altLang="ko-KR" i="1">
                                      <a:latin typeface="Cambria Math" panose="02040503050406030204" pitchFamily="18" charset="0"/>
                                    </a:rPr>
                                    <m:t>𝐺𝑀</m:t>
                                  </m:r>
                                </m:num>
                                <m:den>
                                  <m:r>
                                    <a:rPr lang="en-US" altLang="ko-KR" b="0" i="1" smtClean="0">
                                      <a:latin typeface="Cambria Math" panose="02040503050406030204" pitchFamily="18" charset="0"/>
                                    </a:rPr>
                                    <m:t>𝑣</m:t>
                                  </m:r>
                                </m:den>
                              </m:f>
                            </m:e>
                          </m:d>
                        </m:e>
                        <m:sup>
                          <m:r>
                            <a:rPr lang="en-US" altLang="ko-KR" i="1">
                              <a:latin typeface="Cambria Math" panose="02040503050406030204" pitchFamily="18" charset="0"/>
                            </a:rPr>
                            <m:t>2</m:t>
                          </m:r>
                        </m:sup>
                      </m:sSup>
                      <m:sSup>
                        <m:sSupPr>
                          <m:ctrlPr>
                            <a:rPr lang="en-US" altLang="ko-KR" i="1">
                              <a:latin typeface="Cambria Math" panose="02040503050406030204" pitchFamily="18" charset="0"/>
                            </a:rPr>
                          </m:ctrlPr>
                        </m:sSupPr>
                        <m:e>
                          <m:d>
                            <m:dPr>
                              <m:ctrlPr>
                                <a:rPr lang="en-US" altLang="ko-KR" i="1">
                                  <a:latin typeface="Cambria Math" panose="02040503050406030204" pitchFamily="18" charset="0"/>
                                </a:rPr>
                              </m:ctrlPr>
                            </m:dPr>
                            <m:e>
                              <m:f>
                                <m:fPr>
                                  <m:ctrlPr>
                                    <a:rPr lang="en-US" altLang="ko-KR" i="1">
                                      <a:latin typeface="Cambria Math" panose="02040503050406030204" pitchFamily="18" charset="0"/>
                                    </a:rPr>
                                  </m:ctrlPr>
                                </m:fPr>
                                <m:num>
                                  <m:r>
                                    <a:rPr lang="en-US" altLang="ko-KR" i="1">
                                      <a:latin typeface="Cambria Math" panose="02040503050406030204" pitchFamily="18" charset="0"/>
                                    </a:rPr>
                                    <m:t>𝑚</m:t>
                                  </m:r>
                                  <m:r>
                                    <a:rPr lang="en-US" altLang="ko-KR" b="0" i="1" smtClean="0">
                                      <a:latin typeface="Cambria Math" panose="02040503050406030204" pitchFamily="18" charset="0"/>
                                    </a:rPr>
                                    <m:t>𝑣</m:t>
                                  </m:r>
                                  <m:sSub>
                                    <m:sSubPr>
                                      <m:ctrlPr>
                                        <a:rPr lang="en-US" altLang="ko-KR" i="1">
                                          <a:latin typeface="Cambria Math" panose="02040503050406030204" pitchFamily="18" charset="0"/>
                                        </a:rPr>
                                      </m:ctrlPr>
                                    </m:sSubPr>
                                    <m:e>
                                      <m:r>
                                        <a:rPr lang="en-US" altLang="ko-KR" i="1">
                                          <a:latin typeface="Cambria Math" panose="02040503050406030204" pitchFamily="18" charset="0"/>
                                        </a:rPr>
                                        <m:t>𝛼</m:t>
                                      </m:r>
                                    </m:e>
                                    <m:sub>
                                      <m:r>
                                        <m:rPr>
                                          <m:sty m:val="p"/>
                                        </m:rPr>
                                        <a:rPr lang="en-US" altLang="ko-KR" i="1">
                                          <a:latin typeface="Cambria Math" panose="02040503050406030204" pitchFamily="18" charset="0"/>
                                        </a:rPr>
                                        <m:t>df</m:t>
                                      </m:r>
                                    </m:sub>
                                  </m:sSub>
                                  <m:acc>
                                    <m:accPr>
                                      <m:chr m:val="̅"/>
                                      <m:ctrlPr>
                                        <a:rPr lang="en-US" altLang="ko-KR" b="0" i="1" smtClean="0">
                                          <a:latin typeface="Cambria Math" panose="02040503050406030204" pitchFamily="18" charset="0"/>
                                        </a:rPr>
                                      </m:ctrlPr>
                                    </m:accPr>
                                    <m:e>
                                      <m:r>
                                        <a:rPr lang="en-US" altLang="ko-KR" i="1">
                                          <a:latin typeface="Cambria Math" panose="02040503050406030204" pitchFamily="18" charset="0"/>
                                        </a:rPr>
                                        <m:t>𝐷</m:t>
                                      </m:r>
                                    </m:e>
                                  </m:acc>
                                </m:num>
                                <m:den>
                                  <m:r>
                                    <a:rPr lang="en-US" altLang="ko-KR" i="1">
                                      <a:latin typeface="Cambria Math" panose="02040503050406030204" pitchFamily="18" charset="0"/>
                                    </a:rPr>
                                    <m:t>ℏ</m:t>
                                  </m:r>
                                </m:den>
                              </m:f>
                            </m:e>
                          </m:d>
                        </m:e>
                        <m:sup>
                          <m:r>
                            <a:rPr lang="en-US" altLang="ko-KR" i="1">
                              <a:latin typeface="Cambria Math" panose="02040503050406030204" pitchFamily="18" charset="0"/>
                            </a:rPr>
                            <m:t>2</m:t>
                          </m:r>
                        </m:sup>
                      </m:sSup>
                    </m:oMath>
                  </m:oMathPara>
                </a14:m>
                <a:endParaRPr lang="en-US" altLang="ko-KR" dirty="0"/>
              </a:p>
            </p:txBody>
          </p:sp>
        </mc:Choice>
        <mc:Fallback xmlns="">
          <p:sp>
            <p:nvSpPr>
              <p:cNvPr id="47" name="내용 개체 틀 2">
                <a:extLst>
                  <a:ext uri="{FF2B5EF4-FFF2-40B4-BE49-F238E27FC236}">
                    <a16:creationId xmlns:a16="http://schemas.microsoft.com/office/drawing/2014/main" id="{23198BB5-6BBF-8E1B-B6DF-A6C8DFA0B0CE}"/>
                  </a:ext>
                </a:extLst>
              </p:cNvPr>
              <p:cNvSpPr txBox="1">
                <a:spLocks noRot="1" noChangeAspect="1" noMove="1" noResize="1" noEditPoints="1" noAdjustHandles="1" noChangeArrowheads="1" noChangeShapeType="1" noTextEdit="1"/>
              </p:cNvSpPr>
              <p:nvPr/>
            </p:nvSpPr>
            <p:spPr>
              <a:xfrm>
                <a:off x="798097" y="3261318"/>
                <a:ext cx="4567708" cy="1094771"/>
              </a:xfrm>
              <a:prstGeom prst="rect">
                <a:avLst/>
              </a:prstGeom>
              <a:blipFill>
                <a:blip r:embed="rId10"/>
                <a:stretch>
                  <a:fillRect/>
                </a:stretch>
              </a:blipFill>
            </p:spPr>
            <p:txBody>
              <a:bodyPr/>
              <a:lstStyle/>
              <a:p>
                <a:r>
                  <a:rPr lang="ko-KR" altLang="en-US">
                    <a:noFill/>
                  </a:rPr>
                  <a:t> </a:t>
                </a:r>
              </a:p>
            </p:txBody>
          </p:sp>
        </mc:Fallback>
      </mc:AlternateContent>
      <p:sp>
        <p:nvSpPr>
          <p:cNvPr id="48" name="왼쪽 중괄호 47">
            <a:extLst>
              <a:ext uri="{FF2B5EF4-FFF2-40B4-BE49-F238E27FC236}">
                <a16:creationId xmlns:a16="http://schemas.microsoft.com/office/drawing/2014/main" id="{3B128DD9-A066-6FE8-E8DD-A72322754A00}"/>
              </a:ext>
            </a:extLst>
          </p:cNvPr>
          <p:cNvSpPr/>
          <p:nvPr/>
        </p:nvSpPr>
        <p:spPr>
          <a:xfrm rot="16200000">
            <a:off x="2586363" y="2225792"/>
            <a:ext cx="147320" cy="520614"/>
          </a:xfrm>
          <a:prstGeom prst="leftBrace">
            <a:avLst>
              <a:gd name="adj1" fmla="val 54669"/>
              <a:gd name="adj2"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9" name="왼쪽 중괄호 48">
            <a:extLst>
              <a:ext uri="{FF2B5EF4-FFF2-40B4-BE49-F238E27FC236}">
                <a16:creationId xmlns:a16="http://schemas.microsoft.com/office/drawing/2014/main" id="{F5C140E2-8FA7-AB5C-1891-D0A4F94A3E1B}"/>
              </a:ext>
            </a:extLst>
          </p:cNvPr>
          <p:cNvSpPr/>
          <p:nvPr/>
        </p:nvSpPr>
        <p:spPr>
          <a:xfrm rot="16200000">
            <a:off x="4065726" y="1745126"/>
            <a:ext cx="147320" cy="1481945"/>
          </a:xfrm>
          <a:prstGeom prst="leftBrace">
            <a:avLst>
              <a:gd name="adj1" fmla="val 6113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0" name="TextBox 49">
            <a:extLst>
              <a:ext uri="{FF2B5EF4-FFF2-40B4-BE49-F238E27FC236}">
                <a16:creationId xmlns:a16="http://schemas.microsoft.com/office/drawing/2014/main" id="{E64A5F01-87BB-2C92-227F-9D71F19DF775}"/>
              </a:ext>
            </a:extLst>
          </p:cNvPr>
          <p:cNvSpPr txBox="1"/>
          <p:nvPr/>
        </p:nvSpPr>
        <p:spPr>
          <a:xfrm>
            <a:off x="221922" y="2553432"/>
            <a:ext cx="3094309" cy="400110"/>
          </a:xfrm>
          <a:prstGeom prst="rect">
            <a:avLst/>
          </a:prstGeom>
          <a:noFill/>
        </p:spPr>
        <p:txBody>
          <a:bodyPr wrap="none" rtlCol="0">
            <a:spAutoFit/>
          </a:bodyPr>
          <a:lstStyle/>
          <a:p>
            <a:r>
              <a:rPr lang="en-US" altLang="ko-KR" sz="2000" dirty="0">
                <a:solidFill>
                  <a:srgbClr val="0000FF"/>
                </a:solidFill>
              </a:rPr>
              <a:t>Rate of gravitational cooling</a:t>
            </a:r>
            <a:endParaRPr lang="ko-KR" altLang="en-US" sz="2000" dirty="0">
              <a:solidFill>
                <a:srgbClr val="0000FF"/>
              </a:solidFill>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385937D-22CA-68A5-5E86-43E7D2DABFA8}"/>
                  </a:ext>
                </a:extLst>
              </p:cNvPr>
              <p:cNvSpPr txBox="1"/>
              <p:nvPr/>
            </p:nvSpPr>
            <p:spPr>
              <a:xfrm>
                <a:off x="3362378" y="2553432"/>
                <a:ext cx="3100272" cy="707886"/>
              </a:xfrm>
              <a:prstGeom prst="rect">
                <a:avLst/>
              </a:prstGeom>
              <a:noFill/>
            </p:spPr>
            <p:txBody>
              <a:bodyPr wrap="none" rtlCol="0">
                <a:spAutoFit/>
              </a:bodyPr>
              <a:lstStyle/>
              <a:p>
                <a:r>
                  <a:rPr lang="en-US" altLang="ko-KR" sz="2000" dirty="0">
                    <a:solidFill>
                      <a:srgbClr val="FF0000"/>
                    </a:solidFill>
                  </a:rPr>
                  <a:t>Effective force between</a:t>
                </a:r>
              </a:p>
              <a:p>
                <a:r>
                  <a:rPr lang="en-US" altLang="ko-KR" sz="2000" dirty="0">
                    <a:solidFill>
                      <a:srgbClr val="FF0000"/>
                    </a:solidFill>
                  </a:rPr>
                  <a:t>Outgoing ULDM wave &amp; </a:t>
                </a:r>
                <a14:m>
                  <m:oMath xmlns:m="http://schemas.openxmlformats.org/officeDocument/2006/math">
                    <m:r>
                      <a:rPr lang="en-US" altLang="ko-KR" sz="2000" b="0" i="1" smtClean="0">
                        <a:solidFill>
                          <a:srgbClr val="FF0000"/>
                        </a:solidFill>
                        <a:latin typeface="Cambria Math" panose="02040503050406030204" pitchFamily="18" charset="0"/>
                      </a:rPr>
                      <m:t>𝛿</m:t>
                    </m:r>
                    <m:r>
                      <a:rPr lang="en-US" altLang="ko-KR" sz="2000" b="0" i="1" smtClean="0">
                        <a:solidFill>
                          <a:srgbClr val="FF0000"/>
                        </a:solidFill>
                        <a:latin typeface="Cambria Math" panose="02040503050406030204" pitchFamily="18" charset="0"/>
                      </a:rPr>
                      <m:t>𝑀</m:t>
                    </m:r>
                  </m:oMath>
                </a14:m>
                <a:endParaRPr lang="ko-KR" altLang="en-US" sz="2000" dirty="0">
                  <a:solidFill>
                    <a:srgbClr val="FF0000"/>
                  </a:solidFill>
                </a:endParaRPr>
              </a:p>
            </p:txBody>
          </p:sp>
        </mc:Choice>
        <mc:Fallback xmlns="">
          <p:sp>
            <p:nvSpPr>
              <p:cNvPr id="51" name="TextBox 50">
                <a:extLst>
                  <a:ext uri="{FF2B5EF4-FFF2-40B4-BE49-F238E27FC236}">
                    <a16:creationId xmlns:a16="http://schemas.microsoft.com/office/drawing/2014/main" id="{B385937D-22CA-68A5-5E86-43E7D2DABFA8}"/>
                  </a:ext>
                </a:extLst>
              </p:cNvPr>
              <p:cNvSpPr txBox="1">
                <a:spLocks noRot="1" noChangeAspect="1" noMove="1" noResize="1" noEditPoints="1" noAdjustHandles="1" noChangeArrowheads="1" noChangeShapeType="1" noTextEdit="1"/>
              </p:cNvSpPr>
              <p:nvPr/>
            </p:nvSpPr>
            <p:spPr>
              <a:xfrm>
                <a:off x="3362378" y="2553432"/>
                <a:ext cx="3100272" cy="707886"/>
              </a:xfrm>
              <a:prstGeom prst="rect">
                <a:avLst/>
              </a:prstGeom>
              <a:blipFill>
                <a:blip r:embed="rId11"/>
                <a:stretch>
                  <a:fillRect l="-2165" t="-5172" b="-14655"/>
                </a:stretch>
              </a:blipFill>
            </p:spPr>
            <p:txBody>
              <a:bodyPr/>
              <a:lstStyle/>
              <a:p>
                <a:r>
                  <a:rPr lang="ko-KR" altLang="en-US">
                    <a:noFill/>
                  </a:rPr>
                  <a:t> </a:t>
                </a:r>
              </a:p>
            </p:txBody>
          </p:sp>
        </mc:Fallback>
      </mc:AlternateContent>
      <p:sp>
        <p:nvSpPr>
          <p:cNvPr id="52" name="화살표: 굽음 51">
            <a:extLst>
              <a:ext uri="{FF2B5EF4-FFF2-40B4-BE49-F238E27FC236}">
                <a16:creationId xmlns:a16="http://schemas.microsoft.com/office/drawing/2014/main" id="{17C1D50A-D342-9DA3-540B-ED6823E3346A}"/>
              </a:ext>
            </a:extLst>
          </p:cNvPr>
          <p:cNvSpPr/>
          <p:nvPr/>
        </p:nvSpPr>
        <p:spPr>
          <a:xfrm flipV="1">
            <a:off x="1202596" y="4382103"/>
            <a:ext cx="955040" cy="1469845"/>
          </a:xfrm>
          <a:prstGeom prst="bent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A7BD00D-76EF-AF4E-7B23-35E662FE424D}"/>
                  </a:ext>
                </a:extLst>
              </p:cNvPr>
              <p:cNvSpPr txBox="1"/>
              <p:nvPr/>
            </p:nvSpPr>
            <p:spPr>
              <a:xfrm>
                <a:off x="2164079" y="4830837"/>
                <a:ext cx="3602653" cy="13195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ko-KR" sz="2800" b="0" i="1" smtClean="0">
                              <a:latin typeface="Cambria Math" panose="02040503050406030204" pitchFamily="18" charset="0"/>
                            </a:rPr>
                          </m:ctrlPr>
                        </m:fPr>
                        <m:num>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𝐹</m:t>
                              </m:r>
                            </m:e>
                            <m:sub>
                              <m:r>
                                <m:rPr>
                                  <m:sty m:val="p"/>
                                </m:rPr>
                                <a:rPr lang="en-US" altLang="ko-KR" sz="2800" b="0" i="1" smtClean="0">
                                  <a:latin typeface="Cambria Math" panose="02040503050406030204" pitchFamily="18" charset="0"/>
                                </a:rPr>
                                <m:t>cool</m:t>
                              </m:r>
                            </m:sub>
                          </m:sSub>
                        </m:num>
                        <m:den>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𝐹</m:t>
                              </m:r>
                            </m:e>
                            <m:sub>
                              <m:r>
                                <m:rPr>
                                  <m:sty m:val="p"/>
                                </m:rPr>
                                <a:rPr lang="en-US" altLang="ko-KR" sz="2800" b="0" i="1" smtClean="0">
                                  <a:latin typeface="Cambria Math" panose="02040503050406030204" pitchFamily="18" charset="0"/>
                                </a:rPr>
                                <m:t>DF</m:t>
                              </m:r>
                            </m:sub>
                          </m:sSub>
                        </m:den>
                      </m:f>
                      <m:r>
                        <a:rPr lang="en-US" altLang="ko-KR" sz="2800" b="0" i="1" smtClean="0">
                          <a:latin typeface="Cambria Math" panose="02040503050406030204" pitchFamily="18" charset="0"/>
                        </a:rPr>
                        <m:t>∝</m:t>
                      </m:r>
                      <m:sSup>
                        <m:sSupPr>
                          <m:ctrlPr>
                            <a:rPr lang="en-US" altLang="ko-KR" sz="2800" b="0" i="1" smtClean="0">
                              <a:latin typeface="Cambria Math" panose="02040503050406030204" pitchFamily="18" charset="0"/>
                            </a:rPr>
                          </m:ctrlPr>
                        </m:sSupPr>
                        <m:e>
                          <m:d>
                            <m:dPr>
                              <m:ctrlPr>
                                <a:rPr lang="en-US" altLang="ko-KR" sz="2800" b="0" i="1" smtClean="0">
                                  <a:latin typeface="Cambria Math" panose="02040503050406030204" pitchFamily="18" charset="0"/>
                                </a:rPr>
                              </m:ctrlPr>
                            </m:dPr>
                            <m:e>
                              <m:f>
                                <m:fPr>
                                  <m:ctrlPr>
                                    <a:rPr lang="en-US" altLang="ko-KR" sz="2800" b="0" i="1" smtClean="0">
                                      <a:latin typeface="Cambria Math" panose="02040503050406030204" pitchFamily="18" charset="0"/>
                                    </a:rPr>
                                  </m:ctrlPr>
                                </m:fPr>
                                <m:num>
                                  <m:sSub>
                                    <m:sSubPr>
                                      <m:ctrlPr>
                                        <a:rPr lang="en-US" altLang="ko-KR" sz="2800" b="0" i="1" smtClean="0">
                                          <a:latin typeface="Cambria Math" panose="02040503050406030204" pitchFamily="18" charset="0"/>
                                        </a:rPr>
                                      </m:ctrlPr>
                                    </m:sSubPr>
                                    <m:e>
                                      <m:acc>
                                        <m:accPr>
                                          <m:chr m:val="̃"/>
                                          <m:ctrlPr>
                                            <a:rPr lang="en-US" altLang="ko-KR" sz="2800" b="0" i="1" smtClean="0">
                                              <a:latin typeface="Cambria Math" panose="02040503050406030204" pitchFamily="18" charset="0"/>
                                            </a:rPr>
                                          </m:ctrlPr>
                                        </m:accPr>
                                        <m:e>
                                          <m:r>
                                            <a:rPr lang="en-US" altLang="ko-KR" sz="2800" b="0" i="1" smtClean="0">
                                              <a:latin typeface="Cambria Math" panose="02040503050406030204" pitchFamily="18" charset="0"/>
                                            </a:rPr>
                                            <m:t>𝑀</m:t>
                                          </m:r>
                                        </m:e>
                                      </m:acc>
                                    </m:e>
                                    <m:sub>
                                      <m:r>
                                        <a:rPr lang="en-US" altLang="ko-KR" sz="2800" b="0" i="1" smtClean="0">
                                          <a:latin typeface="Cambria Math" panose="02040503050406030204" pitchFamily="18" charset="0"/>
                                        </a:rPr>
                                        <m:t>𝑠</m:t>
                                      </m:r>
                                    </m:sub>
                                  </m:sSub>
                                </m:num>
                                <m:den>
                                  <m:sSub>
                                    <m:sSubPr>
                                      <m:ctrlPr>
                                        <a:rPr lang="en-US" altLang="ko-KR" sz="2800" b="0" i="1" smtClean="0">
                                          <a:latin typeface="Cambria Math" panose="02040503050406030204" pitchFamily="18" charset="0"/>
                                        </a:rPr>
                                      </m:ctrlPr>
                                    </m:sSubPr>
                                    <m:e>
                                      <m:r>
                                        <a:rPr lang="en-US" altLang="ko-KR" sz="2800" b="0" i="1" smtClean="0">
                                          <a:latin typeface="Cambria Math" panose="02040503050406030204" pitchFamily="18" charset="0"/>
                                        </a:rPr>
                                        <m:t>𝑀</m:t>
                                      </m:r>
                                    </m:e>
                                    <m:sub>
                                      <m:r>
                                        <m:rPr>
                                          <m:sty m:val="p"/>
                                        </m:rPr>
                                        <a:rPr lang="en-US" altLang="ko-KR" sz="2800" b="0" i="1" smtClean="0">
                                          <a:latin typeface="Cambria Math" panose="02040503050406030204" pitchFamily="18" charset="0"/>
                                        </a:rPr>
                                        <m:t>bh</m:t>
                                      </m:r>
                                    </m:sub>
                                  </m:sSub>
                                </m:den>
                              </m:f>
                            </m:e>
                          </m:d>
                        </m:e>
                        <m:sup>
                          <m:f>
                            <m:fPr>
                              <m:ctrlPr>
                                <a:rPr lang="en-US" altLang="ko-KR" sz="2800" b="0" i="1" smtClean="0">
                                  <a:latin typeface="Cambria Math" panose="02040503050406030204" pitchFamily="18" charset="0"/>
                                </a:rPr>
                              </m:ctrlPr>
                            </m:fPr>
                            <m:num>
                              <m:r>
                                <a:rPr lang="en-US" altLang="ko-KR" sz="2800" b="0" i="1" smtClean="0">
                                  <a:latin typeface="Cambria Math" panose="02040503050406030204" pitchFamily="18" charset="0"/>
                                </a:rPr>
                                <m:t>3</m:t>
                              </m:r>
                            </m:num>
                            <m:den>
                              <m:r>
                                <a:rPr lang="en-US" altLang="ko-KR" sz="2800" b="0" i="1" smtClean="0">
                                  <a:latin typeface="Cambria Math" panose="02040503050406030204" pitchFamily="18" charset="0"/>
                                </a:rPr>
                                <m:t>2</m:t>
                              </m:r>
                            </m:den>
                          </m:f>
                        </m:sup>
                      </m:sSup>
                      <m:sSup>
                        <m:sSupPr>
                          <m:ctrlPr>
                            <a:rPr lang="en-US" altLang="ko-KR" sz="2800" i="1" smtClean="0">
                              <a:latin typeface="Cambria Math" panose="02040503050406030204" pitchFamily="18" charset="0"/>
                            </a:rPr>
                          </m:ctrlPr>
                        </m:sSupPr>
                        <m:e>
                          <m:d>
                            <m:dPr>
                              <m:ctrlPr>
                                <a:rPr lang="en-US" altLang="ko-KR" sz="2800" i="1">
                                  <a:latin typeface="Cambria Math" panose="02040503050406030204" pitchFamily="18" charset="0"/>
                                </a:rPr>
                              </m:ctrlPr>
                            </m:dPr>
                            <m:e>
                              <m:f>
                                <m:fPr>
                                  <m:ctrlPr>
                                    <a:rPr lang="en-US" altLang="ko-KR" sz="2800" i="1">
                                      <a:latin typeface="Cambria Math" panose="02040503050406030204" pitchFamily="18" charset="0"/>
                                    </a:rPr>
                                  </m:ctrlPr>
                                </m:fPr>
                                <m:num>
                                  <m:acc>
                                    <m:accPr>
                                      <m:chr m:val="̅"/>
                                      <m:ctrlPr>
                                        <a:rPr lang="en-US" altLang="ko-KR" sz="2800" i="1">
                                          <a:latin typeface="Cambria Math" panose="02040503050406030204" pitchFamily="18" charset="0"/>
                                        </a:rPr>
                                      </m:ctrlPr>
                                    </m:accPr>
                                    <m:e>
                                      <m:r>
                                        <a:rPr lang="en-US" altLang="ko-KR" sz="2800" i="1">
                                          <a:latin typeface="Cambria Math" panose="02040503050406030204" pitchFamily="18" charset="0"/>
                                        </a:rPr>
                                        <m:t>𝐷</m:t>
                                      </m:r>
                                    </m:e>
                                  </m:acc>
                                </m:num>
                                <m:den>
                                  <m:sSub>
                                    <m:sSubPr>
                                      <m:ctrlPr>
                                        <a:rPr lang="en-US" altLang="ko-KR" sz="2800" i="1">
                                          <a:latin typeface="Cambria Math" panose="02040503050406030204" pitchFamily="18" charset="0"/>
                                        </a:rPr>
                                      </m:ctrlPr>
                                    </m:sSubPr>
                                    <m:e>
                                      <m:r>
                                        <a:rPr lang="en-US" altLang="ko-KR" sz="2800" i="1">
                                          <a:latin typeface="Cambria Math" panose="02040503050406030204" pitchFamily="18" charset="0"/>
                                        </a:rPr>
                                        <m:t>𝑟</m:t>
                                      </m:r>
                                    </m:e>
                                    <m:sub>
                                      <m:r>
                                        <a:rPr lang="en-US" altLang="ko-KR" sz="2800" i="1">
                                          <a:latin typeface="Cambria Math" panose="02040503050406030204" pitchFamily="18" charset="0"/>
                                        </a:rPr>
                                        <m:t>h</m:t>
                                      </m:r>
                                    </m:sub>
                                  </m:sSub>
                                </m:den>
                              </m:f>
                            </m:e>
                          </m:d>
                        </m:e>
                        <m:sup>
                          <m:f>
                            <m:fPr>
                              <m:ctrlPr>
                                <a:rPr lang="en-US" altLang="ko-KR" sz="2800" i="1">
                                  <a:latin typeface="Cambria Math" panose="02040503050406030204" pitchFamily="18" charset="0"/>
                                </a:rPr>
                              </m:ctrlPr>
                            </m:fPr>
                            <m:num>
                              <m:r>
                                <a:rPr lang="en-US" altLang="ko-KR" sz="2800" i="1">
                                  <a:latin typeface="Cambria Math" panose="02040503050406030204" pitchFamily="18" charset="0"/>
                                </a:rPr>
                                <m:t>1</m:t>
                              </m:r>
                            </m:num>
                            <m:den>
                              <m:r>
                                <a:rPr lang="en-US" altLang="ko-KR" sz="2800" i="1">
                                  <a:latin typeface="Cambria Math" panose="02040503050406030204" pitchFamily="18" charset="0"/>
                                </a:rPr>
                                <m:t>2</m:t>
                              </m:r>
                            </m:den>
                          </m:f>
                        </m:sup>
                      </m:sSup>
                    </m:oMath>
                  </m:oMathPara>
                </a14:m>
                <a:endParaRPr lang="ko-KR" altLang="en-US" sz="2800" dirty="0"/>
              </a:p>
            </p:txBody>
          </p:sp>
        </mc:Choice>
        <mc:Fallback xmlns="">
          <p:sp>
            <p:nvSpPr>
              <p:cNvPr id="53" name="TextBox 52">
                <a:extLst>
                  <a:ext uri="{FF2B5EF4-FFF2-40B4-BE49-F238E27FC236}">
                    <a16:creationId xmlns:a16="http://schemas.microsoft.com/office/drawing/2014/main" id="{5A7BD00D-76EF-AF4E-7B23-35E662FE424D}"/>
                  </a:ext>
                </a:extLst>
              </p:cNvPr>
              <p:cNvSpPr txBox="1">
                <a:spLocks noRot="1" noChangeAspect="1" noMove="1" noResize="1" noEditPoints="1" noAdjustHandles="1" noChangeArrowheads="1" noChangeShapeType="1" noTextEdit="1"/>
              </p:cNvSpPr>
              <p:nvPr/>
            </p:nvSpPr>
            <p:spPr>
              <a:xfrm>
                <a:off x="2164079" y="4830837"/>
                <a:ext cx="3602653" cy="1319528"/>
              </a:xfrm>
              <a:prstGeom prst="rect">
                <a:avLst/>
              </a:prstGeom>
              <a:blipFill>
                <a:blip r:embed="rId12"/>
                <a:stretch>
                  <a:fillRect/>
                </a:stretch>
              </a:blipFill>
            </p:spPr>
            <p:txBody>
              <a:bodyPr/>
              <a:lstStyle/>
              <a:p>
                <a:r>
                  <a:rPr lang="ko-KR" altLang="en-US">
                    <a:noFill/>
                  </a:rPr>
                  <a:t> </a:t>
                </a:r>
              </a:p>
            </p:txBody>
          </p:sp>
        </mc:Fallback>
      </mc:AlternateContent>
      <p:sp>
        <p:nvSpPr>
          <p:cNvPr id="55" name="TextBox 54">
            <a:extLst>
              <a:ext uri="{FF2B5EF4-FFF2-40B4-BE49-F238E27FC236}">
                <a16:creationId xmlns:a16="http://schemas.microsoft.com/office/drawing/2014/main" id="{9828838E-9696-3C61-9060-ED303E1D3ABB}"/>
              </a:ext>
            </a:extLst>
          </p:cNvPr>
          <p:cNvSpPr txBox="1"/>
          <p:nvPr/>
        </p:nvSpPr>
        <p:spPr>
          <a:xfrm>
            <a:off x="4618706" y="6073460"/>
            <a:ext cx="6794232" cy="461665"/>
          </a:xfrm>
          <a:prstGeom prst="rect">
            <a:avLst/>
          </a:prstGeom>
          <a:noFill/>
        </p:spPr>
        <p:txBody>
          <a:bodyPr wrap="none" rtlCol="0">
            <a:spAutoFit/>
          </a:bodyPr>
          <a:lstStyle/>
          <a:p>
            <a:r>
              <a:rPr lang="en-US" altLang="ko-KR" sz="2400" dirty="0">
                <a:highlight>
                  <a:srgbClr val="FFFF00"/>
                </a:highlight>
              </a:rPr>
              <a:t>Gravitational cooling first </a:t>
            </a:r>
            <a:r>
              <a:rPr lang="ko-KR" altLang="en-US" sz="2400" dirty="0">
                <a:highlight>
                  <a:srgbClr val="FFFF00"/>
                </a:highlight>
              </a:rPr>
              <a:t>⇒ </a:t>
            </a:r>
            <a:r>
              <a:rPr lang="en-US" altLang="ko-KR" sz="2400" dirty="0">
                <a:highlight>
                  <a:srgbClr val="FFFF00"/>
                </a:highlight>
              </a:rPr>
              <a:t>Then orbital decay by DF</a:t>
            </a:r>
            <a:endParaRPr lang="ko-KR" altLang="en-US" sz="2400" dirty="0">
              <a:highlight>
                <a:srgbClr val="FFFF00"/>
              </a:highlight>
            </a:endParaRPr>
          </a:p>
        </p:txBody>
      </p:sp>
    </p:spTree>
    <p:extLst>
      <p:ext uri="{BB962C8B-B14F-4D97-AF65-F5344CB8AC3E}">
        <p14:creationId xmlns:p14="http://schemas.microsoft.com/office/powerpoint/2010/main" val="2239106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8748-F419-6763-F459-014A8E46E103}"/>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980D30A8-2715-F985-8FAA-C5CA664AC55B}"/>
              </a:ext>
            </a:extLst>
          </p:cNvPr>
          <p:cNvSpPr>
            <a:spLocks noGrp="1"/>
          </p:cNvSpPr>
          <p:nvPr>
            <p:ph type="title"/>
          </p:nvPr>
        </p:nvSpPr>
        <p:spPr>
          <a:xfrm>
            <a:off x="-1" y="2361364"/>
            <a:ext cx="12191998" cy="2135272"/>
          </a:xfrm>
        </p:spPr>
        <p:txBody>
          <a:bodyPr>
            <a:noAutofit/>
          </a:bodyPr>
          <a:lstStyle/>
          <a:p>
            <a:pPr algn="ctr"/>
            <a:r>
              <a:rPr lang="en-US" altLang="ko-KR" sz="7200" b="1" dirty="0">
                <a:latin typeface="Grandview" panose="020B0502040204020203" pitchFamily="34" charset="0"/>
              </a:rPr>
              <a:t>Supplementary Material</a:t>
            </a:r>
            <a:br>
              <a:rPr lang="en-US" altLang="ko-KR" sz="7200" b="1" dirty="0">
                <a:latin typeface="Grandview" panose="020B0502040204020203" pitchFamily="34" charset="0"/>
              </a:rPr>
            </a:br>
            <a:r>
              <a:rPr lang="en-US" altLang="ko-KR" sz="7200" b="1" dirty="0">
                <a:latin typeface="Grandview" panose="020B0502040204020203" pitchFamily="34" charset="0"/>
              </a:rPr>
              <a:t>For Chapter5</a:t>
            </a:r>
            <a:endParaRPr lang="ko-KR" altLang="en-US" sz="7200" b="1" dirty="0">
              <a:latin typeface="Grandview" panose="020B0502040204020203" pitchFamily="34" charset="0"/>
              <a:cs typeface="Arial" panose="020B0604020202020204" pitchFamily="34" charset="0"/>
            </a:endParaRPr>
          </a:p>
        </p:txBody>
      </p:sp>
      <p:sp>
        <p:nvSpPr>
          <p:cNvPr id="3" name="직사각형 2">
            <a:extLst>
              <a:ext uri="{FF2B5EF4-FFF2-40B4-BE49-F238E27FC236}">
                <a16:creationId xmlns:a16="http://schemas.microsoft.com/office/drawing/2014/main" id="{DBD9983E-F9D4-2AF3-C365-3E023867F4D3}"/>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4788A5E5-9F4B-0F82-F4E9-E04BE6E20BDD}"/>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33E26829-8C94-9202-7177-2AC8787FF895}"/>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031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33CBE-8841-A370-30E6-E1AD627E083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C8325759-92BC-CC03-4929-43B42CA888B6}"/>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ULDM core energy, Mass-radius relation</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내용 개체 틀 2">
                <a:extLst>
                  <a:ext uri="{FF2B5EF4-FFF2-40B4-BE49-F238E27FC236}">
                    <a16:creationId xmlns:a16="http://schemas.microsoft.com/office/drawing/2014/main" id="{B7B524DC-E92A-945F-F468-5E31149A33DD}"/>
                  </a:ext>
                </a:extLst>
              </p:cNvPr>
              <p:cNvSpPr>
                <a:spLocks noGrp="1"/>
              </p:cNvSpPr>
              <p:nvPr>
                <p:ph idx="1"/>
              </p:nvPr>
            </p:nvSpPr>
            <p:spPr>
              <a:xfrm>
                <a:off x="254680" y="1341405"/>
                <a:ext cx="7168675" cy="3673047"/>
              </a:xfrm>
            </p:spPr>
            <p:txBody>
              <a:bodyPr>
                <a:normAutofit lnSpcReduction="10000"/>
              </a:bodyPr>
              <a:lstStyle/>
              <a:p>
                <a:r>
                  <a:rPr lang="en-US" altLang="ko-KR" sz="2000" dirty="0"/>
                  <a:t>System energy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𝐸</m:t>
                        </m:r>
                      </m:e>
                      <m:sub>
                        <m:r>
                          <m:rPr>
                            <m:sty m:val="p"/>
                          </m:rPr>
                          <a:rPr lang="en-US" altLang="ko-KR" sz="2000" b="0" i="1" smtClean="0">
                            <a:latin typeface="Cambria Math" panose="02040503050406030204" pitchFamily="18" charset="0"/>
                          </a:rPr>
                          <m:t>tot</m:t>
                        </m:r>
                      </m:sub>
                    </m:sSub>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𝑑</m:t>
                        </m:r>
                      </m:e>
                      <m:sup>
                        <m:r>
                          <a:rPr lang="en-US" altLang="ko-KR" sz="2000" b="0" i="1" smtClean="0">
                            <a:latin typeface="Cambria Math" panose="02040503050406030204" pitchFamily="18" charset="0"/>
                          </a:rPr>
                          <m:t>3</m:t>
                        </m:r>
                      </m:sup>
                    </m:sSup>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𝑥</m:t>
                        </m:r>
                      </m:e>
                    </m:acc>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ℒ</m:t>
                            </m:r>
                          </m:num>
                          <m:den>
                            <m:r>
                              <a:rPr lang="en-US" altLang="ko-KR" sz="2000" b="0" i="1" smtClean="0">
                                <a:latin typeface="Cambria Math" panose="02040503050406030204" pitchFamily="18" charset="0"/>
                              </a:rPr>
                              <m:t>𝜕</m:t>
                            </m:r>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𝜓</m:t>
                                </m:r>
                              </m:e>
                            </m:acc>
                          </m:den>
                        </m:f>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𝜓</m:t>
                            </m:r>
                          </m:e>
                        </m:acc>
                        <m:r>
                          <a:rPr lang="en-US" altLang="ko-KR" sz="2000" b="0" i="1" smtClean="0">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m:t>
                            </m:r>
                            <m:r>
                              <a:rPr lang="en-US" altLang="ko-KR" sz="2000" i="1">
                                <a:latin typeface="Cambria Math" panose="02040503050406030204" pitchFamily="18" charset="0"/>
                              </a:rPr>
                              <m:t>ℒ</m:t>
                            </m:r>
                          </m:num>
                          <m:den>
                            <m:r>
                              <a:rPr lang="en-US" altLang="ko-KR" sz="2000" i="1">
                                <a:latin typeface="Cambria Math" panose="02040503050406030204" pitchFamily="18" charset="0"/>
                              </a:rPr>
                              <m:t>𝜕</m:t>
                            </m:r>
                            <m:sSup>
                              <m:sSupPr>
                                <m:ctrlPr>
                                  <a:rPr lang="en-US" altLang="ko-KR" sz="2000" b="0" i="1" smtClean="0">
                                    <a:latin typeface="Cambria Math" panose="02040503050406030204" pitchFamily="18" charset="0"/>
                                  </a:rPr>
                                </m:ctrlPr>
                              </m:sSup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𝜓</m:t>
                                    </m:r>
                                  </m:e>
                                </m:acc>
                              </m:e>
                              <m:sup>
                                <m:r>
                                  <a:rPr lang="en-US" altLang="ko-KR" sz="2000" b="0" i="1" smtClean="0">
                                    <a:latin typeface="Cambria Math" panose="02040503050406030204" pitchFamily="18" charset="0"/>
                                  </a:rPr>
                                  <m:t>∗</m:t>
                                </m:r>
                              </m:sup>
                            </m:sSup>
                          </m:den>
                        </m:f>
                        <m:sSup>
                          <m:sSupPr>
                            <m:ctrlPr>
                              <a:rPr lang="en-US" altLang="ko-KR" sz="2000" b="0" i="1" smtClean="0">
                                <a:latin typeface="Cambria Math" panose="02040503050406030204" pitchFamily="18" charset="0"/>
                              </a:rPr>
                            </m:ctrlPr>
                          </m:sSup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𝜓</m:t>
                                </m:r>
                              </m:e>
                            </m:acc>
                          </m:e>
                          <m:sup>
                            <m:r>
                              <a:rPr lang="en-US" altLang="ko-KR" sz="2000" b="0" i="1" smtClean="0">
                                <a:latin typeface="Cambria Math" panose="02040503050406030204" pitchFamily="18" charset="0"/>
                              </a:rPr>
                              <m:t>∗</m:t>
                            </m:r>
                          </m:sup>
                        </m:sSup>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ℒ</m:t>
                        </m:r>
                      </m:e>
                    </m:d>
                  </m:oMath>
                </a14:m>
                <a:endParaRPr lang="en-US" altLang="ko-KR" sz="2000" b="0" dirty="0"/>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𝐸</m:t>
                          </m:r>
                        </m:e>
                        <m:sub>
                          <m:r>
                            <m:rPr>
                              <m:sty m:val="p"/>
                            </m:rPr>
                            <a:rPr lang="en-US" altLang="ko-KR" sz="2000" b="0" i="1" smtClean="0">
                              <a:latin typeface="Cambria Math" panose="02040503050406030204" pitchFamily="18" charset="0"/>
                            </a:rPr>
                            <m:t>tot</m:t>
                          </m:r>
                        </m:sub>
                      </m:sSub>
                      <m:r>
                        <a:rPr lang="en-US" altLang="ko-KR" sz="2000" b="0" i="1" smtClean="0">
                          <a:latin typeface="Cambria Math" panose="02040503050406030204" pitchFamily="18" charset="0"/>
                        </a:rPr>
                        <m:t>=</m:t>
                      </m:r>
                      <m:nary>
                        <m:naryPr>
                          <m:subHide m:val="on"/>
                          <m:supHide m:val="on"/>
                          <m:ctrlPr>
                            <a:rPr lang="en-US" altLang="ko-KR" sz="2000" b="0" i="1" smtClean="0">
                              <a:latin typeface="Cambria Math" panose="02040503050406030204" pitchFamily="18" charset="0"/>
                            </a:rPr>
                          </m:ctrlPr>
                        </m:naryPr>
                        <m:sub/>
                        <m:sup/>
                        <m:e>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𝑑</m:t>
                              </m:r>
                            </m:e>
                            <m:sup>
                              <m:r>
                                <a:rPr lang="en-US" altLang="ko-KR" sz="2000" b="0" i="1" smtClean="0">
                                  <a:latin typeface="Cambria Math" panose="02040503050406030204" pitchFamily="18" charset="0"/>
                                </a:rPr>
                                <m:t>3</m:t>
                              </m:r>
                            </m:sup>
                          </m:sSup>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𝑥</m:t>
                              </m:r>
                            </m:e>
                          </m:acc>
                          <m:d>
                            <m:dPr>
                              <m:begChr m:val="["/>
                              <m:endChr m:val="]"/>
                              <m:ctrlPr>
                                <a:rPr lang="en-US" altLang="ko-KR" sz="2000" b="0" i="1" dirty="0" smtClean="0">
                                  <a:latin typeface="Cambria Math" panose="02040503050406030204" pitchFamily="18" charset="0"/>
                                </a:rPr>
                              </m:ctrlPr>
                            </m:dPr>
                            <m:e>
                              <m:f>
                                <m:fPr>
                                  <m:ctrlPr>
                                    <a:rPr lang="en-US" altLang="ko-KR" sz="2000" b="0" i="1" dirty="0" smtClean="0">
                                      <a:latin typeface="Cambria Math" panose="02040503050406030204" pitchFamily="18" charset="0"/>
                                    </a:rPr>
                                  </m:ctrlPr>
                                </m:fPr>
                                <m:num>
                                  <m:r>
                                    <a:rPr lang="en-US" altLang="ko-KR" sz="2000" b="0" i="1" dirty="0" smtClean="0">
                                      <a:latin typeface="Cambria Math" panose="02040503050406030204" pitchFamily="18" charset="0"/>
                                    </a:rPr>
                                    <m:t>1</m:t>
                                  </m:r>
                                </m:num>
                                <m:den>
                                  <m:r>
                                    <a:rPr lang="en-US" altLang="ko-KR" sz="2000" b="0" i="1" dirty="0" smtClean="0">
                                      <a:latin typeface="Cambria Math" panose="02040503050406030204" pitchFamily="18" charset="0"/>
                                    </a:rPr>
                                    <m:t>2</m:t>
                                  </m:r>
                                </m:den>
                              </m:f>
                              <m:r>
                                <a:rPr lang="en-US" altLang="ko-KR" sz="2000" b="0" i="1" dirty="0" smtClean="0">
                                  <a:latin typeface="Cambria Math" panose="02040503050406030204" pitchFamily="18" charset="0"/>
                                </a:rPr>
                                <m:t>𝜌</m:t>
                              </m:r>
                              <m:sSup>
                                <m:sSupPr>
                                  <m:ctrlPr>
                                    <a:rPr lang="en-US" altLang="ko-KR" sz="2000" b="0" i="1" dirty="0" smtClean="0">
                                      <a:latin typeface="Cambria Math" panose="02040503050406030204" pitchFamily="18" charset="0"/>
                                    </a:rPr>
                                  </m:ctrlPr>
                                </m:sSupPr>
                                <m:e>
                                  <m:d>
                                    <m:dPr>
                                      <m:begChr m:val="|"/>
                                      <m:endChr m:val="|"/>
                                      <m:ctrlPr>
                                        <a:rPr lang="en-US" altLang="ko-KR" sz="2000" b="0" i="1" dirty="0" smtClean="0">
                                          <a:latin typeface="Cambria Math" panose="02040503050406030204" pitchFamily="18" charset="0"/>
                                        </a:rPr>
                                      </m:ctrlPr>
                                    </m:dPr>
                                    <m:e>
                                      <m:acc>
                                        <m:accPr>
                                          <m:chr m:val="⃗"/>
                                          <m:ctrlPr>
                                            <a:rPr lang="en-US" altLang="ko-KR" sz="2000" b="0" i="1" dirty="0" smtClean="0">
                                              <a:latin typeface="Cambria Math" panose="02040503050406030204" pitchFamily="18" charset="0"/>
                                            </a:rPr>
                                          </m:ctrlPr>
                                        </m:accPr>
                                        <m:e>
                                          <m:r>
                                            <a:rPr lang="en-US" altLang="ko-KR" sz="2000" b="0" i="1" dirty="0" smtClean="0">
                                              <a:latin typeface="Cambria Math" panose="02040503050406030204" pitchFamily="18" charset="0"/>
                                            </a:rPr>
                                            <m:t>𝑣</m:t>
                                          </m:r>
                                        </m:e>
                                      </m:acc>
                                    </m:e>
                                  </m:d>
                                </m:e>
                                <m:sup>
                                  <m:r>
                                    <a:rPr lang="en-US" altLang="ko-KR" sz="2000" b="0" i="1" dirty="0" smtClean="0">
                                      <a:latin typeface="Cambria Math" panose="02040503050406030204" pitchFamily="18" charset="0"/>
                                    </a:rPr>
                                    <m:t>2</m:t>
                                  </m:r>
                                </m:sup>
                              </m:sSup>
                              <m:r>
                                <a:rPr lang="en-US" altLang="ko-KR" sz="2000" b="0" i="1" dirty="0" smtClean="0">
                                  <a:latin typeface="Cambria Math" panose="02040503050406030204" pitchFamily="18" charset="0"/>
                                </a:rPr>
                                <m:t>+</m:t>
                              </m:r>
                              <m:f>
                                <m:fPr>
                                  <m:ctrlPr>
                                    <a:rPr lang="en-US" altLang="ko-KR" sz="2000" b="0" i="1" dirty="0" smtClean="0">
                                      <a:latin typeface="Cambria Math" panose="02040503050406030204" pitchFamily="18" charset="0"/>
                                    </a:rPr>
                                  </m:ctrlPr>
                                </m:fPr>
                                <m:num>
                                  <m:r>
                                    <a:rPr lang="en-US" altLang="ko-KR" sz="2000" b="0" i="1" dirty="0" smtClean="0">
                                      <a:latin typeface="Cambria Math" panose="02040503050406030204" pitchFamily="18" charset="0"/>
                                    </a:rPr>
                                    <m:t>1</m:t>
                                  </m:r>
                                </m:num>
                                <m:den>
                                  <m:r>
                                    <a:rPr lang="en-US" altLang="ko-KR" sz="2000" b="0" i="1" dirty="0" smtClean="0">
                                      <a:latin typeface="Cambria Math" panose="02040503050406030204" pitchFamily="18" charset="0"/>
                                    </a:rPr>
                                    <m:t>2</m:t>
                                  </m:r>
                                </m:den>
                              </m:f>
                              <m:r>
                                <a:rPr lang="en-US" altLang="ko-KR" sz="2000" b="0" i="1" dirty="0" smtClean="0">
                                  <a:latin typeface="Cambria Math" panose="02040503050406030204" pitchFamily="18" charset="0"/>
                                </a:rPr>
                                <m:t>𝜌</m:t>
                              </m:r>
                              <m:r>
                                <m:rPr>
                                  <m:sty m:val="p"/>
                                </m:rPr>
                                <a:rPr lang="en-US" altLang="ko-KR" sz="2000" b="0" i="0" dirty="0" smtClean="0">
                                  <a:latin typeface="Cambria Math" panose="02040503050406030204" pitchFamily="18" charset="0"/>
                                </a:rPr>
                                <m:t>Φ</m:t>
                              </m:r>
                              <m:r>
                                <a:rPr lang="en-US" altLang="ko-KR" sz="2000" b="0" i="1" dirty="0" smtClean="0">
                                  <a:latin typeface="Cambria Math" panose="02040503050406030204" pitchFamily="18" charset="0"/>
                                </a:rPr>
                                <m:t>+</m:t>
                              </m:r>
                              <m:f>
                                <m:fPr>
                                  <m:ctrlPr>
                                    <a:rPr lang="en-US" altLang="ko-KR" sz="2000" b="0" i="1" dirty="0" smtClean="0">
                                      <a:latin typeface="Cambria Math" panose="02040503050406030204" pitchFamily="18" charset="0"/>
                                    </a:rPr>
                                  </m:ctrlPr>
                                </m:fPr>
                                <m:num>
                                  <m:sSup>
                                    <m:sSupPr>
                                      <m:ctrlPr>
                                        <a:rPr lang="en-US" altLang="ko-KR" sz="2000" b="0" i="1" dirty="0" smtClean="0">
                                          <a:latin typeface="Cambria Math" panose="02040503050406030204" pitchFamily="18" charset="0"/>
                                        </a:rPr>
                                      </m:ctrlPr>
                                    </m:sSupPr>
                                    <m:e>
                                      <m:r>
                                        <a:rPr lang="en-US" altLang="ko-KR" sz="2000" b="0" i="1" dirty="0" smtClean="0">
                                          <a:latin typeface="Cambria Math" panose="02040503050406030204" pitchFamily="18" charset="0"/>
                                        </a:rPr>
                                        <m:t>ℏ</m:t>
                                      </m:r>
                                    </m:e>
                                    <m:sup>
                                      <m:r>
                                        <a:rPr lang="en-US" altLang="ko-KR" sz="2000" b="0" i="1" dirty="0" smtClean="0">
                                          <a:latin typeface="Cambria Math" panose="02040503050406030204" pitchFamily="18" charset="0"/>
                                        </a:rPr>
                                        <m:t>2</m:t>
                                      </m:r>
                                    </m:sup>
                                  </m:sSup>
                                </m:num>
                                <m:den>
                                  <m:r>
                                    <a:rPr lang="en-US" altLang="ko-KR" sz="2000" b="0" i="1" dirty="0" smtClean="0">
                                      <a:latin typeface="Cambria Math" panose="02040503050406030204" pitchFamily="18" charset="0"/>
                                    </a:rPr>
                                    <m:t>8</m:t>
                                  </m:r>
                                  <m:sSubSup>
                                    <m:sSubSupPr>
                                      <m:ctrlPr>
                                        <a:rPr lang="en-US" altLang="ko-KR" sz="2000" b="0" i="1" dirty="0" smtClean="0">
                                          <a:latin typeface="Cambria Math" panose="02040503050406030204" pitchFamily="18" charset="0"/>
                                        </a:rPr>
                                      </m:ctrlPr>
                                    </m:sSubSupPr>
                                    <m:e>
                                      <m:r>
                                        <a:rPr lang="en-US" altLang="ko-KR" sz="2000" b="0" i="1" dirty="0" smtClean="0">
                                          <a:latin typeface="Cambria Math" panose="02040503050406030204" pitchFamily="18" charset="0"/>
                                        </a:rPr>
                                        <m:t>𝑚</m:t>
                                      </m:r>
                                    </m:e>
                                    <m:sub>
                                      <m:r>
                                        <a:rPr lang="en-US" altLang="ko-KR" sz="2000" b="0" i="1" dirty="0" smtClean="0">
                                          <a:latin typeface="Cambria Math" panose="02040503050406030204" pitchFamily="18" charset="0"/>
                                        </a:rPr>
                                        <m:t>𝜙</m:t>
                                      </m:r>
                                    </m:sub>
                                    <m:sup>
                                      <m:r>
                                        <a:rPr lang="en-US" altLang="ko-KR" sz="2000" b="0" i="1" dirty="0" smtClean="0">
                                          <a:latin typeface="Cambria Math" panose="02040503050406030204" pitchFamily="18" charset="0"/>
                                        </a:rPr>
                                        <m:t>2</m:t>
                                      </m:r>
                                    </m:sup>
                                  </m:sSubSup>
                                </m:den>
                              </m:f>
                              <m:f>
                                <m:fPr>
                                  <m:ctrlPr>
                                    <a:rPr lang="en-US" altLang="ko-KR" sz="2000" b="0" i="1" dirty="0" smtClean="0">
                                      <a:latin typeface="Cambria Math" panose="02040503050406030204" pitchFamily="18" charset="0"/>
                                    </a:rPr>
                                  </m:ctrlPr>
                                </m:fPr>
                                <m:num>
                                  <m:sSup>
                                    <m:sSupPr>
                                      <m:ctrlPr>
                                        <a:rPr lang="en-US" altLang="ko-KR" sz="2000" b="0" i="1" dirty="0" smtClean="0">
                                          <a:latin typeface="Cambria Math" panose="02040503050406030204" pitchFamily="18" charset="0"/>
                                        </a:rPr>
                                      </m:ctrlPr>
                                    </m:sSupPr>
                                    <m:e>
                                      <m:d>
                                        <m:dPr>
                                          <m:ctrlPr>
                                            <a:rPr lang="en-US" altLang="ko-KR" sz="2000" b="0" i="1" dirty="0" smtClean="0">
                                              <a:latin typeface="Cambria Math" panose="02040503050406030204" pitchFamily="18" charset="0"/>
                                            </a:rPr>
                                          </m:ctrlPr>
                                        </m:dPr>
                                        <m:e>
                                          <m:r>
                                            <m:rPr>
                                              <m:sty m:val="p"/>
                                            </m:rPr>
                                            <a:rPr lang="en-US" altLang="ko-KR" sz="2000" b="0" i="0" dirty="0" smtClean="0">
                                              <a:latin typeface="Cambria Math" panose="02040503050406030204" pitchFamily="18" charset="0"/>
                                            </a:rPr>
                                            <m:t>∇</m:t>
                                          </m:r>
                                          <m:r>
                                            <a:rPr lang="en-US" altLang="ko-KR" sz="2000" b="0" i="1" dirty="0" smtClean="0">
                                              <a:latin typeface="Cambria Math" panose="02040503050406030204" pitchFamily="18" charset="0"/>
                                            </a:rPr>
                                            <m:t>𝜌</m:t>
                                          </m:r>
                                        </m:e>
                                      </m:d>
                                    </m:e>
                                    <m:sup>
                                      <m:r>
                                        <a:rPr lang="en-US" altLang="ko-KR" sz="2000" b="0" i="1" dirty="0" smtClean="0">
                                          <a:latin typeface="Cambria Math" panose="02040503050406030204" pitchFamily="18" charset="0"/>
                                        </a:rPr>
                                        <m:t>2</m:t>
                                      </m:r>
                                    </m:sup>
                                  </m:sSup>
                                </m:num>
                                <m:den>
                                  <m:r>
                                    <a:rPr lang="en-US" altLang="ko-KR" sz="2000" b="0" i="1" dirty="0" smtClean="0">
                                      <a:latin typeface="Cambria Math" panose="02040503050406030204" pitchFamily="18" charset="0"/>
                                    </a:rPr>
                                    <m:t>𝜌</m:t>
                                  </m:r>
                                </m:den>
                              </m:f>
                              <m:r>
                                <a:rPr lang="en-US" altLang="ko-KR" sz="2000" b="0" i="1" dirty="0" smtClean="0">
                                  <a:latin typeface="Cambria Math" panose="02040503050406030204" pitchFamily="18" charset="0"/>
                                </a:rPr>
                                <m:t>+</m:t>
                              </m:r>
                              <m:f>
                                <m:fPr>
                                  <m:ctrlPr>
                                    <a:rPr lang="en-US" altLang="ko-KR" sz="2000" b="0" i="1" dirty="0" smtClean="0">
                                      <a:latin typeface="Cambria Math" panose="02040503050406030204" pitchFamily="18" charset="0"/>
                                    </a:rPr>
                                  </m:ctrlPr>
                                </m:fPr>
                                <m:num>
                                  <m:r>
                                    <a:rPr lang="en-US" altLang="ko-KR" sz="2000" b="0" i="1" dirty="0" smtClean="0">
                                      <a:latin typeface="Cambria Math" panose="02040503050406030204" pitchFamily="18" charset="0"/>
                                    </a:rPr>
                                    <m:t>2</m:t>
                                  </m:r>
                                  <m:r>
                                    <a:rPr lang="en-US" altLang="ko-KR" sz="2000" b="0" i="1" dirty="0" smtClean="0">
                                      <a:latin typeface="Cambria Math" panose="02040503050406030204" pitchFamily="18" charset="0"/>
                                    </a:rPr>
                                    <m:t>𝜋</m:t>
                                  </m:r>
                                  <m:sSub>
                                    <m:sSubPr>
                                      <m:ctrlPr>
                                        <a:rPr lang="en-US" altLang="ko-KR" sz="2000" b="0" i="1" dirty="0" smtClean="0">
                                          <a:latin typeface="Cambria Math" panose="02040503050406030204" pitchFamily="18" charset="0"/>
                                        </a:rPr>
                                      </m:ctrlPr>
                                    </m:sSubPr>
                                    <m:e>
                                      <m:r>
                                        <a:rPr lang="en-US" altLang="ko-KR" sz="2000" b="0" i="1" dirty="0" smtClean="0">
                                          <a:latin typeface="Cambria Math" panose="02040503050406030204" pitchFamily="18" charset="0"/>
                                        </a:rPr>
                                        <m:t>𝑎</m:t>
                                      </m:r>
                                    </m:e>
                                    <m:sub>
                                      <m:r>
                                        <a:rPr lang="en-US" altLang="ko-KR" sz="2000" b="0" i="1" dirty="0" smtClean="0">
                                          <a:latin typeface="Cambria Math" panose="02040503050406030204" pitchFamily="18" charset="0"/>
                                        </a:rPr>
                                        <m:t>𝑠</m:t>
                                      </m:r>
                                    </m:sub>
                                  </m:sSub>
                                  <m:sSup>
                                    <m:sSupPr>
                                      <m:ctrlPr>
                                        <a:rPr lang="en-US" altLang="ko-KR" sz="2000" b="0" i="1" dirty="0" smtClean="0">
                                          <a:latin typeface="Cambria Math" panose="02040503050406030204" pitchFamily="18" charset="0"/>
                                        </a:rPr>
                                      </m:ctrlPr>
                                    </m:sSupPr>
                                    <m:e>
                                      <m:r>
                                        <a:rPr lang="en-US" altLang="ko-KR" sz="2000" b="0" i="1" dirty="0" smtClean="0">
                                          <a:latin typeface="Cambria Math" panose="02040503050406030204" pitchFamily="18" charset="0"/>
                                        </a:rPr>
                                        <m:t>ℏ</m:t>
                                      </m:r>
                                    </m:e>
                                    <m:sup>
                                      <m:r>
                                        <a:rPr lang="en-US" altLang="ko-KR" sz="2000" b="0" i="1" dirty="0" smtClean="0">
                                          <a:latin typeface="Cambria Math" panose="02040503050406030204" pitchFamily="18" charset="0"/>
                                        </a:rPr>
                                        <m:t>2</m:t>
                                      </m:r>
                                    </m:sup>
                                  </m:sSup>
                                </m:num>
                                <m:den>
                                  <m:sSubSup>
                                    <m:sSubSupPr>
                                      <m:ctrlPr>
                                        <a:rPr lang="en-US" altLang="ko-KR" sz="2000" b="0" i="1" dirty="0" smtClean="0">
                                          <a:latin typeface="Cambria Math" panose="02040503050406030204" pitchFamily="18" charset="0"/>
                                        </a:rPr>
                                      </m:ctrlPr>
                                    </m:sSubSupPr>
                                    <m:e>
                                      <m:r>
                                        <a:rPr lang="en-US" altLang="ko-KR" sz="2000" b="0" i="1" dirty="0" smtClean="0">
                                          <a:latin typeface="Cambria Math" panose="02040503050406030204" pitchFamily="18" charset="0"/>
                                        </a:rPr>
                                        <m:t>𝑚</m:t>
                                      </m:r>
                                    </m:e>
                                    <m:sub>
                                      <m:r>
                                        <a:rPr lang="en-US" altLang="ko-KR" sz="2000" b="0" i="1" dirty="0" smtClean="0">
                                          <a:latin typeface="Cambria Math" panose="02040503050406030204" pitchFamily="18" charset="0"/>
                                        </a:rPr>
                                        <m:t>𝜙</m:t>
                                      </m:r>
                                    </m:sub>
                                    <m:sup>
                                      <m:r>
                                        <a:rPr lang="en-US" altLang="ko-KR" sz="2000" b="0" i="1" dirty="0" smtClean="0">
                                          <a:latin typeface="Cambria Math" panose="02040503050406030204" pitchFamily="18" charset="0"/>
                                        </a:rPr>
                                        <m:t>2</m:t>
                                      </m:r>
                                    </m:sup>
                                  </m:sSubSup>
                                </m:den>
                              </m:f>
                              <m:sSup>
                                <m:sSupPr>
                                  <m:ctrlPr>
                                    <a:rPr lang="en-US" altLang="ko-KR" sz="2000" b="0" i="1" dirty="0" smtClean="0">
                                      <a:latin typeface="Cambria Math" panose="02040503050406030204" pitchFamily="18" charset="0"/>
                                    </a:rPr>
                                  </m:ctrlPr>
                                </m:sSupPr>
                                <m:e>
                                  <m:r>
                                    <a:rPr lang="en-US" altLang="ko-KR" sz="2000" b="0" i="1" dirty="0" smtClean="0">
                                      <a:latin typeface="Cambria Math" panose="02040503050406030204" pitchFamily="18" charset="0"/>
                                    </a:rPr>
                                    <m:t>𝜌</m:t>
                                  </m:r>
                                </m:e>
                                <m:sup>
                                  <m:r>
                                    <a:rPr lang="en-US" altLang="ko-KR" sz="2000" b="0" i="1" dirty="0" smtClean="0">
                                      <a:latin typeface="Cambria Math" panose="02040503050406030204" pitchFamily="18" charset="0"/>
                                    </a:rPr>
                                    <m:t>2</m:t>
                                  </m:r>
                                </m:sup>
                              </m:sSup>
                            </m:e>
                          </m:d>
                        </m:e>
                      </m:nary>
                    </m:oMath>
                  </m:oMathPara>
                </a14:m>
                <a:endParaRPr lang="en-US" altLang="ko-KR" sz="2000" dirty="0"/>
              </a:p>
              <a:p>
                <a:r>
                  <a:rPr lang="en-US" altLang="ko-KR" sz="2000" dirty="0"/>
                  <a:t>Mass </a:t>
                </a:r>
                <a14:m>
                  <m:oMath xmlns:m="http://schemas.openxmlformats.org/officeDocument/2006/math">
                    <m:r>
                      <a:rPr lang="en-US" altLang="ko-KR" sz="2000" b="0" i="1" smtClean="0">
                        <a:latin typeface="Cambria Math" panose="02040503050406030204" pitchFamily="18" charset="0"/>
                      </a:rPr>
                      <m:t>𝑀</m:t>
                    </m:r>
                  </m:oMath>
                </a14:m>
                <a:r>
                  <a:rPr lang="en-US" altLang="ko-KR" sz="2000" dirty="0"/>
                  <a:t> and radius scale </a:t>
                </a:r>
                <a14:m>
                  <m:oMath xmlns:m="http://schemas.openxmlformats.org/officeDocument/2006/math">
                    <m:r>
                      <a:rPr lang="en-US" altLang="ko-KR" sz="2000" b="0" i="1" smtClean="0">
                        <a:latin typeface="Cambria Math" panose="02040503050406030204" pitchFamily="18" charset="0"/>
                      </a:rPr>
                      <m:t>𝑅</m:t>
                    </m:r>
                  </m:oMath>
                </a14:m>
                <a:r>
                  <a:rPr lang="en-US" altLang="ko-KR" sz="2000" dirty="0"/>
                  <a:t> </a:t>
                </a:r>
                <a:r>
                  <a:rPr lang="ko-KR" altLang="en-US" sz="2000" dirty="0"/>
                  <a:t>⇒ </a:t>
                </a:r>
                <a14:m>
                  <m:oMath xmlns:m="http://schemas.openxmlformats.org/officeDocument/2006/math">
                    <m:r>
                      <a:rPr lang="en-US" altLang="ko-KR" sz="2000" b="0" i="1" smtClean="0">
                        <a:latin typeface="Cambria Math" panose="02040503050406030204" pitchFamily="18" charset="0"/>
                      </a:rPr>
                      <m:t>𝜌</m:t>
                    </m:r>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𝑀</m:t>
                        </m:r>
                      </m:num>
                      <m:den>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𝑅</m:t>
                            </m:r>
                          </m:e>
                          <m:sup>
                            <m:r>
                              <a:rPr lang="en-US" altLang="ko-KR" sz="2000" b="0" i="1" smtClean="0">
                                <a:latin typeface="Cambria Math" panose="02040503050406030204" pitchFamily="18" charset="0"/>
                              </a:rPr>
                              <m:t>3</m:t>
                            </m:r>
                          </m:sup>
                        </m:sSup>
                      </m:den>
                    </m:f>
                    <m:r>
                      <a:rPr lang="en-US" altLang="ko-KR" sz="2000" b="0" i="1" smtClean="0">
                        <a:latin typeface="Cambria Math" panose="02040503050406030204" pitchFamily="18" charset="0"/>
                      </a:rPr>
                      <m:t>𝑓</m:t>
                    </m:r>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𝑟</m:t>
                            </m:r>
                          </m:num>
                          <m:den>
                            <m:r>
                              <a:rPr lang="en-US" altLang="ko-KR" sz="2000" b="0" i="1" smtClean="0">
                                <a:latin typeface="Cambria Math" panose="02040503050406030204" pitchFamily="18" charset="0"/>
                              </a:rPr>
                              <m:t>𝑅</m:t>
                            </m:r>
                          </m:den>
                        </m:f>
                      </m:e>
                    </m:d>
                  </m:oMath>
                </a14:m>
                <a:r>
                  <a:rPr lang="en-US" altLang="ko-KR" sz="2000" dirty="0"/>
                  <a:t>…</a:t>
                </a: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𝐸</m:t>
                          </m:r>
                        </m:e>
                        <m:sub>
                          <m:r>
                            <m:rPr>
                              <m:sty m:val="p"/>
                            </m:rPr>
                            <a:rPr lang="en-US" altLang="ko-KR" sz="2000" b="0" i="1" smtClean="0">
                              <a:latin typeface="Cambria Math" panose="02040503050406030204" pitchFamily="18" charset="0"/>
                            </a:rPr>
                            <m:t>tot</m:t>
                          </m:r>
                        </m:sub>
                      </m:sSub>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r>
                            <a:rPr lang="en-US" altLang="ko-KR" sz="2000" b="0" i="1" smtClean="0">
                              <a:latin typeface="Cambria Math" panose="02040503050406030204" pitchFamily="18" charset="0"/>
                            </a:rPr>
                            <m:t>2</m:t>
                          </m:r>
                        </m:den>
                      </m:f>
                      <m:r>
                        <a:rPr lang="en-US" altLang="ko-KR" sz="2000" b="0" i="1" smtClean="0">
                          <a:latin typeface="Cambria Math" panose="02040503050406030204" pitchFamily="18" charset="0"/>
                        </a:rPr>
                        <m:t>𝛼</m:t>
                      </m:r>
                      <m:r>
                        <a:rPr lang="en-US" altLang="ko-KR" sz="2000" b="0" i="1" smtClean="0">
                          <a:latin typeface="Cambria Math" panose="02040503050406030204" pitchFamily="18" charset="0"/>
                        </a:rPr>
                        <m:t>𝑀</m:t>
                      </m:r>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𝑑𝑅</m:t>
                                  </m:r>
                                </m:num>
                                <m:den>
                                  <m:r>
                                    <a:rPr lang="en-US" altLang="ko-KR" sz="2000" b="0" i="1" smtClean="0">
                                      <a:latin typeface="Cambria Math" panose="02040503050406030204" pitchFamily="18" charset="0"/>
                                    </a:rPr>
                                    <m:t>𝑑𝑡</m:t>
                                  </m:r>
                                </m:den>
                              </m:f>
                            </m:e>
                          </m:d>
                        </m:e>
                        <m:sup>
                          <m:r>
                            <a:rPr lang="en-US" altLang="ko-KR" sz="2000" b="0" i="1" smtClean="0">
                              <a:latin typeface="Cambria Math" panose="02040503050406030204" pitchFamily="18" charset="0"/>
                            </a:rPr>
                            <m:t>2</m:t>
                          </m:r>
                        </m:sup>
                      </m:sSup>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𝜈</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𝐺</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𝑀</m:t>
                              </m:r>
                            </m:e>
                            <m:sup>
                              <m:r>
                                <a:rPr lang="en-US" altLang="ko-KR" sz="2000" b="0" i="1" smtClean="0">
                                  <a:latin typeface="Cambria Math" panose="02040503050406030204" pitchFamily="18" charset="0"/>
                                </a:rPr>
                                <m:t>2</m:t>
                              </m:r>
                            </m:sup>
                          </m:sSup>
                        </m:num>
                        <m:den>
                          <m:r>
                            <a:rPr lang="en-US" altLang="ko-KR" sz="2000" b="0" i="1" smtClean="0">
                              <a:latin typeface="Cambria Math" panose="02040503050406030204" pitchFamily="18" charset="0"/>
                            </a:rPr>
                            <m:t>𝑅</m:t>
                          </m:r>
                        </m:den>
                      </m:f>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𝜎</m:t>
                      </m:r>
                      <m:f>
                        <m:fPr>
                          <m:ctrlPr>
                            <a:rPr lang="en-US" altLang="ko-KR" sz="2000" b="0" i="1" smtClean="0">
                              <a:latin typeface="Cambria Math" panose="02040503050406030204" pitchFamily="18" charset="0"/>
                            </a:rPr>
                          </m:ctrlPr>
                        </m:fPr>
                        <m:num>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ℏ</m:t>
                              </m:r>
                            </m:e>
                            <m:sup>
                              <m:r>
                                <a:rPr lang="en-US" altLang="ko-KR" sz="2000" b="0" i="1" smtClean="0">
                                  <a:latin typeface="Cambria Math" panose="02040503050406030204" pitchFamily="18" charset="0"/>
                                </a:rPr>
                                <m:t>2</m:t>
                              </m:r>
                            </m:sup>
                          </m:sSup>
                        </m:num>
                        <m:den>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up>
                              <m:r>
                                <a:rPr lang="en-US" altLang="ko-KR" sz="2000" b="0" i="1" smtClean="0">
                                  <a:latin typeface="Cambria Math" panose="02040503050406030204" pitchFamily="18" charset="0"/>
                                </a:rPr>
                                <m:t>2</m:t>
                              </m:r>
                            </m:sup>
                          </m:sSubSup>
                        </m:den>
                      </m:f>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𝑀</m:t>
                          </m:r>
                        </m:num>
                        <m:den>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𝑅</m:t>
                              </m:r>
                            </m:e>
                            <m:sup>
                              <m:r>
                                <a:rPr lang="en-US" altLang="ko-KR" sz="2000" b="0" i="1" smtClean="0">
                                  <a:latin typeface="Cambria Math" panose="02040503050406030204" pitchFamily="18" charset="0"/>
                                </a:rPr>
                                <m:t>2</m:t>
                              </m:r>
                            </m:sup>
                          </m:sSup>
                        </m:den>
                      </m:f>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𝜁</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2</m:t>
                          </m:r>
                          <m:r>
                            <a:rPr lang="en-US" altLang="ko-KR" sz="2000" b="0" i="1" smtClean="0">
                              <a:latin typeface="Cambria Math" panose="02040503050406030204" pitchFamily="18" charset="0"/>
                            </a:rPr>
                            <m:t>𝜋</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𝑎</m:t>
                              </m:r>
                            </m:e>
                            <m:sub>
                              <m:r>
                                <a:rPr lang="en-US" altLang="ko-KR" sz="2000" b="0" i="1" smtClean="0">
                                  <a:latin typeface="Cambria Math" panose="02040503050406030204" pitchFamily="18" charset="0"/>
                                </a:rPr>
                                <m:t>𝑠</m:t>
                              </m:r>
                            </m:sub>
                          </m:sSub>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ℏ</m:t>
                              </m:r>
                            </m:e>
                            <m:sup>
                              <m:r>
                                <a:rPr lang="en-US" altLang="ko-KR" sz="2000" b="0" i="1" smtClean="0">
                                  <a:latin typeface="Cambria Math" panose="02040503050406030204" pitchFamily="18" charset="0"/>
                                </a:rPr>
                                <m:t>2</m:t>
                              </m:r>
                            </m:sup>
                          </m:sSup>
                        </m:num>
                        <m:den>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up>
                              <m:r>
                                <a:rPr lang="en-US" altLang="ko-KR" sz="2000" b="0" i="1" smtClean="0">
                                  <a:latin typeface="Cambria Math" panose="02040503050406030204" pitchFamily="18" charset="0"/>
                                </a:rPr>
                                <m:t>3</m:t>
                              </m:r>
                            </m:sup>
                          </m:sSubSup>
                        </m:den>
                      </m:f>
                      <m:f>
                        <m:fPr>
                          <m:ctrlPr>
                            <a:rPr lang="en-US" altLang="ko-KR" sz="2000" b="0" i="1" smtClean="0">
                              <a:latin typeface="Cambria Math" panose="02040503050406030204" pitchFamily="18" charset="0"/>
                            </a:rPr>
                          </m:ctrlPr>
                        </m:fPr>
                        <m:num>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𝑀</m:t>
                              </m:r>
                            </m:e>
                            <m:sup>
                              <m:r>
                                <a:rPr lang="en-US" altLang="ko-KR" sz="2000" b="0" i="1" smtClean="0">
                                  <a:latin typeface="Cambria Math" panose="02040503050406030204" pitchFamily="18" charset="0"/>
                                </a:rPr>
                                <m:t>2</m:t>
                              </m:r>
                            </m:sup>
                          </m:sSup>
                        </m:num>
                        <m:den>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𝑅</m:t>
                              </m:r>
                            </m:e>
                            <m:sup>
                              <m:r>
                                <a:rPr lang="en-US" altLang="ko-KR" sz="2000" b="0" i="1" smtClean="0">
                                  <a:latin typeface="Cambria Math" panose="02040503050406030204" pitchFamily="18" charset="0"/>
                                </a:rPr>
                                <m:t>3</m:t>
                              </m:r>
                            </m:sup>
                          </m:sSup>
                        </m:den>
                      </m:f>
                    </m:oMath>
                  </m:oMathPara>
                </a14:m>
                <a:endParaRPr lang="en-US" altLang="ko-KR" sz="2000" b="0" i="1" dirty="0">
                  <a:latin typeface="Cambria Math" panose="02040503050406030204" pitchFamily="18" charset="0"/>
                </a:endParaRPr>
              </a:p>
              <a:p>
                <a:pPr marL="0" indent="0">
                  <a:buNone/>
                </a:pPr>
                <a:endParaRPr lang="en-US" altLang="ko-KR" sz="2000" b="0" i="1" dirty="0">
                  <a:latin typeface="Cambria Math" panose="02040503050406030204" pitchFamily="18" charset="0"/>
                </a:endParaRPr>
              </a:p>
              <a:p>
                <a:pPr marL="0" indent="0">
                  <a:buNone/>
                </a:pPr>
                <a:r>
                  <a:rPr lang="en-US" altLang="ko-KR" sz="1400" b="0" dirty="0"/>
                  <a:t>(Coeff. </a:t>
                </a:r>
                <a14:m>
                  <m:oMath xmlns:m="http://schemas.openxmlformats.org/officeDocument/2006/math">
                    <m:r>
                      <a:rPr lang="en-US" altLang="ko-KR" sz="1400" b="0" i="1" smtClean="0">
                        <a:latin typeface="Cambria Math" panose="02040503050406030204" pitchFamily="18" charset="0"/>
                      </a:rPr>
                      <m:t>𝛼</m:t>
                    </m:r>
                  </m:oMath>
                </a14:m>
                <a:r>
                  <a:rPr lang="en-US" altLang="ko-KR" sz="1400" b="0" dirty="0"/>
                  <a:t>, </a:t>
                </a:r>
                <a14:m>
                  <m:oMath xmlns:m="http://schemas.openxmlformats.org/officeDocument/2006/math">
                    <m:r>
                      <a:rPr lang="en-US" altLang="ko-KR" sz="1400" b="0" i="1" smtClean="0">
                        <a:latin typeface="Cambria Math" panose="02040503050406030204" pitchFamily="18" charset="0"/>
                      </a:rPr>
                      <m:t>𝜈</m:t>
                    </m:r>
                  </m:oMath>
                </a14:m>
                <a:r>
                  <a:rPr lang="en-US" altLang="ko-KR" sz="1400" b="0" dirty="0"/>
                  <a:t>, </a:t>
                </a:r>
                <a14:m>
                  <m:oMath xmlns:m="http://schemas.openxmlformats.org/officeDocument/2006/math">
                    <m:r>
                      <a:rPr lang="en-US" altLang="ko-KR" sz="1400" b="0" i="1" smtClean="0">
                        <a:latin typeface="Cambria Math" panose="02040503050406030204" pitchFamily="18" charset="0"/>
                      </a:rPr>
                      <m:t>𝜎</m:t>
                    </m:r>
                  </m:oMath>
                </a14:m>
                <a:r>
                  <a:rPr lang="en-US" altLang="ko-KR" sz="1400" b="0" dirty="0"/>
                  <a:t> and </a:t>
                </a:r>
                <a14:m>
                  <m:oMath xmlns:m="http://schemas.openxmlformats.org/officeDocument/2006/math">
                    <m:r>
                      <a:rPr lang="en-US" altLang="ko-KR" sz="1400" b="0" i="1" smtClean="0">
                        <a:latin typeface="Cambria Math" panose="02040503050406030204" pitchFamily="18" charset="0"/>
                      </a:rPr>
                      <m:t>𝜁</m:t>
                    </m:r>
                  </m:oMath>
                </a14:m>
                <a:r>
                  <a:rPr lang="en-US" altLang="ko-KR" sz="1400" b="0" dirty="0"/>
                  <a:t> depend on the shape of </a:t>
                </a:r>
                <a14:m>
                  <m:oMath xmlns:m="http://schemas.openxmlformats.org/officeDocument/2006/math">
                    <m:r>
                      <a:rPr lang="en-US" altLang="ko-KR" sz="1400" b="0" i="1" smtClean="0">
                        <a:latin typeface="Cambria Math" panose="02040503050406030204" pitchFamily="18" charset="0"/>
                      </a:rPr>
                      <m:t>𝜌</m:t>
                    </m:r>
                    <m:d>
                      <m:dPr>
                        <m:ctrlPr>
                          <a:rPr lang="en-US" altLang="ko-KR" sz="1400" b="0" i="1" smtClean="0">
                            <a:latin typeface="Cambria Math" panose="02040503050406030204" pitchFamily="18" charset="0"/>
                          </a:rPr>
                        </m:ctrlPr>
                      </m:dPr>
                      <m:e>
                        <m:r>
                          <a:rPr lang="en-US" altLang="ko-KR" sz="1400" b="0" i="1" smtClean="0">
                            <a:latin typeface="Cambria Math" panose="02040503050406030204" pitchFamily="18" charset="0"/>
                          </a:rPr>
                          <m:t>𝑅</m:t>
                        </m:r>
                      </m:e>
                    </m:d>
                  </m:oMath>
                </a14:m>
                <a:r>
                  <a:rPr lang="en-US" altLang="ko-KR" sz="1400" b="0" dirty="0"/>
                  <a:t>)</a:t>
                </a:r>
              </a:p>
              <a:p>
                <a:r>
                  <a:rPr lang="en-US" altLang="ko-KR" sz="2000" dirty="0"/>
                  <a:t>Equilibrium :</a:t>
                </a:r>
                <a14:m>
                  <m:oMath xmlns:m="http://schemas.openxmlformats.org/officeDocument/2006/math">
                    <m:r>
                      <a:rPr lang="en-US" altLang="ko-KR" sz="2000" b="0" i="0" smtClean="0">
                        <a:latin typeface="Cambria Math" panose="02040503050406030204" pitchFamily="18" charset="0"/>
                      </a:rPr>
                      <m:t> </m:t>
                    </m:r>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𝑉</m:t>
                        </m:r>
                      </m:e>
                      <m:sub>
                        <m:r>
                          <m:rPr>
                            <m:sty m:val="p"/>
                          </m:rPr>
                          <a:rPr lang="en-US" altLang="ko-KR" sz="2000" b="0" i="1" smtClean="0">
                            <a:latin typeface="Cambria Math" panose="02040503050406030204" pitchFamily="18" charset="0"/>
                          </a:rPr>
                          <m:t>eff</m:t>
                        </m:r>
                      </m:sub>
                      <m:sup>
                        <m:r>
                          <a:rPr lang="en-US" altLang="ko-KR" sz="2000" b="0" i="1" smtClean="0">
                            <a:latin typeface="Cambria Math" panose="02040503050406030204" pitchFamily="18" charset="0"/>
                          </a:rPr>
                          <m:t>′</m:t>
                        </m:r>
                      </m:sup>
                    </m:sSubSup>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𝑅</m:t>
                        </m:r>
                      </m:e>
                    </m:d>
                    <m:r>
                      <a:rPr lang="en-US" altLang="ko-KR" sz="2000" b="0" i="1" smtClean="0">
                        <a:latin typeface="Cambria Math" panose="02040503050406030204" pitchFamily="18" charset="0"/>
                      </a:rPr>
                      <m:t>=0</m:t>
                    </m:r>
                  </m:oMath>
                </a14:m>
                <a:r>
                  <a:rPr lang="en-US" altLang="ko-KR" sz="2000" dirty="0"/>
                  <a:t>  </a:t>
                </a:r>
                <a:r>
                  <a:rPr lang="ko-KR" altLang="en-US" sz="2000" dirty="0"/>
                  <a:t>⇒ </a:t>
                </a:r>
                <a:r>
                  <a:rPr lang="en-US" altLang="ko-KR" sz="2000" dirty="0"/>
                  <a:t> </a:t>
                </a:r>
                <a14:m>
                  <m:oMath xmlns:m="http://schemas.openxmlformats.org/officeDocument/2006/math">
                    <m:r>
                      <a:rPr lang="en-US" altLang="ko-KR" sz="2000" b="0" i="1" smtClean="0">
                        <a:latin typeface="Cambria Math" panose="02040503050406030204" pitchFamily="18" charset="0"/>
                      </a:rPr>
                      <m:t>2</m:t>
                    </m:r>
                    <m:sSub>
                      <m:sSubPr>
                        <m:ctrlPr>
                          <a:rPr lang="en-US" altLang="ko-KR" sz="2000" b="0" i="1" smtClean="0">
                            <a:latin typeface="Cambria Math" panose="02040503050406030204" pitchFamily="18" charset="0"/>
                          </a:rPr>
                        </m:ctrlPr>
                      </m:sSubPr>
                      <m:e>
                        <m:r>
                          <m:rPr>
                            <m:sty m:val="p"/>
                          </m:rPr>
                          <a:rPr lang="en-US" altLang="ko-KR" sz="2000" b="0" i="0" smtClean="0">
                            <a:latin typeface="Cambria Math" panose="02040503050406030204" pitchFamily="18" charset="0"/>
                          </a:rPr>
                          <m:t>Θ</m:t>
                        </m:r>
                      </m:e>
                      <m:sub>
                        <m:r>
                          <a:rPr lang="en-US" altLang="ko-KR" sz="2000" b="0" i="1" smtClean="0">
                            <a:latin typeface="Cambria Math" panose="02040503050406030204" pitchFamily="18" charset="0"/>
                          </a:rPr>
                          <m:t>𝑄</m:t>
                        </m:r>
                      </m:sub>
                    </m:sSub>
                    <m:r>
                      <a:rPr lang="en-US" altLang="ko-KR" sz="2000" b="0" i="1" smtClean="0">
                        <a:latin typeface="Cambria Math" panose="02040503050406030204" pitchFamily="18" charset="0"/>
                      </a:rPr>
                      <m:t>+3</m:t>
                    </m:r>
                    <m:r>
                      <a:rPr lang="en-US" altLang="ko-KR" sz="2000" b="0" i="1" smtClean="0">
                        <a:latin typeface="Cambria Math" panose="02040503050406030204" pitchFamily="18" charset="0"/>
                      </a:rPr>
                      <m:t>𝑈</m:t>
                    </m:r>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𝑊</m:t>
                    </m:r>
                    <m:r>
                      <a:rPr lang="en-US" altLang="ko-KR" sz="2000" b="0" i="1" smtClean="0">
                        <a:latin typeface="Cambria Math" panose="02040503050406030204" pitchFamily="18" charset="0"/>
                      </a:rPr>
                      <m:t>=0</m:t>
                    </m:r>
                  </m:oMath>
                </a14:m>
                <a:endParaRPr lang="en-US" altLang="ko-KR" sz="2000" dirty="0"/>
              </a:p>
            </p:txBody>
          </p:sp>
        </mc:Choice>
        <mc:Fallback xmlns="">
          <p:sp>
            <p:nvSpPr>
              <p:cNvPr id="19" name="내용 개체 틀 2">
                <a:extLst>
                  <a:ext uri="{FF2B5EF4-FFF2-40B4-BE49-F238E27FC236}">
                    <a16:creationId xmlns:a16="http://schemas.microsoft.com/office/drawing/2014/main" id="{B7B524DC-E92A-945F-F468-5E31149A33DD}"/>
                  </a:ext>
                </a:extLst>
              </p:cNvPr>
              <p:cNvSpPr>
                <a:spLocks noGrp="1" noRot="1" noChangeAspect="1" noMove="1" noResize="1" noEditPoints="1" noAdjustHandles="1" noChangeArrowheads="1" noChangeShapeType="1" noTextEdit="1"/>
              </p:cNvSpPr>
              <p:nvPr>
                <p:ph idx="1"/>
              </p:nvPr>
            </p:nvSpPr>
            <p:spPr>
              <a:xfrm>
                <a:off x="254680" y="1341405"/>
                <a:ext cx="7168675" cy="3673047"/>
              </a:xfrm>
              <a:blipFill>
                <a:blip r:embed="rId3"/>
                <a:stretch>
                  <a:fillRect l="-765" t="-166"/>
                </a:stretch>
              </a:blipFill>
            </p:spPr>
            <p:txBody>
              <a:bodyPr/>
              <a:lstStyle/>
              <a:p>
                <a:r>
                  <a:rPr lang="ko-KR" altLang="en-US">
                    <a:noFill/>
                  </a:rPr>
                  <a:t> </a:t>
                </a:r>
              </a:p>
            </p:txBody>
          </p:sp>
        </mc:Fallback>
      </mc:AlternateContent>
      <p:cxnSp>
        <p:nvCxnSpPr>
          <p:cNvPr id="28" name="직선 연결선 27">
            <a:extLst>
              <a:ext uri="{FF2B5EF4-FFF2-40B4-BE49-F238E27FC236}">
                <a16:creationId xmlns:a16="http://schemas.microsoft.com/office/drawing/2014/main" id="{63CC2704-6ACF-BE16-9E55-1BFAABD68E77}"/>
              </a:ext>
            </a:extLst>
          </p:cNvPr>
          <p:cNvCxnSpPr>
            <a:cxnSpLocks/>
          </p:cNvCxnSpPr>
          <p:nvPr/>
        </p:nvCxnSpPr>
        <p:spPr>
          <a:xfrm>
            <a:off x="2993317" y="3835369"/>
            <a:ext cx="96908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직선 연결선 29">
            <a:extLst>
              <a:ext uri="{FF2B5EF4-FFF2-40B4-BE49-F238E27FC236}">
                <a16:creationId xmlns:a16="http://schemas.microsoft.com/office/drawing/2014/main" id="{B3B9B7CB-B2A4-9862-0FBB-D6DDB5B1C455}"/>
              </a:ext>
            </a:extLst>
          </p:cNvPr>
          <p:cNvCxnSpPr>
            <a:cxnSpLocks/>
          </p:cNvCxnSpPr>
          <p:nvPr/>
        </p:nvCxnSpPr>
        <p:spPr>
          <a:xfrm>
            <a:off x="4248838" y="3892577"/>
            <a:ext cx="92293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직선 연결선 30">
            <a:extLst>
              <a:ext uri="{FF2B5EF4-FFF2-40B4-BE49-F238E27FC236}">
                <a16:creationId xmlns:a16="http://schemas.microsoft.com/office/drawing/2014/main" id="{16DCA5D2-3A8A-DB19-795A-FE3DD662DB86}"/>
              </a:ext>
            </a:extLst>
          </p:cNvPr>
          <p:cNvCxnSpPr>
            <a:cxnSpLocks/>
          </p:cNvCxnSpPr>
          <p:nvPr/>
        </p:nvCxnSpPr>
        <p:spPr>
          <a:xfrm>
            <a:off x="5443539" y="3892577"/>
            <a:ext cx="1380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9E913EE-4D9E-2EAD-B3FD-62598A1E0AFA}"/>
                  </a:ext>
                </a:extLst>
              </p:cNvPr>
              <p:cNvSpPr txBox="1"/>
              <p:nvPr/>
            </p:nvSpPr>
            <p:spPr>
              <a:xfrm>
                <a:off x="3078481" y="3835369"/>
                <a:ext cx="76461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solidFill>
                            <a:schemeClr val="accent6">
                              <a:lumMod val="75000"/>
                            </a:schemeClr>
                          </a:solidFill>
                          <a:latin typeface="Cambria Math" panose="02040503050406030204" pitchFamily="18" charset="0"/>
                        </a:rPr>
                        <m:t>𝑊</m:t>
                      </m:r>
                      <m:d>
                        <m:dPr>
                          <m:ctrlPr>
                            <a:rPr lang="en-US" altLang="ko-KR" b="0" i="1" smtClean="0">
                              <a:solidFill>
                                <a:schemeClr val="accent6">
                                  <a:lumMod val="75000"/>
                                </a:schemeClr>
                              </a:solidFill>
                              <a:latin typeface="Cambria Math" panose="02040503050406030204" pitchFamily="18" charset="0"/>
                            </a:rPr>
                          </m:ctrlPr>
                        </m:dPr>
                        <m:e>
                          <m:r>
                            <a:rPr lang="en-US" altLang="ko-KR" b="0" i="1" smtClean="0">
                              <a:solidFill>
                                <a:schemeClr val="accent6">
                                  <a:lumMod val="75000"/>
                                </a:schemeClr>
                              </a:solidFill>
                              <a:latin typeface="Cambria Math" panose="02040503050406030204" pitchFamily="18" charset="0"/>
                            </a:rPr>
                            <m:t>𝑅</m:t>
                          </m:r>
                        </m:e>
                      </m:d>
                    </m:oMath>
                  </m:oMathPara>
                </a14:m>
                <a:endParaRPr lang="ko-KR" altLang="en-US" dirty="0">
                  <a:solidFill>
                    <a:schemeClr val="accent6">
                      <a:lumMod val="75000"/>
                    </a:schemeClr>
                  </a:solidFill>
                </a:endParaRPr>
              </a:p>
            </p:txBody>
          </p:sp>
        </mc:Choice>
        <mc:Fallback xmlns="">
          <p:sp>
            <p:nvSpPr>
              <p:cNvPr id="40" name="TextBox 39">
                <a:extLst>
                  <a:ext uri="{FF2B5EF4-FFF2-40B4-BE49-F238E27FC236}">
                    <a16:creationId xmlns:a16="http://schemas.microsoft.com/office/drawing/2014/main" id="{59E913EE-4D9E-2EAD-B3FD-62598A1E0AFA}"/>
                  </a:ext>
                </a:extLst>
              </p:cNvPr>
              <p:cNvSpPr txBox="1">
                <a:spLocks noRot="1" noChangeAspect="1" noMove="1" noResize="1" noEditPoints="1" noAdjustHandles="1" noChangeArrowheads="1" noChangeShapeType="1" noTextEdit="1"/>
              </p:cNvSpPr>
              <p:nvPr/>
            </p:nvSpPr>
            <p:spPr>
              <a:xfrm>
                <a:off x="3078481" y="3835369"/>
                <a:ext cx="764610" cy="369332"/>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18A1F85-2094-BC2E-0295-B3EFF08D2286}"/>
                  </a:ext>
                </a:extLst>
              </p:cNvPr>
              <p:cNvSpPr txBox="1"/>
              <p:nvPr/>
            </p:nvSpPr>
            <p:spPr>
              <a:xfrm>
                <a:off x="4277748" y="3892577"/>
                <a:ext cx="865109" cy="3888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rgbClr val="0000FF"/>
                              </a:solidFill>
                              <a:latin typeface="Cambria Math" panose="02040503050406030204" pitchFamily="18" charset="0"/>
                            </a:rPr>
                          </m:ctrlPr>
                        </m:sSubPr>
                        <m:e>
                          <m:r>
                            <m:rPr>
                              <m:sty m:val="p"/>
                            </m:rPr>
                            <a:rPr lang="en-US" altLang="ko-KR" b="0" i="0" smtClean="0">
                              <a:solidFill>
                                <a:srgbClr val="0000FF"/>
                              </a:solidFill>
                              <a:latin typeface="Cambria Math" panose="02040503050406030204" pitchFamily="18" charset="0"/>
                            </a:rPr>
                            <m:t>Θ</m:t>
                          </m:r>
                        </m:e>
                        <m:sub>
                          <m:r>
                            <a:rPr lang="en-US" altLang="ko-KR" b="0" i="1" smtClean="0">
                              <a:solidFill>
                                <a:srgbClr val="0000FF"/>
                              </a:solidFill>
                              <a:latin typeface="Cambria Math" panose="02040503050406030204" pitchFamily="18" charset="0"/>
                            </a:rPr>
                            <m:t>𝑄</m:t>
                          </m:r>
                        </m:sub>
                      </m:sSub>
                      <m:d>
                        <m:dPr>
                          <m:ctrlPr>
                            <a:rPr lang="en-US" altLang="ko-KR" b="0" i="1" smtClean="0">
                              <a:solidFill>
                                <a:srgbClr val="0000FF"/>
                              </a:solidFill>
                              <a:latin typeface="Cambria Math" panose="02040503050406030204" pitchFamily="18" charset="0"/>
                            </a:rPr>
                          </m:ctrlPr>
                        </m:dPr>
                        <m:e>
                          <m:r>
                            <a:rPr lang="en-US" altLang="ko-KR" b="0" i="1" smtClean="0">
                              <a:solidFill>
                                <a:srgbClr val="0000FF"/>
                              </a:solidFill>
                              <a:latin typeface="Cambria Math" panose="02040503050406030204" pitchFamily="18" charset="0"/>
                            </a:rPr>
                            <m:t>𝑅</m:t>
                          </m:r>
                        </m:e>
                      </m:d>
                    </m:oMath>
                  </m:oMathPara>
                </a14:m>
                <a:endParaRPr lang="ko-KR" altLang="en-US" dirty="0">
                  <a:solidFill>
                    <a:srgbClr val="0000FF"/>
                  </a:solidFill>
                </a:endParaRPr>
              </a:p>
            </p:txBody>
          </p:sp>
        </mc:Choice>
        <mc:Fallback xmlns="">
          <p:sp>
            <p:nvSpPr>
              <p:cNvPr id="41" name="TextBox 40">
                <a:extLst>
                  <a:ext uri="{FF2B5EF4-FFF2-40B4-BE49-F238E27FC236}">
                    <a16:creationId xmlns:a16="http://schemas.microsoft.com/office/drawing/2014/main" id="{C18A1F85-2094-BC2E-0295-B3EFF08D2286}"/>
                  </a:ext>
                </a:extLst>
              </p:cNvPr>
              <p:cNvSpPr txBox="1">
                <a:spLocks noRot="1" noChangeAspect="1" noMove="1" noResize="1" noEditPoints="1" noAdjustHandles="1" noChangeArrowheads="1" noChangeShapeType="1" noTextEdit="1"/>
              </p:cNvSpPr>
              <p:nvPr/>
            </p:nvSpPr>
            <p:spPr>
              <a:xfrm>
                <a:off x="4277748" y="3892577"/>
                <a:ext cx="865109" cy="388889"/>
              </a:xfrm>
              <a:prstGeom prst="rect">
                <a:avLst/>
              </a:prstGeom>
              <a:blipFill>
                <a:blip r:embed="rId5"/>
                <a:stretch>
                  <a:fillRect b="-793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E2DC8D3-FD91-641F-8797-A85D59D7EB4A}"/>
                  </a:ext>
                </a:extLst>
              </p:cNvPr>
              <p:cNvSpPr txBox="1"/>
              <p:nvPr/>
            </p:nvSpPr>
            <p:spPr>
              <a:xfrm>
                <a:off x="5760288" y="3892577"/>
                <a:ext cx="7465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b="0" i="1" smtClean="0">
                          <a:solidFill>
                            <a:srgbClr val="FF0000"/>
                          </a:solidFill>
                          <a:latin typeface="Cambria Math" panose="02040503050406030204" pitchFamily="18" charset="0"/>
                        </a:rPr>
                        <m:t>𝑈</m:t>
                      </m:r>
                      <m:d>
                        <m:dPr>
                          <m:ctrlPr>
                            <a:rPr lang="en-US" altLang="ko-KR" b="0" i="1" smtClean="0">
                              <a:solidFill>
                                <a:srgbClr val="FF0000"/>
                              </a:solidFill>
                              <a:latin typeface="Cambria Math" panose="02040503050406030204" pitchFamily="18" charset="0"/>
                            </a:rPr>
                          </m:ctrlPr>
                        </m:dPr>
                        <m:e>
                          <m:r>
                            <a:rPr lang="en-US" altLang="ko-KR" b="0" i="1" smtClean="0">
                              <a:solidFill>
                                <a:srgbClr val="FF0000"/>
                              </a:solidFill>
                              <a:latin typeface="Cambria Math" panose="02040503050406030204" pitchFamily="18" charset="0"/>
                            </a:rPr>
                            <m:t>𝑅</m:t>
                          </m:r>
                        </m:e>
                      </m:d>
                    </m:oMath>
                  </m:oMathPara>
                </a14:m>
                <a:endParaRPr lang="ko-KR" altLang="en-US" dirty="0">
                  <a:solidFill>
                    <a:srgbClr val="FF0000"/>
                  </a:solidFill>
                </a:endParaRPr>
              </a:p>
            </p:txBody>
          </p:sp>
        </mc:Choice>
        <mc:Fallback xmlns="">
          <p:sp>
            <p:nvSpPr>
              <p:cNvPr id="42" name="TextBox 41">
                <a:extLst>
                  <a:ext uri="{FF2B5EF4-FFF2-40B4-BE49-F238E27FC236}">
                    <a16:creationId xmlns:a16="http://schemas.microsoft.com/office/drawing/2014/main" id="{FE2DC8D3-FD91-641F-8797-A85D59D7EB4A}"/>
                  </a:ext>
                </a:extLst>
              </p:cNvPr>
              <p:cNvSpPr txBox="1">
                <a:spLocks noRot="1" noChangeAspect="1" noMove="1" noResize="1" noEditPoints="1" noAdjustHandles="1" noChangeArrowheads="1" noChangeShapeType="1" noTextEdit="1"/>
              </p:cNvSpPr>
              <p:nvPr/>
            </p:nvSpPr>
            <p:spPr>
              <a:xfrm>
                <a:off x="5760288" y="3892577"/>
                <a:ext cx="746550" cy="369332"/>
              </a:xfrm>
              <a:prstGeom prst="rect">
                <a:avLst/>
              </a:prstGeom>
              <a:blipFill>
                <a:blip r:embed="rId6"/>
                <a:stretch>
                  <a:fillRect/>
                </a:stretch>
              </a:blipFill>
            </p:spPr>
            <p:txBody>
              <a:bodyPr/>
              <a:lstStyle/>
              <a:p>
                <a:r>
                  <a:rPr lang="ko-KR" altLang="en-US">
                    <a:noFill/>
                  </a:rPr>
                  <a:t> </a:t>
                </a:r>
              </a:p>
            </p:txBody>
          </p:sp>
        </mc:Fallback>
      </mc:AlternateContent>
      <p:pic>
        <p:nvPicPr>
          <p:cNvPr id="52" name="그림 51">
            <a:extLst>
              <a:ext uri="{FF2B5EF4-FFF2-40B4-BE49-F238E27FC236}">
                <a16:creationId xmlns:a16="http://schemas.microsoft.com/office/drawing/2014/main" id="{F293B6EC-9716-6260-03DE-94914F79F8F8}"/>
              </a:ext>
            </a:extLst>
          </p:cNvPr>
          <p:cNvPicPr>
            <a:picLocks noChangeAspect="1"/>
          </p:cNvPicPr>
          <p:nvPr/>
        </p:nvPicPr>
        <p:blipFill>
          <a:blip r:embed="rId7"/>
          <a:stretch>
            <a:fillRect/>
          </a:stretch>
        </p:blipFill>
        <p:spPr>
          <a:xfrm>
            <a:off x="7452265" y="3451149"/>
            <a:ext cx="4497008" cy="3138337"/>
          </a:xfrm>
          <a:prstGeom prst="rect">
            <a:avLst/>
          </a:prstGeom>
        </p:spPr>
      </p:pic>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3BA121E-3F69-AB4E-8C18-71B74270C1D2}"/>
                  </a:ext>
                </a:extLst>
              </p:cNvPr>
              <p:cNvSpPr txBox="1"/>
              <p:nvPr/>
            </p:nvSpPr>
            <p:spPr>
              <a:xfrm rot="16200000">
                <a:off x="6097567" y="4856778"/>
                <a:ext cx="2808589" cy="3270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𝑉</m:t>
                          </m:r>
                        </m:e>
                        <m:sub>
                          <m:r>
                            <m:rPr>
                              <m:sty m:val="p"/>
                            </m:rPr>
                            <a:rPr lang="en-US" altLang="ko-KR" sz="1400" b="0" i="1" smtClean="0">
                              <a:latin typeface="Cambria Math" panose="02040503050406030204" pitchFamily="18" charset="0"/>
                            </a:rPr>
                            <m:t>eff</m:t>
                          </m:r>
                        </m:sub>
                      </m:sSub>
                      <m:d>
                        <m:dPr>
                          <m:ctrlPr>
                            <a:rPr lang="en-US" altLang="ko-KR" sz="1400" b="0" i="1" smtClean="0">
                              <a:latin typeface="Cambria Math" panose="02040503050406030204" pitchFamily="18" charset="0"/>
                            </a:rPr>
                          </m:ctrlPr>
                        </m:dPr>
                        <m:e>
                          <m:r>
                            <a:rPr lang="en-US" altLang="ko-KR" sz="1400" b="0" i="1" smtClean="0">
                              <a:latin typeface="Cambria Math" panose="02040503050406030204" pitchFamily="18" charset="0"/>
                            </a:rPr>
                            <m:t>𝑅</m:t>
                          </m:r>
                        </m:e>
                      </m:d>
                      <m:r>
                        <a:rPr lang="en-US" altLang="ko-KR" sz="1400" b="0" i="1" smtClean="0">
                          <a:latin typeface="Cambria Math" panose="02040503050406030204" pitchFamily="18" charset="0"/>
                        </a:rPr>
                        <m:t>=</m:t>
                      </m:r>
                      <m:r>
                        <a:rPr lang="en-US" altLang="ko-KR" sz="1400" b="0" i="1" smtClean="0">
                          <a:latin typeface="Cambria Math" panose="02040503050406030204" pitchFamily="18" charset="0"/>
                        </a:rPr>
                        <m:t>𝑊</m:t>
                      </m:r>
                      <m:d>
                        <m:dPr>
                          <m:ctrlPr>
                            <a:rPr lang="en-US" altLang="ko-KR" sz="1400" b="0" i="1" smtClean="0">
                              <a:latin typeface="Cambria Math" panose="02040503050406030204" pitchFamily="18" charset="0"/>
                            </a:rPr>
                          </m:ctrlPr>
                        </m:dPr>
                        <m:e>
                          <m:r>
                            <a:rPr lang="en-US" altLang="ko-KR" sz="1400" b="0" i="1" smtClean="0">
                              <a:latin typeface="Cambria Math" panose="02040503050406030204" pitchFamily="18" charset="0"/>
                            </a:rPr>
                            <m:t>𝑅</m:t>
                          </m:r>
                        </m:e>
                      </m:d>
                      <m:r>
                        <a:rPr lang="en-US" altLang="ko-KR" sz="1400" b="0" i="1" smtClean="0">
                          <a:latin typeface="Cambria Math" panose="02040503050406030204" pitchFamily="18" charset="0"/>
                        </a:rPr>
                        <m:t>+</m:t>
                      </m:r>
                      <m:sSub>
                        <m:sSubPr>
                          <m:ctrlPr>
                            <a:rPr lang="en-US" altLang="ko-KR" sz="1400" b="0" i="1" smtClean="0">
                              <a:latin typeface="Cambria Math" panose="02040503050406030204" pitchFamily="18" charset="0"/>
                            </a:rPr>
                          </m:ctrlPr>
                        </m:sSubPr>
                        <m:e>
                          <m:r>
                            <m:rPr>
                              <m:sty m:val="p"/>
                            </m:rPr>
                            <a:rPr lang="en-US" altLang="ko-KR" sz="1400" b="0" i="0" smtClean="0">
                              <a:latin typeface="Cambria Math" panose="02040503050406030204" pitchFamily="18" charset="0"/>
                            </a:rPr>
                            <m:t>Θ</m:t>
                          </m:r>
                        </m:e>
                        <m:sub>
                          <m:r>
                            <a:rPr lang="en-US" altLang="ko-KR" sz="1400" b="0" i="1" smtClean="0">
                              <a:latin typeface="Cambria Math" panose="02040503050406030204" pitchFamily="18" charset="0"/>
                            </a:rPr>
                            <m:t>𝑄</m:t>
                          </m:r>
                        </m:sub>
                      </m:sSub>
                      <m:d>
                        <m:dPr>
                          <m:ctrlPr>
                            <a:rPr lang="en-US" altLang="ko-KR" sz="1400" b="0" i="1" smtClean="0">
                              <a:latin typeface="Cambria Math" panose="02040503050406030204" pitchFamily="18" charset="0"/>
                            </a:rPr>
                          </m:ctrlPr>
                        </m:dPr>
                        <m:e>
                          <m:r>
                            <a:rPr lang="en-US" altLang="ko-KR" sz="1400" b="0" i="1" smtClean="0">
                              <a:latin typeface="Cambria Math" panose="02040503050406030204" pitchFamily="18" charset="0"/>
                            </a:rPr>
                            <m:t>𝑅</m:t>
                          </m:r>
                        </m:e>
                      </m:d>
                      <m:r>
                        <a:rPr lang="en-US" altLang="ko-KR" sz="1400" b="0" i="1" smtClean="0">
                          <a:latin typeface="Cambria Math" panose="02040503050406030204" pitchFamily="18" charset="0"/>
                        </a:rPr>
                        <m:t>+</m:t>
                      </m:r>
                      <m:r>
                        <a:rPr lang="en-US" altLang="ko-KR" sz="1400" b="0" i="1" smtClean="0">
                          <a:latin typeface="Cambria Math" panose="02040503050406030204" pitchFamily="18" charset="0"/>
                        </a:rPr>
                        <m:t>𝑈</m:t>
                      </m:r>
                      <m:d>
                        <m:dPr>
                          <m:ctrlPr>
                            <a:rPr lang="en-US" altLang="ko-KR" sz="1400" b="0" i="1" smtClean="0">
                              <a:latin typeface="Cambria Math" panose="02040503050406030204" pitchFamily="18" charset="0"/>
                            </a:rPr>
                          </m:ctrlPr>
                        </m:dPr>
                        <m:e>
                          <m:r>
                            <a:rPr lang="en-US" altLang="ko-KR" sz="1400" b="0" i="1" smtClean="0">
                              <a:latin typeface="Cambria Math" panose="02040503050406030204" pitchFamily="18" charset="0"/>
                            </a:rPr>
                            <m:t>𝑅</m:t>
                          </m:r>
                        </m:e>
                      </m:d>
                    </m:oMath>
                  </m:oMathPara>
                </a14:m>
                <a:endParaRPr lang="ko-KR" altLang="en-US" sz="1400" dirty="0"/>
              </a:p>
            </p:txBody>
          </p:sp>
        </mc:Choice>
        <mc:Fallback xmlns="">
          <p:sp>
            <p:nvSpPr>
              <p:cNvPr id="61" name="TextBox 60">
                <a:extLst>
                  <a:ext uri="{FF2B5EF4-FFF2-40B4-BE49-F238E27FC236}">
                    <a16:creationId xmlns:a16="http://schemas.microsoft.com/office/drawing/2014/main" id="{13BA121E-3F69-AB4E-8C18-71B74270C1D2}"/>
                  </a:ext>
                </a:extLst>
              </p:cNvPr>
              <p:cNvSpPr txBox="1">
                <a:spLocks noRot="1" noChangeAspect="1" noMove="1" noResize="1" noEditPoints="1" noAdjustHandles="1" noChangeArrowheads="1" noChangeShapeType="1" noTextEdit="1"/>
              </p:cNvSpPr>
              <p:nvPr/>
            </p:nvSpPr>
            <p:spPr>
              <a:xfrm rot="16200000">
                <a:off x="6097567" y="4856778"/>
                <a:ext cx="2808589" cy="327077"/>
              </a:xfrm>
              <a:prstGeom prst="rect">
                <a:avLst/>
              </a:prstGeom>
              <a:blipFill>
                <a:blip r:embed="rId8"/>
                <a:stretch>
                  <a:fillRect r="-3774"/>
                </a:stretch>
              </a:blipFill>
            </p:spPr>
            <p:txBody>
              <a:bodyPr/>
              <a:lstStyle/>
              <a:p>
                <a:r>
                  <a:rPr lang="ko-KR" altLang="en-US">
                    <a:noFill/>
                  </a:rPr>
                  <a:t> </a:t>
                </a:r>
              </a:p>
            </p:txBody>
          </p:sp>
        </mc:Fallback>
      </mc:AlternateContent>
      <p:sp>
        <p:nvSpPr>
          <p:cNvPr id="62" name="TextBox 61">
            <a:extLst>
              <a:ext uri="{FF2B5EF4-FFF2-40B4-BE49-F238E27FC236}">
                <a16:creationId xmlns:a16="http://schemas.microsoft.com/office/drawing/2014/main" id="{665F7A9C-58B2-1CBC-AD5D-D23A9182FE88}"/>
              </a:ext>
            </a:extLst>
          </p:cNvPr>
          <p:cNvSpPr txBox="1"/>
          <p:nvPr/>
        </p:nvSpPr>
        <p:spPr>
          <a:xfrm>
            <a:off x="10004088" y="3621172"/>
            <a:ext cx="1856335"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Chavanis</a:t>
            </a:r>
            <a:r>
              <a:rPr lang="en-US" altLang="ko-KR" sz="1400" dirty="0">
                <a:latin typeface="Arial" panose="020B0604020202020204" pitchFamily="34" charset="0"/>
                <a:cs typeface="Arial" panose="020B0604020202020204" pitchFamily="34" charset="0"/>
              </a:rPr>
              <a:t> 1103.2050]</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FF176E-E2E1-5A4A-9B00-B8C91656F06A}"/>
                  </a:ext>
                </a:extLst>
              </p:cNvPr>
              <p:cNvSpPr txBox="1"/>
              <p:nvPr/>
            </p:nvSpPr>
            <p:spPr>
              <a:xfrm>
                <a:off x="1236162" y="5014452"/>
                <a:ext cx="4948328" cy="1107867"/>
              </a:xfrm>
              <a:prstGeom prst="rect">
                <a:avLst/>
              </a:prstGeom>
              <a:noFill/>
              <a:ln w="28575">
                <a:solidFill>
                  <a:srgbClr val="FFC000"/>
                </a:solidFill>
              </a:ln>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𝑅</m:t>
                      </m:r>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𝜎</m:t>
                          </m:r>
                        </m:num>
                        <m:den>
                          <m:r>
                            <a:rPr lang="en-US" altLang="ko-KR" sz="2000" b="0" i="1" smtClean="0">
                              <a:latin typeface="Cambria Math" panose="02040503050406030204" pitchFamily="18" charset="0"/>
                            </a:rPr>
                            <m:t>𝜈</m:t>
                          </m:r>
                        </m:den>
                      </m:f>
                      <m:f>
                        <m:fPr>
                          <m:ctrlPr>
                            <a:rPr lang="en-US" altLang="ko-KR" sz="2000" b="0" i="1" smtClean="0">
                              <a:latin typeface="Cambria Math" panose="02040503050406030204" pitchFamily="18" charset="0"/>
                            </a:rPr>
                          </m:ctrlPr>
                        </m:fPr>
                        <m:num>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ℏ</m:t>
                              </m:r>
                            </m:e>
                            <m:sup>
                              <m:r>
                                <a:rPr lang="en-US" altLang="ko-KR" sz="2000" b="0" i="1" smtClean="0">
                                  <a:latin typeface="Cambria Math" panose="02040503050406030204" pitchFamily="18" charset="0"/>
                                </a:rPr>
                                <m:t>2</m:t>
                              </m:r>
                            </m:sup>
                          </m:sSup>
                        </m:num>
                        <m:den>
                          <m:r>
                            <a:rPr lang="en-US" altLang="ko-KR" sz="2000" b="0" i="1" smtClean="0">
                              <a:latin typeface="Cambria Math" panose="02040503050406030204" pitchFamily="18" charset="0"/>
                            </a:rPr>
                            <m:t>𝐺𝑀</m:t>
                          </m:r>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up>
                              <m:r>
                                <a:rPr lang="en-US" altLang="ko-KR" sz="2000" b="0" i="1" smtClean="0">
                                  <a:latin typeface="Cambria Math" panose="02040503050406030204" pitchFamily="18" charset="0"/>
                                </a:rPr>
                                <m:t>2</m:t>
                              </m:r>
                            </m:sup>
                          </m:sSubSup>
                        </m:den>
                      </m:f>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1+</m:t>
                          </m:r>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1+</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6</m:t>
                                  </m:r>
                                  <m:r>
                                    <a:rPr lang="en-US" altLang="ko-KR" sz="2000" b="0" i="1" smtClean="0">
                                      <a:latin typeface="Cambria Math" panose="02040503050406030204" pitchFamily="18" charset="0"/>
                                    </a:rPr>
                                    <m:t>𝜋𝜁𝜈</m:t>
                                  </m:r>
                                </m:num>
                                <m:den>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𝜎</m:t>
                                      </m:r>
                                    </m:e>
                                    <m:sup>
                                      <m:r>
                                        <a:rPr lang="en-US" altLang="ko-KR" sz="2000" i="1">
                                          <a:latin typeface="Cambria Math" panose="02040503050406030204" pitchFamily="18" charset="0"/>
                                        </a:rPr>
                                        <m:t>2</m:t>
                                      </m:r>
                                    </m:sup>
                                  </m:sSup>
                                </m:den>
                              </m:f>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𝐺</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𝑀</m:t>
                                      </m:r>
                                    </m:e>
                                    <m:sup>
                                      <m:r>
                                        <a:rPr lang="en-US" altLang="ko-KR" sz="2000" b="0" i="1" smtClean="0">
                                          <a:latin typeface="Cambria Math" panose="02040503050406030204" pitchFamily="18" charset="0"/>
                                        </a:rPr>
                                        <m:t>2</m:t>
                                      </m:r>
                                    </m:sup>
                                  </m:sSup>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𝑎</m:t>
                                      </m:r>
                                    </m:e>
                                    <m:sub>
                                      <m:r>
                                        <a:rPr lang="en-US" altLang="ko-KR" sz="2000" b="0" i="1" smtClean="0">
                                          <a:latin typeface="Cambria Math" panose="02040503050406030204" pitchFamily="18" charset="0"/>
                                        </a:rPr>
                                        <m:t>𝑠</m:t>
                                      </m:r>
                                    </m:sub>
                                  </m:sSub>
                                </m:num>
                                <m:den>
                                  <m:r>
                                    <a:rPr lang="en-US" altLang="ko-KR" sz="2000" b="0" i="1" smtClean="0">
                                      <a:latin typeface="Cambria Math" panose="02040503050406030204" pitchFamily="18" charset="0"/>
                                    </a:rPr>
                                    <m:t>ℏ</m:t>
                                  </m:r>
                                </m:den>
                              </m:f>
                            </m:e>
                          </m:rad>
                        </m:e>
                      </m:d>
                    </m:oMath>
                  </m:oMathPara>
                </a14:m>
                <a:endParaRPr lang="en-US" altLang="ko-KR" sz="1800" dirty="0"/>
              </a:p>
            </p:txBody>
          </p:sp>
        </mc:Choice>
        <mc:Fallback xmlns="">
          <p:sp>
            <p:nvSpPr>
              <p:cNvPr id="8" name="TextBox 7">
                <a:extLst>
                  <a:ext uri="{FF2B5EF4-FFF2-40B4-BE49-F238E27FC236}">
                    <a16:creationId xmlns:a16="http://schemas.microsoft.com/office/drawing/2014/main" id="{13FF176E-E2E1-5A4A-9B00-B8C91656F06A}"/>
                  </a:ext>
                </a:extLst>
              </p:cNvPr>
              <p:cNvSpPr txBox="1">
                <a:spLocks noRot="1" noChangeAspect="1" noMove="1" noResize="1" noEditPoints="1" noAdjustHandles="1" noChangeArrowheads="1" noChangeShapeType="1" noTextEdit="1"/>
              </p:cNvSpPr>
              <p:nvPr/>
            </p:nvSpPr>
            <p:spPr>
              <a:xfrm>
                <a:off x="1236162" y="5014452"/>
                <a:ext cx="4948328" cy="1107867"/>
              </a:xfrm>
              <a:prstGeom prst="rect">
                <a:avLst/>
              </a:prstGeom>
              <a:blipFill>
                <a:blip r:embed="rId9"/>
                <a:stretch>
                  <a:fillRect/>
                </a:stretch>
              </a:blipFill>
              <a:ln w="28575">
                <a:solidFill>
                  <a:srgbClr val="FFC000"/>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타원 5">
                <a:extLst>
                  <a:ext uri="{FF2B5EF4-FFF2-40B4-BE49-F238E27FC236}">
                    <a16:creationId xmlns:a16="http://schemas.microsoft.com/office/drawing/2014/main" id="{E3FCC37B-944D-962B-CD63-C49A5D6BACB1}"/>
                  </a:ext>
                </a:extLst>
              </p:cNvPr>
              <p:cNvSpPr/>
              <p:nvPr/>
            </p:nvSpPr>
            <p:spPr>
              <a:xfrm>
                <a:off x="7994214" y="1138202"/>
                <a:ext cx="2339247" cy="2339247"/>
              </a:xfrm>
              <a:prstGeom prst="ellipse">
                <a:avLst/>
              </a:prstGeom>
              <a:solidFill>
                <a:srgbClr val="FFFF00">
                  <a:alpha val="5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ko-KR" b="1" dirty="0">
                  <a:solidFill>
                    <a:schemeClr val="tx1"/>
                  </a:solidFill>
                </a:endParaRPr>
              </a:p>
              <a:p>
                <a:pPr algn="ctr"/>
                <a:endParaRPr lang="en-US" altLang="ko-KR" b="1" dirty="0">
                  <a:solidFill>
                    <a:schemeClr val="tx1"/>
                  </a:solidFill>
                </a:endParaRPr>
              </a:p>
              <a:p>
                <a:pPr algn="ctr"/>
                <a:endParaRPr lang="en-US" altLang="ko-KR" b="1" dirty="0">
                  <a:solidFill>
                    <a:schemeClr val="tx1"/>
                  </a:solidFill>
                </a:endParaRPr>
              </a:p>
              <a:p>
                <a:pPr algn="ctr"/>
                <a:endParaRPr lang="en-US" altLang="ko-KR" b="1" dirty="0">
                  <a:solidFill>
                    <a:schemeClr val="tx1"/>
                  </a:solidFill>
                </a:endParaRPr>
              </a:p>
              <a:p>
                <a:pPr algn="ctr"/>
                <a:endParaRPr lang="en-US" altLang="ko-KR" b="1" dirty="0">
                  <a:solidFill>
                    <a:schemeClr val="tx1"/>
                  </a:solidFill>
                </a:endParaRPr>
              </a:p>
              <a:p>
                <a:pPr algn="ctr"/>
                <a:r>
                  <a:rPr lang="en-US" altLang="ko-KR" b="1" dirty="0">
                    <a:solidFill>
                      <a:schemeClr val="tx1"/>
                    </a:solidFill>
                  </a:rPr>
                  <a:t>Soliton Mass </a:t>
                </a:r>
                <a14:m>
                  <m:oMath xmlns:m="http://schemas.openxmlformats.org/officeDocument/2006/math">
                    <m:r>
                      <a:rPr lang="en-US" altLang="ko-KR" b="1" i="1" smtClean="0">
                        <a:solidFill>
                          <a:schemeClr val="tx1"/>
                        </a:solidFill>
                        <a:latin typeface="Cambria Math" panose="02040503050406030204" pitchFamily="18" charset="0"/>
                      </a:rPr>
                      <m:t>𝑴</m:t>
                    </m:r>
                  </m:oMath>
                </a14:m>
                <a:endParaRPr lang="en-US" altLang="ko-KR" b="1" dirty="0">
                  <a:solidFill>
                    <a:schemeClr val="tx1"/>
                  </a:solidFill>
                </a:endParaRPr>
              </a:p>
            </p:txBody>
          </p:sp>
        </mc:Choice>
        <mc:Fallback xmlns="">
          <p:sp>
            <p:nvSpPr>
              <p:cNvPr id="6" name="타원 5">
                <a:extLst>
                  <a:ext uri="{FF2B5EF4-FFF2-40B4-BE49-F238E27FC236}">
                    <a16:creationId xmlns:a16="http://schemas.microsoft.com/office/drawing/2014/main" id="{E3FCC37B-944D-962B-CD63-C49A5D6BACB1}"/>
                  </a:ext>
                </a:extLst>
              </p:cNvPr>
              <p:cNvSpPr>
                <a:spLocks noRot="1" noChangeAspect="1" noMove="1" noResize="1" noEditPoints="1" noAdjustHandles="1" noChangeArrowheads="1" noChangeShapeType="1" noTextEdit="1"/>
              </p:cNvSpPr>
              <p:nvPr/>
            </p:nvSpPr>
            <p:spPr>
              <a:xfrm>
                <a:off x="7994214" y="1138202"/>
                <a:ext cx="2339247" cy="2339247"/>
              </a:xfrm>
              <a:prstGeom prst="ellipse">
                <a:avLst/>
              </a:prstGeom>
              <a:blipFill>
                <a:blip r:embed="rId11"/>
                <a:stretch>
                  <a:fillRect/>
                </a:stretch>
              </a:blipFill>
              <a:ln>
                <a:solidFill>
                  <a:schemeClr val="tx1"/>
                </a:solidFill>
              </a:ln>
            </p:spPr>
            <p:txBody>
              <a:bodyPr/>
              <a:lstStyle/>
              <a:p>
                <a:r>
                  <a:rPr lang="ko-KR" altLang="en-US">
                    <a:noFill/>
                  </a:rPr>
                  <a:t> </a:t>
                </a:r>
              </a:p>
            </p:txBody>
          </p:sp>
        </mc:Fallback>
      </mc:AlternateContent>
      <p:sp>
        <p:nvSpPr>
          <p:cNvPr id="9" name="화살표: 오른쪽 8">
            <a:extLst>
              <a:ext uri="{FF2B5EF4-FFF2-40B4-BE49-F238E27FC236}">
                <a16:creationId xmlns:a16="http://schemas.microsoft.com/office/drawing/2014/main" id="{DA66805A-10D8-82A5-8ECF-47DDBBD66AE1}"/>
              </a:ext>
            </a:extLst>
          </p:cNvPr>
          <p:cNvSpPr/>
          <p:nvPr/>
        </p:nvSpPr>
        <p:spPr>
          <a:xfrm flipH="1">
            <a:off x="10485865" y="1493167"/>
            <a:ext cx="557945" cy="605786"/>
          </a:xfrm>
          <a:prstGeom prst="rightArrow">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화살표: 오른쪽 9">
            <a:extLst>
              <a:ext uri="{FF2B5EF4-FFF2-40B4-BE49-F238E27FC236}">
                <a16:creationId xmlns:a16="http://schemas.microsoft.com/office/drawing/2014/main" id="{DEB1F6BE-728F-4729-1A62-0C6EB68F2293}"/>
              </a:ext>
            </a:extLst>
          </p:cNvPr>
          <p:cNvSpPr/>
          <p:nvPr/>
        </p:nvSpPr>
        <p:spPr>
          <a:xfrm>
            <a:off x="9534007" y="1429427"/>
            <a:ext cx="584460" cy="605786"/>
          </a:xfrm>
          <a:prstGeom prst="rightArrow">
            <a:avLst/>
          </a:prstGeom>
          <a:solidFill>
            <a:srgbClr val="00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화살표: 오른쪽 10">
            <a:extLst>
              <a:ext uri="{FF2B5EF4-FFF2-40B4-BE49-F238E27FC236}">
                <a16:creationId xmlns:a16="http://schemas.microsoft.com/office/drawing/2014/main" id="{48ED715E-3138-CD80-2103-5A602F7E997C}"/>
              </a:ext>
            </a:extLst>
          </p:cNvPr>
          <p:cNvSpPr/>
          <p:nvPr/>
        </p:nvSpPr>
        <p:spPr>
          <a:xfrm>
            <a:off x="9534007" y="2145381"/>
            <a:ext cx="584460" cy="605786"/>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40FC2D4-3CCC-FDCA-140D-348BCAE86E73}"/>
                  </a:ext>
                </a:extLst>
              </p:cNvPr>
              <p:cNvSpPr txBox="1"/>
              <p:nvPr/>
            </p:nvSpPr>
            <p:spPr>
              <a:xfrm>
                <a:off x="10333461" y="2069158"/>
                <a:ext cx="1766959" cy="369332"/>
              </a:xfrm>
              <a:prstGeom prst="rect">
                <a:avLst/>
              </a:prstGeom>
              <a:noFill/>
            </p:spPr>
            <p:txBody>
              <a:bodyPr wrap="none" rtlCol="0">
                <a:spAutoFit/>
              </a:bodyPr>
              <a:lstStyle/>
              <a:p>
                <a:r>
                  <a:rPr lang="en-US" altLang="ko-KR" b="1" dirty="0">
                    <a:solidFill>
                      <a:schemeClr val="accent6">
                        <a:lumMod val="75000"/>
                      </a:schemeClr>
                    </a:solidFill>
                  </a:rPr>
                  <a:t>Gravitational(</a:t>
                </a:r>
                <a14:m>
                  <m:oMath xmlns:m="http://schemas.openxmlformats.org/officeDocument/2006/math">
                    <m:r>
                      <a:rPr lang="en-US" altLang="ko-KR" b="1" i="0" smtClean="0">
                        <a:solidFill>
                          <a:schemeClr val="accent6">
                            <a:lumMod val="75000"/>
                          </a:schemeClr>
                        </a:solidFill>
                        <a:latin typeface="Cambria Math" panose="02040503050406030204" pitchFamily="18" charset="0"/>
                      </a:rPr>
                      <m:t>𝚽</m:t>
                    </m:r>
                  </m:oMath>
                </a14:m>
                <a:r>
                  <a:rPr lang="en-US" altLang="ko-KR" b="1" dirty="0">
                    <a:solidFill>
                      <a:schemeClr val="accent6">
                        <a:lumMod val="75000"/>
                      </a:schemeClr>
                    </a:solidFill>
                  </a:rPr>
                  <a:t>)</a:t>
                </a:r>
                <a:endParaRPr lang="ko-KR" altLang="en-US" b="1" dirty="0">
                  <a:solidFill>
                    <a:schemeClr val="accent6">
                      <a:lumMod val="75000"/>
                    </a:schemeClr>
                  </a:solidFill>
                </a:endParaRPr>
              </a:p>
            </p:txBody>
          </p:sp>
        </mc:Choice>
        <mc:Fallback xmlns="">
          <p:sp>
            <p:nvSpPr>
              <p:cNvPr id="12" name="TextBox 11">
                <a:extLst>
                  <a:ext uri="{FF2B5EF4-FFF2-40B4-BE49-F238E27FC236}">
                    <a16:creationId xmlns:a16="http://schemas.microsoft.com/office/drawing/2014/main" id="{640FC2D4-3CCC-FDCA-140D-348BCAE86E73}"/>
                  </a:ext>
                </a:extLst>
              </p:cNvPr>
              <p:cNvSpPr txBox="1">
                <a:spLocks noRot="1" noChangeAspect="1" noMove="1" noResize="1" noEditPoints="1" noAdjustHandles="1" noChangeArrowheads="1" noChangeShapeType="1" noTextEdit="1"/>
              </p:cNvSpPr>
              <p:nvPr/>
            </p:nvSpPr>
            <p:spPr>
              <a:xfrm>
                <a:off x="10333461" y="2069158"/>
                <a:ext cx="1766959" cy="369332"/>
              </a:xfrm>
              <a:prstGeom prst="rect">
                <a:avLst/>
              </a:prstGeom>
              <a:blipFill>
                <a:blip r:embed="rId12"/>
                <a:stretch>
                  <a:fillRect l="-2759" t="-8197" r="-3103" b="-245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D0BBFB-1192-0371-2165-7CA80101C4D6}"/>
                  </a:ext>
                </a:extLst>
              </p:cNvPr>
              <p:cNvSpPr txBox="1"/>
              <p:nvPr/>
            </p:nvSpPr>
            <p:spPr>
              <a:xfrm>
                <a:off x="8042123" y="2263608"/>
                <a:ext cx="1491883" cy="369332"/>
              </a:xfrm>
              <a:prstGeom prst="rect">
                <a:avLst/>
              </a:prstGeom>
              <a:noFill/>
            </p:spPr>
            <p:txBody>
              <a:bodyPr wrap="none" rtlCol="0">
                <a:spAutoFit/>
              </a:bodyPr>
              <a:lstStyle/>
              <a:p>
                <a:pPr algn="r"/>
                <a:r>
                  <a:rPr lang="en-US" altLang="ko-KR" b="1" dirty="0">
                    <a:solidFill>
                      <a:srgbClr val="FF0000"/>
                    </a:solidFill>
                  </a:rPr>
                  <a:t>Barotropic(</a:t>
                </a:r>
                <a14:m>
                  <m:oMath xmlns:m="http://schemas.openxmlformats.org/officeDocument/2006/math">
                    <m:r>
                      <a:rPr lang="en-US" altLang="ko-KR" b="1" i="1" dirty="0" smtClean="0">
                        <a:solidFill>
                          <a:srgbClr val="FF0000"/>
                        </a:solidFill>
                        <a:latin typeface="Cambria Math" panose="02040503050406030204" pitchFamily="18" charset="0"/>
                      </a:rPr>
                      <m:t>𝑷</m:t>
                    </m:r>
                  </m:oMath>
                </a14:m>
                <a:r>
                  <a:rPr lang="en-US" altLang="ko-KR" b="1" dirty="0">
                    <a:solidFill>
                      <a:srgbClr val="FF0000"/>
                    </a:solidFill>
                  </a:rPr>
                  <a:t>)</a:t>
                </a:r>
                <a:endParaRPr lang="ko-KR" altLang="en-US" b="1" dirty="0">
                  <a:solidFill>
                    <a:srgbClr val="FF0000"/>
                  </a:solidFill>
                </a:endParaRPr>
              </a:p>
            </p:txBody>
          </p:sp>
        </mc:Choice>
        <mc:Fallback xmlns="">
          <p:sp>
            <p:nvSpPr>
              <p:cNvPr id="13" name="TextBox 12">
                <a:extLst>
                  <a:ext uri="{FF2B5EF4-FFF2-40B4-BE49-F238E27FC236}">
                    <a16:creationId xmlns:a16="http://schemas.microsoft.com/office/drawing/2014/main" id="{4FD0BBFB-1192-0371-2165-7CA80101C4D6}"/>
                  </a:ext>
                </a:extLst>
              </p:cNvPr>
              <p:cNvSpPr txBox="1">
                <a:spLocks noRot="1" noChangeAspect="1" noMove="1" noResize="1" noEditPoints="1" noAdjustHandles="1" noChangeArrowheads="1" noChangeShapeType="1" noTextEdit="1"/>
              </p:cNvSpPr>
              <p:nvPr/>
            </p:nvSpPr>
            <p:spPr>
              <a:xfrm>
                <a:off x="8042123" y="2263608"/>
                <a:ext cx="1491883" cy="369332"/>
              </a:xfrm>
              <a:prstGeom prst="rect">
                <a:avLst/>
              </a:prstGeom>
              <a:blipFill>
                <a:blip r:embed="rId13"/>
                <a:stretch>
                  <a:fillRect l="-3673" t="-8197" r="-3673" b="-245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06536C5-CD56-F7D2-AC44-4E135026B9E3}"/>
                  </a:ext>
                </a:extLst>
              </p:cNvPr>
              <p:cNvSpPr txBox="1"/>
              <p:nvPr/>
            </p:nvSpPr>
            <p:spPr>
              <a:xfrm>
                <a:off x="8134584" y="1548285"/>
                <a:ext cx="1399422" cy="369332"/>
              </a:xfrm>
              <a:prstGeom prst="rect">
                <a:avLst/>
              </a:prstGeom>
              <a:noFill/>
            </p:spPr>
            <p:txBody>
              <a:bodyPr wrap="none" rtlCol="0">
                <a:spAutoFit/>
              </a:bodyPr>
              <a:lstStyle/>
              <a:p>
                <a:pPr algn="r"/>
                <a:r>
                  <a:rPr lang="en-US" altLang="ko-KR" b="1" dirty="0">
                    <a:solidFill>
                      <a:srgbClr val="0000FF"/>
                    </a:solidFill>
                  </a:rPr>
                  <a:t>Quantum(</a:t>
                </a:r>
                <a14:m>
                  <m:oMath xmlns:m="http://schemas.openxmlformats.org/officeDocument/2006/math">
                    <m:r>
                      <a:rPr lang="en-US" altLang="ko-KR" b="1" i="1" dirty="0" smtClean="0">
                        <a:solidFill>
                          <a:srgbClr val="0000FF"/>
                        </a:solidFill>
                        <a:latin typeface="Cambria Math" panose="02040503050406030204" pitchFamily="18" charset="0"/>
                      </a:rPr>
                      <m:t>𝑸</m:t>
                    </m:r>
                  </m:oMath>
                </a14:m>
                <a:r>
                  <a:rPr lang="en-US" altLang="ko-KR" b="1" dirty="0">
                    <a:solidFill>
                      <a:srgbClr val="0000FF"/>
                    </a:solidFill>
                  </a:rPr>
                  <a:t>)</a:t>
                </a:r>
                <a:endParaRPr lang="ko-KR" altLang="en-US" b="1" dirty="0">
                  <a:solidFill>
                    <a:srgbClr val="0000FF"/>
                  </a:solidFill>
                </a:endParaRPr>
              </a:p>
            </p:txBody>
          </p:sp>
        </mc:Choice>
        <mc:Fallback xmlns="">
          <p:sp>
            <p:nvSpPr>
              <p:cNvPr id="14" name="TextBox 13">
                <a:extLst>
                  <a:ext uri="{FF2B5EF4-FFF2-40B4-BE49-F238E27FC236}">
                    <a16:creationId xmlns:a16="http://schemas.microsoft.com/office/drawing/2014/main" id="{206536C5-CD56-F7D2-AC44-4E135026B9E3}"/>
                  </a:ext>
                </a:extLst>
              </p:cNvPr>
              <p:cNvSpPr txBox="1">
                <a:spLocks noRot="1" noChangeAspect="1" noMove="1" noResize="1" noEditPoints="1" noAdjustHandles="1" noChangeArrowheads="1" noChangeShapeType="1" noTextEdit="1"/>
              </p:cNvSpPr>
              <p:nvPr/>
            </p:nvSpPr>
            <p:spPr>
              <a:xfrm>
                <a:off x="8134584" y="1548285"/>
                <a:ext cx="1399422" cy="369332"/>
              </a:xfrm>
              <a:prstGeom prst="rect">
                <a:avLst/>
              </a:prstGeom>
              <a:blipFill>
                <a:blip r:embed="rId10"/>
                <a:stretch>
                  <a:fillRect l="-3913" t="-9836" r="-3478" b="-24590"/>
                </a:stretch>
              </a:blipFill>
            </p:spPr>
            <p:txBody>
              <a:bodyPr/>
              <a:lstStyle/>
              <a:p>
                <a:r>
                  <a:rPr lang="ko-KR" altLang="en-US">
                    <a:noFill/>
                  </a:rPr>
                  <a:t> </a:t>
                </a:r>
              </a:p>
            </p:txBody>
          </p:sp>
        </mc:Fallback>
      </mc:AlternateContent>
      <p:sp>
        <p:nvSpPr>
          <p:cNvPr id="15" name="직사각형 14">
            <a:extLst>
              <a:ext uri="{FF2B5EF4-FFF2-40B4-BE49-F238E27FC236}">
                <a16:creationId xmlns:a16="http://schemas.microsoft.com/office/drawing/2014/main" id="{909D5A22-C850-93FD-3269-F3ECB021B973}"/>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7" name="직사각형 16">
            <a:extLst>
              <a:ext uri="{FF2B5EF4-FFF2-40B4-BE49-F238E27FC236}">
                <a16:creationId xmlns:a16="http://schemas.microsoft.com/office/drawing/2014/main" id="{907F1329-86B5-D996-6B11-B6435CB7CDF5}"/>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8" name="TextBox 17">
            <a:extLst>
              <a:ext uri="{FF2B5EF4-FFF2-40B4-BE49-F238E27FC236}">
                <a16:creationId xmlns:a16="http://schemas.microsoft.com/office/drawing/2014/main" id="{24F36729-17EE-C8E9-3B0F-9BB5403E4219}"/>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3A37C1-2871-D89C-1A7E-6859E3D0797E}"/>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504B7332-713F-3183-35FA-91CFAB602ADA}"/>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5" name="직사각형 4">
            <a:extLst>
              <a:ext uri="{FF2B5EF4-FFF2-40B4-BE49-F238E27FC236}">
                <a16:creationId xmlns:a16="http://schemas.microsoft.com/office/drawing/2014/main" id="{9DEB2D2A-8BE6-0AB7-18CF-1D20BF269B5C}"/>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7CDCE127-DF2F-BA9A-AB7A-227CF94B7E8C}"/>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5" name="직사각형 24">
            <a:extLst>
              <a:ext uri="{FF2B5EF4-FFF2-40B4-BE49-F238E27FC236}">
                <a16:creationId xmlns:a16="http://schemas.microsoft.com/office/drawing/2014/main" id="{B7DCC615-A20D-74BA-C85E-FCEBB70B5DEB}"/>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1749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2CEC0-A355-2E4F-393E-869B469CB4F2}"/>
            </a:ext>
          </a:extLst>
        </p:cNvPr>
        <p:cNvGrpSpPr/>
        <p:nvPr/>
      </p:nvGrpSpPr>
      <p:grpSpPr>
        <a:xfrm>
          <a:off x="0" y="0"/>
          <a:ext cx="0" cy="0"/>
          <a:chOff x="0" y="0"/>
          <a:chExt cx="0" cy="0"/>
        </a:xfrm>
      </p:grpSpPr>
      <p:sp>
        <p:nvSpPr>
          <p:cNvPr id="34" name="제목 1">
            <a:extLst>
              <a:ext uri="{FF2B5EF4-FFF2-40B4-BE49-F238E27FC236}">
                <a16:creationId xmlns:a16="http://schemas.microsoft.com/office/drawing/2014/main" id="{808218F7-656B-7B8B-9D95-23965BEE9E5E}"/>
              </a:ext>
            </a:extLst>
          </p:cNvPr>
          <p:cNvSpPr>
            <a:spLocks noGrp="1"/>
          </p:cNvSpPr>
          <p:nvPr>
            <p:ph type="title"/>
          </p:nvPr>
        </p:nvSpPr>
        <p:spPr>
          <a:xfrm>
            <a:off x="1644688" y="384558"/>
            <a:ext cx="8902624" cy="956847"/>
          </a:xfrm>
        </p:spPr>
        <p:txBody>
          <a:bodyPr>
            <a:noAutofit/>
          </a:bodyPr>
          <a:lstStyle/>
          <a:p>
            <a:pPr algn="ctr"/>
            <a:r>
              <a:rPr lang="en-US" altLang="ko-KR" sz="4000" b="1" dirty="0">
                <a:latin typeface="Grandview" panose="020B0502040204020203" pitchFamily="34" charset="0"/>
                <a:cs typeface="Arial" panose="020B0604020202020204" pitchFamily="34" charset="0"/>
              </a:rPr>
              <a:t>DF from Density Perturbation</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내용 개체 틀 2">
                <a:extLst>
                  <a:ext uri="{FF2B5EF4-FFF2-40B4-BE49-F238E27FC236}">
                    <a16:creationId xmlns:a16="http://schemas.microsoft.com/office/drawing/2014/main" id="{B92525D9-D363-8106-FC64-A8F941CD4DF1}"/>
                  </a:ext>
                </a:extLst>
              </p:cNvPr>
              <p:cNvSpPr txBox="1">
                <a:spLocks/>
              </p:cNvSpPr>
              <p:nvPr/>
            </p:nvSpPr>
            <p:spPr>
              <a:xfrm>
                <a:off x="659363" y="1177888"/>
                <a:ext cx="10873274" cy="5295554"/>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ko-KR" sz="2000" i="1" smtClean="0">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𝐹</m:t>
                              </m:r>
                            </m:e>
                          </m:acc>
                        </m:e>
                        <m:sub>
                          <m:r>
                            <m:rPr>
                              <m:sty m:val="p"/>
                            </m:rPr>
                            <a:rPr lang="en-US" altLang="ko-KR" sz="2000" i="1">
                              <a:latin typeface="Cambria Math" panose="02040503050406030204" pitchFamily="18" charset="0"/>
                            </a:rPr>
                            <m:t>DF</m:t>
                          </m:r>
                        </m:sub>
                      </m:sSub>
                      <m:d>
                        <m:dPr>
                          <m:ctrlPr>
                            <a:rPr lang="en-US" altLang="ko-KR" sz="2000" i="1">
                              <a:latin typeface="Cambria Math" panose="02040503050406030204" pitchFamily="18" charset="0"/>
                            </a:rPr>
                          </m:ctrlPr>
                        </m:dPr>
                        <m:e>
                          <m:r>
                            <a:rPr lang="en-US" altLang="ko-KR" sz="2000" i="1">
                              <a:latin typeface="Cambria Math" panose="02040503050406030204" pitchFamily="18" charset="0"/>
                            </a:rPr>
                            <m:t>𝑡</m:t>
                          </m:r>
                        </m:e>
                      </m:d>
                      <m:r>
                        <a:rPr lang="en-US" altLang="ko-KR" sz="2000" i="1">
                          <a:latin typeface="Cambria Math" panose="02040503050406030204" pitchFamily="18" charset="0"/>
                        </a:rPr>
                        <m:t>=</m:t>
                      </m:r>
                      <m:acc>
                        <m:accPr>
                          <m:chr m:val="̅"/>
                          <m:ctrlPr>
                            <a:rPr lang="en-US" altLang="ko-KR" sz="2000" b="0" i="1" smtClean="0">
                              <a:latin typeface="Cambria Math" panose="02040503050406030204" pitchFamily="18" charset="0"/>
                            </a:rPr>
                          </m:ctrlPr>
                        </m:accPr>
                        <m:e>
                          <m:r>
                            <a:rPr lang="en-US" altLang="ko-KR" sz="2000" i="1">
                              <a:latin typeface="Cambria Math" panose="02040503050406030204" pitchFamily="18" charset="0"/>
                            </a:rPr>
                            <m:t>𝜌</m:t>
                          </m:r>
                        </m:e>
                      </m:acc>
                      <m:nary>
                        <m:naryPr>
                          <m:subHide m:val="on"/>
                          <m:supHide m:val="on"/>
                          <m:ctrlPr>
                            <a:rPr lang="en-US" altLang="ko-KR" sz="2000" i="1">
                              <a:latin typeface="Cambria Math" panose="02040503050406030204" pitchFamily="18" charset="0"/>
                            </a:rPr>
                          </m:ctrlPr>
                        </m:naryPr>
                        <m:sub/>
                        <m:sup/>
                        <m:e>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d>
                            <m:dPr>
                              <m:ctrlPr>
                                <a:rPr lang="en-US" altLang="ko-KR" sz="2000" i="1" dirty="0">
                                  <a:latin typeface="Cambria Math" panose="02040503050406030204" pitchFamily="18" charset="0"/>
                                </a:rPr>
                              </m:ctrlPr>
                            </m:dPr>
                            <m:e>
                              <m:r>
                                <m:rPr>
                                  <m:sty m:val="p"/>
                                </m:rPr>
                                <a:rPr lang="en-US" altLang="ko-KR" sz="2000" dirty="0">
                                  <a:latin typeface="Cambria Math" panose="02040503050406030204" pitchFamily="18" charset="0"/>
                                </a:rPr>
                                <m:t>∇</m:t>
                              </m:r>
                              <m:sSub>
                                <m:sSubPr>
                                  <m:ctrlPr>
                                    <a:rPr lang="en-US" altLang="ko-KR" sz="2000" i="1" dirty="0">
                                      <a:latin typeface="Cambria Math" panose="02040503050406030204" pitchFamily="18" charset="0"/>
                                    </a:rPr>
                                  </m:ctrlPr>
                                </m:sSubPr>
                                <m:e>
                                  <m:r>
                                    <m:rPr>
                                      <m:sty m:val="p"/>
                                    </m:rPr>
                                    <a:rPr lang="en-US" altLang="ko-KR" sz="2000" dirty="0">
                                      <a:latin typeface="Cambria Math" panose="02040503050406030204" pitchFamily="18" charset="0"/>
                                    </a:rPr>
                                    <m:t>Φ</m:t>
                                  </m:r>
                                </m:e>
                                <m:sub>
                                  <m:r>
                                    <m:rPr>
                                      <m:sty m:val="p"/>
                                    </m:rPr>
                                    <a:rPr lang="en-US" altLang="ko-KR" sz="2000" i="1" dirty="0">
                                      <a:latin typeface="Cambria Math" panose="02040503050406030204" pitchFamily="18" charset="0"/>
                                    </a:rPr>
                                    <m:t>P</m:t>
                                  </m:r>
                                </m:sub>
                              </m:sSub>
                            </m:e>
                          </m:d>
                          <m:r>
                            <a:rPr lang="en-US" altLang="ko-KR" sz="2000" i="1" smtClean="0">
                              <a:solidFill>
                                <a:srgbClr val="FF0000"/>
                              </a:solidFill>
                              <a:latin typeface="Cambria Math" panose="02040503050406030204" pitchFamily="18" charset="0"/>
                            </a:rPr>
                            <m:t>𝛿</m:t>
                          </m:r>
                          <m:d>
                            <m:dPr>
                              <m:ctrlPr>
                                <a:rPr lang="en-US" altLang="ko-KR" sz="2000" i="1" dirty="0">
                                  <a:solidFill>
                                    <a:srgbClr val="FF0000"/>
                                  </a:solidFill>
                                  <a:latin typeface="Cambria Math" panose="02040503050406030204" pitchFamily="18" charset="0"/>
                                </a:rPr>
                              </m:ctrlPr>
                            </m:dPr>
                            <m:e>
                              <m:acc>
                                <m:accPr>
                                  <m:chr m:val="⃗"/>
                                  <m:ctrlPr>
                                    <a:rPr lang="en-US" altLang="ko-KR" sz="2000" i="1" dirty="0">
                                      <a:solidFill>
                                        <a:srgbClr val="FF0000"/>
                                      </a:solidFill>
                                      <a:latin typeface="Cambria Math" panose="02040503050406030204" pitchFamily="18" charset="0"/>
                                    </a:rPr>
                                  </m:ctrlPr>
                                </m:accPr>
                                <m:e>
                                  <m:r>
                                    <a:rPr lang="en-US" altLang="ko-KR" sz="2000" i="1" dirty="0">
                                      <a:solidFill>
                                        <a:srgbClr val="FF0000"/>
                                      </a:solidFill>
                                      <a:latin typeface="Cambria Math" panose="02040503050406030204" pitchFamily="18" charset="0"/>
                                    </a:rPr>
                                    <m:t>𝑥</m:t>
                                  </m:r>
                                </m:e>
                              </m:acc>
                              <m:r>
                                <a:rPr lang="en-US" altLang="ko-KR" sz="2000" i="1" dirty="0">
                                  <a:solidFill>
                                    <a:srgbClr val="FF0000"/>
                                  </a:solidFill>
                                  <a:latin typeface="Cambria Math" panose="02040503050406030204" pitchFamily="18" charset="0"/>
                                </a:rPr>
                                <m:t>,</m:t>
                              </m:r>
                              <m:r>
                                <a:rPr lang="en-US" altLang="ko-KR" sz="2000" i="1" dirty="0">
                                  <a:solidFill>
                                    <a:srgbClr val="FF0000"/>
                                  </a:solidFill>
                                  <a:latin typeface="Cambria Math" panose="02040503050406030204" pitchFamily="18" charset="0"/>
                                </a:rPr>
                                <m:t>𝑡</m:t>
                              </m:r>
                            </m:e>
                          </m:d>
                        </m:e>
                      </m:nary>
                      <m:r>
                        <a:rPr lang="en-US" altLang="ko-KR" sz="2000" b="0" i="1" dirty="0" smtClean="0">
                          <a:latin typeface="Cambria Math" panose="02040503050406030204" pitchFamily="18" charset="0"/>
                        </a:rPr>
                        <m:t>=−</m:t>
                      </m:r>
                      <m:r>
                        <a:rPr lang="en-US" altLang="ko-KR" sz="2000" i="1">
                          <a:latin typeface="Cambria Math" panose="02040503050406030204" pitchFamily="18" charset="0"/>
                        </a:rPr>
                        <m:t>4</m:t>
                      </m:r>
                      <m:r>
                        <a:rPr lang="en-US" altLang="ko-KR" sz="2000" i="1">
                          <a:latin typeface="Cambria Math" panose="02040503050406030204" pitchFamily="18" charset="0"/>
                        </a:rPr>
                        <m:t>𝜋</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𝐺</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m:rPr>
                                          <m:sty m:val="p"/>
                                        </m:rPr>
                                        <a:rPr lang="en-US" altLang="ko-KR" sz="2000" i="1">
                                          <a:latin typeface="Cambria Math" panose="02040503050406030204" pitchFamily="18" charset="0"/>
                                        </a:rPr>
                                        <m:t>P</m:t>
                                      </m:r>
                                    </m:sub>
                                  </m:sSub>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𝑣</m:t>
                                      </m:r>
                                    </m:e>
                                    <m:sub>
                                      <m:r>
                                        <m:rPr>
                                          <m:sty m:val="p"/>
                                        </m:rPr>
                                        <a:rPr lang="en-US" altLang="ko-KR" sz="2000">
                                          <a:latin typeface="Cambria Math" panose="02040503050406030204" pitchFamily="18" charset="0"/>
                                        </a:rPr>
                                        <m:t>P</m:t>
                                      </m:r>
                                    </m:sub>
                                  </m:sSub>
                                </m:den>
                              </m:f>
                            </m:e>
                          </m:d>
                        </m:e>
                        <m:sup>
                          <m:r>
                            <a:rPr lang="en-US" altLang="ko-KR" sz="2000" i="1">
                              <a:latin typeface="Cambria Math" panose="02040503050406030204" pitchFamily="18" charset="0"/>
                            </a:rPr>
                            <m:t>2</m:t>
                          </m:r>
                        </m:sup>
                      </m:sSup>
                      <m:sSub>
                        <m:sSubPr>
                          <m:ctrlPr>
                            <a:rPr lang="en-US" altLang="ko-KR" sz="2000" b="0" i="1" smtClean="0">
                              <a:solidFill>
                                <a:srgbClr val="FF0000"/>
                              </a:solidFill>
                              <a:latin typeface="Cambria Math" panose="02040503050406030204" pitchFamily="18" charset="0"/>
                            </a:rPr>
                          </m:ctrlPr>
                        </m:sSubPr>
                        <m:e>
                          <m:acc>
                            <m:accPr>
                              <m:chr m:val="⃗"/>
                              <m:ctrlPr>
                                <a:rPr lang="en-US" altLang="ko-KR" sz="2000" b="0" i="1" smtClean="0">
                                  <a:solidFill>
                                    <a:srgbClr val="FF0000"/>
                                  </a:solidFill>
                                  <a:latin typeface="Cambria Math" panose="02040503050406030204" pitchFamily="18" charset="0"/>
                                </a:rPr>
                              </m:ctrlPr>
                            </m:accPr>
                            <m:e>
                              <m:r>
                                <a:rPr lang="en-US" altLang="ko-KR" sz="2000" i="1">
                                  <a:solidFill>
                                    <a:srgbClr val="FF0000"/>
                                  </a:solidFill>
                                  <a:latin typeface="Cambria Math" panose="02040503050406030204" pitchFamily="18" charset="0"/>
                                </a:rPr>
                                <m:t>𝐶</m:t>
                              </m:r>
                            </m:e>
                          </m:acc>
                        </m:e>
                        <m:sub>
                          <m:r>
                            <m:rPr>
                              <m:sty m:val="p"/>
                            </m:rPr>
                            <a:rPr lang="en-US" altLang="ko-KR" sz="2000" b="0" i="1" smtClean="0">
                              <a:solidFill>
                                <a:srgbClr val="FF0000"/>
                              </a:solidFill>
                              <a:latin typeface="Cambria Math" panose="02040503050406030204" pitchFamily="18" charset="0"/>
                            </a:rPr>
                            <m:t>DF</m:t>
                          </m:r>
                        </m:sub>
                      </m:sSub>
                      <m:d>
                        <m:dPr>
                          <m:ctrlPr>
                            <a:rPr lang="en-US" altLang="ko-KR" sz="2000" i="1">
                              <a:solidFill>
                                <a:srgbClr val="FF0000"/>
                              </a:solidFill>
                              <a:latin typeface="Cambria Math" panose="02040503050406030204" pitchFamily="18" charset="0"/>
                            </a:rPr>
                          </m:ctrlPr>
                        </m:dPr>
                        <m:e>
                          <m:r>
                            <a:rPr lang="en-US" altLang="ko-KR" sz="2000" i="1">
                              <a:solidFill>
                                <a:srgbClr val="FF0000"/>
                              </a:solidFill>
                              <a:latin typeface="Cambria Math" panose="02040503050406030204" pitchFamily="18" charset="0"/>
                            </a:rPr>
                            <m:t>𝑏</m:t>
                          </m:r>
                          <m:r>
                            <a:rPr lang="en-US" altLang="ko-KR" sz="2000" i="1">
                              <a:solidFill>
                                <a:srgbClr val="FF0000"/>
                              </a:solidFill>
                              <a:latin typeface="Cambria Math" panose="02040503050406030204" pitchFamily="18" charset="0"/>
                            </a:rPr>
                            <m:t>,</m:t>
                          </m:r>
                          <m:sSub>
                            <m:sSubPr>
                              <m:ctrlPr>
                                <a:rPr lang="en-US" altLang="ko-KR" sz="2000" i="1">
                                  <a:solidFill>
                                    <a:srgbClr val="FF0000"/>
                                  </a:solidFill>
                                  <a:latin typeface="Cambria Math" panose="02040503050406030204" pitchFamily="18" charset="0"/>
                                </a:rPr>
                              </m:ctrlPr>
                            </m:sSubPr>
                            <m:e>
                              <m:r>
                                <a:rPr lang="en-US" altLang="ko-KR" sz="2000" i="1">
                                  <a:solidFill>
                                    <a:srgbClr val="FF0000"/>
                                  </a:solidFill>
                                  <a:latin typeface="Cambria Math" panose="02040503050406030204" pitchFamily="18" charset="0"/>
                                </a:rPr>
                                <m:t>𝑀</m:t>
                              </m:r>
                            </m:e>
                            <m:sub>
                              <m:r>
                                <m:rPr>
                                  <m:sty m:val="p"/>
                                </m:rPr>
                                <a:rPr lang="en-US" altLang="ko-KR" sz="2000" i="1">
                                  <a:solidFill>
                                    <a:srgbClr val="FF0000"/>
                                  </a:solidFill>
                                  <a:latin typeface="Cambria Math" panose="02040503050406030204" pitchFamily="18" charset="0"/>
                                </a:rPr>
                                <m:t>P</m:t>
                              </m:r>
                            </m:sub>
                          </m:sSub>
                        </m:e>
                      </m:d>
                    </m:oMath>
                  </m:oMathPara>
                </a14:m>
                <a:endParaRPr lang="en-US" altLang="ko-KR" sz="2000" dirty="0"/>
              </a:p>
              <a:p>
                <a:r>
                  <a:rPr lang="en-US" altLang="ko-KR" sz="2000" dirty="0"/>
                  <a:t>Linear density perturbation </a:t>
                </a:r>
                <a14:m>
                  <m:oMath xmlns:m="http://schemas.openxmlformats.org/officeDocument/2006/math">
                    <m:r>
                      <a:rPr lang="en-US" altLang="ko-KR" sz="2000" i="1">
                        <a:latin typeface="Cambria Math" panose="02040503050406030204" pitchFamily="18" charset="0"/>
                      </a:rPr>
                      <m:t>𝛿</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b="0" i="1" smtClean="0">
                        <a:latin typeface="Cambria Math" panose="02040503050406030204" pitchFamily="18" charset="0"/>
                      </a:rPr>
                      <m:t>≡</m:t>
                    </m:r>
                    <m:r>
                      <a:rPr lang="en-US" altLang="ko-KR" sz="2000" i="1">
                        <a:latin typeface="Cambria Math" panose="02040503050406030204" pitchFamily="18" charset="0"/>
                      </a:rPr>
                      <m:t>𝜌</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i="1">
                        <a:latin typeface="Cambria Math" panose="02040503050406030204" pitchFamily="18" charset="0"/>
                      </a:rPr>
                      <m:t>/</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r>
                      <a:rPr lang="en-US" altLang="ko-KR" sz="2000" i="1">
                        <a:latin typeface="Cambria Math" panose="02040503050406030204" pitchFamily="18" charset="0"/>
                      </a:rPr>
                      <m:t>−1</m:t>
                    </m:r>
                  </m:oMath>
                </a14:m>
                <a:r>
                  <a:rPr lang="en-US" altLang="ko-KR" sz="2000" dirty="0"/>
                  <a:t> of fluid eq. </a:t>
                </a:r>
                <a:r>
                  <a:rPr lang="ko-KR" altLang="en-US" sz="2000" dirty="0"/>
                  <a:t>⇒</a:t>
                </a:r>
                <a:r>
                  <a:rPr lang="en-US" altLang="ko-KR" sz="2000" dirty="0"/>
                  <a:t> Green function approach</a:t>
                </a:r>
              </a:p>
              <a:p>
                <a:endParaRPr lang="en-US" altLang="ko-KR" sz="2000" dirty="0"/>
              </a:p>
              <a:p>
                <a:pPr marL="0" indent="0">
                  <a:buNone/>
                </a:pPr>
                <a14:m>
                  <m:oMathPara xmlns:m="http://schemas.openxmlformats.org/officeDocument/2006/math">
                    <m:oMathParaPr>
                      <m:jc m:val="centerGroup"/>
                    </m:oMathParaPr>
                    <m:oMath xmlns:m="http://schemas.openxmlformats.org/officeDocument/2006/math">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𝛿</m:t>
                          </m:r>
                        </m:num>
                        <m:den>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𝑡</m:t>
                              </m:r>
                            </m:e>
                            <m:sup>
                              <m:r>
                                <a:rPr lang="en-US" altLang="ko-KR" sz="2000" i="1">
                                  <a:latin typeface="Cambria Math" panose="02040503050406030204" pitchFamily="18" charset="0"/>
                                </a:rPr>
                                <m:t>2</m:t>
                              </m:r>
                            </m:sup>
                          </m:sSup>
                        </m:den>
                      </m:f>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ℏ</m:t>
                              </m:r>
                            </m:e>
                            <m:sup>
                              <m:r>
                                <a:rPr lang="en-US" altLang="ko-KR" sz="2000" i="1">
                                  <a:latin typeface="Cambria Math" panose="02040503050406030204" pitchFamily="18" charset="0"/>
                                </a:rPr>
                                <m:t>2</m:t>
                              </m:r>
                            </m:sup>
                          </m:sSup>
                        </m:num>
                        <m:den>
                          <m:r>
                            <a:rPr lang="en-US" altLang="ko-KR" sz="2000" i="1">
                              <a:latin typeface="Cambria Math" panose="02040503050406030204" pitchFamily="18" charset="0"/>
                            </a:rPr>
                            <m:t>4</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den>
                      </m:f>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4</m:t>
                          </m:r>
                        </m:sup>
                      </m:sSup>
                      <m:r>
                        <a:rPr lang="en-US" altLang="ko-KR" sz="2000" i="1">
                          <a:latin typeface="Cambria Math" panose="02040503050406030204" pitchFamily="18" charset="0"/>
                        </a:rPr>
                        <m:t>𝛿</m:t>
                      </m:r>
                      <m:r>
                        <a:rPr lang="en-US" altLang="ko-KR" sz="2000" i="1">
                          <a:latin typeface="Cambria Math" panose="02040503050406030204" pitchFamily="18" charset="0"/>
                        </a:rPr>
                        <m:t>−</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𝑐</m:t>
                          </m:r>
                        </m:e>
                        <m:sub>
                          <m:r>
                            <a:rPr lang="en-US" altLang="ko-KR" sz="2000" i="1">
                              <a:latin typeface="Cambria Math" panose="02040503050406030204" pitchFamily="18" charset="0"/>
                            </a:rPr>
                            <m:t>𝑠</m:t>
                          </m:r>
                        </m:sub>
                        <m:sup>
                          <m:r>
                            <a:rPr lang="en-US" altLang="ko-KR" sz="2000" i="1">
                              <a:latin typeface="Cambria Math" panose="02040503050406030204" pitchFamily="18" charset="0"/>
                            </a:rPr>
                            <m:t>2</m:t>
                          </m:r>
                        </m:sup>
                      </m:sSubSup>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𝛿</m:t>
                      </m:r>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2</m:t>
                          </m:r>
                        </m:sup>
                      </m:sSup>
                      <m:sSub>
                        <m:sSubPr>
                          <m:ctrlPr>
                            <a:rPr lang="en-US" altLang="ko-KR" sz="2000" i="1">
                              <a:latin typeface="Cambria Math" panose="02040503050406030204" pitchFamily="18" charset="0"/>
                            </a:rPr>
                          </m:ctrlPr>
                        </m:sSubPr>
                        <m:e>
                          <m:r>
                            <m:rPr>
                              <m:sty m:val="p"/>
                            </m:rPr>
                            <a:rPr lang="en-US" altLang="ko-KR" sz="2000">
                              <a:latin typeface="Cambria Math" panose="02040503050406030204" pitchFamily="18" charset="0"/>
                            </a:rPr>
                            <m:t>Φ</m:t>
                          </m:r>
                        </m:e>
                        <m:sub>
                          <m:r>
                            <m:rPr>
                              <m:sty m:val="p"/>
                            </m:rPr>
                            <a:rPr lang="en-US" altLang="ko-KR" sz="2000" i="1">
                              <a:latin typeface="Cambria Math" panose="02040503050406030204" pitchFamily="18" charset="0"/>
                            </a:rPr>
                            <m:t>P</m:t>
                          </m:r>
                        </m:sub>
                      </m:sSub>
                      <m:r>
                        <a:rPr lang="en-US" altLang="ko-KR" sz="2000" i="1">
                          <a:latin typeface="Cambria Math" panose="02040503050406030204" pitchFamily="18" charset="0"/>
                        </a:rPr>
                        <m:t>  ⇒   </m:t>
                      </m:r>
                      <m:r>
                        <a:rPr lang="en-US" altLang="ko-KR" sz="2000" i="1">
                          <a:latin typeface="Cambria Math" panose="02040503050406030204" pitchFamily="18" charset="0"/>
                        </a:rPr>
                        <m:t>𝛿</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i="1">
                          <a:latin typeface="Cambria Math" panose="02040503050406030204" pitchFamily="18" charset="0"/>
                        </a:rPr>
                        <m:t>=</m:t>
                      </m:r>
                      <m:r>
                        <a:rPr lang="en-US" altLang="ko-KR" sz="2000" i="1" dirty="0">
                          <a:latin typeface="Cambria Math" panose="02040503050406030204" pitchFamily="18" charset="0"/>
                        </a:rPr>
                        <m:t>4</m:t>
                      </m:r>
                      <m:r>
                        <a:rPr lang="en-US" altLang="ko-KR" sz="2000" i="1" dirty="0">
                          <a:latin typeface="Cambria Math" panose="02040503050406030204" pitchFamily="18" charset="0"/>
                        </a:rPr>
                        <m:t>𝜋</m:t>
                      </m:r>
                      <m:r>
                        <a:rPr lang="en-US" altLang="ko-KR" sz="2000" i="1" dirty="0">
                          <a:latin typeface="Cambria Math" panose="02040503050406030204" pitchFamily="18" charset="0"/>
                        </a:rPr>
                        <m:t>𝐺</m:t>
                      </m:r>
                      <m:sSub>
                        <m:sSubPr>
                          <m:ctrlPr>
                            <a:rPr lang="en-US" altLang="ko-KR" sz="2000" i="1" dirty="0">
                              <a:latin typeface="Cambria Math" panose="02040503050406030204" pitchFamily="18" charset="0"/>
                            </a:rPr>
                          </m:ctrlPr>
                        </m:sSubPr>
                        <m:e>
                          <m:r>
                            <a:rPr lang="en-US" altLang="ko-KR" sz="2000" i="1" dirty="0">
                              <a:latin typeface="Cambria Math" panose="02040503050406030204" pitchFamily="18" charset="0"/>
                            </a:rPr>
                            <m:t>𝑀</m:t>
                          </m:r>
                        </m:e>
                        <m:sub>
                          <m:r>
                            <m:rPr>
                              <m:sty m:val="p"/>
                            </m:rPr>
                            <a:rPr lang="en-US" altLang="ko-KR" sz="2000" i="1" dirty="0">
                              <a:latin typeface="Cambria Math" panose="02040503050406030204" pitchFamily="18" charset="0"/>
                            </a:rPr>
                            <m:t>P</m:t>
                          </m:r>
                        </m:sub>
                      </m:sSub>
                      <m:nary>
                        <m:naryPr>
                          <m:subHide m:val="on"/>
                          <m:supHide m:val="on"/>
                          <m:ctrlPr>
                            <a:rPr lang="en-US" altLang="ko-KR" sz="2000" i="1">
                              <a:latin typeface="Cambria Math" panose="02040503050406030204" pitchFamily="18" charset="0"/>
                            </a:rPr>
                          </m:ctrlPr>
                        </m:naryPr>
                        <m:sub/>
                        <m:sup/>
                        <m:e>
                          <m:r>
                            <a:rPr lang="en-US" altLang="ko-KR" sz="2000" i="1" dirty="0">
                              <a:latin typeface="Cambria Math" panose="02040503050406030204" pitchFamily="18" charset="0"/>
                            </a:rPr>
                            <m:t>𝑑</m:t>
                          </m:r>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𝑡</m:t>
                              </m:r>
                            </m:e>
                            <m:sup>
                              <m:r>
                                <a:rPr lang="en-US" altLang="ko-KR" sz="2000" i="1" dirty="0">
                                  <a:latin typeface="Cambria Math" panose="02040503050406030204" pitchFamily="18" charset="0"/>
                                </a:rPr>
                                <m:t>′</m:t>
                              </m:r>
                            </m:sup>
                          </m:sSup>
                          <m:nary>
                            <m:naryPr>
                              <m:subHide m:val="on"/>
                              <m:supHide m:val="on"/>
                              <m:ctrlPr>
                                <a:rPr lang="en-US" altLang="ko-KR" sz="2000" i="1">
                                  <a:latin typeface="Cambria Math" panose="02040503050406030204" pitchFamily="18" charset="0"/>
                                </a:rPr>
                              </m:ctrlPr>
                            </m:naryPr>
                            <m:sub/>
                            <m:sup/>
                            <m:e>
                              <m:f>
                                <m:fPr>
                                  <m:ctrlPr>
                                    <a:rPr lang="en-US" altLang="ko-KR" sz="2000" i="1" dirty="0">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𝑘</m:t>
                                      </m:r>
                                    </m:e>
                                  </m:acc>
                                </m:num>
                                <m:den>
                                  <m:sSup>
                                    <m:sSupPr>
                                      <m:ctrlPr>
                                        <a:rPr lang="en-US" altLang="ko-KR" sz="2000" i="1" dirty="0">
                                          <a:latin typeface="Cambria Math" panose="02040503050406030204" pitchFamily="18" charset="0"/>
                                        </a:rPr>
                                      </m:ctrlPr>
                                    </m:sSupPr>
                                    <m:e>
                                      <m:d>
                                        <m:dPr>
                                          <m:ctrlPr>
                                            <a:rPr lang="en-US" altLang="ko-KR" sz="2000" i="1" dirty="0">
                                              <a:latin typeface="Cambria Math" panose="02040503050406030204" pitchFamily="18" charset="0"/>
                                            </a:rPr>
                                          </m:ctrlPr>
                                        </m:dPr>
                                        <m:e>
                                          <m:r>
                                            <a:rPr lang="en-US" altLang="ko-KR" sz="2000" i="1" dirty="0">
                                              <a:latin typeface="Cambria Math" panose="02040503050406030204" pitchFamily="18" charset="0"/>
                                            </a:rPr>
                                            <m:t>2</m:t>
                                          </m:r>
                                          <m:r>
                                            <a:rPr lang="en-US" altLang="ko-KR" sz="2000" i="1" dirty="0">
                                              <a:latin typeface="Cambria Math" panose="02040503050406030204" pitchFamily="18" charset="0"/>
                                            </a:rPr>
                                            <m:t>𝜋</m:t>
                                          </m:r>
                                        </m:e>
                                      </m:d>
                                    </m:e>
                                    <m:sup>
                                      <m:r>
                                        <a:rPr lang="en-US" altLang="ko-KR" sz="2000" i="1" dirty="0">
                                          <a:latin typeface="Cambria Math" panose="02040503050406030204" pitchFamily="18" charset="0"/>
                                        </a:rPr>
                                        <m:t>3</m:t>
                                      </m:r>
                                    </m:sup>
                                  </m:sSup>
                                </m:den>
                              </m:f>
                              <m:f>
                                <m:fPr>
                                  <m:ctrlPr>
                                    <a:rPr lang="en-US" altLang="ko-KR" sz="2000" i="1" dirty="0">
                                      <a:latin typeface="Cambria Math" panose="02040503050406030204" pitchFamily="18" charset="0"/>
                                    </a:rPr>
                                  </m:ctrlPr>
                                </m:fPr>
                                <m:num>
                                  <m:r>
                                    <a:rPr lang="en-US" altLang="ko-KR" sz="2000" i="1" dirty="0">
                                      <a:latin typeface="Cambria Math" panose="02040503050406030204" pitchFamily="18" charset="0"/>
                                    </a:rPr>
                                    <m:t>𝑑</m:t>
                                  </m:r>
                                  <m:r>
                                    <a:rPr lang="en-US" altLang="ko-KR" sz="2000" i="1" dirty="0">
                                      <a:latin typeface="Cambria Math" panose="02040503050406030204" pitchFamily="18" charset="0"/>
                                    </a:rPr>
                                    <m:t>𝜔</m:t>
                                  </m:r>
                                </m:num>
                                <m:den>
                                  <m:r>
                                    <a:rPr lang="en-US" altLang="ko-KR" sz="2000" i="1" dirty="0">
                                      <a:latin typeface="Cambria Math" panose="02040503050406030204" pitchFamily="18" charset="0"/>
                                    </a:rPr>
                                    <m:t>2</m:t>
                                  </m:r>
                                  <m:r>
                                    <a:rPr lang="en-US" altLang="ko-KR" sz="2000" i="1" dirty="0">
                                      <a:latin typeface="Cambria Math" panose="02040503050406030204" pitchFamily="18" charset="0"/>
                                    </a:rPr>
                                    <m:t>𝜋</m:t>
                                  </m:r>
                                </m:den>
                              </m:f>
                              <m:f>
                                <m:fPr>
                                  <m:ctrlPr>
                                    <a:rPr lang="en-US" altLang="ko-KR" sz="2000" i="1" dirty="0">
                                      <a:latin typeface="Cambria Math" panose="02040503050406030204" pitchFamily="18" charset="0"/>
                                    </a:rPr>
                                  </m:ctrlPr>
                                </m:fPr>
                                <m:num>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𝑒</m:t>
                                      </m:r>
                                    </m:e>
                                    <m:sup>
                                      <m:r>
                                        <a:rPr lang="en-US" altLang="ko-KR" sz="2000" i="1" dirty="0">
                                          <a:latin typeface="Cambria Math" panose="02040503050406030204" pitchFamily="18" charset="0"/>
                                        </a:rPr>
                                        <m:t>𝑖</m:t>
                                      </m:r>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𝑘</m:t>
                                          </m:r>
                                        </m:e>
                                      </m:acc>
                                      <m:r>
                                        <a:rPr lang="en-US" altLang="ko-KR" sz="2000" i="1" dirty="0">
                                          <a:latin typeface="Cambria Math" panose="02040503050406030204" pitchFamily="18" charset="0"/>
                                        </a:rPr>
                                        <m:t>⋅</m:t>
                                      </m:r>
                                      <m:d>
                                        <m:dPr>
                                          <m:begChr m:val="["/>
                                          <m:endChr m:val="]"/>
                                          <m:ctrlPr>
                                            <a:rPr lang="en-US" altLang="ko-KR" sz="2000" i="1" dirty="0">
                                              <a:latin typeface="Cambria Math" panose="02040503050406030204" pitchFamily="18" charset="0"/>
                                            </a:rPr>
                                          </m:ctrlPr>
                                        </m:d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𝑥</m:t>
                                              </m:r>
                                            </m:e>
                                          </m:acc>
                                          <m:r>
                                            <a:rPr lang="en-US" altLang="ko-KR" sz="2000" i="1" dirty="0">
                                              <a:latin typeface="Cambria Math" panose="02040503050406030204" pitchFamily="18" charset="0"/>
                                            </a:rPr>
                                            <m:t>−</m:t>
                                          </m:r>
                                          <m:sSub>
                                            <m:sSubPr>
                                              <m:ctrlPr>
                                                <a:rPr lang="en-US" altLang="ko-KR" sz="2000" i="1" dirty="0">
                                                  <a:latin typeface="Cambria Math" panose="02040503050406030204" pitchFamily="18" charset="0"/>
                                                </a:rPr>
                                              </m:ctrlPr>
                                            </m:sSub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𝑥</m:t>
                                                  </m:r>
                                                </m:e>
                                              </m:acc>
                                            </m:e>
                                            <m:sub>
                                              <m:r>
                                                <m:rPr>
                                                  <m:sty m:val="p"/>
                                                </m:rPr>
                                                <a:rPr lang="en-US" altLang="ko-KR" sz="2000" i="1" dirty="0">
                                                  <a:latin typeface="Cambria Math" panose="02040503050406030204" pitchFamily="18" charset="0"/>
                                                </a:rPr>
                                                <m:t>P</m:t>
                                              </m:r>
                                            </m:sub>
                                          </m:sSub>
                                          <m:d>
                                            <m:dPr>
                                              <m:ctrlPr>
                                                <a:rPr lang="en-US" altLang="ko-KR" sz="2000" i="1" dirty="0">
                                                  <a:latin typeface="Cambria Math" panose="02040503050406030204" pitchFamily="18" charset="0"/>
                                                </a:rPr>
                                              </m:ctrlPr>
                                            </m:dPr>
                                            <m:e>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𝑡</m:t>
                                                  </m:r>
                                                </m:e>
                                                <m:sup>
                                                  <m:r>
                                                    <a:rPr lang="en-US" altLang="ko-KR" sz="2000" i="1" dirty="0">
                                                      <a:latin typeface="Cambria Math" panose="02040503050406030204" pitchFamily="18" charset="0"/>
                                                    </a:rPr>
                                                    <m:t>′</m:t>
                                                  </m:r>
                                                </m:sup>
                                              </m:sSup>
                                            </m:e>
                                          </m:d>
                                        </m:e>
                                      </m:d>
                                      <m:r>
                                        <a:rPr lang="en-US" altLang="ko-KR" sz="2000" i="1" dirty="0">
                                          <a:latin typeface="Cambria Math" panose="02040503050406030204" pitchFamily="18" charset="0"/>
                                        </a:rPr>
                                        <m:t>−</m:t>
                                      </m:r>
                                      <m:r>
                                        <a:rPr lang="en-US" altLang="ko-KR" sz="2000" i="1" dirty="0">
                                          <a:latin typeface="Cambria Math" panose="02040503050406030204" pitchFamily="18" charset="0"/>
                                        </a:rPr>
                                        <m:t>𝑖</m:t>
                                      </m:r>
                                      <m:r>
                                        <a:rPr lang="en-US" altLang="ko-KR" sz="2000" i="1" dirty="0">
                                          <a:latin typeface="Cambria Math" panose="02040503050406030204" pitchFamily="18" charset="0"/>
                                        </a:rPr>
                                        <m:t>𝜔𝜏</m:t>
                                      </m:r>
                                    </m:sup>
                                  </m:sSup>
                                </m:num>
                                <m:den>
                                  <m:f>
                                    <m:fPr>
                                      <m:ctrlPr>
                                        <a:rPr lang="en-US" altLang="ko-KR" sz="2000" i="1" dirty="0">
                                          <a:latin typeface="Cambria Math" panose="02040503050406030204" pitchFamily="18" charset="0"/>
                                        </a:rPr>
                                      </m:ctrlPr>
                                    </m:fPr>
                                    <m:num>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ℏ</m:t>
                                          </m:r>
                                        </m:e>
                                        <m:sup>
                                          <m:r>
                                            <a:rPr lang="en-US" altLang="ko-KR" sz="2000" i="1" dirty="0">
                                              <a:latin typeface="Cambria Math" panose="02040503050406030204" pitchFamily="18" charset="0"/>
                                            </a:rPr>
                                            <m:t>2</m:t>
                                          </m:r>
                                        </m:sup>
                                      </m:sSup>
                                    </m:num>
                                    <m:den>
                                      <m:r>
                                        <a:rPr lang="en-US" altLang="ko-KR" sz="2000" i="1" dirty="0">
                                          <a:latin typeface="Cambria Math" panose="02040503050406030204" pitchFamily="18" charset="0"/>
                                        </a:rPr>
                                        <m:t>4</m:t>
                                      </m:r>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dirty="0">
                                              <a:latin typeface="Cambria Math" panose="02040503050406030204" pitchFamily="18" charset="0"/>
                                            </a:rPr>
                                            <m:t>2</m:t>
                                          </m:r>
                                        </m:sup>
                                      </m:sSubSup>
                                    </m:den>
                                  </m:f>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𝑘</m:t>
                                      </m:r>
                                    </m:e>
                                    <m:sup>
                                      <m:r>
                                        <a:rPr lang="en-US" altLang="ko-KR" sz="2000" i="1" dirty="0">
                                          <a:latin typeface="Cambria Math" panose="02040503050406030204" pitchFamily="18" charset="0"/>
                                        </a:rPr>
                                        <m:t>4</m:t>
                                      </m:r>
                                    </m:sup>
                                  </m:sSup>
                                  <m:r>
                                    <a:rPr lang="en-US" altLang="ko-KR" sz="2000" i="1" dirty="0">
                                      <a:latin typeface="Cambria Math" panose="02040503050406030204" pitchFamily="18" charset="0"/>
                                    </a:rPr>
                                    <m:t>+</m:t>
                                  </m:r>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𝑐</m:t>
                                      </m:r>
                                    </m:e>
                                    <m:sub>
                                      <m:r>
                                        <a:rPr lang="en-US" altLang="ko-KR" sz="2000" i="1" dirty="0">
                                          <a:latin typeface="Cambria Math" panose="02040503050406030204" pitchFamily="18" charset="0"/>
                                        </a:rPr>
                                        <m:t>𝑠</m:t>
                                      </m:r>
                                    </m:sub>
                                    <m:sup>
                                      <m:r>
                                        <a:rPr lang="en-US" altLang="ko-KR" sz="2000" i="1" dirty="0">
                                          <a:latin typeface="Cambria Math" panose="02040503050406030204" pitchFamily="18" charset="0"/>
                                        </a:rPr>
                                        <m:t>2</m:t>
                                      </m:r>
                                    </m:sup>
                                  </m:sSubSup>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𝑘</m:t>
                                      </m:r>
                                    </m:e>
                                    <m:sup>
                                      <m:r>
                                        <a:rPr lang="en-US" altLang="ko-KR" sz="2000" i="1" dirty="0">
                                          <a:latin typeface="Cambria Math" panose="02040503050406030204" pitchFamily="18" charset="0"/>
                                        </a:rPr>
                                        <m:t>2</m:t>
                                      </m:r>
                                    </m:sup>
                                  </m:sSup>
                                  <m:r>
                                    <a:rPr lang="en-US" altLang="ko-KR" sz="2000" i="1" dirty="0">
                                      <a:latin typeface="Cambria Math" panose="02040503050406030204" pitchFamily="18" charset="0"/>
                                    </a:rPr>
                                    <m:t>−</m:t>
                                  </m:r>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𝜔</m:t>
                                      </m:r>
                                    </m:e>
                                    <m:sup>
                                      <m:r>
                                        <a:rPr lang="en-US" altLang="ko-KR" sz="2000" i="1" dirty="0">
                                          <a:latin typeface="Cambria Math" panose="02040503050406030204" pitchFamily="18" charset="0"/>
                                        </a:rPr>
                                        <m:t>2</m:t>
                                      </m:r>
                                    </m:sup>
                                  </m:sSup>
                                </m:den>
                              </m:f>
                            </m:e>
                          </m:nary>
                        </m:e>
                      </m:nary>
                    </m:oMath>
                  </m:oMathPara>
                </a14:m>
                <a:endParaRPr lang="en-US" altLang="ko-KR" sz="2000" dirty="0"/>
              </a:p>
              <a:p>
                <a:pPr marL="0" indent="0">
                  <a:buNone/>
                </a:pPr>
                <a:endParaRPr lang="en-US" altLang="ko-KR" sz="2000" dirty="0"/>
              </a:p>
              <a:p>
                <a:pPr marL="0" indent="0">
                  <a:buNone/>
                </a:pPr>
                <a14:m>
                  <m:oMathPara xmlns:m="http://schemas.openxmlformats.org/officeDocument/2006/math">
                    <m:oMathParaPr>
                      <m:jc m:val="centerGroup"/>
                    </m:oMathParaPr>
                    <m:oMath xmlns:m="http://schemas.openxmlformats.org/officeDocument/2006/math">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𝐹</m:t>
                              </m:r>
                            </m:e>
                          </m:acc>
                        </m:e>
                        <m:sub>
                          <m:r>
                            <m:rPr>
                              <m:sty m:val="p"/>
                            </m:rPr>
                            <a:rPr lang="en-US" altLang="ko-KR" sz="2000" i="1">
                              <a:latin typeface="Cambria Math" panose="02040503050406030204" pitchFamily="18" charset="0"/>
                            </a:rPr>
                            <m:t>DF</m:t>
                          </m:r>
                        </m:sub>
                      </m:sSub>
                      <m:d>
                        <m:dPr>
                          <m:ctrlPr>
                            <a:rPr lang="en-US" altLang="ko-KR" sz="2000" i="1">
                              <a:latin typeface="Cambria Math" panose="02040503050406030204" pitchFamily="18" charset="0"/>
                            </a:rPr>
                          </m:ctrlPr>
                        </m:dPr>
                        <m:e>
                          <m:r>
                            <a:rPr lang="en-US" altLang="ko-KR" sz="2000" i="1">
                              <a:latin typeface="Cambria Math" panose="02040503050406030204" pitchFamily="18" charset="0"/>
                            </a:rPr>
                            <m:t>𝑡</m:t>
                          </m:r>
                        </m:e>
                      </m:d>
                      <m:r>
                        <a:rPr lang="en-US" altLang="ko-KR" sz="2000" i="1">
                          <a:latin typeface="Cambria Math" panose="02040503050406030204" pitchFamily="18" charset="0"/>
                        </a:rPr>
                        <m:t>=</m:t>
                      </m:r>
                      <m:r>
                        <a:rPr lang="en-US" altLang="ko-KR" sz="2000" i="1" dirty="0">
                          <a:latin typeface="Cambria Math" panose="02040503050406030204" pitchFamily="18" charset="0"/>
                        </a:rPr>
                        <m:t>4</m:t>
                      </m:r>
                      <m:r>
                        <a:rPr lang="en-US" altLang="ko-KR" sz="2000" i="1" dirty="0">
                          <a:latin typeface="Cambria Math" panose="02040503050406030204" pitchFamily="18" charset="0"/>
                        </a:rPr>
                        <m:t>𝜋</m:t>
                      </m:r>
                      <m:sSup>
                        <m:sSupPr>
                          <m:ctrlPr>
                            <a:rPr lang="en-US" altLang="ko-KR" sz="2000" b="0" i="1" dirty="0" smtClean="0">
                              <a:latin typeface="Cambria Math" panose="02040503050406030204" pitchFamily="18" charset="0"/>
                            </a:rPr>
                          </m:ctrlPr>
                        </m:sSupPr>
                        <m:e>
                          <m:d>
                            <m:dPr>
                              <m:ctrlPr>
                                <a:rPr lang="en-US" altLang="ko-KR" sz="2000" b="0" i="1" dirty="0" smtClean="0">
                                  <a:latin typeface="Cambria Math" panose="02040503050406030204" pitchFamily="18" charset="0"/>
                                </a:rPr>
                              </m:ctrlPr>
                            </m:dPr>
                            <m:e>
                              <m:r>
                                <a:rPr lang="en-US" altLang="ko-KR" sz="2000" i="1" dirty="0">
                                  <a:latin typeface="Cambria Math" panose="02040503050406030204" pitchFamily="18" charset="0"/>
                                </a:rPr>
                                <m:t>𝐺</m:t>
                              </m:r>
                              <m:sSub>
                                <m:sSubPr>
                                  <m:ctrlPr>
                                    <a:rPr lang="en-US" altLang="ko-KR" sz="2000" i="1" dirty="0">
                                      <a:latin typeface="Cambria Math" panose="02040503050406030204" pitchFamily="18" charset="0"/>
                                    </a:rPr>
                                  </m:ctrlPr>
                                </m:sSubPr>
                                <m:e>
                                  <m:r>
                                    <a:rPr lang="en-US" altLang="ko-KR" sz="2000" i="1" dirty="0">
                                      <a:latin typeface="Cambria Math" panose="02040503050406030204" pitchFamily="18" charset="0"/>
                                    </a:rPr>
                                    <m:t>𝑀</m:t>
                                  </m:r>
                                </m:e>
                                <m:sub>
                                  <m:r>
                                    <m:rPr>
                                      <m:sty m:val="p"/>
                                    </m:rPr>
                                    <a:rPr lang="en-US" altLang="ko-KR" sz="2000" i="1" dirty="0">
                                      <a:latin typeface="Cambria Math" panose="02040503050406030204" pitchFamily="18" charset="0"/>
                                    </a:rPr>
                                    <m:t>P</m:t>
                                  </m:r>
                                </m:sub>
                              </m:sSub>
                            </m:e>
                          </m:d>
                        </m:e>
                        <m:sup>
                          <m:r>
                            <a:rPr lang="en-US" altLang="ko-KR" sz="2000" b="0" i="1" dirty="0" smtClean="0">
                              <a:latin typeface="Cambria Math" panose="02040503050406030204" pitchFamily="18" charset="0"/>
                            </a:rPr>
                            <m:t>2</m:t>
                          </m:r>
                        </m:sup>
                      </m:sSup>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nary>
                        <m:naryPr>
                          <m:subHide m:val="on"/>
                          <m:supHide m:val="on"/>
                          <m:ctrlPr>
                            <a:rPr lang="en-US" altLang="ko-KR" sz="2000" b="0" i="1" smtClean="0">
                              <a:latin typeface="Cambria Math" panose="02040503050406030204" pitchFamily="18" charset="0"/>
                            </a:rPr>
                          </m:ctrlPr>
                        </m:naryPr>
                        <m:sub/>
                        <m:sup/>
                        <m:e>
                          <m:r>
                            <a:rPr lang="en-US" altLang="ko-KR" sz="2000" i="1">
                              <a:latin typeface="Cambria Math" panose="02040503050406030204" pitchFamily="18" charset="0"/>
                            </a:rPr>
                            <m:t>𝑑</m:t>
                          </m:r>
                          <m:r>
                            <a:rPr lang="en-US" altLang="ko-KR" sz="2000" i="1">
                              <a:latin typeface="Cambria Math" panose="02040503050406030204" pitchFamily="18" charset="0"/>
                            </a:rPr>
                            <m:t>𝜏</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𝑑</m:t>
                              </m:r>
                              <m:r>
                                <a:rPr lang="en-US" altLang="ko-KR" sz="2000" i="1">
                                  <a:latin typeface="Cambria Math" panose="02040503050406030204" pitchFamily="18" charset="0"/>
                                </a:rPr>
                                <m:t>𝜔</m:t>
                              </m:r>
                            </m:num>
                            <m:den>
                              <m:r>
                                <a:rPr lang="en-US" altLang="ko-KR" sz="2000" i="1">
                                  <a:latin typeface="Cambria Math" panose="02040503050406030204" pitchFamily="18" charset="0"/>
                                </a:rPr>
                                <m:t>2</m:t>
                              </m:r>
                              <m:r>
                                <a:rPr lang="en-US" altLang="ko-KR" sz="2000" i="1">
                                  <a:latin typeface="Cambria Math" panose="02040503050406030204" pitchFamily="18" charset="0"/>
                                </a:rPr>
                                <m:t>𝜋</m:t>
                              </m:r>
                            </m:den>
                          </m:f>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𝑒</m:t>
                              </m:r>
                            </m:e>
                            <m:sup>
                              <m:r>
                                <a:rPr lang="en-US" altLang="ko-KR" sz="2000" i="1">
                                  <a:latin typeface="Cambria Math" panose="02040503050406030204" pitchFamily="18" charset="0"/>
                                </a:rPr>
                                <m:t>−</m:t>
                              </m:r>
                              <m:r>
                                <a:rPr lang="en-US" altLang="ko-KR" sz="2000" i="1">
                                  <a:latin typeface="Cambria Math" panose="02040503050406030204" pitchFamily="18" charset="0"/>
                                </a:rPr>
                                <m:t>𝑖</m:t>
                              </m:r>
                              <m:r>
                                <a:rPr lang="en-US" altLang="ko-KR" sz="2000" i="1">
                                  <a:latin typeface="Cambria Math" panose="02040503050406030204" pitchFamily="18" charset="0"/>
                                </a:rPr>
                                <m:t>𝜔𝜏</m:t>
                              </m:r>
                            </m:sup>
                          </m:sSup>
                        </m:e>
                      </m:nary>
                      <m:nary>
                        <m:naryPr>
                          <m:ctrlPr>
                            <a:rPr lang="en-US" altLang="ko-KR" sz="2000" i="1">
                              <a:latin typeface="Cambria Math" panose="02040503050406030204" pitchFamily="18" charset="0"/>
                            </a:rPr>
                          </m:ctrlPr>
                        </m:naryPr>
                        <m:sub>
                          <m:r>
                            <a:rPr lang="en-US" altLang="ko-KR" sz="2000" i="1">
                              <a:latin typeface="Cambria Math" panose="02040503050406030204" pitchFamily="18" charset="0"/>
                            </a:rPr>
                            <m:t>0</m:t>
                          </m:r>
                        </m:sub>
                        <m:sup>
                          <m:r>
                            <a:rPr lang="en-US" altLang="ko-KR" sz="2000" i="1">
                              <a:latin typeface="Cambria Math" panose="02040503050406030204" pitchFamily="18" charset="0"/>
                            </a:rPr>
                            <m:t>∞</m:t>
                          </m:r>
                        </m:sup>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𝑘𝑑𝑘</m:t>
                              </m:r>
                            </m:num>
                            <m:den>
                              <m:f>
                                <m:fPr>
                                  <m:ctrlPr>
                                    <a:rPr lang="en-US" altLang="ko-KR" sz="2000" i="1" dirty="0">
                                      <a:latin typeface="Cambria Math" panose="02040503050406030204" pitchFamily="18" charset="0"/>
                                    </a:rPr>
                                  </m:ctrlPr>
                                </m:fPr>
                                <m:num>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ℏ</m:t>
                                      </m:r>
                                    </m:e>
                                    <m:sup>
                                      <m:r>
                                        <a:rPr lang="en-US" altLang="ko-KR" sz="2000" i="1" dirty="0">
                                          <a:latin typeface="Cambria Math" panose="02040503050406030204" pitchFamily="18" charset="0"/>
                                        </a:rPr>
                                        <m:t>2</m:t>
                                      </m:r>
                                    </m:sup>
                                  </m:sSup>
                                </m:num>
                                <m:den>
                                  <m:r>
                                    <a:rPr lang="en-US" altLang="ko-KR" sz="2000" i="1" dirty="0">
                                      <a:latin typeface="Cambria Math" panose="02040503050406030204" pitchFamily="18" charset="0"/>
                                    </a:rPr>
                                    <m:t>4</m:t>
                                  </m:r>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dirty="0">
                                          <a:latin typeface="Cambria Math" panose="02040503050406030204" pitchFamily="18" charset="0"/>
                                        </a:rPr>
                                        <m:t>2</m:t>
                                      </m:r>
                                    </m:sup>
                                  </m:sSubSup>
                                </m:den>
                              </m:f>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𝑘</m:t>
                                  </m:r>
                                </m:e>
                                <m:sup>
                                  <m:r>
                                    <a:rPr lang="en-US" altLang="ko-KR" sz="2000" i="1" dirty="0">
                                      <a:latin typeface="Cambria Math" panose="02040503050406030204" pitchFamily="18" charset="0"/>
                                    </a:rPr>
                                    <m:t>4</m:t>
                                  </m:r>
                                </m:sup>
                              </m:sSup>
                              <m:r>
                                <a:rPr lang="en-US" altLang="ko-KR" sz="2000" i="1" dirty="0">
                                  <a:latin typeface="Cambria Math" panose="02040503050406030204" pitchFamily="18" charset="0"/>
                                </a:rPr>
                                <m:t>+</m:t>
                              </m:r>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𝑐</m:t>
                                  </m:r>
                                </m:e>
                                <m:sub>
                                  <m:r>
                                    <a:rPr lang="en-US" altLang="ko-KR" sz="2000" i="1" dirty="0">
                                      <a:latin typeface="Cambria Math" panose="02040503050406030204" pitchFamily="18" charset="0"/>
                                    </a:rPr>
                                    <m:t>𝑠</m:t>
                                  </m:r>
                                </m:sub>
                                <m:sup>
                                  <m:r>
                                    <a:rPr lang="en-US" altLang="ko-KR" sz="2000" i="1" dirty="0">
                                      <a:latin typeface="Cambria Math" panose="02040503050406030204" pitchFamily="18" charset="0"/>
                                    </a:rPr>
                                    <m:t>2</m:t>
                                  </m:r>
                                </m:sup>
                              </m:sSubSup>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𝑘</m:t>
                                  </m:r>
                                </m:e>
                                <m:sup>
                                  <m:r>
                                    <a:rPr lang="en-US" altLang="ko-KR" sz="2000" i="1" dirty="0">
                                      <a:latin typeface="Cambria Math" panose="02040503050406030204" pitchFamily="18" charset="0"/>
                                    </a:rPr>
                                    <m:t>2</m:t>
                                  </m:r>
                                </m:sup>
                              </m:sSup>
                              <m:r>
                                <a:rPr lang="en-US" altLang="ko-KR" sz="2000" i="1" dirty="0">
                                  <a:latin typeface="Cambria Math" panose="02040503050406030204" pitchFamily="18" charset="0"/>
                                </a:rPr>
                                <m:t>−</m:t>
                              </m:r>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𝜔</m:t>
                                  </m:r>
                                </m:e>
                                <m:sup>
                                  <m:r>
                                    <a:rPr lang="en-US" altLang="ko-KR" sz="2000" i="1" dirty="0">
                                      <a:latin typeface="Cambria Math" panose="02040503050406030204" pitchFamily="18" charset="0"/>
                                    </a:rPr>
                                    <m:t>2</m:t>
                                  </m:r>
                                </m:sup>
                              </m:sSup>
                            </m:den>
                          </m:f>
                        </m:e>
                      </m:nary>
                      <m:d>
                        <m:dPr>
                          <m:begChr m:val="{"/>
                          <m:endChr m:val="}"/>
                          <m:ctrlPr>
                            <a:rPr lang="en-US" altLang="ko-KR" sz="2000" b="0" i="1" dirty="0" smtClean="0">
                              <a:latin typeface="Cambria Math" panose="02040503050406030204" pitchFamily="18" charset="0"/>
                            </a:rPr>
                          </m:ctrlPr>
                        </m:dPr>
                        <m:e>
                          <m:nary>
                            <m:naryPr>
                              <m:subHide m:val="on"/>
                              <m:supHide m:val="on"/>
                              <m:ctrlPr>
                                <a:rPr lang="en-US" altLang="ko-KR" sz="2000" i="1">
                                  <a:latin typeface="Cambria Math" panose="02040503050406030204" pitchFamily="18" charset="0"/>
                                </a:rPr>
                              </m:ctrlPr>
                            </m:naryPr>
                            <m:sub/>
                            <m:sup/>
                            <m:e>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2</m:t>
                                      </m:r>
                                    </m:sup>
                                  </m:sSup>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𝑘</m:t>
                                      </m:r>
                                    </m:e>
                                  </m:acc>
                                </m:num>
                                <m:den>
                                  <m:r>
                                    <a:rPr lang="en-US" altLang="ko-KR" sz="2000" i="1">
                                      <a:latin typeface="Cambria Math" panose="02040503050406030204" pitchFamily="18" charset="0"/>
                                    </a:rPr>
                                    <m:t>2</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𝜋</m:t>
                                      </m:r>
                                    </m:e>
                                    <m:sup>
                                      <m:r>
                                        <a:rPr lang="en-US" altLang="ko-KR" sz="2000" i="1">
                                          <a:latin typeface="Cambria Math" panose="02040503050406030204" pitchFamily="18" charset="0"/>
                                        </a:rPr>
                                        <m:t>2</m:t>
                                      </m:r>
                                    </m:sup>
                                  </m:sSup>
                                </m:den>
                              </m:f>
                              <m:r>
                                <a:rPr lang="en-US" altLang="ko-KR" sz="2000" i="1">
                                  <a:latin typeface="Cambria Math" panose="02040503050406030204" pitchFamily="18" charset="0"/>
                                </a:rPr>
                                <m:t>𝑖</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𝑘</m:t>
                                  </m:r>
                                </m:e>
                              </m:acc>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𝑒</m:t>
                                  </m:r>
                                </m:e>
                                <m:sup>
                                  <m:r>
                                    <a:rPr lang="en-US" altLang="ko-KR" sz="2000" i="1">
                                      <a:latin typeface="Cambria Math" panose="02040503050406030204" pitchFamily="18" charset="0"/>
                                    </a:rPr>
                                    <m:t>𝑖</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𝑘</m:t>
                                      </m:r>
                                    </m:e>
                                  </m:acc>
                                  <m:r>
                                    <a:rPr lang="en-US" altLang="ko-KR" sz="2000" i="1">
                                      <a:latin typeface="Cambria Math" panose="02040503050406030204" pitchFamily="18" charset="0"/>
                                    </a:rPr>
                                    <m:t>⋅</m:t>
                                  </m:r>
                                  <m:d>
                                    <m:dPr>
                                      <m:begChr m:val="["/>
                                      <m:endChr m:val="]"/>
                                      <m:ctrlPr>
                                        <a:rPr lang="en-US" altLang="ko-KR" sz="2000" i="1">
                                          <a:latin typeface="Cambria Math" panose="02040503050406030204" pitchFamily="18" charset="0"/>
                                        </a:rPr>
                                      </m:ctrlPr>
                                    </m:dPr>
                                    <m:e>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e>
                                        <m:sub>
                                          <m:r>
                                            <m:rPr>
                                              <m:sty m:val="p"/>
                                            </m:rPr>
                                            <a:rPr lang="en-US" altLang="ko-KR" sz="2000" i="1">
                                              <a:latin typeface="Cambria Math" panose="02040503050406030204" pitchFamily="18" charset="0"/>
                                            </a:rPr>
                                            <m:t>P</m:t>
                                          </m:r>
                                        </m:sub>
                                      </m:sSub>
                                      <m:d>
                                        <m:dPr>
                                          <m:ctrlPr>
                                            <a:rPr lang="en-US" altLang="ko-KR" sz="2000" i="1">
                                              <a:latin typeface="Cambria Math" panose="02040503050406030204" pitchFamily="18" charset="0"/>
                                            </a:rPr>
                                          </m:ctrlPr>
                                        </m:dPr>
                                        <m:e>
                                          <m:r>
                                            <a:rPr lang="en-US" altLang="ko-KR" sz="2000" i="1">
                                              <a:latin typeface="Cambria Math" panose="02040503050406030204" pitchFamily="18" charset="0"/>
                                            </a:rPr>
                                            <m:t>𝑡</m:t>
                                          </m:r>
                                        </m:e>
                                      </m:d>
                                      <m:r>
                                        <a:rPr lang="en-US" altLang="ko-KR" sz="2000" i="1">
                                          <a:latin typeface="Cambria Math" panose="02040503050406030204" pitchFamily="18" charset="0"/>
                                        </a:rPr>
                                        <m:t>−</m:t>
                                      </m:r>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e>
                                        <m:sub>
                                          <m:r>
                                            <m:rPr>
                                              <m:sty m:val="p"/>
                                            </m:rPr>
                                            <a:rPr lang="en-US" altLang="ko-KR" sz="2000" i="1">
                                              <a:latin typeface="Cambria Math" panose="02040503050406030204" pitchFamily="18" charset="0"/>
                                            </a:rPr>
                                            <m:t>p</m:t>
                                          </m:r>
                                        </m:sub>
                                      </m:sSub>
                                      <m:d>
                                        <m:dPr>
                                          <m:ctrlPr>
                                            <a:rPr lang="en-US" altLang="ko-KR" sz="2000" i="1">
                                              <a:latin typeface="Cambria Math" panose="02040503050406030204" pitchFamily="18" charset="0"/>
                                            </a:rPr>
                                          </m:ctrlPr>
                                        </m:dPr>
                                        <m:e>
                                          <m:r>
                                            <a:rPr lang="en-US" altLang="ko-KR" sz="2000" i="1">
                                              <a:latin typeface="Cambria Math" panose="02040503050406030204" pitchFamily="18" charset="0"/>
                                            </a:rPr>
                                            <m:t>𝑡</m:t>
                                          </m:r>
                                          <m:r>
                                            <a:rPr lang="en-US" altLang="ko-KR" sz="2000" i="1">
                                              <a:latin typeface="Cambria Math" panose="02040503050406030204" pitchFamily="18" charset="0"/>
                                            </a:rPr>
                                            <m:t>−</m:t>
                                          </m:r>
                                          <m:r>
                                            <a:rPr lang="en-US" altLang="ko-KR" sz="2000" i="1">
                                              <a:latin typeface="Cambria Math" panose="02040503050406030204" pitchFamily="18" charset="0"/>
                                            </a:rPr>
                                            <m:t>𝜏</m:t>
                                          </m:r>
                                        </m:e>
                                      </m:d>
                                    </m:e>
                                  </m:d>
                                </m:sup>
                              </m:sSup>
                            </m:e>
                          </m:nary>
                          <m:r>
                            <m:rPr>
                              <m:nor/>
                            </m:rPr>
                            <a:rPr lang="ko-KR" altLang="en-US" sz="2000" dirty="0"/>
                            <m:t> </m:t>
                          </m:r>
                        </m:e>
                      </m:d>
                    </m:oMath>
                  </m:oMathPara>
                </a14:m>
                <a:endParaRPr lang="en-US" altLang="ko-KR" sz="2000" dirty="0"/>
              </a:p>
              <a:p>
                <a14:m>
                  <m:oMath xmlns:m="http://schemas.openxmlformats.org/officeDocument/2006/math">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e>
                      <m:sub>
                        <m:r>
                          <m:rPr>
                            <m:sty m:val="p"/>
                          </m:rPr>
                          <a:rPr lang="en-US" altLang="ko-KR" sz="2000" i="1">
                            <a:latin typeface="Cambria Math" panose="02040503050406030204" pitchFamily="18" charset="0"/>
                          </a:rPr>
                          <m:t>P</m:t>
                        </m:r>
                      </m:sub>
                    </m:sSub>
                    <m:d>
                      <m:dPr>
                        <m:ctrlPr>
                          <a:rPr lang="en-US" altLang="ko-KR" sz="2000" i="1">
                            <a:latin typeface="Cambria Math" panose="02040503050406030204" pitchFamily="18" charset="0"/>
                          </a:rPr>
                        </m:ctrlPr>
                      </m:dPr>
                      <m:e>
                        <m:r>
                          <a:rPr lang="en-US" altLang="ko-KR" sz="2000" i="1">
                            <a:latin typeface="Cambria Math" panose="02040503050406030204" pitchFamily="18" charset="0"/>
                          </a:rPr>
                          <m:t>𝑡</m:t>
                        </m:r>
                      </m:e>
                    </m:d>
                    <m:r>
                      <a:rPr lang="en-US" altLang="ko-KR" sz="2000" i="1">
                        <a:latin typeface="Cambria Math" panose="02040503050406030204" pitchFamily="18" charset="0"/>
                      </a:rPr>
                      <m:t>=</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𝑟</m:t>
                        </m:r>
                      </m:e>
                      <m:sub>
                        <m:r>
                          <a:rPr lang="en-US" altLang="ko-KR" sz="2000" i="1">
                            <a:latin typeface="Cambria Math" panose="02040503050406030204" pitchFamily="18" charset="0"/>
                          </a:rPr>
                          <m:t>0</m:t>
                        </m:r>
                      </m:sub>
                    </m:sSub>
                    <m:d>
                      <m:dPr>
                        <m:ctrlPr>
                          <a:rPr lang="en-US" altLang="ko-KR" sz="2000" i="1">
                            <a:latin typeface="Cambria Math" panose="02040503050406030204" pitchFamily="18" charset="0"/>
                          </a:rPr>
                        </m:ctrlPr>
                      </m:dPr>
                      <m:e>
                        <m:func>
                          <m:funcPr>
                            <m:ctrlPr>
                              <a:rPr lang="en-US" altLang="ko-KR" sz="2000" i="1">
                                <a:latin typeface="Cambria Math" panose="02040503050406030204" pitchFamily="18" charset="0"/>
                              </a:rPr>
                            </m:ctrlPr>
                          </m:funcPr>
                          <m:fName>
                            <m:r>
                              <m:rPr>
                                <m:sty m:val="p"/>
                              </m:rPr>
                              <a:rPr lang="en-US" altLang="ko-KR" sz="2000">
                                <a:latin typeface="Cambria Math" panose="02040503050406030204" pitchFamily="18" charset="0"/>
                              </a:rPr>
                              <m:t>cos</m:t>
                            </m:r>
                          </m:fName>
                          <m:e>
                            <m:r>
                              <m:rPr>
                                <m:sty m:val="p"/>
                              </m:rPr>
                              <a:rPr lang="en-US" altLang="ko-KR" sz="2000">
                                <a:latin typeface="Cambria Math" panose="02040503050406030204" pitchFamily="18" charset="0"/>
                              </a:rPr>
                              <m:t>Ω</m:t>
                            </m:r>
                            <m:r>
                              <a:rPr lang="en-US" altLang="ko-KR" sz="2000" i="1">
                                <a:latin typeface="Cambria Math" panose="02040503050406030204" pitchFamily="18" charset="0"/>
                              </a:rPr>
                              <m:t>𝑡</m:t>
                            </m:r>
                          </m:e>
                        </m:func>
                        <m:r>
                          <a:rPr lang="en-US" altLang="ko-KR" sz="2000" i="1">
                            <a:latin typeface="Cambria Math" panose="02040503050406030204" pitchFamily="18" charset="0"/>
                          </a:rPr>
                          <m:t>,</m:t>
                        </m:r>
                        <m:func>
                          <m:funcPr>
                            <m:ctrlPr>
                              <a:rPr lang="en-US" altLang="ko-KR" sz="2000" i="1">
                                <a:latin typeface="Cambria Math" panose="02040503050406030204" pitchFamily="18" charset="0"/>
                              </a:rPr>
                            </m:ctrlPr>
                          </m:funcPr>
                          <m:fName>
                            <m:r>
                              <m:rPr>
                                <m:sty m:val="p"/>
                              </m:rPr>
                              <a:rPr lang="en-US" altLang="ko-KR" sz="2000">
                                <a:latin typeface="Cambria Math" panose="02040503050406030204" pitchFamily="18" charset="0"/>
                              </a:rPr>
                              <m:t>sin</m:t>
                            </m:r>
                          </m:fName>
                          <m:e>
                            <m:r>
                              <m:rPr>
                                <m:sty m:val="p"/>
                              </m:rPr>
                              <a:rPr lang="en-US" altLang="ko-KR" sz="2000">
                                <a:latin typeface="Cambria Math" panose="02040503050406030204" pitchFamily="18" charset="0"/>
                              </a:rPr>
                              <m:t>Ω</m:t>
                            </m:r>
                            <m:r>
                              <a:rPr lang="en-US" altLang="ko-KR" sz="2000" i="1">
                                <a:latin typeface="Cambria Math" panose="02040503050406030204" pitchFamily="18" charset="0"/>
                              </a:rPr>
                              <m:t>𝑡</m:t>
                            </m:r>
                          </m:e>
                        </m:func>
                        <m:r>
                          <a:rPr lang="en-US" altLang="ko-KR" sz="2000" i="1">
                            <a:latin typeface="Cambria Math" panose="02040503050406030204" pitchFamily="18" charset="0"/>
                          </a:rPr>
                          <m:t>,0</m:t>
                        </m:r>
                      </m:e>
                    </m:d>
                  </m:oMath>
                </a14:m>
                <a:r>
                  <a:rPr lang="en-US" altLang="ko-KR" sz="2000" dirty="0"/>
                  <a:t> </a:t>
                </a:r>
                <a:r>
                  <a:rPr lang="ko-KR" altLang="en-US" sz="2000" dirty="0"/>
                  <a:t>⇒ </a:t>
                </a:r>
                <a:r>
                  <a:rPr lang="en-US" altLang="ko-KR" sz="2000" dirty="0"/>
                  <a:t>Rayleigh multipole expansion</a:t>
                </a:r>
              </a:p>
              <a:p>
                <a:pPr marL="0" indent="0">
                  <a:buNone/>
                </a:pPr>
                <a:endParaRPr lang="en-US" altLang="ko-KR" sz="2000" dirty="0"/>
              </a:p>
            </p:txBody>
          </p:sp>
        </mc:Choice>
        <mc:Fallback xmlns="">
          <p:sp>
            <p:nvSpPr>
              <p:cNvPr id="5" name="내용 개체 틀 2">
                <a:extLst>
                  <a:ext uri="{FF2B5EF4-FFF2-40B4-BE49-F238E27FC236}">
                    <a16:creationId xmlns:a16="http://schemas.microsoft.com/office/drawing/2014/main" id="{B92525D9-D363-8106-FC64-A8F941CD4DF1}"/>
                  </a:ext>
                </a:extLst>
              </p:cNvPr>
              <p:cNvSpPr txBox="1">
                <a:spLocks noRot="1" noChangeAspect="1" noMove="1" noResize="1" noEditPoints="1" noAdjustHandles="1" noChangeArrowheads="1" noChangeShapeType="1" noTextEdit="1"/>
              </p:cNvSpPr>
              <p:nvPr/>
            </p:nvSpPr>
            <p:spPr>
              <a:xfrm>
                <a:off x="659363" y="1177888"/>
                <a:ext cx="10873274" cy="5295554"/>
              </a:xfrm>
              <a:prstGeom prst="rect">
                <a:avLst/>
              </a:prstGeom>
              <a:blipFill>
                <a:blip r:embed="rId3"/>
                <a:stretch>
                  <a:fillRect l="-504"/>
                </a:stretch>
              </a:blipFill>
            </p:spPr>
            <p:txBody>
              <a:bodyPr/>
              <a:lstStyle/>
              <a:p>
                <a:r>
                  <a:rPr lang="ko-KR" altLang="en-US">
                    <a:noFill/>
                  </a:rPr>
                  <a:t> </a:t>
                </a:r>
              </a:p>
            </p:txBody>
          </p:sp>
        </mc:Fallback>
      </mc:AlternateContent>
      <p:sp>
        <p:nvSpPr>
          <p:cNvPr id="8" name="직사각형 7">
            <a:extLst>
              <a:ext uri="{FF2B5EF4-FFF2-40B4-BE49-F238E27FC236}">
                <a16:creationId xmlns:a16="http://schemas.microsoft.com/office/drawing/2014/main" id="{FB0322AA-B35A-1A61-0C9C-BCB8F5DE4905}"/>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0" name="TextBox 9">
            <a:extLst>
              <a:ext uri="{FF2B5EF4-FFF2-40B4-BE49-F238E27FC236}">
                <a16:creationId xmlns:a16="http://schemas.microsoft.com/office/drawing/2014/main" id="{9ED0980C-E933-94C7-E5F1-01AF72B55271}"/>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013F9DC3-1B02-99FD-4F2F-80C117B2F76B}"/>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9" name="TextBox 8">
            <a:extLst>
              <a:ext uri="{FF2B5EF4-FFF2-40B4-BE49-F238E27FC236}">
                <a16:creationId xmlns:a16="http://schemas.microsoft.com/office/drawing/2014/main" id="{F2C2E9D5-5446-3704-05CA-CA573FD0DF3F}"/>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1E858363-F0A8-14B5-628C-173E5302CC55}"/>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3CFCB042-A1ED-94BF-05D3-E6A3EE2E53DD}"/>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53A97809-5C5F-77C9-19EF-A21C4CE45747}"/>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ABA79703-4FC9-EE43-BA51-B5C4EBB8E898}"/>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269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E8563-A58E-9D71-E1E4-1941078B4CD5}"/>
            </a:ext>
          </a:extLst>
        </p:cNvPr>
        <p:cNvGrpSpPr/>
        <p:nvPr/>
      </p:nvGrpSpPr>
      <p:grpSpPr>
        <a:xfrm>
          <a:off x="0" y="0"/>
          <a:ext cx="0" cy="0"/>
          <a:chOff x="0" y="0"/>
          <a:chExt cx="0" cy="0"/>
        </a:xfrm>
      </p:grpSpPr>
      <p:sp>
        <p:nvSpPr>
          <p:cNvPr id="13" name="직사각형 12">
            <a:extLst>
              <a:ext uri="{FF2B5EF4-FFF2-40B4-BE49-F238E27FC236}">
                <a16:creationId xmlns:a16="http://schemas.microsoft.com/office/drawing/2014/main" id="{A160004D-99E0-9875-96D2-45873DD6EC33}"/>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A2E1A68B-AF96-8572-B8C3-F756F9A8293F}"/>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6/37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6F5B0ED0-8525-8298-2BE1-BD262D23F03D}"/>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9F96F184-E734-8D04-26BD-238F06E356C4}"/>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6" name="제목 1">
            <a:extLst>
              <a:ext uri="{FF2B5EF4-FFF2-40B4-BE49-F238E27FC236}">
                <a16:creationId xmlns:a16="http://schemas.microsoft.com/office/drawing/2014/main" id="{898760C6-F33B-7866-033B-A72107FD9730}"/>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Contents</a:t>
            </a:r>
            <a:endParaRPr lang="ko-KR" altLang="en-US" sz="4000" b="1" dirty="0">
              <a:latin typeface="Grandview" panose="020B0502040204020203" pitchFamily="34" charset="0"/>
              <a:cs typeface="Arial" panose="020B0604020202020204" pitchFamily="34" charset="0"/>
            </a:endParaRPr>
          </a:p>
        </p:txBody>
      </p:sp>
      <p:sp>
        <p:nvSpPr>
          <p:cNvPr id="7" name="내용 개체 틀 2">
            <a:extLst>
              <a:ext uri="{FF2B5EF4-FFF2-40B4-BE49-F238E27FC236}">
                <a16:creationId xmlns:a16="http://schemas.microsoft.com/office/drawing/2014/main" id="{42C9ADB5-B061-E43E-ABF3-A4172B1D8483}"/>
              </a:ext>
            </a:extLst>
          </p:cNvPr>
          <p:cNvSpPr>
            <a:spLocks noGrp="1"/>
          </p:cNvSpPr>
          <p:nvPr>
            <p:ph idx="1"/>
          </p:nvPr>
        </p:nvSpPr>
        <p:spPr>
          <a:xfrm>
            <a:off x="370114" y="5751955"/>
            <a:ext cx="3842657" cy="656262"/>
          </a:xfrm>
        </p:spPr>
        <p:txBody>
          <a:bodyPr>
            <a:normAutofit/>
          </a:bodyPr>
          <a:lstStyle/>
          <a:p>
            <a:pPr marL="0" indent="0">
              <a:lnSpc>
                <a:spcPct val="150000"/>
              </a:lnSpc>
              <a:buNone/>
            </a:pPr>
            <a:r>
              <a:rPr lang="en-US" altLang="ko-KR" b="1" dirty="0">
                <a:latin typeface="Grandview" panose="020B0502040204020203" pitchFamily="34" charset="0"/>
              </a:rPr>
              <a:t>6. Summary </a:t>
            </a:r>
            <a:endParaRPr lang="ko-KR" altLang="en-US" b="1" dirty="0">
              <a:latin typeface="Grandview" panose="020B0502040204020203" pitchFamily="34" charset="0"/>
            </a:endParaRPr>
          </a:p>
        </p:txBody>
      </p:sp>
      <p:sp>
        <p:nvSpPr>
          <p:cNvPr id="9" name="사각형: 둥근 모서리 8">
            <a:extLst>
              <a:ext uri="{FF2B5EF4-FFF2-40B4-BE49-F238E27FC236}">
                <a16:creationId xmlns:a16="http://schemas.microsoft.com/office/drawing/2014/main" id="{04CA9686-B4C2-5C43-F2D4-09B7BFD15563}"/>
              </a:ext>
            </a:extLst>
          </p:cNvPr>
          <p:cNvSpPr/>
          <p:nvPr/>
        </p:nvSpPr>
        <p:spPr>
          <a:xfrm>
            <a:off x="283029" y="1495129"/>
            <a:ext cx="5529944" cy="1961922"/>
          </a:xfrm>
          <a:prstGeom prst="roundRect">
            <a:avLst/>
          </a:prstGeom>
          <a:blipFill dpi="0" rotWithShape="1">
            <a:blip r:embed="rId3">
              <a:alphaModFix amt="99000"/>
              <a:extLst>
                <a:ext uri="{BEBA8EAE-BF5A-486C-A8C5-ECC9F3942E4B}">
                  <a14:imgProps xmlns:a14="http://schemas.microsoft.com/office/drawing/2010/main">
                    <a14:imgLayer r:embed="rId4">
                      <a14:imgEffect>
                        <a14:saturation sat="97000"/>
                      </a14:imgEffect>
                    </a14:imgLayer>
                  </a14:imgProps>
                </a:ext>
              </a:extLst>
            </a:blip>
            <a:srcRect/>
            <a:stretch>
              <a:fillRect l="-5205" t="-14223" r="-5205" b="-14223"/>
            </a:stretch>
          </a:bli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ko-KR" sz="2800" b="1" dirty="0">
                <a:latin typeface="Grandview" panose="020B0502040204020203" pitchFamily="34" charset="0"/>
              </a:rPr>
              <a:t>2. Physical overview of ULDM</a:t>
            </a:r>
          </a:p>
          <a:p>
            <a:endParaRPr lang="en-US" altLang="ko-KR" sz="2800" b="1" dirty="0">
              <a:latin typeface="Grandview" panose="020B0502040204020203" pitchFamily="34" charset="0"/>
            </a:endParaRPr>
          </a:p>
          <a:p>
            <a:endParaRPr lang="en-US" altLang="ko-KR" sz="2800" b="1" dirty="0">
              <a:latin typeface="Grandview" panose="020B0502040204020203" pitchFamily="34" charset="0"/>
            </a:endParaRPr>
          </a:p>
          <a:p>
            <a:endParaRPr lang="en-US" altLang="ko-KR" sz="2800" b="1" dirty="0">
              <a:latin typeface="Grandview" panose="020B0502040204020203" pitchFamily="34" charset="0"/>
            </a:endParaRPr>
          </a:p>
        </p:txBody>
      </p:sp>
      <p:sp>
        <p:nvSpPr>
          <p:cNvPr id="10" name="사각형: 둥근 모서리 9">
            <a:extLst>
              <a:ext uri="{FF2B5EF4-FFF2-40B4-BE49-F238E27FC236}">
                <a16:creationId xmlns:a16="http://schemas.microsoft.com/office/drawing/2014/main" id="{AA926F1B-A002-5315-5E7A-4358F84384F3}"/>
              </a:ext>
            </a:extLst>
          </p:cNvPr>
          <p:cNvSpPr/>
          <p:nvPr/>
        </p:nvSpPr>
        <p:spPr>
          <a:xfrm>
            <a:off x="6379026" y="1495129"/>
            <a:ext cx="5529944" cy="1961922"/>
          </a:xfrm>
          <a:prstGeom prst="roundRect">
            <a:avLst/>
          </a:prstGeom>
          <a:blipFill>
            <a:blip r:embed="rId5">
              <a:alphaModFix amt="99000"/>
            </a:blip>
            <a:stretch>
              <a:fillRect l="-5205" t="-14223" r="-5205" b="-14223"/>
            </a:stretch>
          </a:bli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ko-KR" sz="2800" b="1" dirty="0">
                <a:effectLst>
                  <a:glow rad="292100">
                    <a:schemeClr val="tx1"/>
                  </a:glow>
                </a:effectLst>
                <a:latin typeface="Grandview" panose="020B0502040204020203" pitchFamily="34" charset="0"/>
              </a:rPr>
              <a:t>3. Numerical methods for ULDM system</a:t>
            </a:r>
          </a:p>
          <a:p>
            <a:endParaRPr lang="en-US" altLang="ko-KR" sz="2800" b="1" dirty="0">
              <a:effectLst>
                <a:glow rad="292100">
                  <a:schemeClr val="tx1"/>
                </a:glow>
              </a:effectLst>
              <a:latin typeface="Grandview" panose="020B0502040204020203" pitchFamily="34" charset="0"/>
            </a:endParaRPr>
          </a:p>
          <a:p>
            <a:endParaRPr lang="en-US" altLang="ko-KR" sz="2800" b="1" dirty="0">
              <a:effectLst>
                <a:glow rad="292100">
                  <a:schemeClr val="tx1"/>
                </a:glow>
              </a:effectLst>
              <a:latin typeface="Grandview" panose="020B0502040204020203" pitchFamily="34" charset="0"/>
            </a:endParaRPr>
          </a:p>
        </p:txBody>
      </p:sp>
      <p:sp>
        <p:nvSpPr>
          <p:cNvPr id="11" name="사각형: 둥근 모서리 10">
            <a:extLst>
              <a:ext uri="{FF2B5EF4-FFF2-40B4-BE49-F238E27FC236}">
                <a16:creationId xmlns:a16="http://schemas.microsoft.com/office/drawing/2014/main" id="{B722A95B-4D16-21E0-8D55-92AF0F040070}"/>
              </a:ext>
            </a:extLst>
          </p:cNvPr>
          <p:cNvSpPr/>
          <p:nvPr/>
        </p:nvSpPr>
        <p:spPr>
          <a:xfrm>
            <a:off x="283029" y="3741223"/>
            <a:ext cx="5529944" cy="1961922"/>
          </a:xfrm>
          <a:prstGeom prst="roundRect">
            <a:avLst/>
          </a:prstGeom>
          <a:blipFill>
            <a:blip r:embed="rId6">
              <a:alphaModFix amt="99000"/>
            </a:blip>
            <a:stretch>
              <a:fillRect l="-5205" t="-34499" r="-5205" b="-34499"/>
            </a:stretch>
          </a:bli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ko-KR" sz="2310" b="1" dirty="0">
                <a:effectLst>
                  <a:glow rad="292100">
                    <a:schemeClr val="tx1"/>
                  </a:glow>
                </a:effectLst>
                <a:latin typeface="Grandview" panose="020B0502040204020203" pitchFamily="34" charset="0"/>
              </a:rPr>
              <a:t>4. Final parsec problem of BH mergers and ULDM</a:t>
            </a:r>
          </a:p>
          <a:p>
            <a:endParaRPr lang="en-US" altLang="ko-KR" sz="2310" b="1" dirty="0">
              <a:effectLst>
                <a:glow rad="292100">
                  <a:schemeClr val="tx1"/>
                </a:glow>
              </a:effectLst>
              <a:latin typeface="Grandview" panose="020B0502040204020203" pitchFamily="34" charset="0"/>
            </a:endParaRPr>
          </a:p>
          <a:p>
            <a:endParaRPr lang="en-US" altLang="ko-KR" sz="2310" b="1" dirty="0">
              <a:effectLst>
                <a:glow rad="292100">
                  <a:schemeClr val="tx1"/>
                </a:glow>
              </a:effectLst>
              <a:latin typeface="Grandview" panose="020B0502040204020203" pitchFamily="34" charset="0"/>
            </a:endParaRPr>
          </a:p>
          <a:p>
            <a:endParaRPr lang="en-US" altLang="ko-KR" sz="2310" b="1" dirty="0">
              <a:effectLst>
                <a:glow rad="292100">
                  <a:schemeClr val="tx1"/>
                </a:glow>
              </a:effectLst>
              <a:latin typeface="Grandview" panose="020B0502040204020203" pitchFamily="34" charset="0"/>
            </a:endParaRPr>
          </a:p>
        </p:txBody>
      </p:sp>
      <p:sp>
        <p:nvSpPr>
          <p:cNvPr id="12" name="사각형: 둥근 모서리 11">
            <a:extLst>
              <a:ext uri="{FF2B5EF4-FFF2-40B4-BE49-F238E27FC236}">
                <a16:creationId xmlns:a16="http://schemas.microsoft.com/office/drawing/2014/main" id="{1D2D7810-A59F-BCC5-7F35-61DCDC5E370C}"/>
              </a:ext>
            </a:extLst>
          </p:cNvPr>
          <p:cNvSpPr/>
          <p:nvPr/>
        </p:nvSpPr>
        <p:spPr>
          <a:xfrm>
            <a:off x="6379026" y="3741223"/>
            <a:ext cx="5529944" cy="1961922"/>
          </a:xfrm>
          <a:prstGeom prst="roundRect">
            <a:avLst/>
          </a:prstGeom>
          <a:blipFill>
            <a:blip r:embed="rId7">
              <a:alphaModFix amt="99000"/>
            </a:blip>
            <a:stretch>
              <a:fillRect l="-7158" t="-34499" r="-61842" b="-34499"/>
            </a:stretch>
          </a:blip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ko-KR" sz="2300" b="1" dirty="0">
                <a:effectLst>
                  <a:glow rad="292100">
                    <a:schemeClr val="tx1"/>
                  </a:glow>
                </a:effectLst>
                <a:latin typeface="Grandview" panose="020B0502040204020203" pitchFamily="34" charset="0"/>
              </a:rPr>
              <a:t>5. Dynamical friction for circular orbits in self - interacting ULDM and Fornax globular clusters</a:t>
            </a:r>
          </a:p>
          <a:p>
            <a:endParaRPr lang="en-US" altLang="ko-KR" sz="2300" b="1" dirty="0">
              <a:effectLst>
                <a:glow rad="292100">
                  <a:schemeClr val="tx1"/>
                </a:glow>
              </a:effectLst>
              <a:latin typeface="Grandview" panose="020B0502040204020203" pitchFamily="34" charset="0"/>
            </a:endParaRPr>
          </a:p>
          <a:p>
            <a:endParaRPr lang="en-US" altLang="ko-KR" sz="2300" b="1" dirty="0">
              <a:effectLst>
                <a:glow rad="292100">
                  <a:schemeClr val="tx1"/>
                </a:glow>
              </a:effectLst>
              <a:latin typeface="Grandview" panose="020B0502040204020203" pitchFamily="34" charset="0"/>
            </a:endParaRPr>
          </a:p>
        </p:txBody>
      </p:sp>
      <p:sp>
        <p:nvSpPr>
          <p:cNvPr id="18" name="TextBox 17">
            <a:extLst>
              <a:ext uri="{FF2B5EF4-FFF2-40B4-BE49-F238E27FC236}">
                <a16:creationId xmlns:a16="http://schemas.microsoft.com/office/drawing/2014/main" id="{53F148EA-1B51-8A2B-CCE3-54399B2E7CA6}"/>
              </a:ext>
            </a:extLst>
          </p:cNvPr>
          <p:cNvSpPr txBox="1"/>
          <p:nvPr/>
        </p:nvSpPr>
        <p:spPr>
          <a:xfrm>
            <a:off x="3592286" y="3149274"/>
            <a:ext cx="2100943" cy="307777"/>
          </a:xfrm>
          <a:prstGeom prst="rect">
            <a:avLst/>
          </a:prstGeom>
          <a:noFill/>
        </p:spPr>
        <p:txBody>
          <a:bodyPr wrap="square" rtlCol="0">
            <a:spAutoFit/>
          </a:bodyPr>
          <a:lstStyle/>
          <a:p>
            <a:pPr algn="r"/>
            <a:r>
              <a:rPr lang="en-US" altLang="ko-KR" sz="1400" dirty="0">
                <a:solidFill>
                  <a:schemeClr val="bg1"/>
                </a:solidFill>
                <a:latin typeface="Arial" panose="020B0604020202020204" pitchFamily="34" charset="0"/>
                <a:cs typeface="Arial" panose="020B0604020202020204" pitchFamily="34" charset="0"/>
              </a:rPr>
              <a:t>[Image from 1911.05746]</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A8E6F58-6B51-7DA9-905F-EC038BC472BF}"/>
              </a:ext>
            </a:extLst>
          </p:cNvPr>
          <p:cNvSpPr txBox="1"/>
          <p:nvPr/>
        </p:nvSpPr>
        <p:spPr>
          <a:xfrm>
            <a:off x="3592286" y="5444177"/>
            <a:ext cx="2100943" cy="307777"/>
          </a:xfrm>
          <a:prstGeom prst="rect">
            <a:avLst/>
          </a:prstGeom>
          <a:noFill/>
        </p:spPr>
        <p:txBody>
          <a:bodyPr wrap="square" rtlCol="0">
            <a:spAutoFit/>
          </a:bodyPr>
          <a:lstStyle/>
          <a:p>
            <a:pPr algn="r"/>
            <a:r>
              <a:rPr lang="en-US" altLang="ko-KR" sz="1400" dirty="0">
                <a:solidFill>
                  <a:schemeClr val="bg1"/>
                </a:solidFill>
                <a:latin typeface="Arial" panose="020B0604020202020204" pitchFamily="34" charset="0"/>
                <a:cs typeface="Arial" panose="020B0604020202020204" pitchFamily="34" charset="0"/>
              </a:rPr>
              <a:t>[Image from NASA]</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CF1BDF6-C512-8A3C-3F22-3D0BBFDA6B0F}"/>
              </a:ext>
            </a:extLst>
          </p:cNvPr>
          <p:cNvSpPr txBox="1"/>
          <p:nvPr/>
        </p:nvSpPr>
        <p:spPr>
          <a:xfrm>
            <a:off x="8371113" y="5444177"/>
            <a:ext cx="3439884" cy="307777"/>
          </a:xfrm>
          <a:prstGeom prst="rect">
            <a:avLst/>
          </a:prstGeom>
          <a:noFill/>
        </p:spPr>
        <p:txBody>
          <a:bodyPr wrap="square" rtlCol="0">
            <a:spAutoFit/>
          </a:bodyPr>
          <a:lstStyle/>
          <a:p>
            <a:pPr algn="r"/>
            <a:r>
              <a:rPr lang="en-US" altLang="ko-KR" sz="1400" dirty="0">
                <a:solidFill>
                  <a:schemeClr val="bg1"/>
                </a:solidFill>
                <a:latin typeface="Arial" panose="020B0604020202020204" pitchFamily="34" charset="0"/>
                <a:cs typeface="Arial" panose="020B0604020202020204" pitchFamily="34" charset="0"/>
              </a:rPr>
              <a:t>[Image from 2207.13740, HST]</a:t>
            </a:r>
            <a:endParaRPr lang="ko-KR" alt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735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B4397-50AF-D45F-3A48-19FDACC91782}"/>
            </a:ext>
          </a:extLst>
        </p:cNvPr>
        <p:cNvGrpSpPr/>
        <p:nvPr/>
      </p:nvGrpSpPr>
      <p:grpSpPr>
        <a:xfrm>
          <a:off x="0" y="0"/>
          <a:ext cx="0" cy="0"/>
          <a:chOff x="0" y="0"/>
          <a:chExt cx="0" cy="0"/>
        </a:xfrm>
      </p:grpSpPr>
      <p:sp>
        <p:nvSpPr>
          <p:cNvPr id="5" name="내용 개체 틀 2">
            <a:extLst>
              <a:ext uri="{FF2B5EF4-FFF2-40B4-BE49-F238E27FC236}">
                <a16:creationId xmlns:a16="http://schemas.microsoft.com/office/drawing/2014/main" id="{8DB147C3-2E01-D6A4-5CCC-7700B60423F1}"/>
              </a:ext>
            </a:extLst>
          </p:cNvPr>
          <p:cNvSpPr txBox="1">
            <a:spLocks/>
          </p:cNvSpPr>
          <p:nvPr/>
        </p:nvSpPr>
        <p:spPr>
          <a:xfrm>
            <a:off x="659363" y="1495129"/>
            <a:ext cx="10873274" cy="5042309"/>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ko-KR" sz="2000" dirty="0"/>
          </a:p>
        </p:txBody>
      </p:sp>
      <p:sp>
        <p:nvSpPr>
          <p:cNvPr id="8" name="직사각형 7">
            <a:extLst>
              <a:ext uri="{FF2B5EF4-FFF2-40B4-BE49-F238E27FC236}">
                <a16:creationId xmlns:a16="http://schemas.microsoft.com/office/drawing/2014/main" id="{6C5A36B8-E8A3-2C98-8533-DE5C0658E78E}"/>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0" name="TextBox 9">
            <a:extLst>
              <a:ext uri="{FF2B5EF4-FFF2-40B4-BE49-F238E27FC236}">
                <a16:creationId xmlns:a16="http://schemas.microsoft.com/office/drawing/2014/main" id="{83521E8F-58D6-19BD-6ED9-FCB08DD68B34}"/>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75DF887D-E7E6-119E-BD02-D428B0693CAF}"/>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9" name="TextBox 8">
            <a:extLst>
              <a:ext uri="{FF2B5EF4-FFF2-40B4-BE49-F238E27FC236}">
                <a16:creationId xmlns:a16="http://schemas.microsoft.com/office/drawing/2014/main" id="{057CF11C-E2C9-9F4C-0C85-590F19D1A0A6}"/>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8CE11FBB-40AA-CCCF-25FB-2B521E4F5407}"/>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5DBA2A04-A422-B479-6111-3ECFD7BACEA5}"/>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A1B1AAC9-157F-89FC-B7AF-64EE0BE7A594}"/>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B14A0EA3-5C8E-1929-3605-8E4CB0AD8203}"/>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pic>
        <p:nvPicPr>
          <p:cNvPr id="15" name="그림 14" descr="텍스트, 스크린샷, 소프트웨어, 컴퓨터이(가) 표시된 사진&#10;&#10;AI 생성 콘텐츠는 정확하지 않을 수 있습니다.">
            <a:extLst>
              <a:ext uri="{FF2B5EF4-FFF2-40B4-BE49-F238E27FC236}">
                <a16:creationId xmlns:a16="http://schemas.microsoft.com/office/drawing/2014/main" id="{ED204D9C-F359-3B4E-A653-1A162E04913D}"/>
              </a:ext>
            </a:extLst>
          </p:cNvPr>
          <p:cNvPicPr>
            <a:picLocks noChangeAspect="1"/>
          </p:cNvPicPr>
          <p:nvPr/>
        </p:nvPicPr>
        <p:blipFill>
          <a:blip r:embed="rId3"/>
          <a:srcRect l="15717" t="24862" r="15717" b="11465"/>
          <a:stretch>
            <a:fillRect/>
          </a:stretch>
        </p:blipFill>
        <p:spPr>
          <a:xfrm>
            <a:off x="836645" y="834299"/>
            <a:ext cx="10518710" cy="5189404"/>
          </a:xfrm>
          <a:prstGeom prst="rect">
            <a:avLst/>
          </a:prstGeom>
        </p:spPr>
      </p:pic>
    </p:spTree>
    <p:extLst>
      <p:ext uri="{BB962C8B-B14F-4D97-AF65-F5344CB8AC3E}">
        <p14:creationId xmlns:p14="http://schemas.microsoft.com/office/powerpoint/2010/main" val="3357382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BE2AD-94A5-6857-97F4-D7FC56DC3BF1}"/>
            </a:ext>
          </a:extLst>
        </p:cNvPr>
        <p:cNvGrpSpPr/>
        <p:nvPr/>
      </p:nvGrpSpPr>
      <p:grpSpPr>
        <a:xfrm>
          <a:off x="0" y="0"/>
          <a:ext cx="0" cy="0"/>
          <a:chOff x="0" y="0"/>
          <a:chExt cx="0" cy="0"/>
        </a:xfrm>
      </p:grpSpPr>
      <p:pic>
        <p:nvPicPr>
          <p:cNvPr id="21" name="그림 20" descr="텍스트, 소프트웨어, 컴퓨터, 멀티미디어이(가) 표시된 사진&#10;&#10;AI 생성 콘텐츠는 정확하지 않을 수 있습니다.">
            <a:extLst>
              <a:ext uri="{FF2B5EF4-FFF2-40B4-BE49-F238E27FC236}">
                <a16:creationId xmlns:a16="http://schemas.microsoft.com/office/drawing/2014/main" id="{AA4151A1-F282-C8C2-AF65-7CE60174E5DC}"/>
              </a:ext>
            </a:extLst>
          </p:cNvPr>
          <p:cNvPicPr>
            <a:picLocks noChangeAspect="1"/>
          </p:cNvPicPr>
          <p:nvPr/>
        </p:nvPicPr>
        <p:blipFill>
          <a:blip r:embed="rId3"/>
          <a:srcRect l="15717" t="23421" r="15717" b="11465"/>
          <a:stretch>
            <a:fillRect/>
          </a:stretch>
        </p:blipFill>
        <p:spPr>
          <a:xfrm>
            <a:off x="836645" y="775595"/>
            <a:ext cx="10518710" cy="5306812"/>
          </a:xfrm>
          <a:prstGeom prst="rect">
            <a:avLst/>
          </a:prstGeom>
        </p:spPr>
      </p:pic>
      <p:sp>
        <p:nvSpPr>
          <p:cNvPr id="5" name="내용 개체 틀 2">
            <a:extLst>
              <a:ext uri="{FF2B5EF4-FFF2-40B4-BE49-F238E27FC236}">
                <a16:creationId xmlns:a16="http://schemas.microsoft.com/office/drawing/2014/main" id="{4488ACDA-AA2B-2C2C-2436-9351EBFECF69}"/>
              </a:ext>
            </a:extLst>
          </p:cNvPr>
          <p:cNvSpPr txBox="1">
            <a:spLocks/>
          </p:cNvSpPr>
          <p:nvPr/>
        </p:nvSpPr>
        <p:spPr>
          <a:xfrm>
            <a:off x="659363" y="1495129"/>
            <a:ext cx="10873274" cy="5042309"/>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ko-KR" sz="2000" dirty="0"/>
          </a:p>
        </p:txBody>
      </p:sp>
      <p:sp>
        <p:nvSpPr>
          <p:cNvPr id="8" name="직사각형 7">
            <a:extLst>
              <a:ext uri="{FF2B5EF4-FFF2-40B4-BE49-F238E27FC236}">
                <a16:creationId xmlns:a16="http://schemas.microsoft.com/office/drawing/2014/main" id="{0BC0BA24-D5C3-A623-E504-049BAB56058C}"/>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0" name="TextBox 9">
            <a:extLst>
              <a:ext uri="{FF2B5EF4-FFF2-40B4-BE49-F238E27FC236}">
                <a16:creationId xmlns:a16="http://schemas.microsoft.com/office/drawing/2014/main" id="{3CD46201-8726-BAEF-7D34-9EE58134194C}"/>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A4E78E66-1456-E3EA-6830-FF8C504E1E1D}"/>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9" name="TextBox 8">
            <a:extLst>
              <a:ext uri="{FF2B5EF4-FFF2-40B4-BE49-F238E27FC236}">
                <a16:creationId xmlns:a16="http://schemas.microsoft.com/office/drawing/2014/main" id="{1EB6B3B3-0AD0-998A-4397-DE0C2297D5D8}"/>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23833E38-3A71-5BFE-A1F8-B267EA146261}"/>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E7083DCE-1231-441F-371E-916ABEF1C524}"/>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C797D640-AE31-B533-EC7B-89AD77DC5143}"/>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18CEE14F-5B1D-0413-DD74-9EF5742FED9B}"/>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024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F3922-1C41-4963-254E-B6FE82DCF922}"/>
            </a:ext>
          </a:extLst>
        </p:cNvPr>
        <p:cNvGrpSpPr/>
        <p:nvPr/>
      </p:nvGrpSpPr>
      <p:grpSpPr>
        <a:xfrm>
          <a:off x="0" y="0"/>
          <a:ext cx="0" cy="0"/>
          <a:chOff x="0" y="0"/>
          <a:chExt cx="0" cy="0"/>
        </a:xfrm>
      </p:grpSpPr>
      <p:sp>
        <p:nvSpPr>
          <p:cNvPr id="34" name="타원 33">
            <a:extLst>
              <a:ext uri="{FF2B5EF4-FFF2-40B4-BE49-F238E27FC236}">
                <a16:creationId xmlns:a16="http://schemas.microsoft.com/office/drawing/2014/main" id="{98D6C800-E617-8098-4BFA-AB2C6D7F2719}"/>
              </a:ext>
            </a:extLst>
          </p:cNvPr>
          <p:cNvSpPr/>
          <p:nvPr/>
        </p:nvSpPr>
        <p:spPr>
          <a:xfrm>
            <a:off x="7288022" y="2502342"/>
            <a:ext cx="3996126" cy="2087862"/>
          </a:xfrm>
          <a:prstGeom prst="ellipse">
            <a:avLst/>
          </a:prstGeom>
          <a:solidFill>
            <a:schemeClr val="bg1"/>
          </a:solidFill>
          <a:ln w="127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9" name="내용 개체 틀 2">
                <a:extLst>
                  <a:ext uri="{FF2B5EF4-FFF2-40B4-BE49-F238E27FC236}">
                    <a16:creationId xmlns:a16="http://schemas.microsoft.com/office/drawing/2014/main" id="{E2EC0F09-F78E-0599-3566-00D876BFEA41}"/>
                  </a:ext>
                </a:extLst>
              </p:cNvPr>
              <p:cNvSpPr txBox="1">
                <a:spLocks/>
              </p:cNvSpPr>
              <p:nvPr/>
            </p:nvSpPr>
            <p:spPr>
              <a:xfrm>
                <a:off x="490654" y="1270387"/>
                <a:ext cx="11210692" cy="2539613"/>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rPr>
                        <m:t>𝐼</m:t>
                      </m:r>
                      <m:r>
                        <a:rPr lang="en-US" altLang="ko-KR" sz="2000" i="1">
                          <a:latin typeface="Cambria Math" panose="02040503050406030204" pitchFamily="18" charset="0"/>
                        </a:rPr>
                        <m:t>=</m:t>
                      </m:r>
                      <m:nary>
                        <m:naryPr>
                          <m:chr m:val="∑"/>
                          <m:ctrlPr>
                            <a:rPr lang="en-US" altLang="ko-KR" sz="2000" i="1">
                              <a:latin typeface="Cambria Math" panose="02040503050406030204" pitchFamily="18" charset="0"/>
                            </a:rPr>
                          </m:ctrlPr>
                        </m:naryPr>
                        <m:sub>
                          <m:r>
                            <a:rPr lang="en-US" altLang="ko-KR" sz="2000" b="0" i="1" smtClean="0">
                              <a:latin typeface="Cambria Math" panose="02040503050406030204" pitchFamily="18" charset="0"/>
                            </a:rPr>
                            <m:t>ℓ</m:t>
                          </m:r>
                          <m:r>
                            <a:rPr lang="en-US" altLang="ko-KR" sz="2000" i="1">
                              <a:latin typeface="Cambria Math" panose="02040503050406030204" pitchFamily="18" charset="0"/>
                            </a:rPr>
                            <m:t>=1</m:t>
                          </m:r>
                        </m:sub>
                        <m:sup>
                          <m:r>
                            <a:rPr lang="en-US" altLang="ko-KR" sz="2000" i="1">
                              <a:latin typeface="Cambria Math" panose="02040503050406030204" pitchFamily="18" charset="0"/>
                            </a:rPr>
                            <m:t>∞</m:t>
                          </m:r>
                        </m:sup>
                        <m:e>
                          <m:nary>
                            <m:naryPr>
                              <m:chr m:val="∑"/>
                              <m:ctrlPr>
                                <a:rPr lang="en-US" altLang="ko-KR" sz="2000" i="1">
                                  <a:latin typeface="Cambria Math" panose="02040503050406030204" pitchFamily="18" charset="0"/>
                                </a:rPr>
                              </m:ctrlPr>
                            </m:naryPr>
                            <m:sub>
                              <m:r>
                                <a:rPr lang="en-US" altLang="ko-KR" sz="2000" i="1">
                                  <a:latin typeface="Cambria Math" panose="02040503050406030204" pitchFamily="18" charset="0"/>
                                </a:rPr>
                                <m:t>𝑚</m:t>
                              </m:r>
                              <m:r>
                                <a:rPr lang="en-US" altLang="ko-KR" sz="2000" i="1">
                                  <a:latin typeface="Cambria Math" panose="02040503050406030204" pitchFamily="18" charset="0"/>
                                </a:rPr>
                                <m:t>=−ℓ</m:t>
                              </m:r>
                            </m:sub>
                            <m:sup>
                              <m:r>
                                <a:rPr lang="en-US" altLang="ko-KR" sz="2000" i="1">
                                  <a:latin typeface="Cambria Math" panose="02040503050406030204" pitchFamily="18" charset="0"/>
                                </a:rPr>
                                <m:t>ℓ−2</m:t>
                              </m:r>
                            </m:sup>
                            <m:e>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r>
                                        <a:rPr lang="en-US" altLang="ko-KR" sz="2000" i="1">
                                          <a:latin typeface="Cambria Math" panose="02040503050406030204" pitchFamily="18" charset="0"/>
                                        </a:rPr>
                                        <m:t>−1</m:t>
                                      </m:r>
                                    </m:e>
                                  </m:d>
                                </m:e>
                                <m:sup>
                                  <m:r>
                                    <a:rPr lang="en-US" altLang="ko-KR" sz="2000" i="1">
                                      <a:latin typeface="Cambria Math" panose="02040503050406030204" pitchFamily="18" charset="0"/>
                                    </a:rPr>
                                    <m:t>𝑚</m:t>
                                  </m:r>
                                </m:sup>
                              </m:sSup>
                              <m:f>
                                <m:fPr>
                                  <m:ctrlPr>
                                    <a:rPr lang="en-US" altLang="ko-KR" sz="2000" i="1">
                                      <a:latin typeface="Cambria Math" panose="02040503050406030204" pitchFamily="18" charset="0"/>
                                    </a:rPr>
                                  </m:ctrlPr>
                                </m:fPr>
                                <m:num>
                                  <m:d>
                                    <m:dPr>
                                      <m:ctrlPr>
                                        <a:rPr lang="en-US" altLang="ko-KR" sz="2000" i="1">
                                          <a:latin typeface="Cambria Math" panose="02040503050406030204" pitchFamily="18" charset="0"/>
                                        </a:rPr>
                                      </m:ctrlPr>
                                    </m:dPr>
                                    <m:e>
                                      <m:r>
                                        <a:rPr lang="en-US" altLang="ko-KR" sz="2000" i="1">
                                          <a:latin typeface="Cambria Math" panose="02040503050406030204" pitchFamily="18" charset="0"/>
                                        </a:rPr>
                                        <m:t>ℓ−</m:t>
                                      </m:r>
                                      <m:r>
                                        <a:rPr lang="en-US" altLang="ko-KR" sz="2000" i="1">
                                          <a:latin typeface="Cambria Math" panose="02040503050406030204" pitchFamily="18" charset="0"/>
                                        </a:rPr>
                                        <m:t>𝑚</m:t>
                                      </m:r>
                                    </m:e>
                                  </m:d>
                                  <m:r>
                                    <a:rPr lang="en-US" altLang="ko-KR" sz="2000" i="1">
                                      <a:latin typeface="Cambria Math" panose="02040503050406030204" pitchFamily="18" charset="0"/>
                                    </a:rPr>
                                    <m:t>!</m:t>
                                  </m:r>
                                </m:num>
                                <m:den>
                                  <m:d>
                                    <m:dPr>
                                      <m:ctrlPr>
                                        <a:rPr lang="en-US" altLang="ko-KR" sz="2000" i="1">
                                          <a:latin typeface="Cambria Math" panose="02040503050406030204" pitchFamily="18" charset="0"/>
                                        </a:rPr>
                                      </m:ctrlPr>
                                    </m:dPr>
                                    <m:e>
                                      <m:r>
                                        <a:rPr lang="en-US" altLang="ko-KR" sz="2000" i="1">
                                          <a:latin typeface="Cambria Math" panose="02040503050406030204" pitchFamily="18" charset="0"/>
                                        </a:rPr>
                                        <m:t>ℓ−</m:t>
                                      </m:r>
                                      <m:r>
                                        <a:rPr lang="en-US" altLang="ko-KR" sz="2000" i="1">
                                          <a:latin typeface="Cambria Math" panose="02040503050406030204" pitchFamily="18" charset="0"/>
                                        </a:rPr>
                                        <m:t>𝑚</m:t>
                                      </m:r>
                                      <m:r>
                                        <a:rPr lang="en-US" altLang="ko-KR" sz="2000" i="1">
                                          <a:latin typeface="Cambria Math" panose="02040503050406030204" pitchFamily="18" charset="0"/>
                                        </a:rPr>
                                        <m:t>−2</m:t>
                                      </m:r>
                                    </m:e>
                                  </m:d>
                                  <m:r>
                                    <a:rPr lang="en-US" altLang="ko-KR" sz="2000" i="1">
                                      <a:latin typeface="Cambria Math" panose="02040503050406030204" pitchFamily="18" charset="0"/>
                                    </a:rPr>
                                    <m:t>!</m:t>
                                  </m:r>
                                </m:den>
                              </m:f>
                              <m:f>
                                <m:fPr>
                                  <m:ctrlPr>
                                    <a:rPr lang="en-US" altLang="ko-KR" sz="2000" i="1">
                                      <a:latin typeface="Cambria Math" panose="02040503050406030204" pitchFamily="18" charset="0"/>
                                    </a:rPr>
                                  </m:ctrlPr>
                                </m:fPr>
                                <m:num>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𝑆</m:t>
                                      </m:r>
                                    </m:e>
                                    <m:sub>
                                      <m:r>
                                        <a:rPr lang="en-US" altLang="ko-KR" sz="2000" i="1">
                                          <a:latin typeface="Cambria Math" panose="02040503050406030204" pitchFamily="18" charset="0"/>
                                        </a:rPr>
                                        <m:t>ℓ,ℓ−1</m:t>
                                      </m:r>
                                    </m:sub>
                                    <m:sup>
                                      <m:r>
                                        <a:rPr lang="en-US" altLang="ko-KR" sz="2000" i="1">
                                          <a:latin typeface="Cambria Math" panose="02040503050406030204" pitchFamily="18" charset="0"/>
                                        </a:rPr>
                                        <m:t>𝑚</m:t>
                                      </m:r>
                                    </m:sup>
                                  </m:sSubSup>
                                  <m:r>
                                    <a:rPr lang="en-US" altLang="ko-KR" sz="2000" i="1">
                                      <a:latin typeface="Cambria Math" panose="02040503050406030204" pitchFamily="18" charset="0"/>
                                    </a:rPr>
                                    <m:t>−</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𝑆</m:t>
                                      </m:r>
                                    </m:e>
                                    <m:sub>
                                      <m:r>
                                        <a:rPr lang="en-US" altLang="ko-KR" sz="2000" i="1">
                                          <a:latin typeface="Cambria Math" panose="02040503050406030204" pitchFamily="18" charset="0"/>
                                        </a:rPr>
                                        <m:t>ℓ,ℓ−1</m:t>
                                      </m:r>
                                    </m:sub>
                                    <m:sup>
                                      <m:r>
                                        <a:rPr lang="en-US" altLang="ko-KR" sz="2000" i="1">
                                          <a:latin typeface="Cambria Math" panose="02040503050406030204" pitchFamily="18" charset="0"/>
                                        </a:rPr>
                                        <m:t>−</m:t>
                                      </m:r>
                                      <m:r>
                                        <a:rPr lang="en-US" altLang="ko-KR" sz="2000" i="1">
                                          <a:latin typeface="Cambria Math" panose="02040503050406030204" pitchFamily="18" charset="0"/>
                                        </a:rPr>
                                        <m:t>𝑚</m:t>
                                      </m:r>
                                      <m:r>
                                        <a:rPr lang="en-US" altLang="ko-KR" sz="2000" i="1">
                                          <a:latin typeface="Cambria Math" panose="02040503050406030204" pitchFamily="18" charset="0"/>
                                        </a:rPr>
                                        <m:t>−1</m:t>
                                      </m:r>
                                    </m:sup>
                                  </m:sSubSup>
                                </m:num>
                                <m:den>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1−ℓ−</m:t>
                                          </m:r>
                                          <m:r>
                                            <a:rPr lang="en-US" altLang="ko-KR" sz="2000" i="1">
                                              <a:latin typeface="Cambria Math" panose="02040503050406030204" pitchFamily="18" charset="0"/>
                                            </a:rPr>
                                            <m:t>𝑚</m:t>
                                          </m:r>
                                        </m:num>
                                        <m:den>
                                          <m:r>
                                            <a:rPr lang="en-US" altLang="ko-KR" sz="2000" i="1">
                                              <a:latin typeface="Cambria Math" panose="02040503050406030204" pitchFamily="18" charset="0"/>
                                            </a:rPr>
                                            <m:t>2</m:t>
                                          </m:r>
                                        </m:den>
                                      </m:f>
                                    </m:e>
                                  </m:d>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3−ℓ+</m:t>
                                          </m:r>
                                          <m:r>
                                            <a:rPr lang="en-US" altLang="ko-KR" sz="2000" i="1">
                                              <a:latin typeface="Cambria Math" panose="02040503050406030204" pitchFamily="18" charset="0"/>
                                            </a:rPr>
                                            <m:t>𝑚</m:t>
                                          </m:r>
                                        </m:num>
                                        <m:den>
                                          <m:r>
                                            <a:rPr lang="en-US" altLang="ko-KR" sz="2000" i="1">
                                              <a:latin typeface="Cambria Math" panose="02040503050406030204" pitchFamily="18" charset="0"/>
                                            </a:rPr>
                                            <m:t>2</m:t>
                                          </m:r>
                                        </m:den>
                                      </m:f>
                                    </m:e>
                                  </m:d>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2+ℓ−</m:t>
                                          </m:r>
                                          <m:r>
                                            <a:rPr lang="en-US" altLang="ko-KR" sz="2000" i="1">
                                              <a:latin typeface="Cambria Math" panose="02040503050406030204" pitchFamily="18" charset="0"/>
                                            </a:rPr>
                                            <m:t>𝑚</m:t>
                                          </m:r>
                                        </m:num>
                                        <m:den>
                                          <m:r>
                                            <a:rPr lang="en-US" altLang="ko-KR" sz="2000" i="1">
                                              <a:latin typeface="Cambria Math" panose="02040503050406030204" pitchFamily="18" charset="0"/>
                                            </a:rPr>
                                            <m:t>2</m:t>
                                          </m:r>
                                        </m:den>
                                      </m:f>
                                    </m:e>
                                  </m:d>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2+ℓ−</m:t>
                                          </m:r>
                                          <m:r>
                                            <a:rPr lang="en-US" altLang="ko-KR" sz="2000" i="1">
                                              <a:latin typeface="Cambria Math" panose="02040503050406030204" pitchFamily="18" charset="0"/>
                                            </a:rPr>
                                            <m:t>𝑚</m:t>
                                          </m:r>
                                        </m:num>
                                        <m:den>
                                          <m:r>
                                            <a:rPr lang="en-US" altLang="ko-KR" sz="2000" i="1">
                                              <a:latin typeface="Cambria Math" panose="02040503050406030204" pitchFamily="18" charset="0"/>
                                            </a:rPr>
                                            <m:t>2</m:t>
                                          </m:r>
                                        </m:den>
                                      </m:f>
                                    </m:e>
                                  </m:d>
                                </m:den>
                              </m:f>
                            </m:e>
                          </m:nary>
                        </m:e>
                      </m:nary>
                    </m:oMath>
                  </m:oMathPara>
                </a14:m>
                <a:endParaRPr lang="en-US" altLang="ko-KR" sz="2000" i="1" dirty="0">
                  <a:latin typeface="Cambria Math" panose="02040503050406030204" pitchFamily="18" charset="0"/>
                </a:endParaRPr>
              </a:p>
            </p:txBody>
          </p:sp>
        </mc:Choice>
        <mc:Fallback xmlns="">
          <p:sp>
            <p:nvSpPr>
              <p:cNvPr id="29" name="내용 개체 틀 2">
                <a:extLst>
                  <a:ext uri="{FF2B5EF4-FFF2-40B4-BE49-F238E27FC236}">
                    <a16:creationId xmlns:a16="http://schemas.microsoft.com/office/drawing/2014/main" id="{E2EC0F09-F78E-0599-3566-00D876BFEA41}"/>
                  </a:ext>
                </a:extLst>
              </p:cNvPr>
              <p:cNvSpPr txBox="1">
                <a:spLocks noRot="1" noChangeAspect="1" noMove="1" noResize="1" noEditPoints="1" noAdjustHandles="1" noChangeArrowheads="1" noChangeShapeType="1" noTextEdit="1"/>
              </p:cNvSpPr>
              <p:nvPr/>
            </p:nvSpPr>
            <p:spPr>
              <a:xfrm>
                <a:off x="490654" y="1270387"/>
                <a:ext cx="11210692" cy="2539613"/>
              </a:xfrm>
              <a:prstGeom prst="rect">
                <a:avLst/>
              </a:prstGeom>
              <a:blipFill>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제목 1">
                <a:extLst>
                  <a:ext uri="{FF2B5EF4-FFF2-40B4-BE49-F238E27FC236}">
                    <a16:creationId xmlns:a16="http://schemas.microsoft.com/office/drawing/2014/main" id="{5092B937-F253-C7FE-1532-D3024A609F3F}"/>
                  </a:ext>
                </a:extLst>
              </p:cNvPr>
              <p:cNvSpPr>
                <a:spLocks noGrp="1"/>
              </p:cNvSpPr>
              <p:nvPr>
                <p:ph type="title"/>
              </p:nvPr>
            </p:nvSpPr>
            <p:spPr>
              <a:xfrm>
                <a:off x="1411357" y="516924"/>
                <a:ext cx="9369286" cy="692114"/>
              </a:xfrm>
            </p:spPr>
            <p:txBody>
              <a:bodyPr>
                <a:noAutofit/>
              </a:bodyPr>
              <a:lstStyle/>
              <a:p>
                <a:pPr algn="ctr"/>
                <a:r>
                  <a:rPr lang="en-US" altLang="ko-KR" sz="4000" b="1" dirty="0">
                    <a:latin typeface="Grandview" panose="020B0502040204020203" pitchFamily="34" charset="0"/>
                    <a:cs typeface="Arial" panose="020B0604020202020204" pitchFamily="34" charset="0"/>
                  </a:rPr>
                  <a:t>Appendix: Calculating </a:t>
                </a:r>
                <a14:m>
                  <m:oMath xmlns:m="http://schemas.openxmlformats.org/officeDocument/2006/math">
                    <m:sSubSup>
                      <m:sSubSupPr>
                        <m:ctrlPr>
                          <a:rPr lang="en-US" altLang="ko-KR" sz="4000" b="1" i="1" smtClean="0">
                            <a:latin typeface="Cambria Math" panose="02040503050406030204" pitchFamily="18" charset="0"/>
                            <a:cs typeface="Arial" panose="020B0604020202020204" pitchFamily="34" charset="0"/>
                          </a:rPr>
                        </m:ctrlPr>
                      </m:sSubSupPr>
                      <m:e>
                        <m:r>
                          <a:rPr lang="en-US" altLang="ko-KR" sz="4000" b="1" i="1" smtClean="0">
                            <a:latin typeface="Cambria Math" panose="02040503050406030204" pitchFamily="18" charset="0"/>
                            <a:cs typeface="Arial" panose="020B0604020202020204" pitchFamily="34" charset="0"/>
                          </a:rPr>
                          <m:t>𝑺</m:t>
                        </m:r>
                      </m:e>
                      <m:sub>
                        <m:r>
                          <a:rPr lang="en-US" altLang="ko-KR" sz="4000" b="1" i="1" smtClean="0">
                            <a:latin typeface="Cambria Math" panose="02040503050406030204" pitchFamily="18" charset="0"/>
                            <a:cs typeface="Arial" panose="020B0604020202020204" pitchFamily="34" charset="0"/>
                          </a:rPr>
                          <m:t>ℓ,ℓ−</m:t>
                        </m:r>
                        <m:r>
                          <a:rPr lang="en-US" altLang="ko-KR" sz="4000" b="1" i="1" smtClean="0">
                            <a:latin typeface="Cambria Math" panose="02040503050406030204" pitchFamily="18" charset="0"/>
                            <a:cs typeface="Arial" panose="020B0604020202020204" pitchFamily="34" charset="0"/>
                          </a:rPr>
                          <m:t>𝟏</m:t>
                        </m:r>
                      </m:sub>
                      <m:sup>
                        <m:r>
                          <a:rPr lang="en-US" altLang="ko-KR" sz="4000" b="1" i="1" smtClean="0">
                            <a:latin typeface="Cambria Math" panose="02040503050406030204" pitchFamily="18" charset="0"/>
                            <a:cs typeface="Arial" panose="020B0604020202020204" pitchFamily="34" charset="0"/>
                          </a:rPr>
                          <m:t>𝒎</m:t>
                        </m:r>
                      </m:sup>
                    </m:sSubSup>
                  </m:oMath>
                </a14:m>
                <a:endParaRPr lang="ko-KR" altLang="en-US" sz="4000" b="1" dirty="0">
                  <a:latin typeface="Grandview" panose="020B0502040204020203" pitchFamily="34" charset="0"/>
                  <a:cs typeface="Arial" panose="020B0604020202020204" pitchFamily="34" charset="0"/>
                </a:endParaRPr>
              </a:p>
            </p:txBody>
          </p:sp>
        </mc:Choice>
        <mc:Fallback xmlns="">
          <p:sp>
            <p:nvSpPr>
              <p:cNvPr id="6" name="제목 1">
                <a:extLst>
                  <a:ext uri="{FF2B5EF4-FFF2-40B4-BE49-F238E27FC236}">
                    <a16:creationId xmlns:a16="http://schemas.microsoft.com/office/drawing/2014/main" id="{5092B937-F253-C7FE-1532-D3024A609F3F}"/>
                  </a:ext>
                </a:extLst>
              </p:cNvPr>
              <p:cNvSpPr>
                <a:spLocks noGrp="1" noRot="1" noChangeAspect="1" noMove="1" noResize="1" noEditPoints="1" noAdjustHandles="1" noChangeArrowheads="1" noChangeShapeType="1" noTextEdit="1"/>
              </p:cNvSpPr>
              <p:nvPr>
                <p:ph type="title"/>
              </p:nvPr>
            </p:nvSpPr>
            <p:spPr>
              <a:xfrm>
                <a:off x="1411357" y="516924"/>
                <a:ext cx="9369286" cy="692114"/>
              </a:xfrm>
              <a:blipFill>
                <a:blip r:embed="rId4"/>
                <a:stretch>
                  <a:fillRect t="-26549" b="-2920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02413F-EE73-0D77-EF38-4DF03DEE6204}"/>
                  </a:ext>
                </a:extLst>
              </p:cNvPr>
              <p:cNvSpPr txBox="1"/>
              <p:nvPr/>
            </p:nvSpPr>
            <p:spPr>
              <a:xfrm>
                <a:off x="7230352" y="4562041"/>
                <a:ext cx="1216359" cy="4692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400" i="1" smtClean="0">
                              <a:latin typeface="Cambria Math" panose="02040503050406030204" pitchFamily="18" charset="0"/>
                            </a:rPr>
                          </m:ctrlPr>
                        </m:sSubPr>
                        <m:e>
                          <m:r>
                            <a:rPr lang="en-US" altLang="ko-KR" sz="1400" i="1">
                              <a:latin typeface="Cambria Math" panose="02040503050406030204" pitchFamily="18" charset="0"/>
                            </a:rPr>
                            <m:t>ℓ</m:t>
                          </m:r>
                        </m:e>
                        <m:sub>
                          <m:r>
                            <a:rPr lang="en-US" altLang="ko-KR" sz="1400" i="1">
                              <a:latin typeface="Cambria Math" panose="02040503050406030204" pitchFamily="18" charset="0"/>
                            </a:rPr>
                            <m:t>𝑞</m:t>
                          </m:r>
                        </m:sub>
                      </m:sSub>
                      <m:r>
                        <a:rPr lang="en-US" altLang="ko-KR" sz="1400" i="1">
                          <a:latin typeface="Cambria Math" panose="02040503050406030204" pitchFamily="18" charset="0"/>
                        </a:rPr>
                        <m:t>=</m:t>
                      </m:r>
                      <m:f>
                        <m:fPr>
                          <m:ctrlPr>
                            <a:rPr lang="en-US" altLang="ko-KR" sz="1400" i="1">
                              <a:latin typeface="Cambria Math" panose="02040503050406030204" pitchFamily="18" charset="0"/>
                            </a:rPr>
                          </m:ctrlPr>
                        </m:fPr>
                        <m:num>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𝑚</m:t>
                              </m:r>
                            </m:e>
                            <m:sub>
                              <m:r>
                                <a:rPr lang="en-US" altLang="ko-KR" sz="1400" b="0" i="1" smtClean="0">
                                  <a:latin typeface="Cambria Math" panose="02040503050406030204" pitchFamily="18" charset="0"/>
                                </a:rPr>
                                <m:t>𝜙</m:t>
                              </m:r>
                            </m:sub>
                          </m:sSub>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𝑐</m:t>
                              </m:r>
                            </m:e>
                            <m:sub>
                              <m:r>
                                <a:rPr lang="en-US" altLang="ko-KR" sz="1400" i="1">
                                  <a:latin typeface="Cambria Math" panose="02040503050406030204" pitchFamily="18" charset="0"/>
                                </a:rPr>
                                <m:t>𝑠</m:t>
                              </m:r>
                            </m:sub>
                          </m:sSub>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𝑟</m:t>
                              </m:r>
                            </m:e>
                            <m:sub>
                              <m:r>
                                <a:rPr lang="en-US" altLang="ko-KR" sz="1400" i="1">
                                  <a:latin typeface="Cambria Math" panose="02040503050406030204" pitchFamily="18" charset="0"/>
                                </a:rPr>
                                <m:t>𝑃</m:t>
                              </m:r>
                            </m:sub>
                          </m:sSub>
                        </m:num>
                        <m:den>
                          <m:r>
                            <a:rPr lang="en-US" altLang="ko-KR" sz="1400" i="1">
                              <a:latin typeface="Cambria Math" panose="02040503050406030204" pitchFamily="18" charset="0"/>
                            </a:rPr>
                            <m:t>ℏ</m:t>
                          </m:r>
                          <m:r>
                            <a:rPr lang="en-US" altLang="ko-KR" sz="1400" i="1">
                              <a:latin typeface="Cambria Math" panose="02040503050406030204" pitchFamily="18" charset="0"/>
                            </a:rPr>
                            <m:t>ℳ</m:t>
                          </m:r>
                        </m:den>
                      </m:f>
                    </m:oMath>
                  </m:oMathPara>
                </a14:m>
                <a:endParaRPr lang="ko-KR" altLang="en-US" sz="1400" dirty="0"/>
              </a:p>
            </p:txBody>
          </p:sp>
        </mc:Choice>
        <mc:Fallback xmlns="">
          <p:sp>
            <p:nvSpPr>
              <p:cNvPr id="7" name="TextBox 6">
                <a:extLst>
                  <a:ext uri="{FF2B5EF4-FFF2-40B4-BE49-F238E27FC236}">
                    <a16:creationId xmlns:a16="http://schemas.microsoft.com/office/drawing/2014/main" id="{1D02413F-EE73-0D77-EF38-4DF03DEE6204}"/>
                  </a:ext>
                </a:extLst>
              </p:cNvPr>
              <p:cNvSpPr txBox="1">
                <a:spLocks noRot="1" noChangeAspect="1" noMove="1" noResize="1" noEditPoints="1" noAdjustHandles="1" noChangeArrowheads="1" noChangeShapeType="1" noTextEdit="1"/>
              </p:cNvSpPr>
              <p:nvPr/>
            </p:nvSpPr>
            <p:spPr>
              <a:xfrm>
                <a:off x="7230352" y="4562041"/>
                <a:ext cx="1216359" cy="469296"/>
              </a:xfrm>
              <a:prstGeom prst="rect">
                <a:avLst/>
              </a:prstGeom>
              <a:blipFill>
                <a:blip r:embed="rId5"/>
                <a:stretch>
                  <a:fillRect b="-259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EBA135-767A-F954-C0B5-A86D594AA447}"/>
                  </a:ext>
                </a:extLst>
              </p:cNvPr>
              <p:cNvSpPr txBox="1"/>
              <p:nvPr/>
            </p:nvSpPr>
            <p:spPr>
              <a:xfrm>
                <a:off x="9852694" y="4311928"/>
                <a:ext cx="2140522" cy="8283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ko-KR" sz="1400" i="1" smtClean="0">
                              <a:latin typeface="Cambria Math" panose="02040503050406030204" pitchFamily="18" charset="0"/>
                            </a:rPr>
                          </m:ctrlPr>
                        </m:sSubSupPr>
                        <m:e>
                          <m:r>
                            <a:rPr lang="en-US" altLang="ko-KR" sz="1400" i="1">
                              <a:latin typeface="Cambria Math" panose="02040503050406030204" pitchFamily="18" charset="0"/>
                            </a:rPr>
                            <m:t>𝑓</m:t>
                          </m:r>
                        </m:e>
                        <m:sub>
                          <m:r>
                            <a:rPr lang="en-US" altLang="ko-KR" sz="1400" i="1">
                              <a:latin typeface="Cambria Math" panose="02040503050406030204" pitchFamily="18" charset="0"/>
                            </a:rPr>
                            <m:t>𝑚</m:t>
                          </m:r>
                        </m:sub>
                        <m:sup>
                          <m:r>
                            <a:rPr lang="en-US" altLang="ko-KR" sz="1400" i="1">
                              <a:latin typeface="Cambria Math" panose="02040503050406030204" pitchFamily="18" charset="0"/>
                            </a:rPr>
                            <m:t>±</m:t>
                          </m:r>
                        </m:sup>
                      </m:sSubSup>
                      <m:r>
                        <a:rPr lang="en-US" altLang="ko-KR" sz="1400" i="1">
                          <a:latin typeface="Cambria Math" panose="02040503050406030204" pitchFamily="18" charset="0"/>
                        </a:rPr>
                        <m:t>=</m:t>
                      </m:r>
                      <m:sSup>
                        <m:sSupPr>
                          <m:ctrlPr>
                            <a:rPr lang="en-US" altLang="ko-KR" sz="1400" b="0" i="1" smtClean="0">
                              <a:latin typeface="Cambria Math" panose="02040503050406030204" pitchFamily="18" charset="0"/>
                            </a:rPr>
                          </m:ctrlPr>
                        </m:sSupPr>
                        <m:e>
                          <m:d>
                            <m:dPr>
                              <m:begChr m:val="["/>
                              <m:endChr m:val="]"/>
                              <m:ctrlPr>
                                <a:rPr lang="en-US" altLang="ko-KR" sz="1400" b="0" i="1" smtClean="0">
                                  <a:latin typeface="Cambria Math" panose="02040503050406030204" pitchFamily="18" charset="0"/>
                                </a:rPr>
                              </m:ctrlPr>
                            </m:dPr>
                            <m:e>
                              <m:r>
                                <a:rPr lang="en-US" altLang="ko-KR" sz="1400" i="1">
                                  <a:latin typeface="Cambria Math" panose="02040503050406030204" pitchFamily="18" charset="0"/>
                                </a:rPr>
                                <m:t>2</m:t>
                              </m:r>
                              <m:rad>
                                <m:radPr>
                                  <m:degHide m:val="on"/>
                                  <m:ctrlPr>
                                    <a:rPr lang="en-US" altLang="ko-KR" sz="1400" i="1">
                                      <a:latin typeface="Cambria Math" panose="02040503050406030204" pitchFamily="18" charset="0"/>
                                    </a:rPr>
                                  </m:ctrlPr>
                                </m:radPr>
                                <m:deg/>
                                <m:e>
                                  <m:r>
                                    <a:rPr lang="en-US" altLang="ko-KR" sz="1400" i="1">
                                      <a:latin typeface="Cambria Math" panose="02040503050406030204" pitchFamily="18" charset="0"/>
                                    </a:rPr>
                                    <m:t>1+</m:t>
                                  </m:r>
                                  <m:f>
                                    <m:fPr>
                                      <m:ctrlPr>
                                        <a:rPr lang="en-US" altLang="ko-KR" sz="1400" i="1">
                                          <a:latin typeface="Cambria Math" panose="02040503050406030204" pitchFamily="18" charset="0"/>
                                        </a:rPr>
                                      </m:ctrlPr>
                                    </m:fPr>
                                    <m:num>
                                      <m:sSup>
                                        <m:sSupPr>
                                          <m:ctrlPr>
                                            <a:rPr lang="en-US" altLang="ko-KR" sz="1400" i="1">
                                              <a:latin typeface="Cambria Math" panose="02040503050406030204" pitchFamily="18" charset="0"/>
                                            </a:rPr>
                                          </m:ctrlPr>
                                        </m:sSupPr>
                                        <m:e>
                                          <m:r>
                                            <a:rPr lang="en-US" altLang="ko-KR" sz="1400" i="1">
                                              <a:latin typeface="Cambria Math" panose="02040503050406030204" pitchFamily="18" charset="0"/>
                                            </a:rPr>
                                            <m:t>𝑚</m:t>
                                          </m:r>
                                        </m:e>
                                        <m:sup>
                                          <m:r>
                                            <a:rPr lang="en-US" altLang="ko-KR" sz="1400" i="1">
                                              <a:latin typeface="Cambria Math" panose="02040503050406030204" pitchFamily="18" charset="0"/>
                                            </a:rPr>
                                            <m:t>2</m:t>
                                          </m:r>
                                        </m:sup>
                                      </m:sSup>
                                    </m:num>
                                    <m:den>
                                      <m:sSubSup>
                                        <m:sSubSupPr>
                                          <m:ctrlPr>
                                            <a:rPr lang="en-US" altLang="ko-KR" sz="1400" i="1">
                                              <a:latin typeface="Cambria Math" panose="02040503050406030204" pitchFamily="18" charset="0"/>
                                            </a:rPr>
                                          </m:ctrlPr>
                                        </m:sSubSupPr>
                                        <m:e>
                                          <m:r>
                                            <a:rPr lang="en-US" altLang="ko-KR" sz="1400" i="1">
                                              <a:latin typeface="Cambria Math" panose="02040503050406030204" pitchFamily="18" charset="0"/>
                                            </a:rPr>
                                            <m:t>ℓ</m:t>
                                          </m:r>
                                        </m:e>
                                        <m:sub>
                                          <m:r>
                                            <a:rPr lang="en-US" altLang="ko-KR" sz="1400" i="1">
                                              <a:latin typeface="Cambria Math" panose="02040503050406030204" pitchFamily="18" charset="0"/>
                                            </a:rPr>
                                            <m:t>𝑞</m:t>
                                          </m:r>
                                        </m:sub>
                                        <m:sup>
                                          <m:r>
                                            <a:rPr lang="en-US" altLang="ko-KR" sz="1400" i="1">
                                              <a:latin typeface="Cambria Math" panose="02040503050406030204" pitchFamily="18" charset="0"/>
                                            </a:rPr>
                                            <m:t>2</m:t>
                                          </m:r>
                                        </m:sup>
                                      </m:sSubSup>
                                    </m:den>
                                  </m:f>
                                </m:e>
                              </m:rad>
                              <m:r>
                                <a:rPr lang="en-US" altLang="ko-KR" sz="1400" i="1">
                                  <a:latin typeface="Cambria Math" panose="02040503050406030204" pitchFamily="18" charset="0"/>
                                </a:rPr>
                                <m:t>±2</m:t>
                              </m:r>
                            </m:e>
                          </m:d>
                        </m:e>
                        <m:sup>
                          <m:r>
                            <a:rPr lang="en-US" altLang="ko-KR" sz="1400" b="0" i="1" smtClean="0">
                              <a:latin typeface="Cambria Math" panose="02040503050406030204" pitchFamily="18" charset="0"/>
                            </a:rPr>
                            <m:t>1/2</m:t>
                          </m:r>
                        </m:sup>
                      </m:sSup>
                    </m:oMath>
                  </m:oMathPara>
                </a14:m>
                <a:endParaRPr lang="ko-KR" altLang="en-US" sz="1400" dirty="0"/>
              </a:p>
            </p:txBody>
          </p:sp>
        </mc:Choice>
        <mc:Fallback xmlns="">
          <p:sp>
            <p:nvSpPr>
              <p:cNvPr id="8" name="TextBox 7">
                <a:extLst>
                  <a:ext uri="{FF2B5EF4-FFF2-40B4-BE49-F238E27FC236}">
                    <a16:creationId xmlns:a16="http://schemas.microsoft.com/office/drawing/2014/main" id="{00EBA135-767A-F954-C0B5-A86D594AA447}"/>
                  </a:ext>
                </a:extLst>
              </p:cNvPr>
              <p:cNvSpPr txBox="1">
                <a:spLocks noRot="1" noChangeAspect="1" noMove="1" noResize="1" noEditPoints="1" noAdjustHandles="1" noChangeArrowheads="1" noChangeShapeType="1" noTextEdit="1"/>
              </p:cNvSpPr>
              <p:nvPr/>
            </p:nvSpPr>
            <p:spPr>
              <a:xfrm>
                <a:off x="9852694" y="4311928"/>
                <a:ext cx="2140522" cy="828304"/>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내용 개체 틀 2">
                <a:extLst>
                  <a:ext uri="{FF2B5EF4-FFF2-40B4-BE49-F238E27FC236}">
                    <a16:creationId xmlns:a16="http://schemas.microsoft.com/office/drawing/2014/main" id="{5B2EC76C-D16B-8C9A-115A-E7C9F88570D3}"/>
                  </a:ext>
                </a:extLst>
              </p:cNvPr>
              <p:cNvSpPr txBox="1">
                <a:spLocks/>
              </p:cNvSpPr>
              <p:nvPr/>
            </p:nvSpPr>
            <p:spPr>
              <a:xfrm>
                <a:off x="490654" y="2666577"/>
                <a:ext cx="5670156" cy="1043928"/>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Sup>
                        <m:sSubSupPr>
                          <m:ctrlPr>
                            <a:rPr lang="en-US" altLang="ko-KR" sz="2000" i="1" smtClean="0">
                              <a:latin typeface="Cambria Math" panose="02040503050406030204" pitchFamily="18" charset="0"/>
                            </a:rPr>
                          </m:ctrlPr>
                        </m:sSubSupPr>
                        <m:e>
                          <m:r>
                            <a:rPr lang="en-US" altLang="ko-KR" sz="2000" i="1">
                              <a:latin typeface="Cambria Math" panose="02040503050406030204" pitchFamily="18" charset="0"/>
                            </a:rPr>
                            <m:t>𝑆</m:t>
                          </m:r>
                        </m:e>
                        <m:sub>
                          <m:r>
                            <a:rPr lang="en-US" altLang="ko-KR" sz="2000" i="1">
                              <a:latin typeface="Cambria Math" panose="02040503050406030204" pitchFamily="18" charset="0"/>
                            </a:rPr>
                            <m:t>ℓ,ℓ−1</m:t>
                          </m:r>
                        </m:sub>
                        <m:sup>
                          <m:r>
                            <a:rPr lang="en-US" altLang="ko-KR" sz="2000" i="1">
                              <a:latin typeface="Cambria Math" panose="02040503050406030204" pitchFamily="18" charset="0"/>
                            </a:rPr>
                            <m:t>𝑚</m:t>
                          </m:r>
                        </m:sup>
                      </m:sSubSup>
                      <m:r>
                        <a:rPr lang="en-US" altLang="ko-KR" sz="2000" i="1">
                          <a:latin typeface="Cambria Math" panose="02040503050406030204" pitchFamily="18" charset="0"/>
                        </a:rPr>
                        <m:t> </m:t>
                      </m:r>
                      <m:r>
                        <a:rPr lang="en-US" altLang="ko-KR" sz="2000" i="1" dirty="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ℳ</m:t>
                          </m:r>
                        </m:e>
                        <m:sup>
                          <m:r>
                            <a:rPr lang="en-US" altLang="ko-KR" sz="2000" b="0" i="1" smtClean="0">
                              <a:latin typeface="Cambria Math" panose="02040503050406030204" pitchFamily="18" charset="0"/>
                            </a:rPr>
                            <m:t>2</m:t>
                          </m:r>
                        </m:sup>
                      </m:sSup>
                      <m:nary>
                        <m:naryPr>
                          <m:ctrlPr>
                            <a:rPr lang="en-US" altLang="ko-KR" sz="2000" b="0" i="1" smtClean="0">
                              <a:latin typeface="Cambria Math" panose="02040503050406030204" pitchFamily="18" charset="0"/>
                            </a:rPr>
                          </m:ctrlPr>
                        </m:naryPr>
                        <m:sub>
                          <m:r>
                            <a:rPr lang="en-US" altLang="ko-KR" sz="2000" b="0" i="1" smtClean="0">
                              <a:latin typeface="Cambria Math" panose="02040503050406030204" pitchFamily="18" charset="0"/>
                            </a:rPr>
                            <m:t>0</m:t>
                          </m:r>
                        </m:sub>
                        <m:sup>
                          <m:r>
                            <a:rPr lang="en-US" altLang="ko-KR" sz="2000" b="0" i="1" smtClean="0">
                              <a:latin typeface="Cambria Math" panose="02040503050406030204" pitchFamily="18" charset="0"/>
                            </a:rPr>
                            <m:t>∞</m:t>
                          </m:r>
                        </m:sup>
                        <m:e>
                          <m:r>
                            <a:rPr lang="en-US" altLang="ko-KR" sz="2000" b="0" i="1" smtClean="0">
                              <a:latin typeface="Cambria Math" panose="02040503050406030204" pitchFamily="18" charset="0"/>
                            </a:rPr>
                            <m:t>𝑑𝑘</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𝑘</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𝑗</m:t>
                                  </m:r>
                                </m:e>
                                <m:sub>
                                  <m:r>
                                    <a:rPr lang="en-US" altLang="ko-KR" sz="2000" i="1">
                                      <a:latin typeface="Cambria Math" panose="02040503050406030204" pitchFamily="18" charset="0"/>
                                    </a:rPr>
                                    <m:t>ℓ</m:t>
                                  </m:r>
                                </m:sub>
                              </m:sSub>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𝑘</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𝑟</m:t>
                                  </m:r>
                                </m:e>
                                <m:sub>
                                  <m:r>
                                    <a:rPr lang="en-US" altLang="ko-KR" sz="2000" b="0" i="1" smtClean="0">
                                      <a:latin typeface="Cambria Math" panose="02040503050406030204" pitchFamily="18" charset="0"/>
                                    </a:rPr>
                                    <m:t>0</m:t>
                                  </m:r>
                                </m:sub>
                              </m:sSub>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𝑗</m:t>
                                  </m:r>
                                </m:e>
                                <m:sub>
                                  <m:r>
                                    <a:rPr lang="en-US" altLang="ko-KR" sz="2000" i="1">
                                      <a:latin typeface="Cambria Math" panose="02040503050406030204" pitchFamily="18" charset="0"/>
                                    </a:rPr>
                                    <m:t>ℓ</m:t>
                                  </m:r>
                                  <m:r>
                                    <a:rPr lang="en-US" altLang="ko-KR" sz="2000" b="0" i="1" smtClean="0">
                                      <a:latin typeface="Cambria Math" panose="02040503050406030204" pitchFamily="18" charset="0"/>
                                    </a:rPr>
                                    <m:t>−1</m:t>
                                  </m:r>
                                </m:sub>
                              </m:sSub>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𝑘</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𝑟</m:t>
                                  </m:r>
                                </m:e>
                                <m:sub>
                                  <m:r>
                                    <a:rPr lang="en-US" altLang="ko-KR" sz="2000" b="0" i="1" smtClean="0">
                                      <a:latin typeface="Cambria Math" panose="02040503050406030204" pitchFamily="18" charset="0"/>
                                    </a:rPr>
                                    <m:t>0</m:t>
                                  </m:r>
                                </m:sub>
                              </m:sSub>
                              <m:r>
                                <a:rPr lang="en-US" altLang="ko-KR" sz="2000" b="0" i="1" smtClean="0">
                                  <a:latin typeface="Cambria Math" panose="02040503050406030204" pitchFamily="18" charset="0"/>
                                </a:rPr>
                                <m:t>)</m:t>
                              </m:r>
                            </m:num>
                            <m:den>
                              <m:f>
                                <m:fPr>
                                  <m:ctrlPr>
                                    <a:rPr lang="en-US" altLang="ko-KR" sz="2000" i="1" dirty="0">
                                      <a:latin typeface="Cambria Math" panose="02040503050406030204" pitchFamily="18" charset="0"/>
                                    </a:rPr>
                                  </m:ctrlPr>
                                </m:fPr>
                                <m:num>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ℏ</m:t>
                                      </m:r>
                                    </m:e>
                                    <m:sup>
                                      <m:r>
                                        <a:rPr lang="en-US" altLang="ko-KR" sz="2000" i="1" dirty="0">
                                          <a:latin typeface="Cambria Math" panose="02040503050406030204" pitchFamily="18" charset="0"/>
                                        </a:rPr>
                                        <m:t>2</m:t>
                                      </m:r>
                                    </m:sup>
                                  </m:sSup>
                                </m:num>
                                <m:den>
                                  <m:r>
                                    <a:rPr lang="en-US" altLang="ko-KR" sz="2000" i="1" dirty="0">
                                      <a:latin typeface="Cambria Math" panose="02040503050406030204" pitchFamily="18" charset="0"/>
                                    </a:rPr>
                                    <m:t>4</m:t>
                                  </m:r>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dirty="0">
                                          <a:latin typeface="Cambria Math" panose="02040503050406030204" pitchFamily="18" charset="0"/>
                                        </a:rPr>
                                        <m:t>2</m:t>
                                      </m:r>
                                    </m:sup>
                                  </m:sSubSup>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𝑐</m:t>
                                      </m:r>
                                    </m:e>
                                    <m:sub>
                                      <m:r>
                                        <a:rPr lang="en-US" altLang="ko-KR" sz="2000" i="1" dirty="0">
                                          <a:latin typeface="Cambria Math" panose="02040503050406030204" pitchFamily="18" charset="0"/>
                                        </a:rPr>
                                        <m:t>𝑠</m:t>
                                      </m:r>
                                    </m:sub>
                                    <m:sup>
                                      <m:r>
                                        <a:rPr lang="en-US" altLang="ko-KR" sz="2000" i="1" dirty="0">
                                          <a:latin typeface="Cambria Math" panose="02040503050406030204" pitchFamily="18" charset="0"/>
                                        </a:rPr>
                                        <m:t>2</m:t>
                                      </m:r>
                                    </m:sup>
                                  </m:sSubSup>
                                </m:den>
                              </m:f>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𝑘</m:t>
                                  </m:r>
                                </m:e>
                                <m:sup>
                                  <m:r>
                                    <a:rPr lang="en-US" altLang="ko-KR" sz="2000" i="1" dirty="0">
                                      <a:latin typeface="Cambria Math" panose="02040503050406030204" pitchFamily="18" charset="0"/>
                                    </a:rPr>
                                    <m:t>4</m:t>
                                  </m:r>
                                </m:sup>
                              </m:sSup>
                              <m:r>
                                <a:rPr lang="en-US" altLang="ko-KR" sz="2000" i="1" dirty="0">
                                  <a:latin typeface="Cambria Math" panose="02040503050406030204" pitchFamily="18" charset="0"/>
                                </a:rPr>
                                <m:t>+</m:t>
                              </m:r>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𝑘</m:t>
                                  </m:r>
                                </m:e>
                                <m:sup>
                                  <m:r>
                                    <a:rPr lang="en-US" altLang="ko-KR" sz="2000" i="1" dirty="0">
                                      <a:latin typeface="Cambria Math" panose="02040503050406030204" pitchFamily="18" charset="0"/>
                                    </a:rPr>
                                    <m:t>2</m:t>
                                  </m:r>
                                </m:sup>
                              </m:sSup>
                              <m:r>
                                <a:rPr lang="en-US" altLang="ko-KR" sz="2000" i="1" dirty="0">
                                  <a:latin typeface="Cambria Math" panose="02040503050406030204" pitchFamily="18" charset="0"/>
                                </a:rPr>
                                <m:t>−</m:t>
                              </m:r>
                              <m:sSup>
                                <m:sSupPr>
                                  <m:ctrlPr>
                                    <a:rPr lang="en-US" altLang="ko-KR" sz="2000" i="1" dirty="0">
                                      <a:latin typeface="Cambria Math" panose="02040503050406030204" pitchFamily="18" charset="0"/>
                                    </a:rPr>
                                  </m:ctrlPr>
                                </m:sSupPr>
                                <m:e>
                                  <m:d>
                                    <m:dPr>
                                      <m:ctrlPr>
                                        <a:rPr lang="en-US" altLang="ko-KR" sz="2000" b="0" i="1" dirty="0" smtClean="0">
                                          <a:latin typeface="Cambria Math" panose="02040503050406030204" pitchFamily="18" charset="0"/>
                                        </a:rPr>
                                      </m:ctrlPr>
                                    </m:dPr>
                                    <m:e>
                                      <m:f>
                                        <m:fPr>
                                          <m:ctrlPr>
                                            <a:rPr lang="en-US" altLang="ko-KR" sz="2000" b="0" i="1" dirty="0" smtClean="0">
                                              <a:latin typeface="Cambria Math" panose="02040503050406030204" pitchFamily="18" charset="0"/>
                                            </a:rPr>
                                          </m:ctrlPr>
                                        </m:fPr>
                                        <m:num>
                                          <m:r>
                                            <a:rPr lang="en-US" altLang="ko-KR" sz="2000" b="0" i="1" dirty="0" smtClean="0">
                                              <a:latin typeface="Cambria Math" panose="02040503050406030204" pitchFamily="18" charset="0"/>
                                            </a:rPr>
                                            <m:t>𝑚</m:t>
                                          </m:r>
                                          <m:r>
                                            <m:rPr>
                                              <m:sty m:val="p"/>
                                            </m:rPr>
                                            <a:rPr lang="en-US" altLang="ko-KR" sz="2000" b="0" i="0" dirty="0" smtClean="0">
                                              <a:latin typeface="Cambria Math" panose="02040503050406030204" pitchFamily="18" charset="0"/>
                                            </a:rPr>
                                            <m:t>Ω</m:t>
                                          </m:r>
                                        </m:num>
                                        <m:den>
                                          <m:sSub>
                                            <m:sSubPr>
                                              <m:ctrlPr>
                                                <a:rPr lang="en-US" altLang="ko-KR" sz="2000" b="0" i="1" dirty="0" smtClean="0">
                                                  <a:latin typeface="Cambria Math" panose="02040503050406030204" pitchFamily="18" charset="0"/>
                                                </a:rPr>
                                              </m:ctrlPr>
                                            </m:sSubPr>
                                            <m:e>
                                              <m:r>
                                                <a:rPr lang="en-US" altLang="ko-KR" sz="2000" b="0" i="1" dirty="0" smtClean="0">
                                                  <a:latin typeface="Cambria Math" panose="02040503050406030204" pitchFamily="18" charset="0"/>
                                                </a:rPr>
                                                <m:t>𝑐</m:t>
                                              </m:r>
                                            </m:e>
                                            <m:sub>
                                              <m:r>
                                                <a:rPr lang="en-US" altLang="ko-KR" sz="2000" b="0" i="1" dirty="0" smtClean="0">
                                                  <a:latin typeface="Cambria Math" panose="02040503050406030204" pitchFamily="18" charset="0"/>
                                                </a:rPr>
                                                <m:t>𝑠</m:t>
                                              </m:r>
                                            </m:sub>
                                          </m:sSub>
                                        </m:den>
                                      </m:f>
                                      <m:r>
                                        <a:rPr lang="en-US" altLang="ko-KR" sz="2000" b="0" i="0" dirty="0" smtClean="0">
                                          <a:latin typeface="Cambria Math" panose="02040503050406030204" pitchFamily="18" charset="0"/>
                                        </a:rPr>
                                        <m:t>+</m:t>
                                      </m:r>
                                      <m:r>
                                        <m:rPr>
                                          <m:sty m:val="p"/>
                                        </m:rPr>
                                        <a:rPr lang="en-US" altLang="ko-KR" sz="2000" b="0" i="0" dirty="0" smtClean="0">
                                          <a:latin typeface="Cambria Math" panose="02040503050406030204" pitchFamily="18" charset="0"/>
                                        </a:rPr>
                                        <m:t>i</m:t>
                                      </m:r>
                                      <m:r>
                                        <a:rPr lang="en-US" altLang="ko-KR" sz="2000" b="0" i="1" dirty="0" smtClean="0">
                                          <a:latin typeface="Cambria Math" panose="02040503050406030204" pitchFamily="18" charset="0"/>
                                        </a:rPr>
                                        <m:t>𝜖</m:t>
                                      </m:r>
                                    </m:e>
                                  </m:d>
                                </m:e>
                                <m:sup>
                                  <m:r>
                                    <a:rPr lang="en-US" altLang="ko-KR" sz="2000" i="1" dirty="0">
                                      <a:latin typeface="Cambria Math" panose="02040503050406030204" pitchFamily="18" charset="0"/>
                                    </a:rPr>
                                    <m:t>2</m:t>
                                  </m:r>
                                </m:sup>
                              </m:sSup>
                            </m:den>
                          </m:f>
                        </m:e>
                      </m:nary>
                    </m:oMath>
                  </m:oMathPara>
                </a14:m>
                <a:endParaRPr lang="en-US" altLang="ko-KR" sz="2000" dirty="0"/>
              </a:p>
            </p:txBody>
          </p:sp>
        </mc:Choice>
        <mc:Fallback xmlns="">
          <p:sp>
            <p:nvSpPr>
              <p:cNvPr id="10" name="내용 개체 틀 2">
                <a:extLst>
                  <a:ext uri="{FF2B5EF4-FFF2-40B4-BE49-F238E27FC236}">
                    <a16:creationId xmlns:a16="http://schemas.microsoft.com/office/drawing/2014/main" id="{5B2EC76C-D16B-8C9A-115A-E7C9F88570D3}"/>
                  </a:ext>
                </a:extLst>
              </p:cNvPr>
              <p:cNvSpPr txBox="1">
                <a:spLocks noRot="1" noChangeAspect="1" noMove="1" noResize="1" noEditPoints="1" noAdjustHandles="1" noChangeArrowheads="1" noChangeShapeType="1" noTextEdit="1"/>
              </p:cNvSpPr>
              <p:nvPr/>
            </p:nvSpPr>
            <p:spPr>
              <a:xfrm>
                <a:off x="490654" y="2666577"/>
                <a:ext cx="5670156" cy="1043928"/>
              </a:xfrm>
              <a:prstGeom prst="rect">
                <a:avLst/>
              </a:prstGeom>
              <a:blipFill>
                <a:blip r:embed="rId7"/>
                <a:stretch>
                  <a:fillRect/>
                </a:stretch>
              </a:blipFill>
            </p:spPr>
            <p:txBody>
              <a:bodyPr/>
              <a:lstStyle/>
              <a:p>
                <a:r>
                  <a:rPr lang="ko-KR" altLang="en-US">
                    <a:noFill/>
                  </a:rPr>
                  <a:t> </a:t>
                </a:r>
              </a:p>
            </p:txBody>
          </p:sp>
        </mc:Fallback>
      </mc:AlternateContent>
      <p:cxnSp>
        <p:nvCxnSpPr>
          <p:cNvPr id="35" name="직선 화살표 연결선 34">
            <a:extLst>
              <a:ext uri="{FF2B5EF4-FFF2-40B4-BE49-F238E27FC236}">
                <a16:creationId xmlns:a16="http://schemas.microsoft.com/office/drawing/2014/main" id="{CA9599D5-7664-83C5-02D9-D070912EF4D5}"/>
              </a:ext>
            </a:extLst>
          </p:cNvPr>
          <p:cNvCxnSpPr>
            <a:cxnSpLocks/>
          </p:cNvCxnSpPr>
          <p:nvPr/>
        </p:nvCxnSpPr>
        <p:spPr>
          <a:xfrm>
            <a:off x="7032233" y="3549574"/>
            <a:ext cx="442642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2A1DA6FD-D095-99B8-5FD1-3F9673128021}"/>
              </a:ext>
            </a:extLst>
          </p:cNvPr>
          <p:cNvCxnSpPr>
            <a:cxnSpLocks/>
          </p:cNvCxnSpPr>
          <p:nvPr/>
        </p:nvCxnSpPr>
        <p:spPr>
          <a:xfrm flipV="1">
            <a:off x="9286085" y="2349424"/>
            <a:ext cx="0" cy="240030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7" name="타원 36">
            <a:extLst>
              <a:ext uri="{FF2B5EF4-FFF2-40B4-BE49-F238E27FC236}">
                <a16:creationId xmlns:a16="http://schemas.microsoft.com/office/drawing/2014/main" id="{3B695870-3788-75F3-0410-89DA213E4129}"/>
              </a:ext>
            </a:extLst>
          </p:cNvPr>
          <p:cNvSpPr/>
          <p:nvPr/>
        </p:nvSpPr>
        <p:spPr>
          <a:xfrm>
            <a:off x="9233534" y="3497023"/>
            <a:ext cx="105102" cy="105102"/>
          </a:xfrm>
          <a:prstGeom prst="ellipse">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타원 38">
            <a:extLst>
              <a:ext uri="{FF2B5EF4-FFF2-40B4-BE49-F238E27FC236}">
                <a16:creationId xmlns:a16="http://schemas.microsoft.com/office/drawing/2014/main" id="{3B15EEA6-EF32-403B-D467-C012E4493BD8}"/>
              </a:ext>
            </a:extLst>
          </p:cNvPr>
          <p:cNvSpPr/>
          <p:nvPr/>
        </p:nvSpPr>
        <p:spPr>
          <a:xfrm>
            <a:off x="7910194" y="3497023"/>
            <a:ext cx="105102" cy="105102"/>
          </a:xfrm>
          <a:prstGeom prst="ellipse">
            <a:avLst/>
          </a:prstGeom>
          <a:solidFill>
            <a:srgbClr val="FF0000"/>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타원 39">
            <a:extLst>
              <a:ext uri="{FF2B5EF4-FFF2-40B4-BE49-F238E27FC236}">
                <a16:creationId xmlns:a16="http://schemas.microsoft.com/office/drawing/2014/main" id="{15A74BE6-90D6-373E-E884-E0AEF1F34F50}"/>
              </a:ext>
            </a:extLst>
          </p:cNvPr>
          <p:cNvSpPr/>
          <p:nvPr/>
        </p:nvSpPr>
        <p:spPr>
          <a:xfrm>
            <a:off x="10556874" y="3497023"/>
            <a:ext cx="105102" cy="105102"/>
          </a:xfrm>
          <a:prstGeom prst="ellipse">
            <a:avLst/>
          </a:prstGeom>
          <a:solidFill>
            <a:srgbClr val="FF0000"/>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타원 40">
            <a:extLst>
              <a:ext uri="{FF2B5EF4-FFF2-40B4-BE49-F238E27FC236}">
                <a16:creationId xmlns:a16="http://schemas.microsoft.com/office/drawing/2014/main" id="{AD792267-1850-11E3-34FD-C6C1FAF2CAAB}"/>
              </a:ext>
            </a:extLst>
          </p:cNvPr>
          <p:cNvSpPr/>
          <p:nvPr/>
        </p:nvSpPr>
        <p:spPr>
          <a:xfrm>
            <a:off x="9233534" y="4199333"/>
            <a:ext cx="105102" cy="105102"/>
          </a:xfrm>
          <a:prstGeom prst="ellipse">
            <a:avLst/>
          </a:prstGeom>
          <a:solidFill>
            <a:srgbClr val="FF0000"/>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타원 41">
            <a:extLst>
              <a:ext uri="{FF2B5EF4-FFF2-40B4-BE49-F238E27FC236}">
                <a16:creationId xmlns:a16="http://schemas.microsoft.com/office/drawing/2014/main" id="{697B9C81-729E-E540-8389-40D90EB1EDA0}"/>
              </a:ext>
            </a:extLst>
          </p:cNvPr>
          <p:cNvSpPr/>
          <p:nvPr/>
        </p:nvSpPr>
        <p:spPr>
          <a:xfrm>
            <a:off x="9233534" y="2794713"/>
            <a:ext cx="105102" cy="105102"/>
          </a:xfrm>
          <a:prstGeom prst="ellipse">
            <a:avLst/>
          </a:prstGeom>
          <a:solidFill>
            <a:srgbClr val="FF0000"/>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5FF59A2-1125-22B0-DE34-B66D3873FC63}"/>
                  </a:ext>
                </a:extLst>
              </p:cNvPr>
              <p:cNvSpPr txBox="1"/>
              <p:nvPr/>
            </p:nvSpPr>
            <p:spPr>
              <a:xfrm>
                <a:off x="9358474" y="2683789"/>
                <a:ext cx="1106457" cy="326949"/>
              </a:xfrm>
              <a:prstGeom prst="rect">
                <a:avLst/>
              </a:prstGeom>
              <a:noFill/>
            </p:spPr>
            <p:txBody>
              <a:bodyPr wrap="none" rtlCol="0">
                <a:spAutoFit/>
              </a:bodyPr>
              <a:lstStyle/>
              <a:p>
                <a:pPr algn="ctr"/>
                <a14:m>
                  <m:oMathPara xmlns:m="http://schemas.openxmlformats.org/officeDocument/2006/math">
                    <m:oMathParaPr>
                      <m:jc m:val="left"/>
                    </m:oMathParaPr>
                    <m:oMath xmlns:m="http://schemas.openxmlformats.org/officeDocument/2006/math">
                      <m:r>
                        <a:rPr lang="en-US" altLang="ko-KR" sz="1400" b="0" i="1" smtClean="0">
                          <a:solidFill>
                            <a:srgbClr val="FF0000"/>
                          </a:solidFill>
                          <a:latin typeface="Cambria Math" panose="02040503050406030204" pitchFamily="18" charset="0"/>
                        </a:rPr>
                        <m:t>𝑖</m:t>
                      </m:r>
                      <m:sSub>
                        <m:sSubPr>
                          <m:ctrlPr>
                            <a:rPr lang="en-US" altLang="ko-KR" sz="1400" b="0" i="1" smtClean="0">
                              <a:solidFill>
                                <a:srgbClr val="FF0000"/>
                              </a:solidFill>
                              <a:latin typeface="Cambria Math" panose="02040503050406030204" pitchFamily="18" charset="0"/>
                            </a:rPr>
                          </m:ctrlPr>
                        </m:sSubPr>
                        <m:e>
                          <m:r>
                            <a:rPr lang="en-US" altLang="ko-KR" sz="1400" b="0" i="1" smtClean="0">
                              <a:solidFill>
                                <a:srgbClr val="FF0000"/>
                              </a:solidFill>
                              <a:latin typeface="Cambria Math" panose="02040503050406030204" pitchFamily="18" charset="0"/>
                            </a:rPr>
                            <m:t>𝑚</m:t>
                          </m:r>
                        </m:e>
                        <m:sub>
                          <m:r>
                            <a:rPr lang="en-US" altLang="ko-KR" sz="1400" b="0" i="1" smtClean="0">
                              <a:solidFill>
                                <a:srgbClr val="FF0000"/>
                              </a:solidFill>
                              <a:latin typeface="Cambria Math" panose="02040503050406030204" pitchFamily="18" charset="0"/>
                            </a:rPr>
                            <m:t>𝜙</m:t>
                          </m:r>
                        </m:sub>
                      </m:sSub>
                      <m:sSub>
                        <m:sSubPr>
                          <m:ctrlPr>
                            <a:rPr lang="en-US" altLang="ko-KR" sz="1400" b="0" i="1" smtClean="0">
                              <a:solidFill>
                                <a:srgbClr val="FF0000"/>
                              </a:solidFill>
                              <a:latin typeface="Cambria Math" panose="02040503050406030204" pitchFamily="18" charset="0"/>
                            </a:rPr>
                          </m:ctrlPr>
                        </m:sSubPr>
                        <m:e>
                          <m:r>
                            <a:rPr lang="en-US" altLang="ko-KR" sz="1400" b="0" i="1" smtClean="0">
                              <a:solidFill>
                                <a:srgbClr val="FF0000"/>
                              </a:solidFill>
                              <a:latin typeface="Cambria Math" panose="02040503050406030204" pitchFamily="18" charset="0"/>
                            </a:rPr>
                            <m:t>𝑐</m:t>
                          </m:r>
                        </m:e>
                        <m:sub>
                          <m:r>
                            <a:rPr lang="en-US" altLang="ko-KR" sz="1400" b="0" i="1" smtClean="0">
                              <a:solidFill>
                                <a:srgbClr val="FF0000"/>
                              </a:solidFill>
                              <a:latin typeface="Cambria Math" panose="02040503050406030204" pitchFamily="18" charset="0"/>
                            </a:rPr>
                            <m:t>𝑠</m:t>
                          </m:r>
                        </m:sub>
                      </m:sSub>
                      <m:sSubSup>
                        <m:sSubSupPr>
                          <m:ctrlPr>
                            <a:rPr lang="en-US" altLang="ko-KR" sz="1400" b="0" i="1" smtClean="0">
                              <a:solidFill>
                                <a:srgbClr val="FF0000"/>
                              </a:solidFill>
                              <a:latin typeface="Cambria Math" panose="02040503050406030204" pitchFamily="18" charset="0"/>
                            </a:rPr>
                          </m:ctrlPr>
                        </m:sSubSupPr>
                        <m:e>
                          <m:r>
                            <a:rPr lang="en-US" altLang="ko-KR" sz="1400" b="0" i="1" smtClean="0">
                              <a:solidFill>
                                <a:srgbClr val="FF0000"/>
                              </a:solidFill>
                              <a:latin typeface="Cambria Math" panose="02040503050406030204" pitchFamily="18" charset="0"/>
                            </a:rPr>
                            <m:t>𝑓</m:t>
                          </m:r>
                        </m:e>
                        <m:sub>
                          <m:r>
                            <a:rPr lang="en-US" altLang="ko-KR" sz="1400" b="0" i="1" smtClean="0">
                              <a:solidFill>
                                <a:srgbClr val="FF0000"/>
                              </a:solidFill>
                              <a:latin typeface="Cambria Math" panose="02040503050406030204" pitchFamily="18" charset="0"/>
                            </a:rPr>
                            <m:t>𝑚</m:t>
                          </m:r>
                        </m:sub>
                        <m:sup>
                          <m:r>
                            <a:rPr lang="en-US" altLang="ko-KR" sz="1400" b="0" i="1" smtClean="0">
                              <a:solidFill>
                                <a:srgbClr val="FF0000"/>
                              </a:solidFill>
                              <a:latin typeface="Cambria Math" panose="02040503050406030204" pitchFamily="18" charset="0"/>
                            </a:rPr>
                            <m:t>+</m:t>
                          </m:r>
                        </m:sup>
                      </m:sSubSup>
                      <m:r>
                        <a:rPr lang="en-US" altLang="ko-KR" sz="1400" i="1">
                          <a:solidFill>
                            <a:srgbClr val="FF0000"/>
                          </a:solidFill>
                          <a:latin typeface="Cambria Math" panose="02040503050406030204" pitchFamily="18" charset="0"/>
                        </a:rPr>
                        <m:t>/ℏ</m:t>
                      </m:r>
                    </m:oMath>
                  </m:oMathPara>
                </a14:m>
                <a:endParaRPr lang="ko-KR" altLang="en-US" sz="1400" dirty="0">
                  <a:solidFill>
                    <a:srgbClr val="FF0000"/>
                  </a:solidFill>
                </a:endParaRPr>
              </a:p>
            </p:txBody>
          </p:sp>
        </mc:Choice>
        <mc:Fallback xmlns="">
          <p:sp>
            <p:nvSpPr>
              <p:cNvPr id="43" name="TextBox 42">
                <a:extLst>
                  <a:ext uri="{FF2B5EF4-FFF2-40B4-BE49-F238E27FC236}">
                    <a16:creationId xmlns:a16="http://schemas.microsoft.com/office/drawing/2014/main" id="{85FF59A2-1125-22B0-DE34-B66D3873FC63}"/>
                  </a:ext>
                </a:extLst>
              </p:cNvPr>
              <p:cNvSpPr txBox="1">
                <a:spLocks noRot="1" noChangeAspect="1" noMove="1" noResize="1" noEditPoints="1" noAdjustHandles="1" noChangeArrowheads="1" noChangeShapeType="1" noTextEdit="1"/>
              </p:cNvSpPr>
              <p:nvPr/>
            </p:nvSpPr>
            <p:spPr>
              <a:xfrm>
                <a:off x="9358474" y="2683789"/>
                <a:ext cx="1106457" cy="326949"/>
              </a:xfrm>
              <a:prstGeom prst="rect">
                <a:avLst/>
              </a:prstGeom>
              <a:blipFill>
                <a:blip r:embed="rId8"/>
                <a:stretch>
                  <a:fillRect b="-370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E835E07-CC90-85E0-485A-9A0C2D571620}"/>
                  </a:ext>
                </a:extLst>
              </p:cNvPr>
              <p:cNvSpPr txBox="1"/>
              <p:nvPr/>
            </p:nvSpPr>
            <p:spPr>
              <a:xfrm>
                <a:off x="7972587" y="4085455"/>
                <a:ext cx="1241109" cy="326949"/>
              </a:xfrm>
              <a:prstGeom prst="rect">
                <a:avLst/>
              </a:prstGeom>
              <a:noFill/>
            </p:spPr>
            <p:txBody>
              <a:bodyPr wrap="none" rtlCol="0">
                <a:spAutoFit/>
              </a:bodyPr>
              <a:lstStyle/>
              <a:p>
                <a:pPr algn="ctr"/>
                <a14:m>
                  <m:oMathPara xmlns:m="http://schemas.openxmlformats.org/officeDocument/2006/math">
                    <m:oMathParaPr>
                      <m:jc m:val="right"/>
                    </m:oMathParaPr>
                    <m:oMath xmlns:m="http://schemas.openxmlformats.org/officeDocument/2006/math">
                      <m:r>
                        <a:rPr lang="en-US" altLang="ko-KR" sz="1400" b="0" i="1" smtClean="0">
                          <a:solidFill>
                            <a:srgbClr val="FF0000"/>
                          </a:solidFill>
                          <a:latin typeface="Cambria Math" panose="02040503050406030204" pitchFamily="18" charset="0"/>
                        </a:rPr>
                        <m:t>−</m:t>
                      </m:r>
                      <m:r>
                        <a:rPr lang="en-US" altLang="ko-KR" sz="1400" b="0" i="1" smtClean="0">
                          <a:solidFill>
                            <a:srgbClr val="FF0000"/>
                          </a:solidFill>
                          <a:latin typeface="Cambria Math" panose="02040503050406030204" pitchFamily="18" charset="0"/>
                        </a:rPr>
                        <m:t>𝑖</m:t>
                      </m:r>
                      <m:sSub>
                        <m:sSubPr>
                          <m:ctrlPr>
                            <a:rPr lang="en-US" altLang="ko-KR" sz="1400" b="0" i="1" smtClean="0">
                              <a:solidFill>
                                <a:srgbClr val="FF0000"/>
                              </a:solidFill>
                              <a:latin typeface="Cambria Math" panose="02040503050406030204" pitchFamily="18" charset="0"/>
                            </a:rPr>
                          </m:ctrlPr>
                        </m:sSubPr>
                        <m:e>
                          <m:r>
                            <a:rPr lang="en-US" altLang="ko-KR" sz="1400" b="0" i="1" smtClean="0">
                              <a:solidFill>
                                <a:srgbClr val="FF0000"/>
                              </a:solidFill>
                              <a:latin typeface="Cambria Math" panose="02040503050406030204" pitchFamily="18" charset="0"/>
                            </a:rPr>
                            <m:t>𝑚</m:t>
                          </m:r>
                        </m:e>
                        <m:sub>
                          <m:r>
                            <a:rPr lang="en-US" altLang="ko-KR" sz="1400" b="0" i="1" smtClean="0">
                              <a:solidFill>
                                <a:srgbClr val="FF0000"/>
                              </a:solidFill>
                              <a:latin typeface="Cambria Math" panose="02040503050406030204" pitchFamily="18" charset="0"/>
                            </a:rPr>
                            <m:t>𝜙</m:t>
                          </m:r>
                        </m:sub>
                      </m:sSub>
                      <m:sSub>
                        <m:sSubPr>
                          <m:ctrlPr>
                            <a:rPr lang="en-US" altLang="ko-KR" sz="1400" b="0" i="1" smtClean="0">
                              <a:solidFill>
                                <a:srgbClr val="FF0000"/>
                              </a:solidFill>
                              <a:latin typeface="Cambria Math" panose="02040503050406030204" pitchFamily="18" charset="0"/>
                            </a:rPr>
                          </m:ctrlPr>
                        </m:sSubPr>
                        <m:e>
                          <m:r>
                            <a:rPr lang="en-US" altLang="ko-KR" sz="1400" b="0" i="1" smtClean="0">
                              <a:solidFill>
                                <a:srgbClr val="FF0000"/>
                              </a:solidFill>
                              <a:latin typeface="Cambria Math" panose="02040503050406030204" pitchFamily="18" charset="0"/>
                            </a:rPr>
                            <m:t>𝑐</m:t>
                          </m:r>
                        </m:e>
                        <m:sub>
                          <m:r>
                            <a:rPr lang="en-US" altLang="ko-KR" sz="1400" b="0" i="1" smtClean="0">
                              <a:solidFill>
                                <a:srgbClr val="FF0000"/>
                              </a:solidFill>
                              <a:latin typeface="Cambria Math" panose="02040503050406030204" pitchFamily="18" charset="0"/>
                            </a:rPr>
                            <m:t>𝑠</m:t>
                          </m:r>
                        </m:sub>
                      </m:sSub>
                      <m:sSubSup>
                        <m:sSubSupPr>
                          <m:ctrlPr>
                            <a:rPr lang="en-US" altLang="ko-KR" sz="1400" b="0" i="1" smtClean="0">
                              <a:solidFill>
                                <a:srgbClr val="FF0000"/>
                              </a:solidFill>
                              <a:latin typeface="Cambria Math" panose="02040503050406030204" pitchFamily="18" charset="0"/>
                            </a:rPr>
                          </m:ctrlPr>
                        </m:sSubSupPr>
                        <m:e>
                          <m:r>
                            <a:rPr lang="en-US" altLang="ko-KR" sz="1400" b="0" i="1" smtClean="0">
                              <a:solidFill>
                                <a:srgbClr val="FF0000"/>
                              </a:solidFill>
                              <a:latin typeface="Cambria Math" panose="02040503050406030204" pitchFamily="18" charset="0"/>
                            </a:rPr>
                            <m:t>𝑓</m:t>
                          </m:r>
                        </m:e>
                        <m:sub>
                          <m:r>
                            <a:rPr lang="en-US" altLang="ko-KR" sz="1400" b="0" i="1" smtClean="0">
                              <a:solidFill>
                                <a:srgbClr val="FF0000"/>
                              </a:solidFill>
                              <a:latin typeface="Cambria Math" panose="02040503050406030204" pitchFamily="18" charset="0"/>
                            </a:rPr>
                            <m:t>𝑚</m:t>
                          </m:r>
                        </m:sub>
                        <m:sup>
                          <m:r>
                            <a:rPr lang="en-US" altLang="ko-KR" sz="1400" b="0" i="1" smtClean="0">
                              <a:solidFill>
                                <a:srgbClr val="FF0000"/>
                              </a:solidFill>
                              <a:latin typeface="Cambria Math" panose="02040503050406030204" pitchFamily="18" charset="0"/>
                            </a:rPr>
                            <m:t>+</m:t>
                          </m:r>
                        </m:sup>
                      </m:sSubSup>
                      <m:r>
                        <a:rPr lang="en-US" altLang="ko-KR" sz="1400" i="1">
                          <a:solidFill>
                            <a:srgbClr val="FF0000"/>
                          </a:solidFill>
                          <a:latin typeface="Cambria Math" panose="02040503050406030204" pitchFamily="18" charset="0"/>
                        </a:rPr>
                        <m:t>/ℏ</m:t>
                      </m:r>
                    </m:oMath>
                  </m:oMathPara>
                </a14:m>
                <a:endParaRPr lang="ko-KR" altLang="en-US" sz="1400" dirty="0">
                  <a:solidFill>
                    <a:srgbClr val="FF0000"/>
                  </a:solidFill>
                </a:endParaRPr>
              </a:p>
            </p:txBody>
          </p:sp>
        </mc:Choice>
        <mc:Fallback xmlns="">
          <p:sp>
            <p:nvSpPr>
              <p:cNvPr id="44" name="TextBox 43">
                <a:extLst>
                  <a:ext uri="{FF2B5EF4-FFF2-40B4-BE49-F238E27FC236}">
                    <a16:creationId xmlns:a16="http://schemas.microsoft.com/office/drawing/2014/main" id="{9E835E07-CC90-85E0-485A-9A0C2D571620}"/>
                  </a:ext>
                </a:extLst>
              </p:cNvPr>
              <p:cNvSpPr txBox="1">
                <a:spLocks noRot="1" noChangeAspect="1" noMove="1" noResize="1" noEditPoints="1" noAdjustHandles="1" noChangeArrowheads="1" noChangeShapeType="1" noTextEdit="1"/>
              </p:cNvSpPr>
              <p:nvPr/>
            </p:nvSpPr>
            <p:spPr>
              <a:xfrm>
                <a:off x="7972587" y="4085455"/>
                <a:ext cx="1241109" cy="326949"/>
              </a:xfrm>
              <a:prstGeom prst="rect">
                <a:avLst/>
              </a:prstGeom>
              <a:blipFill>
                <a:blip r:embed="rId9"/>
                <a:stretch>
                  <a:fillRect b="-370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E796EE5-15E7-4AA7-D768-D7E15808E508}"/>
                  </a:ext>
                </a:extLst>
              </p:cNvPr>
              <p:cNvSpPr txBox="1"/>
              <p:nvPr/>
            </p:nvSpPr>
            <p:spPr>
              <a:xfrm>
                <a:off x="10087102" y="3618845"/>
                <a:ext cx="1044645" cy="32694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sz="1400" b="0" i="1" smtClean="0">
                              <a:solidFill>
                                <a:srgbClr val="FF0000"/>
                              </a:solidFill>
                              <a:latin typeface="Cambria Math" panose="02040503050406030204" pitchFamily="18" charset="0"/>
                            </a:rPr>
                          </m:ctrlPr>
                        </m:sSubPr>
                        <m:e>
                          <m:r>
                            <a:rPr lang="en-US" altLang="ko-KR" sz="1400" b="0" i="1" smtClean="0">
                              <a:solidFill>
                                <a:srgbClr val="FF0000"/>
                              </a:solidFill>
                              <a:latin typeface="Cambria Math" panose="02040503050406030204" pitchFamily="18" charset="0"/>
                            </a:rPr>
                            <m:t>𝑚</m:t>
                          </m:r>
                        </m:e>
                        <m:sub>
                          <m:r>
                            <a:rPr lang="en-US" altLang="ko-KR" sz="1400" b="0" i="1" smtClean="0">
                              <a:solidFill>
                                <a:srgbClr val="FF0000"/>
                              </a:solidFill>
                              <a:latin typeface="Cambria Math" panose="02040503050406030204" pitchFamily="18" charset="0"/>
                            </a:rPr>
                            <m:t>𝜙</m:t>
                          </m:r>
                        </m:sub>
                      </m:sSub>
                      <m:sSub>
                        <m:sSubPr>
                          <m:ctrlPr>
                            <a:rPr lang="en-US" altLang="ko-KR" sz="1400" b="0" i="1" smtClean="0">
                              <a:solidFill>
                                <a:srgbClr val="FF0000"/>
                              </a:solidFill>
                              <a:latin typeface="Cambria Math" panose="02040503050406030204" pitchFamily="18" charset="0"/>
                            </a:rPr>
                          </m:ctrlPr>
                        </m:sSubPr>
                        <m:e>
                          <m:r>
                            <a:rPr lang="en-US" altLang="ko-KR" sz="1400" b="0" i="1" smtClean="0">
                              <a:solidFill>
                                <a:srgbClr val="FF0000"/>
                              </a:solidFill>
                              <a:latin typeface="Cambria Math" panose="02040503050406030204" pitchFamily="18" charset="0"/>
                            </a:rPr>
                            <m:t>𝑐</m:t>
                          </m:r>
                        </m:e>
                        <m:sub>
                          <m:r>
                            <a:rPr lang="en-US" altLang="ko-KR" sz="1400" b="0" i="1" smtClean="0">
                              <a:solidFill>
                                <a:srgbClr val="FF0000"/>
                              </a:solidFill>
                              <a:latin typeface="Cambria Math" panose="02040503050406030204" pitchFamily="18" charset="0"/>
                            </a:rPr>
                            <m:t>𝑠</m:t>
                          </m:r>
                        </m:sub>
                      </m:sSub>
                      <m:sSubSup>
                        <m:sSubSupPr>
                          <m:ctrlPr>
                            <a:rPr lang="en-US" altLang="ko-KR" sz="1400" b="0" i="1" smtClean="0">
                              <a:solidFill>
                                <a:srgbClr val="FF0000"/>
                              </a:solidFill>
                              <a:latin typeface="Cambria Math" panose="02040503050406030204" pitchFamily="18" charset="0"/>
                            </a:rPr>
                          </m:ctrlPr>
                        </m:sSubSupPr>
                        <m:e>
                          <m:r>
                            <a:rPr lang="en-US" altLang="ko-KR" sz="1400" b="0" i="1" smtClean="0">
                              <a:solidFill>
                                <a:srgbClr val="FF0000"/>
                              </a:solidFill>
                              <a:latin typeface="Cambria Math" panose="02040503050406030204" pitchFamily="18" charset="0"/>
                            </a:rPr>
                            <m:t>𝑓</m:t>
                          </m:r>
                        </m:e>
                        <m:sub>
                          <m:r>
                            <a:rPr lang="en-US" altLang="ko-KR" sz="1400" b="0" i="1" smtClean="0">
                              <a:solidFill>
                                <a:srgbClr val="FF0000"/>
                              </a:solidFill>
                              <a:latin typeface="Cambria Math" panose="02040503050406030204" pitchFamily="18" charset="0"/>
                            </a:rPr>
                            <m:t>𝑚</m:t>
                          </m:r>
                        </m:sub>
                        <m:sup>
                          <m:r>
                            <a:rPr lang="en-US" altLang="ko-KR" sz="1400" b="0" i="1" smtClean="0">
                              <a:solidFill>
                                <a:srgbClr val="FF0000"/>
                              </a:solidFill>
                              <a:latin typeface="Cambria Math" panose="02040503050406030204" pitchFamily="18" charset="0"/>
                            </a:rPr>
                            <m:t>−</m:t>
                          </m:r>
                        </m:sup>
                      </m:sSubSup>
                      <m:r>
                        <a:rPr lang="en-US" altLang="ko-KR" sz="1400" i="1">
                          <a:solidFill>
                            <a:srgbClr val="FF0000"/>
                          </a:solidFill>
                          <a:latin typeface="Cambria Math" panose="02040503050406030204" pitchFamily="18" charset="0"/>
                        </a:rPr>
                        <m:t>/ℏ</m:t>
                      </m:r>
                    </m:oMath>
                  </m:oMathPara>
                </a14:m>
                <a:endParaRPr lang="ko-KR" altLang="en-US" sz="1400" dirty="0">
                  <a:solidFill>
                    <a:srgbClr val="FF0000"/>
                  </a:solidFill>
                </a:endParaRPr>
              </a:p>
            </p:txBody>
          </p:sp>
        </mc:Choice>
        <mc:Fallback xmlns="">
          <p:sp>
            <p:nvSpPr>
              <p:cNvPr id="45" name="TextBox 44">
                <a:extLst>
                  <a:ext uri="{FF2B5EF4-FFF2-40B4-BE49-F238E27FC236}">
                    <a16:creationId xmlns:a16="http://schemas.microsoft.com/office/drawing/2014/main" id="{6E796EE5-15E7-4AA7-D768-D7E15808E508}"/>
                  </a:ext>
                </a:extLst>
              </p:cNvPr>
              <p:cNvSpPr txBox="1">
                <a:spLocks noRot="1" noChangeAspect="1" noMove="1" noResize="1" noEditPoints="1" noAdjustHandles="1" noChangeArrowheads="1" noChangeShapeType="1" noTextEdit="1"/>
              </p:cNvSpPr>
              <p:nvPr/>
            </p:nvSpPr>
            <p:spPr>
              <a:xfrm>
                <a:off x="10087102" y="3618845"/>
                <a:ext cx="1044645" cy="326949"/>
              </a:xfrm>
              <a:prstGeom prst="rect">
                <a:avLst/>
              </a:prstGeom>
              <a:blipFill>
                <a:blip r:embed="rId10"/>
                <a:stretch>
                  <a:fillRect b="-377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ACE6331-175F-1858-3BD1-2C090727440A}"/>
                  </a:ext>
                </a:extLst>
              </p:cNvPr>
              <p:cNvSpPr txBox="1"/>
              <p:nvPr/>
            </p:nvSpPr>
            <p:spPr>
              <a:xfrm>
                <a:off x="7373098" y="3150588"/>
                <a:ext cx="1179297" cy="32694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altLang="ko-KR" sz="1400" b="0" i="1" smtClean="0">
                          <a:solidFill>
                            <a:srgbClr val="FF0000"/>
                          </a:solidFill>
                          <a:latin typeface="Cambria Math" panose="02040503050406030204" pitchFamily="18" charset="0"/>
                        </a:rPr>
                        <m:t>−</m:t>
                      </m:r>
                      <m:sSub>
                        <m:sSubPr>
                          <m:ctrlPr>
                            <a:rPr lang="en-US" altLang="ko-KR" sz="1400" b="0" i="1" smtClean="0">
                              <a:solidFill>
                                <a:srgbClr val="FF0000"/>
                              </a:solidFill>
                              <a:latin typeface="Cambria Math" panose="02040503050406030204" pitchFamily="18" charset="0"/>
                            </a:rPr>
                          </m:ctrlPr>
                        </m:sSubPr>
                        <m:e>
                          <m:r>
                            <a:rPr lang="en-US" altLang="ko-KR" sz="1400" b="0" i="1" smtClean="0">
                              <a:solidFill>
                                <a:srgbClr val="FF0000"/>
                              </a:solidFill>
                              <a:latin typeface="Cambria Math" panose="02040503050406030204" pitchFamily="18" charset="0"/>
                            </a:rPr>
                            <m:t>𝑚</m:t>
                          </m:r>
                        </m:e>
                        <m:sub>
                          <m:r>
                            <a:rPr lang="en-US" altLang="ko-KR" sz="1400" b="0" i="1" smtClean="0">
                              <a:solidFill>
                                <a:srgbClr val="FF0000"/>
                              </a:solidFill>
                              <a:latin typeface="Cambria Math" panose="02040503050406030204" pitchFamily="18" charset="0"/>
                            </a:rPr>
                            <m:t>𝜙</m:t>
                          </m:r>
                        </m:sub>
                      </m:sSub>
                      <m:sSub>
                        <m:sSubPr>
                          <m:ctrlPr>
                            <a:rPr lang="en-US" altLang="ko-KR" sz="1400" b="0" i="1" smtClean="0">
                              <a:solidFill>
                                <a:srgbClr val="FF0000"/>
                              </a:solidFill>
                              <a:latin typeface="Cambria Math" panose="02040503050406030204" pitchFamily="18" charset="0"/>
                            </a:rPr>
                          </m:ctrlPr>
                        </m:sSubPr>
                        <m:e>
                          <m:r>
                            <a:rPr lang="en-US" altLang="ko-KR" sz="1400" b="0" i="1" smtClean="0">
                              <a:solidFill>
                                <a:srgbClr val="FF0000"/>
                              </a:solidFill>
                              <a:latin typeface="Cambria Math" panose="02040503050406030204" pitchFamily="18" charset="0"/>
                            </a:rPr>
                            <m:t>𝑐</m:t>
                          </m:r>
                        </m:e>
                        <m:sub>
                          <m:r>
                            <a:rPr lang="en-US" altLang="ko-KR" sz="1400" b="0" i="1" smtClean="0">
                              <a:solidFill>
                                <a:srgbClr val="FF0000"/>
                              </a:solidFill>
                              <a:latin typeface="Cambria Math" panose="02040503050406030204" pitchFamily="18" charset="0"/>
                            </a:rPr>
                            <m:t>𝑠</m:t>
                          </m:r>
                        </m:sub>
                      </m:sSub>
                      <m:sSubSup>
                        <m:sSubSupPr>
                          <m:ctrlPr>
                            <a:rPr lang="en-US" altLang="ko-KR" sz="1400" b="0" i="1" smtClean="0">
                              <a:solidFill>
                                <a:srgbClr val="FF0000"/>
                              </a:solidFill>
                              <a:latin typeface="Cambria Math" panose="02040503050406030204" pitchFamily="18" charset="0"/>
                            </a:rPr>
                          </m:ctrlPr>
                        </m:sSubSupPr>
                        <m:e>
                          <m:r>
                            <a:rPr lang="en-US" altLang="ko-KR" sz="1400" b="0" i="1" smtClean="0">
                              <a:solidFill>
                                <a:srgbClr val="FF0000"/>
                              </a:solidFill>
                              <a:latin typeface="Cambria Math" panose="02040503050406030204" pitchFamily="18" charset="0"/>
                            </a:rPr>
                            <m:t>𝑓</m:t>
                          </m:r>
                        </m:e>
                        <m:sub>
                          <m:r>
                            <a:rPr lang="en-US" altLang="ko-KR" sz="1400" b="0" i="1" smtClean="0">
                              <a:solidFill>
                                <a:srgbClr val="FF0000"/>
                              </a:solidFill>
                              <a:latin typeface="Cambria Math" panose="02040503050406030204" pitchFamily="18" charset="0"/>
                            </a:rPr>
                            <m:t>𝑚</m:t>
                          </m:r>
                        </m:sub>
                        <m:sup>
                          <m:r>
                            <a:rPr lang="en-US" altLang="ko-KR" sz="1400" b="0" i="1" smtClean="0">
                              <a:solidFill>
                                <a:srgbClr val="FF0000"/>
                              </a:solidFill>
                              <a:latin typeface="Cambria Math" panose="02040503050406030204" pitchFamily="18" charset="0"/>
                            </a:rPr>
                            <m:t>−</m:t>
                          </m:r>
                        </m:sup>
                      </m:sSubSup>
                      <m:r>
                        <a:rPr lang="en-US" altLang="ko-KR" sz="1400" b="0" i="1" smtClean="0">
                          <a:solidFill>
                            <a:srgbClr val="FF0000"/>
                          </a:solidFill>
                          <a:latin typeface="Cambria Math" panose="02040503050406030204" pitchFamily="18" charset="0"/>
                        </a:rPr>
                        <m:t>/ℏ</m:t>
                      </m:r>
                    </m:oMath>
                  </m:oMathPara>
                </a14:m>
                <a:endParaRPr lang="ko-KR" altLang="en-US" sz="1400" dirty="0">
                  <a:solidFill>
                    <a:srgbClr val="FF0000"/>
                  </a:solidFill>
                </a:endParaRPr>
              </a:p>
            </p:txBody>
          </p:sp>
        </mc:Choice>
        <mc:Fallback xmlns="">
          <p:sp>
            <p:nvSpPr>
              <p:cNvPr id="46" name="TextBox 45">
                <a:extLst>
                  <a:ext uri="{FF2B5EF4-FFF2-40B4-BE49-F238E27FC236}">
                    <a16:creationId xmlns:a16="http://schemas.microsoft.com/office/drawing/2014/main" id="{4ACE6331-175F-1858-3BD1-2C090727440A}"/>
                  </a:ext>
                </a:extLst>
              </p:cNvPr>
              <p:cNvSpPr txBox="1">
                <a:spLocks noRot="1" noChangeAspect="1" noMove="1" noResize="1" noEditPoints="1" noAdjustHandles="1" noChangeArrowheads="1" noChangeShapeType="1" noTextEdit="1"/>
              </p:cNvSpPr>
              <p:nvPr/>
            </p:nvSpPr>
            <p:spPr>
              <a:xfrm>
                <a:off x="7373098" y="3150588"/>
                <a:ext cx="1179297" cy="326949"/>
              </a:xfrm>
              <a:prstGeom prst="rect">
                <a:avLst/>
              </a:prstGeom>
              <a:blipFill>
                <a:blip r:embed="rId11"/>
                <a:stretch>
                  <a:fillRect b="-3774"/>
                </a:stretch>
              </a:blipFill>
            </p:spPr>
            <p:txBody>
              <a:bodyPr/>
              <a:lstStyle/>
              <a:p>
                <a:r>
                  <a:rPr lang="ko-KR" altLang="en-US">
                    <a:noFill/>
                  </a:rPr>
                  <a:t> </a:t>
                </a:r>
              </a:p>
            </p:txBody>
          </p:sp>
        </mc:Fallback>
      </mc:AlternateContent>
      <p:sp>
        <p:nvSpPr>
          <p:cNvPr id="47" name="원호 46">
            <a:extLst>
              <a:ext uri="{FF2B5EF4-FFF2-40B4-BE49-F238E27FC236}">
                <a16:creationId xmlns:a16="http://schemas.microsoft.com/office/drawing/2014/main" id="{E4BCA7EF-C86F-A320-2DE1-12B839C43826}"/>
              </a:ext>
            </a:extLst>
          </p:cNvPr>
          <p:cNvSpPr/>
          <p:nvPr/>
        </p:nvSpPr>
        <p:spPr>
          <a:xfrm>
            <a:off x="7288022" y="2502344"/>
            <a:ext cx="3996126" cy="2087858"/>
          </a:xfrm>
          <a:prstGeom prst="arc">
            <a:avLst>
              <a:gd name="adj1" fmla="val 2299421"/>
              <a:gd name="adj2" fmla="val 3145472"/>
            </a:avLst>
          </a:prstGeom>
          <a:ln w="12700" cap="flat" cmpd="sng" algn="ctr">
            <a:solidFill>
              <a:srgbClr val="00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ko-KR" altLang="en-US"/>
          </a:p>
        </p:txBody>
      </p:sp>
      <p:sp>
        <p:nvSpPr>
          <p:cNvPr id="48" name="원호 47">
            <a:extLst>
              <a:ext uri="{FF2B5EF4-FFF2-40B4-BE49-F238E27FC236}">
                <a16:creationId xmlns:a16="http://schemas.microsoft.com/office/drawing/2014/main" id="{133FF07B-920B-3DCE-53C8-FA9C011D19BE}"/>
              </a:ext>
            </a:extLst>
          </p:cNvPr>
          <p:cNvSpPr/>
          <p:nvPr/>
        </p:nvSpPr>
        <p:spPr>
          <a:xfrm>
            <a:off x="7288022" y="2501835"/>
            <a:ext cx="3996126" cy="2087858"/>
          </a:xfrm>
          <a:prstGeom prst="arc">
            <a:avLst>
              <a:gd name="adj1" fmla="val 326119"/>
              <a:gd name="adj2" fmla="val 1379005"/>
            </a:avLst>
          </a:prstGeom>
          <a:ln w="12700" cap="flat" cmpd="sng" algn="ctr">
            <a:solidFill>
              <a:srgbClr val="00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FA0DE84-B127-AF2C-6107-2B386F8D5B8F}"/>
                  </a:ext>
                </a:extLst>
              </p:cNvPr>
              <p:cNvSpPr txBox="1"/>
              <p:nvPr/>
            </p:nvSpPr>
            <p:spPr>
              <a:xfrm>
                <a:off x="9986210" y="4036205"/>
                <a:ext cx="4787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rgbClr val="0000FF"/>
                              </a:solidFill>
                              <a:latin typeface="Cambria Math" panose="02040503050406030204" pitchFamily="18" charset="0"/>
                            </a:rPr>
                          </m:ctrlPr>
                        </m:sSubPr>
                        <m:e>
                          <m:r>
                            <a:rPr lang="en-US" altLang="ko-KR" b="0" i="1" smtClean="0">
                              <a:solidFill>
                                <a:srgbClr val="0000FF"/>
                              </a:solidFill>
                              <a:latin typeface="Cambria Math" panose="02040503050406030204" pitchFamily="18" charset="0"/>
                            </a:rPr>
                            <m:t>𝒞</m:t>
                          </m:r>
                        </m:e>
                        <m:sub>
                          <m:r>
                            <a:rPr lang="en-US" altLang="ko-KR" b="0" i="1" smtClean="0">
                              <a:solidFill>
                                <a:srgbClr val="0000FF"/>
                              </a:solidFill>
                              <a:latin typeface="Cambria Math" panose="02040503050406030204" pitchFamily="18" charset="0"/>
                            </a:rPr>
                            <m:t>2</m:t>
                          </m:r>
                        </m:sub>
                      </m:sSub>
                    </m:oMath>
                  </m:oMathPara>
                </a14:m>
                <a:endParaRPr lang="en-US" altLang="ko-KR" b="0" dirty="0">
                  <a:solidFill>
                    <a:srgbClr val="0000FF"/>
                  </a:solidFill>
                </a:endParaRPr>
              </a:p>
            </p:txBody>
          </p:sp>
        </mc:Choice>
        <mc:Fallback xmlns="">
          <p:sp>
            <p:nvSpPr>
              <p:cNvPr id="49" name="TextBox 48">
                <a:extLst>
                  <a:ext uri="{FF2B5EF4-FFF2-40B4-BE49-F238E27FC236}">
                    <a16:creationId xmlns:a16="http://schemas.microsoft.com/office/drawing/2014/main" id="{5FA0DE84-B127-AF2C-6107-2B386F8D5B8F}"/>
                  </a:ext>
                </a:extLst>
              </p:cNvPr>
              <p:cNvSpPr txBox="1">
                <a:spLocks noRot="1" noChangeAspect="1" noMove="1" noResize="1" noEditPoints="1" noAdjustHandles="1" noChangeArrowheads="1" noChangeShapeType="1" noTextEdit="1"/>
              </p:cNvSpPr>
              <p:nvPr/>
            </p:nvSpPr>
            <p:spPr>
              <a:xfrm>
                <a:off x="9986210" y="4036205"/>
                <a:ext cx="478721" cy="369332"/>
              </a:xfrm>
              <a:prstGeom prst="rect">
                <a:avLst/>
              </a:prstGeom>
              <a:blipFill>
                <a:blip r:embed="rId12"/>
                <a:stretch>
                  <a:fillRect/>
                </a:stretch>
              </a:blipFill>
            </p:spPr>
            <p:txBody>
              <a:bodyPr/>
              <a:lstStyle/>
              <a:p>
                <a:r>
                  <a:rPr lang="ko-KR" altLang="en-US">
                    <a:noFill/>
                  </a:rPr>
                  <a:t> </a:t>
                </a:r>
              </a:p>
            </p:txBody>
          </p:sp>
        </mc:Fallback>
      </mc:AlternateContent>
      <p:sp>
        <p:nvSpPr>
          <p:cNvPr id="50" name="원호 49">
            <a:extLst>
              <a:ext uri="{FF2B5EF4-FFF2-40B4-BE49-F238E27FC236}">
                <a16:creationId xmlns:a16="http://schemas.microsoft.com/office/drawing/2014/main" id="{F96A1828-93FE-80A9-5C73-FA49DABECAA8}"/>
              </a:ext>
            </a:extLst>
          </p:cNvPr>
          <p:cNvSpPr/>
          <p:nvPr/>
        </p:nvSpPr>
        <p:spPr>
          <a:xfrm flipV="1">
            <a:off x="7288022" y="2503866"/>
            <a:ext cx="3996126" cy="2087858"/>
          </a:xfrm>
          <a:prstGeom prst="arc">
            <a:avLst>
              <a:gd name="adj1" fmla="val 326119"/>
              <a:gd name="adj2" fmla="val 1379005"/>
            </a:avLst>
          </a:prstGeom>
          <a:ln w="12700" cap="flat" cmpd="sng" algn="ctr">
            <a:solidFill>
              <a:srgbClr val="00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ko-KR" altLang="en-US"/>
          </a:p>
        </p:txBody>
      </p:sp>
      <p:sp>
        <p:nvSpPr>
          <p:cNvPr id="51" name="원호 50">
            <a:extLst>
              <a:ext uri="{FF2B5EF4-FFF2-40B4-BE49-F238E27FC236}">
                <a16:creationId xmlns:a16="http://schemas.microsoft.com/office/drawing/2014/main" id="{51F17992-BCB4-C830-32EB-6B1A34F73692}"/>
              </a:ext>
            </a:extLst>
          </p:cNvPr>
          <p:cNvSpPr/>
          <p:nvPr/>
        </p:nvSpPr>
        <p:spPr>
          <a:xfrm flipV="1">
            <a:off x="7288022" y="2502344"/>
            <a:ext cx="3996126" cy="2087858"/>
          </a:xfrm>
          <a:prstGeom prst="arc">
            <a:avLst>
              <a:gd name="adj1" fmla="val 2299421"/>
              <a:gd name="adj2" fmla="val 3145472"/>
            </a:avLst>
          </a:prstGeom>
          <a:ln w="12700" cap="flat" cmpd="sng" algn="ctr">
            <a:solidFill>
              <a:srgbClr val="00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A15311E-9596-475A-1F46-AF24ED300491}"/>
                  </a:ext>
                </a:extLst>
              </p:cNvPr>
              <p:cNvSpPr txBox="1"/>
              <p:nvPr/>
            </p:nvSpPr>
            <p:spPr>
              <a:xfrm>
                <a:off x="10395818" y="2895342"/>
                <a:ext cx="4787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rgbClr val="0000FF"/>
                              </a:solidFill>
                              <a:latin typeface="Cambria Math" panose="02040503050406030204" pitchFamily="18" charset="0"/>
                            </a:rPr>
                          </m:ctrlPr>
                        </m:sSubPr>
                        <m:e>
                          <m:r>
                            <a:rPr lang="en-US" altLang="ko-KR" b="0" i="1" smtClean="0">
                              <a:solidFill>
                                <a:srgbClr val="0000FF"/>
                              </a:solidFill>
                              <a:latin typeface="Cambria Math" panose="02040503050406030204" pitchFamily="18" charset="0"/>
                            </a:rPr>
                            <m:t>𝒞</m:t>
                          </m:r>
                        </m:e>
                        <m:sub>
                          <m:r>
                            <a:rPr lang="en-US" altLang="ko-KR" b="0" i="1" smtClean="0">
                              <a:solidFill>
                                <a:srgbClr val="0000FF"/>
                              </a:solidFill>
                              <a:latin typeface="Cambria Math" panose="02040503050406030204" pitchFamily="18" charset="0"/>
                            </a:rPr>
                            <m:t>1</m:t>
                          </m:r>
                        </m:sub>
                      </m:sSub>
                    </m:oMath>
                  </m:oMathPara>
                </a14:m>
                <a:endParaRPr lang="en-US" altLang="ko-KR" b="0" dirty="0">
                  <a:solidFill>
                    <a:srgbClr val="0000FF"/>
                  </a:solidFill>
                </a:endParaRPr>
              </a:p>
            </p:txBody>
          </p:sp>
        </mc:Choice>
        <mc:Fallback xmlns="">
          <p:sp>
            <p:nvSpPr>
              <p:cNvPr id="52" name="TextBox 51">
                <a:extLst>
                  <a:ext uri="{FF2B5EF4-FFF2-40B4-BE49-F238E27FC236}">
                    <a16:creationId xmlns:a16="http://schemas.microsoft.com/office/drawing/2014/main" id="{EA15311E-9596-475A-1F46-AF24ED300491}"/>
                  </a:ext>
                </a:extLst>
              </p:cNvPr>
              <p:cNvSpPr txBox="1">
                <a:spLocks noRot="1" noChangeAspect="1" noMove="1" noResize="1" noEditPoints="1" noAdjustHandles="1" noChangeArrowheads="1" noChangeShapeType="1" noTextEdit="1"/>
              </p:cNvSpPr>
              <p:nvPr/>
            </p:nvSpPr>
            <p:spPr>
              <a:xfrm>
                <a:off x="10395818" y="2895342"/>
                <a:ext cx="478721" cy="369332"/>
              </a:xfrm>
              <a:prstGeom prst="rect">
                <a:avLst/>
              </a:prstGeom>
              <a:blipFill>
                <a:blip r:embed="rId13"/>
                <a:stretch>
                  <a:fillRect/>
                </a:stretch>
              </a:blipFill>
            </p:spPr>
            <p:txBody>
              <a:bodyPr/>
              <a:lstStyle/>
              <a:p>
                <a:r>
                  <a:rPr lang="ko-KR" altLang="en-US">
                    <a:noFill/>
                  </a:rPr>
                  <a:t> </a:t>
                </a:r>
              </a:p>
            </p:txBody>
          </p:sp>
        </mc:Fallback>
      </mc:AlternateContent>
      <p:sp>
        <p:nvSpPr>
          <p:cNvPr id="2" name="직사각형 1">
            <a:extLst>
              <a:ext uri="{FF2B5EF4-FFF2-40B4-BE49-F238E27FC236}">
                <a16:creationId xmlns:a16="http://schemas.microsoft.com/office/drawing/2014/main" id="{132A05CC-132F-E0AB-4118-232320821E48}"/>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D2E19CE4-953B-A64E-2CFF-B7FCB22FB8FC}"/>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EF3E1A1D-90F4-C904-8E48-B1BB7B9FF245}"/>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5" name="TextBox 4">
            <a:extLst>
              <a:ext uri="{FF2B5EF4-FFF2-40B4-BE49-F238E27FC236}">
                <a16:creationId xmlns:a16="http://schemas.microsoft.com/office/drawing/2014/main" id="{FB137BB4-5C73-A4DF-D58A-B23D73DE4660}"/>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1E341ADB-AE77-7C7C-4E8E-A1B409A2CABF}"/>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40644D84-FB86-85A8-96DE-1CDF4CF3C2BE}"/>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9CF12504-F080-A392-9537-2B6983BB4E25}"/>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2A78CF70-DA8E-25C6-5D0F-219C572F83A8}"/>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4813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D4524-A0AD-59EE-0B5F-32495E2D037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CB0B9DC3-CEC5-68A3-0A44-DF8F1D0A1480}"/>
                  </a:ext>
                </a:extLst>
              </p:cNvPr>
              <p:cNvSpPr txBox="1">
                <a:spLocks/>
              </p:cNvSpPr>
              <p:nvPr/>
            </p:nvSpPr>
            <p:spPr>
              <a:xfrm>
                <a:off x="391886" y="568022"/>
                <a:ext cx="11408228" cy="2401874"/>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Sup>
                        <m:sSubSupPr>
                          <m:ctrlPr>
                            <a:rPr lang="en-US" altLang="ko-KR" sz="1800" i="1" smtClean="0">
                              <a:latin typeface="Cambria Math" panose="02040503050406030204" pitchFamily="18" charset="0"/>
                            </a:rPr>
                          </m:ctrlPr>
                        </m:sSubSupPr>
                        <m:e>
                          <m:r>
                            <a:rPr lang="en-US" altLang="ko-KR" sz="1800" i="1">
                              <a:latin typeface="Cambria Math" panose="02040503050406030204" pitchFamily="18" charset="0"/>
                            </a:rPr>
                            <m:t>𝑆</m:t>
                          </m:r>
                        </m:e>
                        <m:sub>
                          <m:r>
                            <a:rPr lang="en-US" altLang="ko-KR" sz="1800" i="1" dirty="0">
                              <a:latin typeface="Cambria Math" panose="02040503050406030204" pitchFamily="18" charset="0"/>
                            </a:rPr>
                            <m:t>ℓ</m:t>
                          </m:r>
                          <m:r>
                            <a:rPr lang="en-US" altLang="ko-KR" sz="1800" i="1">
                              <a:latin typeface="Cambria Math" panose="02040503050406030204" pitchFamily="18" charset="0"/>
                            </a:rPr>
                            <m:t>,</m:t>
                          </m:r>
                          <m:r>
                            <a:rPr lang="en-US" altLang="ko-KR" sz="1800" i="1" dirty="0">
                              <a:latin typeface="Cambria Math" panose="02040503050406030204" pitchFamily="18" charset="0"/>
                            </a:rPr>
                            <m:t>ℓ</m:t>
                          </m:r>
                          <m:r>
                            <a:rPr lang="en-US" altLang="ko-KR" sz="1800" i="1">
                              <a:latin typeface="Cambria Math" panose="02040503050406030204" pitchFamily="18" charset="0"/>
                            </a:rPr>
                            <m:t>−1</m:t>
                          </m:r>
                        </m:sub>
                        <m:sup>
                          <m:r>
                            <a:rPr lang="en-US" altLang="ko-KR" sz="1800" i="1">
                              <a:latin typeface="Cambria Math" panose="02040503050406030204" pitchFamily="18" charset="0"/>
                            </a:rPr>
                            <m:t>𝑚</m:t>
                          </m:r>
                        </m:sup>
                      </m:sSubSup>
                      <m:r>
                        <a:rPr lang="en-US" altLang="ko-KR" sz="1800" i="1">
                          <a:latin typeface="Cambria Math" panose="02040503050406030204" pitchFamily="18" charset="0"/>
                        </a:rPr>
                        <m:t> </m:t>
                      </m:r>
                      <m:r>
                        <a:rPr lang="en-US" altLang="ko-KR" sz="1800" b="0" i="1" dirty="0" smtClean="0">
                          <a:latin typeface="Cambria Math" panose="02040503050406030204" pitchFamily="18" charset="0"/>
                        </a:rPr>
                        <m:t>=</m:t>
                      </m:r>
                      <m:d>
                        <m:dPr>
                          <m:begChr m:val="{"/>
                          <m:endChr m:val=""/>
                          <m:ctrlPr>
                            <a:rPr lang="en-US" altLang="ko-KR" sz="1800" b="0" i="1" dirty="0" smtClean="0">
                              <a:latin typeface="Cambria Math" panose="02040503050406030204" pitchFamily="18" charset="0"/>
                            </a:rPr>
                          </m:ctrlPr>
                        </m:dPr>
                        <m:e>
                          <m:eqArr>
                            <m:eqArrPr>
                              <m:ctrlPr>
                                <a:rPr lang="en-US" altLang="ko-KR" sz="1800" b="0" i="1" dirty="0" smtClean="0">
                                  <a:latin typeface="Cambria Math" panose="02040503050406030204" pitchFamily="18" charset="0"/>
                                </a:rPr>
                              </m:ctrlPr>
                            </m:eqArrPr>
                            <m:e>
                              <m:f>
                                <m:fPr>
                                  <m:ctrlPr>
                                    <a:rPr lang="en-US" altLang="ko-KR" sz="1800" b="0" i="1" dirty="0" smtClean="0">
                                      <a:latin typeface="Cambria Math" panose="02040503050406030204" pitchFamily="18" charset="0"/>
                                    </a:rPr>
                                  </m:ctrlPr>
                                </m:fPr>
                                <m:num>
                                  <m:r>
                                    <a:rPr lang="en-US" altLang="ko-KR" sz="1800" b="0" i="1" dirty="0" smtClean="0">
                                      <a:latin typeface="Cambria Math" panose="02040503050406030204" pitchFamily="18" charset="0"/>
                                    </a:rPr>
                                    <m:t>𝜋</m:t>
                                  </m:r>
                                  <m:r>
                                    <a:rPr lang="en-US" altLang="ko-KR" sz="1800" b="0" i="1" dirty="0" smtClean="0">
                                      <a:latin typeface="Cambria Math" panose="02040503050406030204" pitchFamily="18" charset="0"/>
                                    </a:rPr>
                                    <m:t>𝑖</m:t>
                                  </m:r>
                                </m:num>
                                <m:den>
                                  <m:r>
                                    <a:rPr lang="en-US" altLang="ko-KR" sz="1800" b="0" i="1" dirty="0" smtClean="0">
                                      <a:latin typeface="Cambria Math" panose="02040503050406030204" pitchFamily="18" charset="0"/>
                                    </a:rPr>
                                    <m:t>2</m:t>
                                  </m:r>
                                  <m:rad>
                                    <m:radPr>
                                      <m:degHide m:val="on"/>
                                      <m:ctrlPr>
                                        <a:rPr lang="en-US" altLang="ko-KR" sz="1800" b="0" i="1" dirty="0" smtClean="0">
                                          <a:latin typeface="Cambria Math" panose="02040503050406030204" pitchFamily="18" charset="0"/>
                                        </a:rPr>
                                      </m:ctrlPr>
                                    </m:radPr>
                                    <m:deg/>
                                    <m:e>
                                      <m:r>
                                        <a:rPr lang="en-US" altLang="ko-KR" sz="1800" b="0" i="1" dirty="0" smtClean="0">
                                          <a:latin typeface="Cambria Math" panose="02040503050406030204" pitchFamily="18" charset="0"/>
                                        </a:rPr>
                                        <m:t>1+</m:t>
                                      </m:r>
                                      <m:sSup>
                                        <m:sSupPr>
                                          <m:ctrlPr>
                                            <a:rPr lang="en-US" altLang="ko-KR" sz="1800" b="0" i="1" dirty="0" smtClean="0">
                                              <a:latin typeface="Cambria Math" panose="02040503050406030204" pitchFamily="18" charset="0"/>
                                            </a:rPr>
                                          </m:ctrlPr>
                                        </m:sSupPr>
                                        <m:e>
                                          <m:r>
                                            <a:rPr lang="en-US" altLang="ko-KR" sz="1800" b="0" i="1" dirty="0" smtClean="0">
                                              <a:latin typeface="Cambria Math" panose="02040503050406030204" pitchFamily="18" charset="0"/>
                                            </a:rPr>
                                            <m:t>𝑚</m:t>
                                          </m:r>
                                        </m:e>
                                        <m:sup>
                                          <m:r>
                                            <a:rPr lang="en-US" altLang="ko-KR" sz="1800" b="0" i="1" dirty="0" smtClean="0">
                                              <a:latin typeface="Cambria Math" panose="02040503050406030204" pitchFamily="18" charset="0"/>
                                            </a:rPr>
                                            <m:t>2</m:t>
                                          </m:r>
                                        </m:sup>
                                      </m:sSup>
                                      <m:r>
                                        <a:rPr lang="en-US" altLang="ko-KR" sz="1800" b="0" i="1" dirty="0" smtClean="0">
                                          <a:latin typeface="Cambria Math" panose="02040503050406030204" pitchFamily="18" charset="0"/>
                                        </a:rPr>
                                        <m:t>/</m:t>
                                      </m:r>
                                      <m:sSubSup>
                                        <m:sSubSupPr>
                                          <m:ctrlPr>
                                            <a:rPr lang="en-US" altLang="ko-KR" sz="1800" b="0" i="1" dirty="0" smtClean="0">
                                              <a:latin typeface="Cambria Math" panose="02040503050406030204" pitchFamily="18" charset="0"/>
                                            </a:rPr>
                                          </m:ctrlPr>
                                        </m:sSubSupPr>
                                        <m:e>
                                          <m:r>
                                            <a:rPr lang="en-US" altLang="ko-KR" sz="1800" b="0" i="1" dirty="0" smtClean="0">
                                              <a:latin typeface="Cambria Math" panose="02040503050406030204" pitchFamily="18" charset="0"/>
                                            </a:rPr>
                                            <m:t>ℓ</m:t>
                                          </m:r>
                                        </m:e>
                                        <m:sub>
                                          <m:r>
                                            <a:rPr lang="en-US" altLang="ko-KR" sz="1800" b="0" i="1" dirty="0" smtClean="0">
                                              <a:latin typeface="Cambria Math" panose="02040503050406030204" pitchFamily="18" charset="0"/>
                                            </a:rPr>
                                            <m:t>𝑞</m:t>
                                          </m:r>
                                        </m:sub>
                                        <m:sup>
                                          <m:r>
                                            <a:rPr lang="en-US" altLang="ko-KR" sz="1800" b="0" i="1" dirty="0" smtClean="0">
                                              <a:latin typeface="Cambria Math" panose="02040503050406030204" pitchFamily="18" charset="0"/>
                                            </a:rPr>
                                            <m:t>2</m:t>
                                          </m:r>
                                        </m:sup>
                                      </m:sSubSup>
                                    </m:e>
                                  </m:rad>
                                </m:den>
                              </m:f>
                              <m:d>
                                <m:dPr>
                                  <m:begChr m:val="["/>
                                  <m:endChr m:val="]"/>
                                  <m:ctrlPr>
                                    <a:rPr lang="en-US" altLang="ko-KR" sz="1800" b="0" i="1" dirty="0" smtClean="0">
                                      <a:latin typeface="Cambria Math" panose="02040503050406030204" pitchFamily="18" charset="0"/>
                                    </a:rPr>
                                  </m:ctrlPr>
                                </m:dPr>
                                <m:e>
                                  <m:sSub>
                                    <m:sSubPr>
                                      <m:ctrlPr>
                                        <a:rPr lang="en-US" altLang="ko-KR" sz="1800" b="0" i="1" dirty="0" smtClean="0">
                                          <a:latin typeface="Cambria Math" panose="02040503050406030204" pitchFamily="18" charset="0"/>
                                        </a:rPr>
                                      </m:ctrlPr>
                                    </m:sSubPr>
                                    <m:e>
                                      <m:r>
                                        <a:rPr lang="en-US" altLang="ko-KR" sz="1800" b="0" i="1" dirty="0" smtClean="0">
                                          <a:latin typeface="Cambria Math" panose="02040503050406030204" pitchFamily="18" charset="0"/>
                                        </a:rPr>
                                        <m:t>𝑗</m:t>
                                      </m:r>
                                    </m:e>
                                    <m:sub>
                                      <m:r>
                                        <a:rPr lang="en-US" altLang="ko-KR" sz="1800" i="1" dirty="0">
                                          <a:latin typeface="Cambria Math" panose="02040503050406030204" pitchFamily="18" charset="0"/>
                                        </a:rPr>
                                        <m:t>ℓ</m:t>
                                      </m:r>
                                    </m:sub>
                                  </m:sSub>
                                  <m:d>
                                    <m:dPr>
                                      <m:ctrlPr>
                                        <a:rPr lang="en-US" altLang="ko-KR" sz="1800" b="0" i="1" dirty="0" smtClean="0">
                                          <a:latin typeface="Cambria Math" panose="02040503050406030204" pitchFamily="18" charset="0"/>
                                        </a:rPr>
                                      </m:ctrlPr>
                                    </m:dPr>
                                    <m:e>
                                      <m:sSub>
                                        <m:sSubPr>
                                          <m:ctrlPr>
                                            <a:rPr lang="en-US" altLang="ko-KR" sz="1800" b="0" i="1" dirty="0" smtClean="0">
                                              <a:latin typeface="Cambria Math" panose="02040503050406030204" pitchFamily="18" charset="0"/>
                                            </a:rPr>
                                          </m:ctrlPr>
                                        </m:sSubPr>
                                        <m:e>
                                          <m:r>
                                            <a:rPr lang="en-US" altLang="ko-KR" sz="1800" i="1" dirty="0">
                                              <a:latin typeface="Cambria Math" panose="02040503050406030204" pitchFamily="18" charset="0"/>
                                            </a:rPr>
                                            <m:t>ℓ</m:t>
                                          </m:r>
                                        </m:e>
                                        <m:sub>
                                          <m:r>
                                            <a:rPr lang="en-US" altLang="ko-KR" sz="1800" b="0" i="1" dirty="0" smtClean="0">
                                              <a:latin typeface="Cambria Math" panose="02040503050406030204" pitchFamily="18" charset="0"/>
                                            </a:rPr>
                                            <m:t>𝑞</m:t>
                                          </m:r>
                                        </m:sub>
                                      </m:sSub>
                                      <m:r>
                                        <a:rPr lang="en-US" altLang="ko-KR" sz="1800" b="0" i="1" dirty="0" smtClean="0">
                                          <a:latin typeface="Cambria Math" panose="02040503050406030204" pitchFamily="18" charset="0"/>
                                        </a:rPr>
                                        <m:t>ℳ</m:t>
                                      </m:r>
                                      <m:sSubSup>
                                        <m:sSubSupPr>
                                          <m:ctrlPr>
                                            <a:rPr lang="en-US" altLang="ko-KR" sz="1800" b="0" i="1" dirty="0" smtClean="0">
                                              <a:latin typeface="Cambria Math" panose="02040503050406030204" pitchFamily="18" charset="0"/>
                                            </a:rPr>
                                          </m:ctrlPr>
                                        </m:sSubSupPr>
                                        <m:e>
                                          <m:r>
                                            <a:rPr lang="en-US" altLang="ko-KR" sz="1800" b="0" i="1" dirty="0" smtClean="0">
                                              <a:latin typeface="Cambria Math" panose="02040503050406030204" pitchFamily="18" charset="0"/>
                                            </a:rPr>
                                            <m:t>𝑓</m:t>
                                          </m:r>
                                        </m:e>
                                        <m:sub>
                                          <m:r>
                                            <a:rPr lang="en-US" altLang="ko-KR" sz="1800" b="0" i="1" dirty="0" smtClean="0">
                                              <a:latin typeface="Cambria Math" panose="02040503050406030204" pitchFamily="18" charset="0"/>
                                            </a:rPr>
                                            <m:t>𝑚</m:t>
                                          </m:r>
                                        </m:sub>
                                        <m:sup>
                                          <m:r>
                                            <a:rPr lang="en-US" altLang="ko-KR" sz="1800" b="0" i="1" dirty="0" smtClean="0">
                                              <a:latin typeface="Cambria Math" panose="02040503050406030204" pitchFamily="18" charset="0"/>
                                            </a:rPr>
                                            <m:t>−</m:t>
                                          </m:r>
                                        </m:sup>
                                      </m:sSubSup>
                                    </m:e>
                                  </m:d>
                                  <m:sSubSup>
                                    <m:sSubSupPr>
                                      <m:ctrlPr>
                                        <a:rPr lang="en-US" altLang="ko-KR" sz="1800" b="0" i="1" dirty="0" smtClean="0">
                                          <a:latin typeface="Cambria Math" panose="02040503050406030204" pitchFamily="18" charset="0"/>
                                        </a:rPr>
                                      </m:ctrlPr>
                                    </m:sSubSupPr>
                                    <m:e>
                                      <m:r>
                                        <a:rPr lang="en-US" altLang="ko-KR" sz="1800" b="0" i="1" dirty="0" smtClean="0">
                                          <a:latin typeface="Cambria Math" panose="02040503050406030204" pitchFamily="18" charset="0"/>
                                        </a:rPr>
                                        <m:t>h</m:t>
                                      </m:r>
                                    </m:e>
                                    <m:sub>
                                      <m:r>
                                        <a:rPr lang="en-US" altLang="ko-KR" sz="1800" i="1" dirty="0">
                                          <a:latin typeface="Cambria Math" panose="02040503050406030204" pitchFamily="18" charset="0"/>
                                        </a:rPr>
                                        <m:t>ℓ</m:t>
                                      </m:r>
                                      <m:r>
                                        <a:rPr lang="en-US" altLang="ko-KR" sz="1800" b="0" i="1" dirty="0" smtClean="0">
                                          <a:latin typeface="Cambria Math" panose="02040503050406030204" pitchFamily="18" charset="0"/>
                                        </a:rPr>
                                        <m:t>−1</m:t>
                                      </m:r>
                                    </m:sub>
                                    <m:sup>
                                      <m:d>
                                        <m:dPr>
                                          <m:ctrlPr>
                                            <a:rPr lang="en-US" altLang="ko-KR" sz="1800" b="0" i="1" dirty="0" smtClean="0">
                                              <a:latin typeface="Cambria Math" panose="02040503050406030204" pitchFamily="18" charset="0"/>
                                            </a:rPr>
                                          </m:ctrlPr>
                                        </m:dPr>
                                        <m:e>
                                          <m:r>
                                            <a:rPr lang="en-US" altLang="ko-KR" sz="1800" b="0" i="1" dirty="0" smtClean="0">
                                              <a:latin typeface="Cambria Math" panose="02040503050406030204" pitchFamily="18" charset="0"/>
                                            </a:rPr>
                                            <m:t>1</m:t>
                                          </m:r>
                                        </m:e>
                                      </m:d>
                                    </m:sup>
                                  </m:sSubSup>
                                  <m:d>
                                    <m:dPr>
                                      <m:ctrlPr>
                                        <a:rPr lang="en-US" altLang="ko-KR" sz="1800" b="0" i="1" dirty="0" smtClean="0">
                                          <a:latin typeface="Cambria Math" panose="02040503050406030204" pitchFamily="18" charset="0"/>
                                        </a:rPr>
                                      </m:ctrlPr>
                                    </m:dPr>
                                    <m:e>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ℓ</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i="1" dirty="0">
                                              <a:latin typeface="Cambria Math" panose="02040503050406030204" pitchFamily="18" charset="0"/>
                                            </a:rPr>
                                            <m:t>−</m:t>
                                          </m:r>
                                        </m:sup>
                                      </m:sSubSup>
                                    </m:e>
                                  </m:d>
                                  <m:r>
                                    <a:rPr lang="en-US" altLang="ko-KR" sz="1800" b="0" i="1" dirty="0" smtClean="0">
                                      <a:latin typeface="Cambria Math" panose="02040503050406030204" pitchFamily="18" charset="0"/>
                                    </a:rPr>
                                    <m:t>−</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𝑗</m:t>
                                      </m:r>
                                    </m:e>
                                    <m:sub>
                                      <m:r>
                                        <a:rPr lang="en-US" altLang="ko-KR" sz="1800" i="1" dirty="0">
                                          <a:latin typeface="Cambria Math" panose="02040503050406030204" pitchFamily="18" charset="0"/>
                                        </a:rPr>
                                        <m:t>ℓ</m:t>
                                      </m:r>
                                    </m:sub>
                                  </m:sSub>
                                  <m:d>
                                    <m:dPr>
                                      <m:ctrlPr>
                                        <a:rPr lang="en-US" altLang="ko-KR" sz="1800" i="1" dirty="0">
                                          <a:latin typeface="Cambria Math" panose="02040503050406030204" pitchFamily="18" charset="0"/>
                                        </a:rPr>
                                      </m:ctrlPr>
                                    </m:dPr>
                                    <m:e>
                                      <m:r>
                                        <a:rPr lang="en-US" altLang="ko-KR" sz="1800" b="0" i="1" dirty="0" smtClean="0">
                                          <a:latin typeface="Cambria Math" panose="02040503050406030204" pitchFamily="18" charset="0"/>
                                        </a:rPr>
                                        <m:t>𝑖</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ℓ</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b="0" i="1" dirty="0" smtClean="0">
                                              <a:latin typeface="Cambria Math" panose="02040503050406030204" pitchFamily="18" charset="0"/>
                                            </a:rPr>
                                            <m:t>+</m:t>
                                          </m:r>
                                        </m:sup>
                                      </m:sSubSup>
                                    </m:e>
                                  </m:d>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h</m:t>
                                      </m:r>
                                    </m:e>
                                    <m:sub>
                                      <m:r>
                                        <a:rPr lang="en-US" altLang="ko-KR" sz="1800" i="1" dirty="0">
                                          <a:latin typeface="Cambria Math" panose="02040503050406030204" pitchFamily="18" charset="0"/>
                                        </a:rPr>
                                        <m:t>ℓ−1</m:t>
                                      </m:r>
                                    </m:sub>
                                    <m:sup>
                                      <m:d>
                                        <m:dPr>
                                          <m:ctrlPr>
                                            <a:rPr lang="en-US" altLang="ko-KR" sz="1800" i="1" dirty="0">
                                              <a:latin typeface="Cambria Math" panose="02040503050406030204" pitchFamily="18" charset="0"/>
                                            </a:rPr>
                                          </m:ctrlPr>
                                        </m:dPr>
                                        <m:e>
                                          <m:r>
                                            <a:rPr lang="en-US" altLang="ko-KR" sz="1800" i="1" dirty="0">
                                              <a:latin typeface="Cambria Math" panose="02040503050406030204" pitchFamily="18" charset="0"/>
                                            </a:rPr>
                                            <m:t>1</m:t>
                                          </m:r>
                                        </m:e>
                                      </m:d>
                                    </m:sup>
                                  </m:sSubSup>
                                  <m:d>
                                    <m:dPr>
                                      <m:ctrlPr>
                                        <a:rPr lang="en-US" altLang="ko-KR" sz="1800" i="1" dirty="0">
                                          <a:latin typeface="Cambria Math" panose="02040503050406030204" pitchFamily="18" charset="0"/>
                                        </a:rPr>
                                      </m:ctrlPr>
                                    </m:dPr>
                                    <m:e>
                                      <m:r>
                                        <a:rPr lang="en-US" altLang="ko-KR" sz="1800" b="0" i="1" dirty="0" smtClean="0">
                                          <a:latin typeface="Cambria Math" panose="02040503050406030204" pitchFamily="18" charset="0"/>
                                        </a:rPr>
                                        <m:t>𝑖</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ℓ</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b="0" i="1" dirty="0" smtClean="0">
                                              <a:latin typeface="Cambria Math" panose="02040503050406030204" pitchFamily="18" charset="0"/>
                                            </a:rPr>
                                            <m:t>+</m:t>
                                          </m:r>
                                        </m:sup>
                                      </m:sSubSup>
                                    </m:e>
                                  </m:d>
                                </m:e>
                              </m:d>
                            </m:e>
                            <m:e>
                              <m:f>
                                <m:fPr>
                                  <m:ctrlPr>
                                    <a:rPr lang="en-US" altLang="ko-KR" sz="1800" i="1" dirty="0">
                                      <a:latin typeface="Cambria Math" panose="02040503050406030204" pitchFamily="18" charset="0"/>
                                    </a:rPr>
                                  </m:ctrlPr>
                                </m:fPr>
                                <m:num>
                                  <m:r>
                                    <a:rPr lang="en-US" altLang="ko-KR" sz="1800" b="0" i="1" dirty="0" smtClean="0">
                                      <a:latin typeface="Cambria Math" panose="02040503050406030204" pitchFamily="18" charset="0"/>
                                    </a:rPr>
                                    <m:t>−</m:t>
                                  </m:r>
                                  <m:r>
                                    <a:rPr lang="en-US" altLang="ko-KR" sz="1800" i="1" dirty="0">
                                      <a:latin typeface="Cambria Math" panose="02040503050406030204" pitchFamily="18" charset="0"/>
                                    </a:rPr>
                                    <m:t>𝜋</m:t>
                                  </m:r>
                                  <m:r>
                                    <a:rPr lang="en-US" altLang="ko-KR" sz="1800" i="1" dirty="0">
                                      <a:latin typeface="Cambria Math" panose="02040503050406030204" pitchFamily="18" charset="0"/>
                                    </a:rPr>
                                    <m:t>𝑖</m:t>
                                  </m:r>
                                </m:num>
                                <m:den>
                                  <m:r>
                                    <a:rPr lang="en-US" altLang="ko-KR" sz="1800" i="1" dirty="0">
                                      <a:latin typeface="Cambria Math" panose="02040503050406030204" pitchFamily="18" charset="0"/>
                                    </a:rPr>
                                    <m:t>2</m:t>
                                  </m:r>
                                  <m:rad>
                                    <m:radPr>
                                      <m:degHide m:val="on"/>
                                      <m:ctrlPr>
                                        <a:rPr lang="en-US" altLang="ko-KR" sz="1800" i="1" dirty="0">
                                          <a:latin typeface="Cambria Math" panose="02040503050406030204" pitchFamily="18" charset="0"/>
                                        </a:rPr>
                                      </m:ctrlPr>
                                    </m:radPr>
                                    <m:deg/>
                                    <m:e>
                                      <m:r>
                                        <a:rPr lang="en-US" altLang="ko-KR" sz="1800" i="1" dirty="0">
                                          <a:latin typeface="Cambria Math" panose="02040503050406030204" pitchFamily="18" charset="0"/>
                                        </a:rPr>
                                        <m:t>1+</m:t>
                                      </m:r>
                                      <m:sSup>
                                        <m:sSupPr>
                                          <m:ctrlPr>
                                            <a:rPr lang="en-US" altLang="ko-KR" sz="1800" i="1" dirty="0">
                                              <a:latin typeface="Cambria Math" panose="02040503050406030204" pitchFamily="18" charset="0"/>
                                            </a:rPr>
                                          </m:ctrlPr>
                                        </m:sSupPr>
                                        <m:e>
                                          <m:r>
                                            <a:rPr lang="en-US" altLang="ko-KR" sz="1800" i="1" dirty="0">
                                              <a:latin typeface="Cambria Math" panose="02040503050406030204" pitchFamily="18" charset="0"/>
                                            </a:rPr>
                                            <m:t>𝑚</m:t>
                                          </m:r>
                                        </m:e>
                                        <m:sup>
                                          <m:r>
                                            <a:rPr lang="en-US" altLang="ko-KR" sz="1800" i="1" dirty="0">
                                              <a:latin typeface="Cambria Math" panose="02040503050406030204" pitchFamily="18" charset="0"/>
                                            </a:rPr>
                                            <m:t>2</m:t>
                                          </m:r>
                                        </m:sup>
                                      </m:sSup>
                                      <m:r>
                                        <a:rPr lang="en-US" altLang="ko-KR" sz="1800" b="0" i="1" dirty="0" smtClean="0">
                                          <a:latin typeface="Cambria Math" panose="02040503050406030204" pitchFamily="18" charset="0"/>
                                        </a:rPr>
                                        <m:t>/</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ℓ</m:t>
                                          </m:r>
                                        </m:e>
                                        <m:sub>
                                          <m:r>
                                            <a:rPr lang="en-US" altLang="ko-KR" sz="1800" i="1" dirty="0">
                                              <a:latin typeface="Cambria Math" panose="02040503050406030204" pitchFamily="18" charset="0"/>
                                            </a:rPr>
                                            <m:t>𝑞</m:t>
                                          </m:r>
                                        </m:sub>
                                        <m:sup>
                                          <m:r>
                                            <a:rPr lang="en-US" altLang="ko-KR" sz="1800" i="1" dirty="0">
                                              <a:latin typeface="Cambria Math" panose="02040503050406030204" pitchFamily="18" charset="0"/>
                                            </a:rPr>
                                            <m:t>2</m:t>
                                          </m:r>
                                        </m:sup>
                                      </m:sSubSup>
                                    </m:e>
                                  </m:rad>
                                </m:den>
                              </m:f>
                              <m:d>
                                <m:dPr>
                                  <m:begChr m:val="["/>
                                  <m:endChr m:val="]"/>
                                  <m:ctrlPr>
                                    <a:rPr lang="en-US" altLang="ko-KR" sz="1800" i="1" dirty="0">
                                      <a:latin typeface="Cambria Math" panose="02040503050406030204" pitchFamily="18" charset="0"/>
                                    </a:rPr>
                                  </m:ctrlPr>
                                </m:dPr>
                                <m:e>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𝑗</m:t>
                                      </m:r>
                                    </m:e>
                                    <m:sub>
                                      <m:r>
                                        <a:rPr lang="en-US" altLang="ko-KR" sz="1800" i="1" dirty="0">
                                          <a:latin typeface="Cambria Math" panose="02040503050406030204" pitchFamily="18" charset="0"/>
                                        </a:rPr>
                                        <m:t>ℓ</m:t>
                                      </m:r>
                                    </m:sub>
                                  </m:sSub>
                                  <m:d>
                                    <m:dPr>
                                      <m:ctrlPr>
                                        <a:rPr lang="en-US" altLang="ko-KR" sz="1800" i="1" dirty="0">
                                          <a:latin typeface="Cambria Math" panose="02040503050406030204" pitchFamily="18" charset="0"/>
                                        </a:rPr>
                                      </m:ctrlPr>
                                    </m:dPr>
                                    <m:e>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ℓ</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i="1" dirty="0">
                                              <a:latin typeface="Cambria Math" panose="02040503050406030204" pitchFamily="18" charset="0"/>
                                            </a:rPr>
                                            <m:t>−</m:t>
                                          </m:r>
                                        </m:sup>
                                      </m:sSubSup>
                                    </m:e>
                                  </m:d>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h</m:t>
                                      </m:r>
                                    </m:e>
                                    <m:sub>
                                      <m:r>
                                        <a:rPr lang="en-US" altLang="ko-KR" sz="1800" i="1" dirty="0">
                                          <a:latin typeface="Cambria Math" panose="02040503050406030204" pitchFamily="18" charset="0"/>
                                        </a:rPr>
                                        <m:t>ℓ−1</m:t>
                                      </m:r>
                                    </m:sub>
                                    <m:sup>
                                      <m:d>
                                        <m:dPr>
                                          <m:ctrlPr>
                                            <a:rPr lang="en-US" altLang="ko-KR" sz="1800" i="1" dirty="0">
                                              <a:latin typeface="Cambria Math" panose="02040503050406030204" pitchFamily="18" charset="0"/>
                                            </a:rPr>
                                          </m:ctrlPr>
                                        </m:dPr>
                                        <m:e>
                                          <m:r>
                                            <a:rPr lang="en-US" altLang="ko-KR" sz="1800" b="0" i="1" dirty="0" smtClean="0">
                                              <a:latin typeface="Cambria Math" panose="02040503050406030204" pitchFamily="18" charset="0"/>
                                            </a:rPr>
                                            <m:t>2</m:t>
                                          </m:r>
                                        </m:e>
                                      </m:d>
                                    </m:sup>
                                  </m:sSubSup>
                                  <m:d>
                                    <m:dPr>
                                      <m:ctrlPr>
                                        <a:rPr lang="en-US" altLang="ko-KR" sz="1800" i="1" dirty="0">
                                          <a:latin typeface="Cambria Math" panose="02040503050406030204" pitchFamily="18" charset="0"/>
                                        </a:rPr>
                                      </m:ctrlPr>
                                    </m:dPr>
                                    <m:e>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ℓ</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i="1" dirty="0">
                                              <a:latin typeface="Cambria Math" panose="02040503050406030204" pitchFamily="18" charset="0"/>
                                            </a:rPr>
                                            <m:t>−</m:t>
                                          </m:r>
                                        </m:sup>
                                      </m:sSubSup>
                                    </m:e>
                                  </m:d>
                                  <m:r>
                                    <a:rPr lang="en-US" altLang="ko-KR" sz="1800" b="0" i="1" dirty="0" smtClean="0">
                                      <a:latin typeface="Cambria Math" panose="02040503050406030204" pitchFamily="18" charset="0"/>
                                    </a:rPr>
                                    <m:t>+</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𝑗</m:t>
                                      </m:r>
                                    </m:e>
                                    <m:sub>
                                      <m:r>
                                        <a:rPr lang="en-US" altLang="ko-KR" sz="1800" i="1" dirty="0">
                                          <a:latin typeface="Cambria Math" panose="02040503050406030204" pitchFamily="18" charset="0"/>
                                        </a:rPr>
                                        <m:t>ℓ</m:t>
                                      </m:r>
                                    </m:sub>
                                  </m:sSub>
                                  <m:d>
                                    <m:dPr>
                                      <m:ctrlPr>
                                        <a:rPr lang="en-US" altLang="ko-KR" sz="1800" i="1" dirty="0">
                                          <a:latin typeface="Cambria Math" panose="02040503050406030204" pitchFamily="18" charset="0"/>
                                        </a:rPr>
                                      </m:ctrlPr>
                                    </m:dPr>
                                    <m:e>
                                      <m:r>
                                        <a:rPr lang="en-US" altLang="ko-KR" sz="1800" i="1" dirty="0">
                                          <a:latin typeface="Cambria Math" panose="02040503050406030204" pitchFamily="18" charset="0"/>
                                        </a:rPr>
                                        <m:t>𝑖</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ℓ</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i="1" dirty="0">
                                              <a:latin typeface="Cambria Math" panose="02040503050406030204" pitchFamily="18" charset="0"/>
                                            </a:rPr>
                                            <m:t>+</m:t>
                                          </m:r>
                                        </m:sup>
                                      </m:sSubSup>
                                    </m:e>
                                  </m:d>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h</m:t>
                                      </m:r>
                                    </m:e>
                                    <m:sub>
                                      <m:r>
                                        <a:rPr lang="en-US" altLang="ko-KR" sz="1800" i="1" dirty="0">
                                          <a:latin typeface="Cambria Math" panose="02040503050406030204" pitchFamily="18" charset="0"/>
                                        </a:rPr>
                                        <m:t>ℓ−1</m:t>
                                      </m:r>
                                    </m:sub>
                                    <m:sup>
                                      <m:d>
                                        <m:dPr>
                                          <m:ctrlPr>
                                            <a:rPr lang="en-US" altLang="ko-KR" sz="1800" i="1" dirty="0">
                                              <a:latin typeface="Cambria Math" panose="02040503050406030204" pitchFamily="18" charset="0"/>
                                            </a:rPr>
                                          </m:ctrlPr>
                                        </m:dPr>
                                        <m:e>
                                          <m:r>
                                            <a:rPr lang="en-US" altLang="ko-KR" sz="1800" i="1" dirty="0">
                                              <a:latin typeface="Cambria Math" panose="02040503050406030204" pitchFamily="18" charset="0"/>
                                            </a:rPr>
                                            <m:t>1</m:t>
                                          </m:r>
                                        </m:e>
                                      </m:d>
                                    </m:sup>
                                  </m:sSubSup>
                                  <m:d>
                                    <m:dPr>
                                      <m:ctrlPr>
                                        <a:rPr lang="en-US" altLang="ko-KR" sz="1800" i="1" dirty="0">
                                          <a:latin typeface="Cambria Math" panose="02040503050406030204" pitchFamily="18" charset="0"/>
                                        </a:rPr>
                                      </m:ctrlPr>
                                    </m:dPr>
                                    <m:e>
                                      <m:r>
                                        <a:rPr lang="en-US" altLang="ko-KR" sz="1800" i="1" dirty="0">
                                          <a:latin typeface="Cambria Math" panose="02040503050406030204" pitchFamily="18" charset="0"/>
                                        </a:rPr>
                                        <m:t>𝑖</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ℓ</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i="1" dirty="0">
                                              <a:latin typeface="Cambria Math" panose="02040503050406030204" pitchFamily="18" charset="0"/>
                                            </a:rPr>
                                            <m:t>+</m:t>
                                          </m:r>
                                        </m:sup>
                                      </m:sSubSup>
                                    </m:e>
                                  </m:d>
                                </m:e>
                              </m:d>
                            </m:e>
                            <m:e>
                              <m:f>
                                <m:fPr>
                                  <m:ctrlPr>
                                    <a:rPr lang="en-US" altLang="ko-KR" sz="1800" b="0" i="1" dirty="0" smtClean="0">
                                      <a:latin typeface="Cambria Math" panose="02040503050406030204" pitchFamily="18" charset="0"/>
                                    </a:rPr>
                                  </m:ctrlPr>
                                </m:fPr>
                                <m:num>
                                  <m:r>
                                    <a:rPr lang="en-US" altLang="ko-KR" sz="1800" b="0" i="1" dirty="0" smtClean="0">
                                      <a:latin typeface="Cambria Math" panose="02040503050406030204" pitchFamily="18" charset="0"/>
                                    </a:rPr>
                                    <m:t>𝜋</m:t>
                                  </m:r>
                                </m:num>
                                <m:den>
                                  <m:r>
                                    <a:rPr lang="en-US" altLang="ko-KR" sz="1800" b="0" i="1" dirty="0" smtClean="0">
                                      <a:latin typeface="Cambria Math" panose="02040503050406030204" pitchFamily="18" charset="0"/>
                                    </a:rPr>
                                    <m:t>2</m:t>
                                  </m:r>
                                  <m:d>
                                    <m:dPr>
                                      <m:ctrlPr>
                                        <a:rPr lang="en-US" altLang="ko-KR" sz="1800" b="0" i="1" dirty="0" smtClean="0">
                                          <a:latin typeface="Cambria Math" panose="02040503050406030204" pitchFamily="18" charset="0"/>
                                        </a:rPr>
                                      </m:ctrlPr>
                                    </m:dPr>
                                    <m:e>
                                      <m:r>
                                        <a:rPr lang="en-US" altLang="ko-KR" sz="1800" b="0" i="1" dirty="0" smtClean="0">
                                          <a:latin typeface="Cambria Math" panose="02040503050406030204" pitchFamily="18" charset="0"/>
                                        </a:rPr>
                                        <m:t>4</m:t>
                                      </m:r>
                                      <m:sSup>
                                        <m:sSupPr>
                                          <m:ctrlPr>
                                            <a:rPr lang="en-US" altLang="ko-KR" sz="1800" b="0" i="1" dirty="0" smtClean="0">
                                              <a:latin typeface="Cambria Math" panose="02040503050406030204" pitchFamily="18" charset="0"/>
                                            </a:rPr>
                                          </m:ctrlPr>
                                        </m:sSupPr>
                                        <m:e>
                                          <m:r>
                                            <a:rPr lang="en-US" altLang="ko-KR" sz="1800" i="1" dirty="0">
                                              <a:latin typeface="Cambria Math" panose="02040503050406030204" pitchFamily="18" charset="0"/>
                                            </a:rPr>
                                            <m:t>ℓ</m:t>
                                          </m:r>
                                        </m:e>
                                        <m:sup>
                                          <m:r>
                                            <a:rPr lang="en-US" altLang="ko-KR" sz="1800" b="0" i="1" dirty="0" smtClean="0">
                                              <a:latin typeface="Cambria Math" panose="02040503050406030204" pitchFamily="18" charset="0"/>
                                            </a:rPr>
                                            <m:t>2</m:t>
                                          </m:r>
                                        </m:sup>
                                      </m:sSup>
                                      <m:r>
                                        <a:rPr lang="en-US" altLang="ko-KR" sz="1800" b="0" i="1" dirty="0" smtClean="0">
                                          <a:latin typeface="Cambria Math" panose="02040503050406030204" pitchFamily="18" charset="0"/>
                                        </a:rPr>
                                        <m:t>−1</m:t>
                                      </m:r>
                                    </m:e>
                                  </m:d>
                                </m:den>
                              </m:f>
                              <m:r>
                                <a:rPr lang="en-US" altLang="ko-KR" sz="1800" b="0" i="1" dirty="0" smtClean="0">
                                  <a:latin typeface="Cambria Math" panose="02040503050406030204" pitchFamily="18" charset="0"/>
                                </a:rPr>
                                <m:t>−</m:t>
                              </m:r>
                              <m:f>
                                <m:fPr>
                                  <m:ctrlPr>
                                    <a:rPr lang="en-US" altLang="ko-KR" sz="1800" b="0" i="1" dirty="0" smtClean="0">
                                      <a:latin typeface="Cambria Math" panose="02040503050406030204" pitchFamily="18" charset="0"/>
                                    </a:rPr>
                                  </m:ctrlPr>
                                </m:fPr>
                                <m:num>
                                  <m:r>
                                    <a:rPr lang="en-US" altLang="ko-KR" sz="1800" b="0" i="1" dirty="0" smtClean="0">
                                      <a:latin typeface="Cambria Math" panose="02040503050406030204" pitchFamily="18" charset="0"/>
                                    </a:rPr>
                                    <m:t>𝜋</m:t>
                                  </m:r>
                                  <m:r>
                                    <a:rPr lang="en-US" altLang="ko-KR" sz="1800" b="0" i="1" dirty="0" smtClean="0">
                                      <a:latin typeface="Cambria Math" panose="02040503050406030204" pitchFamily="18" charset="0"/>
                                    </a:rPr>
                                    <m:t>𝑖</m:t>
                                  </m:r>
                                </m:num>
                                <m:den>
                                  <m:r>
                                    <a:rPr lang="en-US" altLang="ko-KR" sz="1800" b="0" i="1" dirty="0" smtClean="0">
                                      <a:latin typeface="Cambria Math" panose="02040503050406030204" pitchFamily="18" charset="0"/>
                                    </a:rPr>
                                    <m:t>2</m:t>
                                  </m:r>
                                </m:den>
                              </m:f>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𝑗</m:t>
                                  </m:r>
                                </m:e>
                                <m:sub>
                                  <m:r>
                                    <a:rPr lang="en-US" altLang="ko-KR" sz="1800" i="1" dirty="0">
                                      <a:latin typeface="Cambria Math" panose="02040503050406030204" pitchFamily="18" charset="0"/>
                                    </a:rPr>
                                    <m:t>ℓ</m:t>
                                  </m:r>
                                </m:sub>
                              </m:sSub>
                              <m:d>
                                <m:dPr>
                                  <m:ctrlPr>
                                    <a:rPr lang="en-US" altLang="ko-KR" sz="1800" i="1" dirty="0">
                                      <a:latin typeface="Cambria Math" panose="02040503050406030204" pitchFamily="18" charset="0"/>
                                    </a:rPr>
                                  </m:ctrlPr>
                                </m:dPr>
                                <m:e>
                                  <m:r>
                                    <a:rPr lang="en-US" altLang="ko-KR" sz="1800" b="0" i="1" dirty="0" smtClean="0">
                                      <a:latin typeface="Cambria Math" panose="02040503050406030204" pitchFamily="18" charset="0"/>
                                    </a:rPr>
                                    <m:t>2</m:t>
                                  </m:r>
                                  <m:r>
                                    <a:rPr lang="en-US" altLang="ko-KR" sz="1800" i="1" dirty="0">
                                      <a:latin typeface="Cambria Math" panose="02040503050406030204" pitchFamily="18" charset="0"/>
                                    </a:rPr>
                                    <m:t>𝑖</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ℓ</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e>
                              </m:d>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h</m:t>
                                  </m:r>
                                </m:e>
                                <m:sub>
                                  <m:r>
                                    <a:rPr lang="en-US" altLang="ko-KR" sz="1800" i="1" dirty="0">
                                      <a:latin typeface="Cambria Math" panose="02040503050406030204" pitchFamily="18" charset="0"/>
                                    </a:rPr>
                                    <m:t>ℓ−1</m:t>
                                  </m:r>
                                </m:sub>
                                <m:sup>
                                  <m:d>
                                    <m:dPr>
                                      <m:ctrlPr>
                                        <a:rPr lang="en-US" altLang="ko-KR" sz="1800" i="1" dirty="0">
                                          <a:latin typeface="Cambria Math" panose="02040503050406030204" pitchFamily="18" charset="0"/>
                                        </a:rPr>
                                      </m:ctrlPr>
                                    </m:dPr>
                                    <m:e>
                                      <m:r>
                                        <a:rPr lang="en-US" altLang="ko-KR" sz="1800" i="1" dirty="0">
                                          <a:latin typeface="Cambria Math" panose="02040503050406030204" pitchFamily="18" charset="0"/>
                                        </a:rPr>
                                        <m:t>1</m:t>
                                      </m:r>
                                    </m:e>
                                  </m:d>
                                </m:sup>
                              </m:sSubSup>
                              <m:d>
                                <m:dPr>
                                  <m:ctrlPr>
                                    <a:rPr lang="en-US" altLang="ko-KR" sz="1800" i="1" dirty="0">
                                      <a:latin typeface="Cambria Math" panose="02040503050406030204" pitchFamily="18" charset="0"/>
                                    </a:rPr>
                                  </m:ctrlPr>
                                </m:dPr>
                                <m:e>
                                  <m:r>
                                    <a:rPr lang="en-US" altLang="ko-KR" sz="1800" b="0" i="1" dirty="0" smtClean="0">
                                      <a:latin typeface="Cambria Math" panose="02040503050406030204" pitchFamily="18" charset="0"/>
                                    </a:rPr>
                                    <m:t>2</m:t>
                                  </m:r>
                                  <m:r>
                                    <a:rPr lang="en-US" altLang="ko-KR" sz="1800" i="1" dirty="0">
                                      <a:latin typeface="Cambria Math" panose="02040503050406030204" pitchFamily="18" charset="0"/>
                                    </a:rPr>
                                    <m:t>𝑖</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ℓ</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e>
                              </m:d>
                            </m:e>
                          </m:eqArr>
                        </m:e>
                      </m:d>
                      <m:r>
                        <a:rPr lang="en-US" altLang="ko-KR" sz="1800" b="0" i="1" dirty="0" smtClean="0">
                          <a:latin typeface="Cambria Math" panose="02040503050406030204" pitchFamily="18" charset="0"/>
                        </a:rPr>
                        <m:t>        </m:t>
                      </m:r>
                    </m:oMath>
                  </m:oMathPara>
                </a14:m>
                <a:endParaRPr lang="en-US" altLang="ko-KR" sz="1800" dirty="0"/>
              </a:p>
            </p:txBody>
          </p:sp>
        </mc:Choice>
        <mc:Fallback xmlns="">
          <p:sp>
            <p:nvSpPr>
              <p:cNvPr id="3" name="내용 개체 틀 2">
                <a:extLst>
                  <a:ext uri="{FF2B5EF4-FFF2-40B4-BE49-F238E27FC236}">
                    <a16:creationId xmlns:a16="http://schemas.microsoft.com/office/drawing/2014/main" id="{CB0B9DC3-CEC5-68A3-0A44-DF8F1D0A1480}"/>
                  </a:ext>
                </a:extLst>
              </p:cNvPr>
              <p:cNvSpPr txBox="1">
                <a:spLocks noRot="1" noChangeAspect="1" noMove="1" noResize="1" noEditPoints="1" noAdjustHandles="1" noChangeArrowheads="1" noChangeShapeType="1" noTextEdit="1"/>
              </p:cNvSpPr>
              <p:nvPr/>
            </p:nvSpPr>
            <p:spPr>
              <a:xfrm>
                <a:off x="391886" y="568022"/>
                <a:ext cx="11408228" cy="2401874"/>
              </a:xfrm>
              <a:prstGeom prst="rect">
                <a:avLst/>
              </a:prstGeom>
              <a:blipFill>
                <a:blip r:embed="rId3"/>
                <a:stretch>
                  <a:fillRect t="-431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1803B6-E776-7842-641F-556B7F72EABB}"/>
                  </a:ext>
                </a:extLst>
              </p:cNvPr>
              <p:cNvSpPr txBox="1"/>
              <p:nvPr/>
            </p:nvSpPr>
            <p:spPr>
              <a:xfrm>
                <a:off x="9922146" y="581564"/>
                <a:ext cx="10567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𝑚</m:t>
                          </m:r>
                          <m:r>
                            <a:rPr lang="en-US" altLang="ko-KR" b="0" i="1" smtClean="0">
                              <a:latin typeface="Cambria Math" panose="02040503050406030204" pitchFamily="18" charset="0"/>
                            </a:rPr>
                            <m:t>&gt;0</m:t>
                          </m:r>
                        </m:e>
                      </m:d>
                    </m:oMath>
                  </m:oMathPara>
                </a14:m>
                <a:endParaRPr lang="ko-KR" altLang="en-US" dirty="0"/>
              </a:p>
            </p:txBody>
          </p:sp>
        </mc:Choice>
        <mc:Fallback xmlns="">
          <p:sp>
            <p:nvSpPr>
              <p:cNvPr id="12" name="TextBox 11">
                <a:extLst>
                  <a:ext uri="{FF2B5EF4-FFF2-40B4-BE49-F238E27FC236}">
                    <a16:creationId xmlns:a16="http://schemas.microsoft.com/office/drawing/2014/main" id="{991803B6-E776-7842-641F-556B7F72EABB}"/>
                  </a:ext>
                </a:extLst>
              </p:cNvPr>
              <p:cNvSpPr txBox="1">
                <a:spLocks noRot="1" noChangeAspect="1" noMove="1" noResize="1" noEditPoints="1" noAdjustHandles="1" noChangeArrowheads="1" noChangeShapeType="1" noTextEdit="1"/>
              </p:cNvSpPr>
              <p:nvPr/>
            </p:nvSpPr>
            <p:spPr>
              <a:xfrm>
                <a:off x="9922146" y="581564"/>
                <a:ext cx="1056700" cy="369332"/>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16C6B9C-01D8-F1B4-6D29-35430280BEE5}"/>
                  </a:ext>
                </a:extLst>
              </p:cNvPr>
              <p:cNvSpPr txBox="1"/>
              <p:nvPr/>
            </p:nvSpPr>
            <p:spPr>
              <a:xfrm>
                <a:off x="9922146" y="1474565"/>
                <a:ext cx="10567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𝑚</m:t>
                          </m:r>
                          <m:r>
                            <a:rPr lang="en-US" altLang="ko-KR" b="0" i="1" smtClean="0">
                              <a:latin typeface="Cambria Math" panose="02040503050406030204" pitchFamily="18" charset="0"/>
                            </a:rPr>
                            <m:t>&lt;0</m:t>
                          </m:r>
                        </m:e>
                      </m:d>
                    </m:oMath>
                  </m:oMathPara>
                </a14:m>
                <a:endParaRPr lang="ko-KR" altLang="en-US" dirty="0"/>
              </a:p>
            </p:txBody>
          </p:sp>
        </mc:Choice>
        <mc:Fallback xmlns="">
          <p:sp>
            <p:nvSpPr>
              <p:cNvPr id="13" name="TextBox 12">
                <a:extLst>
                  <a:ext uri="{FF2B5EF4-FFF2-40B4-BE49-F238E27FC236}">
                    <a16:creationId xmlns:a16="http://schemas.microsoft.com/office/drawing/2014/main" id="{516C6B9C-01D8-F1B4-6D29-35430280BEE5}"/>
                  </a:ext>
                </a:extLst>
              </p:cNvPr>
              <p:cNvSpPr txBox="1">
                <a:spLocks noRot="1" noChangeAspect="1" noMove="1" noResize="1" noEditPoints="1" noAdjustHandles="1" noChangeArrowheads="1" noChangeShapeType="1" noTextEdit="1"/>
              </p:cNvSpPr>
              <p:nvPr/>
            </p:nvSpPr>
            <p:spPr>
              <a:xfrm>
                <a:off x="9922146" y="1474565"/>
                <a:ext cx="1056700" cy="369332"/>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B8FDE8D-A52D-D78B-0F6E-4214ED7A4C69}"/>
                  </a:ext>
                </a:extLst>
              </p:cNvPr>
              <p:cNvSpPr txBox="1"/>
              <p:nvPr/>
            </p:nvSpPr>
            <p:spPr>
              <a:xfrm>
                <a:off x="9922146" y="2370860"/>
                <a:ext cx="10567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𝑚</m:t>
                          </m:r>
                          <m:r>
                            <a:rPr lang="en-US" altLang="ko-KR" b="0" i="1" smtClean="0">
                              <a:latin typeface="Cambria Math" panose="02040503050406030204" pitchFamily="18" charset="0"/>
                            </a:rPr>
                            <m:t>=0</m:t>
                          </m:r>
                        </m:e>
                      </m:d>
                    </m:oMath>
                  </m:oMathPara>
                </a14:m>
                <a:endParaRPr lang="ko-KR" altLang="en-US" dirty="0"/>
              </a:p>
            </p:txBody>
          </p:sp>
        </mc:Choice>
        <mc:Fallback xmlns="">
          <p:sp>
            <p:nvSpPr>
              <p:cNvPr id="15" name="TextBox 14">
                <a:extLst>
                  <a:ext uri="{FF2B5EF4-FFF2-40B4-BE49-F238E27FC236}">
                    <a16:creationId xmlns:a16="http://schemas.microsoft.com/office/drawing/2014/main" id="{AB8FDE8D-A52D-D78B-0F6E-4214ED7A4C69}"/>
                  </a:ext>
                </a:extLst>
              </p:cNvPr>
              <p:cNvSpPr txBox="1">
                <a:spLocks noRot="1" noChangeAspect="1" noMove="1" noResize="1" noEditPoints="1" noAdjustHandles="1" noChangeArrowheads="1" noChangeShapeType="1" noTextEdit="1"/>
              </p:cNvSpPr>
              <p:nvPr/>
            </p:nvSpPr>
            <p:spPr>
              <a:xfrm>
                <a:off x="9922146" y="2370860"/>
                <a:ext cx="1056700" cy="369332"/>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3B90E1E-0A66-8B19-F4E2-897EF202A643}"/>
                  </a:ext>
                </a:extLst>
              </p:cNvPr>
              <p:cNvSpPr txBox="1"/>
              <p:nvPr/>
            </p:nvSpPr>
            <p:spPr>
              <a:xfrm>
                <a:off x="234395" y="2316422"/>
                <a:ext cx="2229072" cy="4274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2000" b="0" i="1" smtClean="0">
                              <a:solidFill>
                                <a:srgbClr val="FF0000"/>
                              </a:solidFill>
                              <a:latin typeface="Cambria Math" panose="02040503050406030204" pitchFamily="18" charset="0"/>
                            </a:rPr>
                          </m:ctrlPr>
                        </m:sSubPr>
                        <m:e>
                          <m:r>
                            <a:rPr lang="en-US" altLang="ko-KR" sz="2000" i="1" dirty="0">
                              <a:solidFill>
                                <a:srgbClr val="FF0000"/>
                              </a:solidFill>
                              <a:latin typeface="Cambria Math" panose="02040503050406030204" pitchFamily="18" charset="0"/>
                            </a:rPr>
                            <m:t>ℓ</m:t>
                          </m:r>
                        </m:e>
                        <m:sub>
                          <m:r>
                            <a:rPr lang="en-US" altLang="ko-KR" sz="2000" b="0" i="1" smtClean="0">
                              <a:solidFill>
                                <a:srgbClr val="FF0000"/>
                              </a:solidFill>
                              <a:latin typeface="Cambria Math" panose="02040503050406030204" pitchFamily="18" charset="0"/>
                            </a:rPr>
                            <m:t>𝑞</m:t>
                          </m:r>
                        </m:sub>
                      </m:sSub>
                      <m:r>
                        <a:rPr lang="en-US" altLang="ko-KR" sz="2000" b="0" i="1" smtClean="0">
                          <a:solidFill>
                            <a:srgbClr val="FF0000"/>
                          </a:solidFill>
                          <a:latin typeface="Cambria Math" panose="02040503050406030204" pitchFamily="18" charset="0"/>
                        </a:rPr>
                        <m:t>ℳ</m:t>
                      </m:r>
                      <m:r>
                        <a:rPr lang="en-US" altLang="ko-KR" sz="2000" b="0" i="1" smtClean="0">
                          <a:solidFill>
                            <a:srgbClr val="FF0000"/>
                          </a:solidFill>
                          <a:latin typeface="Cambria Math" panose="02040503050406030204" pitchFamily="18" charset="0"/>
                        </a:rPr>
                        <m:t>=</m:t>
                      </m:r>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𝑚</m:t>
                          </m:r>
                        </m:e>
                        <m:sub>
                          <m:r>
                            <a:rPr lang="en-US" altLang="ko-KR" sz="2000" b="0" i="1" smtClean="0">
                              <a:solidFill>
                                <a:srgbClr val="FF0000"/>
                              </a:solidFill>
                              <a:latin typeface="Cambria Math" panose="02040503050406030204" pitchFamily="18" charset="0"/>
                            </a:rPr>
                            <m:t>𝜙</m:t>
                          </m:r>
                        </m:sub>
                      </m:sSub>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𝑐</m:t>
                          </m:r>
                        </m:e>
                        <m:sub>
                          <m:r>
                            <a:rPr lang="en-US" altLang="ko-KR" sz="2000" b="0" i="1" smtClean="0">
                              <a:solidFill>
                                <a:srgbClr val="FF0000"/>
                              </a:solidFill>
                              <a:latin typeface="Cambria Math" panose="02040503050406030204" pitchFamily="18" charset="0"/>
                            </a:rPr>
                            <m:t>𝑠</m:t>
                          </m:r>
                        </m:sub>
                      </m:sSub>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𝑟</m:t>
                          </m:r>
                        </m:e>
                        <m:sub>
                          <m:r>
                            <a:rPr lang="en-US" altLang="ko-KR" sz="2000" b="0" i="1" smtClean="0">
                              <a:solidFill>
                                <a:srgbClr val="FF0000"/>
                              </a:solidFill>
                              <a:latin typeface="Cambria Math" panose="02040503050406030204" pitchFamily="18" charset="0"/>
                            </a:rPr>
                            <m:t>0</m:t>
                          </m:r>
                        </m:sub>
                      </m:sSub>
                      <m:r>
                        <a:rPr lang="en-US" altLang="ko-KR" sz="2000" b="0" i="1" smtClean="0">
                          <a:solidFill>
                            <a:srgbClr val="FF0000"/>
                          </a:solidFill>
                          <a:latin typeface="Cambria Math" panose="02040503050406030204" pitchFamily="18" charset="0"/>
                        </a:rPr>
                        <m:t>/ℏ</m:t>
                      </m:r>
                    </m:oMath>
                  </m:oMathPara>
                </a14:m>
                <a:endParaRPr lang="ko-KR" altLang="en-US" sz="2000" dirty="0">
                  <a:solidFill>
                    <a:srgbClr val="FF0000"/>
                  </a:solidFill>
                </a:endParaRPr>
              </a:p>
            </p:txBody>
          </p:sp>
        </mc:Choice>
        <mc:Fallback xmlns="">
          <p:sp>
            <p:nvSpPr>
              <p:cNvPr id="16" name="TextBox 15">
                <a:extLst>
                  <a:ext uri="{FF2B5EF4-FFF2-40B4-BE49-F238E27FC236}">
                    <a16:creationId xmlns:a16="http://schemas.microsoft.com/office/drawing/2014/main" id="{33B90E1E-0A66-8B19-F4E2-897EF202A643}"/>
                  </a:ext>
                </a:extLst>
              </p:cNvPr>
              <p:cNvSpPr txBox="1">
                <a:spLocks noRot="1" noChangeAspect="1" noMove="1" noResize="1" noEditPoints="1" noAdjustHandles="1" noChangeArrowheads="1" noChangeShapeType="1" noTextEdit="1"/>
              </p:cNvSpPr>
              <p:nvPr/>
            </p:nvSpPr>
            <p:spPr>
              <a:xfrm>
                <a:off x="234395" y="2316422"/>
                <a:ext cx="2229072" cy="427425"/>
              </a:xfrm>
              <a:prstGeom prst="rect">
                <a:avLst/>
              </a:prstGeom>
              <a:blipFill>
                <a:blip r:embed="rId7"/>
                <a:stretch>
                  <a:fillRect b="-8571"/>
                </a:stretch>
              </a:blipFill>
            </p:spPr>
            <p:txBody>
              <a:bodyPr/>
              <a:lstStyle/>
              <a:p>
                <a:r>
                  <a:rPr lang="ko-KR" altLang="en-US">
                    <a:noFill/>
                  </a:rPr>
                  <a:t> </a:t>
                </a:r>
              </a:p>
            </p:txBody>
          </p:sp>
        </mc:Fallback>
      </mc:AlternateContent>
      <p:sp>
        <p:nvSpPr>
          <p:cNvPr id="7" name="내용 개체 틀 2">
            <a:extLst>
              <a:ext uri="{FF2B5EF4-FFF2-40B4-BE49-F238E27FC236}">
                <a16:creationId xmlns:a16="http://schemas.microsoft.com/office/drawing/2014/main" id="{29055481-9680-C53D-D459-489871299CB3}"/>
              </a:ext>
            </a:extLst>
          </p:cNvPr>
          <p:cNvSpPr txBox="1">
            <a:spLocks/>
          </p:cNvSpPr>
          <p:nvPr/>
        </p:nvSpPr>
        <p:spPr>
          <a:xfrm>
            <a:off x="391886" y="3163639"/>
            <a:ext cx="5155474" cy="1449001"/>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sz="2000" dirty="0"/>
          </a:p>
        </p:txBody>
      </p:sp>
      <mc:AlternateContent xmlns:mc="http://schemas.openxmlformats.org/markup-compatibility/2006" xmlns:a14="http://schemas.microsoft.com/office/drawing/2010/main">
        <mc:Choice Requires="a14">
          <p:sp>
            <p:nvSpPr>
              <p:cNvPr id="8" name="내용 개체 틀 2">
                <a:extLst>
                  <a:ext uri="{FF2B5EF4-FFF2-40B4-BE49-F238E27FC236}">
                    <a16:creationId xmlns:a16="http://schemas.microsoft.com/office/drawing/2014/main" id="{37F1AC09-B6AB-7CF7-5A79-BF7C68231BF8}"/>
                  </a:ext>
                </a:extLst>
              </p:cNvPr>
              <p:cNvSpPr txBox="1">
                <a:spLocks/>
              </p:cNvSpPr>
              <p:nvPr/>
            </p:nvSpPr>
            <p:spPr>
              <a:xfrm>
                <a:off x="391886" y="3057698"/>
                <a:ext cx="5155474" cy="1305556"/>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ℓ</m:t>
                        </m:r>
                      </m:e>
                      <m:sub>
                        <m:r>
                          <m:rPr>
                            <m:sty m:val="p"/>
                          </m:rPr>
                          <a:rPr lang="en-US" altLang="ko-KR" sz="2000" b="0" i="1" smtClean="0">
                            <a:latin typeface="Cambria Math" panose="02040503050406030204" pitchFamily="18" charset="0"/>
                          </a:rPr>
                          <m:t>max</m:t>
                        </m:r>
                      </m:sub>
                    </m:sSub>
                    <m:r>
                      <a:rPr lang="en-US" altLang="ko-KR" sz="2000" b="0" i="1" smtClean="0">
                        <a:latin typeface="Cambria Math" panose="02040503050406030204" pitchFamily="18" charset="0"/>
                      </a:rPr>
                      <m:t>&lt;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ℓ</m:t>
                        </m:r>
                      </m:e>
                      <m:sub>
                        <m:r>
                          <a:rPr lang="en-US" altLang="ko-KR" sz="2000" b="0" i="1" smtClean="0">
                            <a:latin typeface="Cambria Math" panose="02040503050406030204" pitchFamily="18" charset="0"/>
                          </a:rPr>
                          <m:t>𝑞</m:t>
                        </m:r>
                      </m:sub>
                    </m:sSub>
                  </m:oMath>
                </a14:m>
                <a:r>
                  <a:rPr lang="en-US" altLang="ko-KR" sz="2000" dirty="0"/>
                  <a:t> </a:t>
                </a:r>
                <a:r>
                  <a:rPr lang="ko-KR" altLang="en-US" sz="2000" dirty="0"/>
                  <a:t>⇒</a:t>
                </a:r>
                <a:r>
                  <a:rPr lang="en-US" altLang="ko-KR" sz="2000" dirty="0"/>
                  <a:t> Steadily increasing</a:t>
                </a:r>
              </a:p>
              <a:p>
                <a14:m>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ℓ</m:t>
                        </m:r>
                      </m:e>
                      <m:sub>
                        <m:r>
                          <m:rPr>
                            <m:sty m:val="p"/>
                          </m:rPr>
                          <a:rPr lang="en-US" altLang="ko-KR" sz="2000" i="1">
                            <a:latin typeface="Cambria Math" panose="02040503050406030204" pitchFamily="18" charset="0"/>
                          </a:rPr>
                          <m:t>max</m:t>
                        </m:r>
                      </m:sub>
                    </m:sSub>
                    <m:r>
                      <a:rPr lang="en-US" altLang="ko-KR" sz="2000" b="0" i="1" smtClean="0">
                        <a:latin typeface="Cambria Math" panose="02040503050406030204" pitchFamily="18" charset="0"/>
                      </a:rPr>
                      <m:t>&gt;</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ℓ</m:t>
                        </m:r>
                      </m:e>
                      <m:sub>
                        <m:r>
                          <a:rPr lang="en-US" altLang="ko-KR" sz="2000" i="1">
                            <a:latin typeface="Cambria Math" panose="02040503050406030204" pitchFamily="18" charset="0"/>
                          </a:rPr>
                          <m:t>𝑞</m:t>
                        </m:r>
                      </m:sub>
                    </m:sSub>
                  </m:oMath>
                </a14:m>
                <a:r>
                  <a:rPr lang="en-US" altLang="ko-KR" sz="2000" dirty="0"/>
                  <a:t> </a:t>
                </a:r>
                <a:r>
                  <a:rPr lang="ko-KR" altLang="en-US" sz="2000" dirty="0"/>
                  <a:t>⇒ </a:t>
                </a:r>
                <a:r>
                  <a:rPr lang="en-US" altLang="ko-KR" sz="2000" dirty="0"/>
                  <a:t>Absolutely converging</a:t>
                </a:r>
              </a:p>
              <a:p>
                <a:r>
                  <a:rPr lang="en-US" altLang="ko-KR" sz="2000" dirty="0"/>
                  <a:t>Consistent with the suppression of </a:t>
                </a:r>
                <a14:m>
                  <m:oMath xmlns:m="http://schemas.openxmlformats.org/officeDocument/2006/math">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𝑗</m:t>
                        </m:r>
                      </m:e>
                      <m:sub>
                        <m:r>
                          <a:rPr lang="en-US" altLang="ko-KR" sz="2000" b="0" i="1" smtClean="0">
                            <a:latin typeface="Cambria Math" panose="02040503050406030204" pitchFamily="18" charset="0"/>
                          </a:rPr>
                          <m:t>ℓ</m:t>
                        </m:r>
                      </m:sub>
                      <m:sup>
                        <m:r>
                          <a:rPr lang="en-US" altLang="ko-KR" sz="2000" b="0" i="1" smtClean="0">
                            <a:latin typeface="Cambria Math" panose="02040503050406030204" pitchFamily="18" charset="0"/>
                          </a:rPr>
                          <m:t>2</m:t>
                        </m:r>
                      </m:sup>
                    </m:sSubSup>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𝑥</m:t>
                        </m:r>
                        <m:r>
                          <a:rPr lang="en-US" altLang="ko-KR" sz="2000" b="0" i="1" smtClean="0">
                            <a:latin typeface="Cambria Math" panose="02040503050406030204" pitchFamily="18" charset="0"/>
                          </a:rPr>
                          <m:t>≫ℓ</m:t>
                        </m:r>
                      </m:e>
                    </m:d>
                  </m:oMath>
                </a14:m>
                <a:endParaRPr lang="en-US" altLang="ko-KR" sz="2000" dirty="0"/>
              </a:p>
            </p:txBody>
          </p:sp>
        </mc:Choice>
        <mc:Fallback xmlns="">
          <p:sp>
            <p:nvSpPr>
              <p:cNvPr id="8" name="내용 개체 틀 2">
                <a:extLst>
                  <a:ext uri="{FF2B5EF4-FFF2-40B4-BE49-F238E27FC236}">
                    <a16:creationId xmlns:a16="http://schemas.microsoft.com/office/drawing/2014/main" id="{37F1AC09-B6AB-7CF7-5A79-BF7C68231BF8}"/>
                  </a:ext>
                </a:extLst>
              </p:cNvPr>
              <p:cNvSpPr txBox="1">
                <a:spLocks noRot="1" noChangeAspect="1" noMove="1" noResize="1" noEditPoints="1" noAdjustHandles="1" noChangeArrowheads="1" noChangeShapeType="1" noTextEdit="1"/>
              </p:cNvSpPr>
              <p:nvPr/>
            </p:nvSpPr>
            <p:spPr>
              <a:xfrm>
                <a:off x="391886" y="3057698"/>
                <a:ext cx="5155474" cy="1305556"/>
              </a:xfrm>
              <a:prstGeom prst="rect">
                <a:avLst/>
              </a:prstGeom>
              <a:blipFill>
                <a:blip r:embed="rId8"/>
                <a:stretch>
                  <a:fillRect l="-1064" t="-5140" b="-2336"/>
                </a:stretch>
              </a:blipFill>
            </p:spPr>
            <p:txBody>
              <a:bodyPr/>
              <a:lstStyle/>
              <a:p>
                <a:r>
                  <a:rPr lang="ko-KR" altLang="en-US">
                    <a:noFill/>
                  </a:rPr>
                  <a:t> </a:t>
                </a:r>
              </a:p>
            </p:txBody>
          </p:sp>
        </mc:Fallback>
      </mc:AlternateContent>
      <p:sp>
        <p:nvSpPr>
          <p:cNvPr id="9" name="오른쪽 중괄호 8">
            <a:extLst>
              <a:ext uri="{FF2B5EF4-FFF2-40B4-BE49-F238E27FC236}">
                <a16:creationId xmlns:a16="http://schemas.microsoft.com/office/drawing/2014/main" id="{CE65D3AD-C8A3-6955-1CE4-9A5F8A085CD9}"/>
              </a:ext>
            </a:extLst>
          </p:cNvPr>
          <p:cNvSpPr/>
          <p:nvPr/>
        </p:nvSpPr>
        <p:spPr>
          <a:xfrm>
            <a:off x="4572000" y="3057698"/>
            <a:ext cx="284480" cy="838196"/>
          </a:xfrm>
          <a:prstGeom prst="rightBrace">
            <a:avLst>
              <a:gd name="adj1" fmla="val 36905"/>
              <a:gd name="adj2" fmla="val 2939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9936B26-9452-B75E-06DD-A8911973FC5A}"/>
                  </a:ext>
                </a:extLst>
              </p:cNvPr>
              <p:cNvSpPr txBox="1"/>
              <p:nvPr/>
            </p:nvSpPr>
            <p:spPr>
              <a:xfrm>
                <a:off x="4856480" y="3065099"/>
                <a:ext cx="1786323" cy="423770"/>
              </a:xfrm>
              <a:prstGeom prst="rect">
                <a:avLst/>
              </a:prstGeom>
              <a:noFill/>
            </p:spPr>
            <p:txBody>
              <a:bodyPr wrap="none" rtlCol="0">
                <a:spAutoFit/>
              </a:bodyPr>
              <a:lstStyle/>
              <a:p>
                <a:r>
                  <a:rPr lang="en-US" altLang="ko-KR" dirty="0">
                    <a:solidFill>
                      <a:srgbClr val="FF0000"/>
                    </a:solidFill>
                  </a:rPr>
                  <a:t>“Cutoff scale” </a:t>
                </a:r>
                <a14:m>
                  <m:oMath xmlns:m="http://schemas.openxmlformats.org/officeDocument/2006/math">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ℓ</m:t>
                        </m:r>
                      </m:e>
                      <m:sub>
                        <m:r>
                          <a:rPr lang="en-US" altLang="ko-KR" sz="2000" b="0" i="1" smtClean="0">
                            <a:solidFill>
                              <a:srgbClr val="FF0000"/>
                            </a:solidFill>
                            <a:latin typeface="Cambria Math" panose="02040503050406030204" pitchFamily="18" charset="0"/>
                          </a:rPr>
                          <m:t>𝑞</m:t>
                        </m:r>
                      </m:sub>
                    </m:sSub>
                  </m:oMath>
                </a14:m>
                <a:endParaRPr lang="ko-KR" altLang="en-US" dirty="0">
                  <a:solidFill>
                    <a:srgbClr val="FF0000"/>
                  </a:solidFill>
                </a:endParaRPr>
              </a:p>
            </p:txBody>
          </p:sp>
        </mc:Choice>
        <mc:Fallback xmlns="">
          <p:sp>
            <p:nvSpPr>
              <p:cNvPr id="10" name="TextBox 9">
                <a:extLst>
                  <a:ext uri="{FF2B5EF4-FFF2-40B4-BE49-F238E27FC236}">
                    <a16:creationId xmlns:a16="http://schemas.microsoft.com/office/drawing/2014/main" id="{B9936B26-9452-B75E-06DD-A8911973FC5A}"/>
                  </a:ext>
                </a:extLst>
              </p:cNvPr>
              <p:cNvSpPr txBox="1">
                <a:spLocks noRot="1" noChangeAspect="1" noMove="1" noResize="1" noEditPoints="1" noAdjustHandles="1" noChangeArrowheads="1" noChangeShapeType="1" noTextEdit="1"/>
              </p:cNvSpPr>
              <p:nvPr/>
            </p:nvSpPr>
            <p:spPr>
              <a:xfrm>
                <a:off x="4856480" y="3065099"/>
                <a:ext cx="1786323" cy="423770"/>
              </a:xfrm>
              <a:prstGeom prst="rect">
                <a:avLst/>
              </a:prstGeom>
              <a:blipFill>
                <a:blip r:embed="rId9"/>
                <a:stretch>
                  <a:fillRect l="-3072" t="-1449" b="-17391"/>
                </a:stretch>
              </a:blipFill>
            </p:spPr>
            <p:txBody>
              <a:bodyPr/>
              <a:lstStyle/>
              <a:p>
                <a:r>
                  <a:rPr lang="ko-KR" altLang="en-US">
                    <a:noFill/>
                  </a:rPr>
                  <a:t> </a:t>
                </a:r>
              </a:p>
            </p:txBody>
          </p:sp>
        </mc:Fallback>
      </mc:AlternateContent>
      <p:pic>
        <p:nvPicPr>
          <p:cNvPr id="20" name="그림 19">
            <a:extLst>
              <a:ext uri="{FF2B5EF4-FFF2-40B4-BE49-F238E27FC236}">
                <a16:creationId xmlns:a16="http://schemas.microsoft.com/office/drawing/2014/main" id="{8E4A256C-9604-A3B7-100B-2822B323059B}"/>
              </a:ext>
            </a:extLst>
          </p:cNvPr>
          <p:cNvPicPr>
            <a:picLocks noChangeAspect="1"/>
          </p:cNvPicPr>
          <p:nvPr/>
        </p:nvPicPr>
        <p:blipFill>
          <a:blip r:embed="rId10"/>
          <a:stretch>
            <a:fillRect/>
          </a:stretch>
        </p:blipFill>
        <p:spPr>
          <a:xfrm>
            <a:off x="6927283" y="2807156"/>
            <a:ext cx="5155475" cy="3772850"/>
          </a:xfrm>
          <a:prstGeom prst="rect">
            <a:avLst/>
          </a:prstGeom>
        </p:spPr>
      </p:pic>
      <p:pic>
        <p:nvPicPr>
          <p:cNvPr id="22" name="그림 21">
            <a:extLst>
              <a:ext uri="{FF2B5EF4-FFF2-40B4-BE49-F238E27FC236}">
                <a16:creationId xmlns:a16="http://schemas.microsoft.com/office/drawing/2014/main" id="{D92C48B2-23B7-F822-D1E2-7AA2C1EE3D40}"/>
              </a:ext>
            </a:extLst>
          </p:cNvPr>
          <p:cNvPicPr>
            <a:picLocks noChangeAspect="1"/>
          </p:cNvPicPr>
          <p:nvPr/>
        </p:nvPicPr>
        <p:blipFill>
          <a:blip r:embed="rId11"/>
          <a:stretch>
            <a:fillRect/>
          </a:stretch>
        </p:blipFill>
        <p:spPr>
          <a:xfrm>
            <a:off x="613950" y="4377640"/>
            <a:ext cx="4711346" cy="2174807"/>
          </a:xfrm>
          <a:prstGeom prst="rect">
            <a:avLst/>
          </a:prstGeom>
        </p:spPr>
      </p:pic>
      <p:sp>
        <p:nvSpPr>
          <p:cNvPr id="11" name="직사각형 10">
            <a:extLst>
              <a:ext uri="{FF2B5EF4-FFF2-40B4-BE49-F238E27FC236}">
                <a16:creationId xmlns:a16="http://schemas.microsoft.com/office/drawing/2014/main" id="{8C72EBA8-6335-2367-C0B2-C24C2A2C16E8}"/>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7" name="직사각형 16">
            <a:extLst>
              <a:ext uri="{FF2B5EF4-FFF2-40B4-BE49-F238E27FC236}">
                <a16:creationId xmlns:a16="http://schemas.microsoft.com/office/drawing/2014/main" id="{A8DFC7D2-46A2-8618-92A4-7620CF6FBEF4}"/>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hlinkClick r:id="rId12" action="ppaction://hlinksldjump">
                  <a:extLst>
                    <a:ext uri="{A12FA001-AC4F-418D-AE19-62706E023703}">
                      <ahyp:hlinkClr xmlns:ahyp="http://schemas.microsoft.com/office/drawing/2018/hyperlinkcolor" val="tx"/>
                    </a:ext>
                  </a:extLst>
                </a:hlinkClick>
              </a:rPr>
              <a:t>2025.12.02 </a:t>
            </a:r>
            <a:r>
              <a:rPr lang="ko-KR" altLang="en-US" sz="1050" dirty="0">
                <a:solidFill>
                  <a:schemeClr val="bg1"/>
                </a:solidFill>
                <a:hlinkClick r:id="rId12" action="ppaction://hlinksldjump">
                  <a:extLst>
                    <a:ext uri="{A12FA001-AC4F-418D-AE19-62706E023703}">
                      <ahyp:hlinkClr xmlns:ahyp="http://schemas.microsoft.com/office/drawing/2018/hyperlinkcolor" val="tx"/>
                    </a:ext>
                  </a:extLst>
                </a:hlinkClick>
              </a:rPr>
              <a:t>박사학위 졸업발표</a:t>
            </a:r>
            <a:endParaRPr lang="ko-KR" altLang="en-US" sz="1050" dirty="0">
              <a:solidFill>
                <a:schemeClr val="bg1"/>
              </a:solidFill>
            </a:endParaRPr>
          </a:p>
        </p:txBody>
      </p:sp>
      <p:sp>
        <p:nvSpPr>
          <p:cNvPr id="18" name="TextBox 17">
            <a:extLst>
              <a:ext uri="{FF2B5EF4-FFF2-40B4-BE49-F238E27FC236}">
                <a16:creationId xmlns:a16="http://schemas.microsoft.com/office/drawing/2014/main" id="{A0B5FFEA-135B-77EC-51D0-C46BCE26FA68}"/>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FF64893-A257-5A09-24DA-0E4E1AC92418}"/>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21" name="직사각형 20">
            <a:extLst>
              <a:ext uri="{FF2B5EF4-FFF2-40B4-BE49-F238E27FC236}">
                <a16:creationId xmlns:a16="http://schemas.microsoft.com/office/drawing/2014/main" id="{BB2139FE-DB6A-3DDB-F8CC-6D01AA2DBF2E}"/>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733C96E2-A7DA-FF35-415F-0BD3ED16A797}"/>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4" name="직사각형 23">
            <a:extLst>
              <a:ext uri="{FF2B5EF4-FFF2-40B4-BE49-F238E27FC236}">
                <a16:creationId xmlns:a16="http://schemas.microsoft.com/office/drawing/2014/main" id="{9BF006DA-9D92-B6DA-7CA5-36DC79ED37C9}"/>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5" name="직사각형 24">
            <a:extLst>
              <a:ext uri="{FF2B5EF4-FFF2-40B4-BE49-F238E27FC236}">
                <a16:creationId xmlns:a16="http://schemas.microsoft.com/office/drawing/2014/main" id="{62DD099B-7B23-BC0C-5CD4-E1F2B5F19E8C}"/>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65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B53A1-FB7F-96B1-5A68-2048DF05E5E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E9AFD5C-C992-8FED-D476-2D40ADC76329}"/>
                  </a:ext>
                </a:extLst>
              </p:cNvPr>
              <p:cNvSpPr txBox="1"/>
              <p:nvPr/>
            </p:nvSpPr>
            <p:spPr>
              <a:xfrm>
                <a:off x="1271772" y="6039797"/>
                <a:ext cx="9648457" cy="433645"/>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a:t>Constraining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oMath>
                </a14:m>
                <a:r>
                  <a:rPr lang="en-US" altLang="ko-KR" sz="2000" dirty="0"/>
                  <a:t> using Fornax globular clusters </a:t>
                </a:r>
                <a:r>
                  <a:rPr lang="ko-KR" altLang="en-US" sz="2000" dirty="0"/>
                  <a:t>⇒ </a:t>
                </a:r>
                <a14:m>
                  <m:oMath xmlns:m="http://schemas.openxmlformats.org/officeDocument/2006/math">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𝑚</m:t>
                        </m:r>
                      </m:e>
                      <m:sub>
                        <m:r>
                          <a:rPr lang="en-US" altLang="ko-KR" sz="2000" b="0" i="1" smtClean="0">
                            <a:solidFill>
                              <a:srgbClr val="FF0000"/>
                            </a:solidFill>
                            <a:latin typeface="Cambria Math" panose="02040503050406030204" pitchFamily="18" charset="0"/>
                          </a:rPr>
                          <m:t>𝜙</m:t>
                        </m:r>
                      </m:sub>
                    </m:sSub>
                    <m:r>
                      <a:rPr lang="en-US" altLang="ko-KR" sz="2000" b="0" i="1" smtClean="0">
                        <a:solidFill>
                          <a:srgbClr val="FF0000"/>
                        </a:solidFill>
                        <a:latin typeface="Cambria Math" panose="02040503050406030204" pitchFamily="18" charset="0"/>
                      </a:rPr>
                      <m:t>&gt;</m:t>
                    </m:r>
                    <m:r>
                      <a:rPr lang="en-US" altLang="ko-KR" sz="2000" b="0" i="1" smtClean="0">
                        <a:solidFill>
                          <a:srgbClr val="FF0000"/>
                        </a:solidFill>
                        <a:latin typeface="Cambria Math" panose="02040503050406030204" pitchFamily="18" charset="0"/>
                      </a:rPr>
                      <m:t>𝒪</m:t>
                    </m:r>
                    <m:d>
                      <m:dPr>
                        <m:ctrlPr>
                          <a:rPr lang="en-US" altLang="ko-KR" sz="2000" b="0" i="1" smtClean="0">
                            <a:solidFill>
                              <a:srgbClr val="FF0000"/>
                            </a:solidFill>
                            <a:latin typeface="Cambria Math" panose="02040503050406030204" pitchFamily="18" charset="0"/>
                          </a:rPr>
                        </m:ctrlPr>
                      </m:dPr>
                      <m:e>
                        <m:sSup>
                          <m:sSupPr>
                            <m:ctrlPr>
                              <a:rPr lang="en-US" altLang="ko-KR" sz="2000" b="0" i="1" smtClean="0">
                                <a:solidFill>
                                  <a:srgbClr val="FF0000"/>
                                </a:solidFill>
                                <a:latin typeface="Cambria Math" panose="02040503050406030204" pitchFamily="18" charset="0"/>
                              </a:rPr>
                            </m:ctrlPr>
                          </m:sSupPr>
                          <m:e>
                            <m:r>
                              <a:rPr lang="en-US" altLang="ko-KR" sz="2000" b="0" i="1" smtClean="0">
                                <a:solidFill>
                                  <a:srgbClr val="FF0000"/>
                                </a:solidFill>
                                <a:latin typeface="Cambria Math" panose="02040503050406030204" pitchFamily="18" charset="0"/>
                              </a:rPr>
                              <m:t>10</m:t>
                            </m:r>
                          </m:e>
                          <m:sup>
                            <m:r>
                              <a:rPr lang="en-US" altLang="ko-KR" sz="2000" b="0" i="1" smtClean="0">
                                <a:solidFill>
                                  <a:srgbClr val="FF0000"/>
                                </a:solidFill>
                                <a:latin typeface="Cambria Math" panose="02040503050406030204" pitchFamily="18" charset="0"/>
                              </a:rPr>
                              <m:t>−21</m:t>
                            </m:r>
                          </m:sup>
                        </m:sSup>
                        <m:r>
                          <m:rPr>
                            <m:sty m:val="p"/>
                          </m:rPr>
                          <a:rPr lang="en-US" altLang="ko-KR" sz="2000" b="0" i="1" smtClean="0">
                            <a:solidFill>
                              <a:srgbClr val="FF0000"/>
                            </a:solidFill>
                            <a:latin typeface="Cambria Math" panose="02040503050406030204" pitchFamily="18" charset="0"/>
                          </a:rPr>
                          <m:t>eV</m:t>
                        </m:r>
                      </m:e>
                    </m:d>
                  </m:oMath>
                </a14:m>
                <a:r>
                  <a:rPr lang="en-US" altLang="ko-KR" sz="2000" dirty="0">
                    <a:solidFill>
                      <a:srgbClr val="FF0000"/>
                    </a:solidFill>
                  </a:rPr>
                  <a:t> MUST BE BANNED</a:t>
                </a:r>
                <a:endParaRPr lang="ko-KR" altLang="en-US" sz="2000" dirty="0"/>
              </a:p>
            </p:txBody>
          </p:sp>
        </mc:Choice>
        <mc:Fallback xmlns="">
          <p:sp>
            <p:nvSpPr>
              <p:cNvPr id="16" name="TextBox 15">
                <a:extLst>
                  <a:ext uri="{FF2B5EF4-FFF2-40B4-BE49-F238E27FC236}">
                    <a16:creationId xmlns:a16="http://schemas.microsoft.com/office/drawing/2014/main" id="{1E9AFD5C-C992-8FED-D476-2D40ADC76329}"/>
                  </a:ext>
                </a:extLst>
              </p:cNvPr>
              <p:cNvSpPr txBox="1">
                <a:spLocks noRot="1" noChangeAspect="1" noMove="1" noResize="1" noEditPoints="1" noAdjustHandles="1" noChangeArrowheads="1" noChangeShapeType="1" noTextEdit="1"/>
              </p:cNvSpPr>
              <p:nvPr/>
            </p:nvSpPr>
            <p:spPr>
              <a:xfrm>
                <a:off x="1271772" y="6039797"/>
                <a:ext cx="9648457" cy="433645"/>
              </a:xfrm>
              <a:prstGeom prst="rect">
                <a:avLst/>
              </a:prstGeom>
              <a:blipFill>
                <a:blip r:embed="rId3"/>
                <a:stretch>
                  <a:fillRect l="-569" t="-8451" r="-190" b="-19718"/>
                </a:stretch>
              </a:blipFill>
            </p:spPr>
            <p:txBody>
              <a:bodyPr/>
              <a:lstStyle/>
              <a:p>
                <a:r>
                  <a:rPr lang="ko-KR" altLang="en-US">
                    <a:noFill/>
                  </a:rPr>
                  <a:t> </a:t>
                </a:r>
              </a:p>
            </p:txBody>
          </p:sp>
        </mc:Fallback>
      </mc:AlternateContent>
      <p:pic>
        <p:nvPicPr>
          <p:cNvPr id="30" name="그림 29">
            <a:extLst>
              <a:ext uri="{FF2B5EF4-FFF2-40B4-BE49-F238E27FC236}">
                <a16:creationId xmlns:a16="http://schemas.microsoft.com/office/drawing/2014/main" id="{18CE03C1-4824-5000-3B7F-E10E360908EE}"/>
              </a:ext>
            </a:extLst>
          </p:cNvPr>
          <p:cNvPicPr>
            <a:picLocks noChangeAspect="1"/>
          </p:cNvPicPr>
          <p:nvPr/>
        </p:nvPicPr>
        <p:blipFill>
          <a:blip r:embed="rId4"/>
          <a:stretch>
            <a:fillRect/>
          </a:stretch>
        </p:blipFill>
        <p:spPr>
          <a:xfrm>
            <a:off x="1674968" y="1341405"/>
            <a:ext cx="8842064" cy="4599332"/>
          </a:xfrm>
          <a:prstGeom prst="rect">
            <a:avLst/>
          </a:prstGeom>
        </p:spPr>
      </p:pic>
      <p:sp>
        <p:nvSpPr>
          <p:cNvPr id="31" name="제목 1">
            <a:extLst>
              <a:ext uri="{FF2B5EF4-FFF2-40B4-BE49-F238E27FC236}">
                <a16:creationId xmlns:a16="http://schemas.microsoft.com/office/drawing/2014/main" id="{1B81FAFF-ECBB-9069-24F8-1C7289F33EFA}"/>
              </a:ext>
            </a:extLst>
          </p:cNvPr>
          <p:cNvSpPr txBox="1">
            <a:spLocks/>
          </p:cNvSpPr>
          <p:nvPr/>
        </p:nvSpPr>
        <p:spPr>
          <a:xfrm>
            <a:off x="1070517" y="384558"/>
            <a:ext cx="10050966" cy="95684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000" b="1" dirty="0">
                <a:latin typeface="Grandview" panose="020B0502040204020203" pitchFamily="34" charset="0"/>
                <a:cs typeface="Arial" panose="020B0604020202020204" pitchFamily="34" charset="0"/>
              </a:rPr>
              <a:t>Fornax GC lifetime without self-interaction</a:t>
            </a:r>
            <a:endParaRPr lang="ko-KR" altLang="en-US" sz="4000" b="1" dirty="0">
              <a:latin typeface="Grandview" panose="020B0502040204020203" pitchFamily="34" charset="0"/>
              <a:cs typeface="Arial" panose="020B0604020202020204" pitchFamily="34" charset="0"/>
            </a:endParaRPr>
          </a:p>
        </p:txBody>
      </p:sp>
      <p:sp>
        <p:nvSpPr>
          <p:cNvPr id="42" name="직사각형 41">
            <a:extLst>
              <a:ext uri="{FF2B5EF4-FFF2-40B4-BE49-F238E27FC236}">
                <a16:creationId xmlns:a16="http://schemas.microsoft.com/office/drawing/2014/main" id="{121C587D-1B5D-F04B-E12B-77534838F53B}"/>
              </a:ext>
            </a:extLst>
          </p:cNvPr>
          <p:cNvSpPr/>
          <p:nvPr/>
        </p:nvSpPr>
        <p:spPr>
          <a:xfrm>
            <a:off x="6949440" y="2001520"/>
            <a:ext cx="853440" cy="338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직사각형 42">
            <a:extLst>
              <a:ext uri="{FF2B5EF4-FFF2-40B4-BE49-F238E27FC236}">
                <a16:creationId xmlns:a16="http://schemas.microsoft.com/office/drawing/2014/main" id="{15E496CC-115A-AC7E-537D-3552E86165B8}"/>
              </a:ext>
            </a:extLst>
          </p:cNvPr>
          <p:cNvSpPr/>
          <p:nvPr/>
        </p:nvSpPr>
        <p:spPr>
          <a:xfrm>
            <a:off x="9151864" y="2361829"/>
            <a:ext cx="1201503" cy="338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TextBox 43">
            <a:extLst>
              <a:ext uri="{FF2B5EF4-FFF2-40B4-BE49-F238E27FC236}">
                <a16:creationId xmlns:a16="http://schemas.microsoft.com/office/drawing/2014/main" id="{CBBA4876-EE38-3988-D83D-1EC921700552}"/>
              </a:ext>
            </a:extLst>
          </p:cNvPr>
          <p:cNvSpPr txBox="1"/>
          <p:nvPr/>
        </p:nvSpPr>
        <p:spPr>
          <a:xfrm>
            <a:off x="6457211" y="1472050"/>
            <a:ext cx="2174726"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[Lancaster+ 1909.06381]</a:t>
            </a:r>
            <a:endParaRPr lang="en-US" altLang="ko-KR" sz="2000" dirty="0">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C13FF3BF-0A06-07AA-9E94-C05EE899B2D2}"/>
              </a:ext>
            </a:extLst>
          </p:cNvPr>
          <p:cNvSpPr/>
          <p:nvPr/>
        </p:nvSpPr>
        <p:spPr>
          <a:xfrm>
            <a:off x="3105026" y="2361829"/>
            <a:ext cx="1201503" cy="338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a:extLst>
              <a:ext uri="{FF2B5EF4-FFF2-40B4-BE49-F238E27FC236}">
                <a16:creationId xmlns:a16="http://schemas.microsoft.com/office/drawing/2014/main" id="{A919608A-5A02-276C-CBAB-6B3E6B410464}"/>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5" name="TextBox 4">
            <a:extLst>
              <a:ext uri="{FF2B5EF4-FFF2-40B4-BE49-F238E27FC236}">
                <a16:creationId xmlns:a16="http://schemas.microsoft.com/office/drawing/2014/main" id="{231BD17A-AB64-6DAF-6CEB-9E6257E5416F}"/>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1D4F3FBA-F28C-B3B9-3417-F2BF477616C2}"/>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8" name="TextBox 7">
            <a:extLst>
              <a:ext uri="{FF2B5EF4-FFF2-40B4-BE49-F238E27FC236}">
                <a16:creationId xmlns:a16="http://schemas.microsoft.com/office/drawing/2014/main" id="{DCE31D08-8781-3FC1-2DB0-79CB97F32789}"/>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2D28F865-9741-5FF7-4995-B9F7317DC7E2}"/>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B086ECB7-4550-755D-AF3F-CE7E71555A07}"/>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C99DEC96-939E-9C24-423B-C3EBC61179A5}"/>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19DA3058-37AB-0B04-4CDA-AA55A04D599D}"/>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29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2FA74-6D99-DD47-C187-4B170D3BAFA7}"/>
            </a:ext>
          </a:extLst>
        </p:cNvPr>
        <p:cNvGrpSpPr/>
        <p:nvPr/>
      </p:nvGrpSpPr>
      <p:grpSpPr>
        <a:xfrm>
          <a:off x="0" y="0"/>
          <a:ext cx="0" cy="0"/>
          <a:chOff x="0" y="0"/>
          <a:chExt cx="0" cy="0"/>
        </a:xfrm>
      </p:grpSpPr>
      <p:sp>
        <p:nvSpPr>
          <p:cNvPr id="13" name="직사각형 12">
            <a:extLst>
              <a:ext uri="{FF2B5EF4-FFF2-40B4-BE49-F238E27FC236}">
                <a16:creationId xmlns:a16="http://schemas.microsoft.com/office/drawing/2014/main" id="{97FA6B1F-1930-897A-490B-524F188A87E7}"/>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2EFB9907-62EC-E750-A8BA-26EB8587E497}"/>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3" name="TextBox 2">
            <a:extLst>
              <a:ext uri="{FF2B5EF4-FFF2-40B4-BE49-F238E27FC236}">
                <a16:creationId xmlns:a16="http://schemas.microsoft.com/office/drawing/2014/main" id="{9BC108CE-4AE2-C23D-F5BC-62BB207BD903}"/>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31" name="제목 1">
            <a:extLst>
              <a:ext uri="{FF2B5EF4-FFF2-40B4-BE49-F238E27FC236}">
                <a16:creationId xmlns:a16="http://schemas.microsoft.com/office/drawing/2014/main" id="{7CFCF9C9-9020-89F6-BAA8-6DDF02B0F26D}"/>
              </a:ext>
            </a:extLst>
          </p:cNvPr>
          <p:cNvSpPr txBox="1">
            <a:spLocks/>
          </p:cNvSpPr>
          <p:nvPr/>
        </p:nvSpPr>
        <p:spPr>
          <a:xfrm>
            <a:off x="1070517" y="384558"/>
            <a:ext cx="10050966" cy="95684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000" b="1" dirty="0">
                <a:latin typeface="Grandview" panose="020B0502040204020203" pitchFamily="34" charset="0"/>
                <a:cs typeface="Arial" panose="020B0604020202020204" pitchFamily="34" charset="0"/>
              </a:rPr>
              <a:t>Lyman-α Forest</a:t>
            </a:r>
            <a:endParaRPr lang="ko-KR" altLang="en-US" sz="4000" b="1" dirty="0">
              <a:latin typeface="Grandview" panose="020B0502040204020203" pitchFamily="34" charset="0"/>
              <a:cs typeface="Arial" panose="020B0604020202020204" pitchFamily="34" charset="0"/>
            </a:endParaRPr>
          </a:p>
        </p:txBody>
      </p:sp>
      <p:sp>
        <p:nvSpPr>
          <p:cNvPr id="11" name="타원 10">
            <a:extLst>
              <a:ext uri="{FF2B5EF4-FFF2-40B4-BE49-F238E27FC236}">
                <a16:creationId xmlns:a16="http://schemas.microsoft.com/office/drawing/2014/main" id="{69E93BF8-F742-384E-2B15-0DB9A430E8C1}"/>
              </a:ext>
            </a:extLst>
          </p:cNvPr>
          <p:cNvSpPr/>
          <p:nvPr/>
        </p:nvSpPr>
        <p:spPr>
          <a:xfrm>
            <a:off x="824865" y="1397184"/>
            <a:ext cx="1828650" cy="1828650"/>
          </a:xfrm>
          <a:prstGeom prst="ellipse">
            <a:avLst/>
          </a:prstGeom>
          <a:blipFill>
            <a:blip r:embed="rId3">
              <a:extLst>
                <a:ext uri="{BEBA8EAE-BF5A-486C-A8C5-ECC9F3942E4B}">
                  <a14:imgProps xmlns:a14="http://schemas.microsoft.com/office/drawing/2010/main">
                    <a14:imgLayer r:embed="rId4">
                      <a14:imgEffect>
                        <a14:sharpenSoften amount="62000"/>
                      </a14:imgEffect>
                    </a14:imgLayer>
                  </a14:imgProps>
                </a:ext>
              </a:extLst>
            </a:blip>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22AD2DD-691D-F4B9-A79C-D2ED2A68C04C}"/>
                  </a:ext>
                </a:extLst>
              </p:cNvPr>
              <p:cNvSpPr txBox="1"/>
              <p:nvPr/>
            </p:nvSpPr>
            <p:spPr>
              <a:xfrm>
                <a:off x="732265" y="3244334"/>
                <a:ext cx="2010935" cy="369332"/>
              </a:xfrm>
              <a:prstGeom prst="rect">
                <a:avLst/>
              </a:prstGeom>
              <a:noFill/>
            </p:spPr>
            <p:txBody>
              <a:bodyPr wrap="none" rtlCol="0">
                <a:spAutoFit/>
              </a:bodyPr>
              <a:lstStyle/>
              <a:p>
                <a:r>
                  <a:rPr lang="en-US" altLang="ko-KR" dirty="0"/>
                  <a:t>QUASAR (</a:t>
                </a:r>
                <a14:m>
                  <m:oMath xmlns:m="http://schemas.openxmlformats.org/officeDocument/2006/math">
                    <m:r>
                      <a:rPr lang="en-US" altLang="ko-KR" b="0" i="1" smtClean="0">
                        <a:latin typeface="Cambria Math" panose="02040503050406030204" pitchFamily="18" charset="0"/>
                      </a:rPr>
                      <m:t>𝑧</m:t>
                    </m:r>
                    <m:r>
                      <a:rPr lang="en-US" altLang="ko-KR" b="0" i="1" smtClean="0">
                        <a:latin typeface="Cambria Math" panose="02040503050406030204" pitchFamily="18" charset="0"/>
                      </a:rPr>
                      <m:t>=2~6</m:t>
                    </m:r>
                  </m:oMath>
                </a14:m>
                <a:r>
                  <a:rPr lang="en-US" altLang="ko-KR" dirty="0"/>
                  <a:t>)</a:t>
                </a:r>
                <a:endParaRPr lang="ko-KR" altLang="en-US" dirty="0"/>
              </a:p>
            </p:txBody>
          </p:sp>
        </mc:Choice>
        <mc:Fallback xmlns="">
          <p:sp>
            <p:nvSpPr>
              <p:cNvPr id="12" name="TextBox 11">
                <a:extLst>
                  <a:ext uri="{FF2B5EF4-FFF2-40B4-BE49-F238E27FC236}">
                    <a16:creationId xmlns:a16="http://schemas.microsoft.com/office/drawing/2014/main" id="{622AD2DD-691D-F4B9-A79C-D2ED2A68C04C}"/>
                  </a:ext>
                </a:extLst>
              </p:cNvPr>
              <p:cNvSpPr txBox="1">
                <a:spLocks noRot="1" noChangeAspect="1" noMove="1" noResize="1" noEditPoints="1" noAdjustHandles="1" noChangeArrowheads="1" noChangeShapeType="1" noTextEdit="1"/>
              </p:cNvSpPr>
              <p:nvPr/>
            </p:nvSpPr>
            <p:spPr>
              <a:xfrm>
                <a:off x="732265" y="3244334"/>
                <a:ext cx="2010935" cy="369332"/>
              </a:xfrm>
              <a:prstGeom prst="rect">
                <a:avLst/>
              </a:prstGeom>
              <a:blipFill>
                <a:blip r:embed="rId6"/>
                <a:stretch>
                  <a:fillRect l="-2424" t="-8197" r="-1818" b="-24590"/>
                </a:stretch>
              </a:blipFill>
            </p:spPr>
            <p:txBody>
              <a:bodyPr/>
              <a:lstStyle/>
              <a:p>
                <a:r>
                  <a:rPr lang="ko-KR" altLang="en-US">
                    <a:noFill/>
                  </a:rPr>
                  <a:t> </a:t>
                </a:r>
              </a:p>
            </p:txBody>
          </p:sp>
        </mc:Fallback>
      </mc:AlternateContent>
      <p:cxnSp>
        <p:nvCxnSpPr>
          <p:cNvPr id="21" name="직선 화살표 연결선 20">
            <a:extLst>
              <a:ext uri="{FF2B5EF4-FFF2-40B4-BE49-F238E27FC236}">
                <a16:creationId xmlns:a16="http://schemas.microsoft.com/office/drawing/2014/main" id="{27F6E043-198B-61F0-74EA-086414A6FB74}"/>
              </a:ext>
            </a:extLst>
          </p:cNvPr>
          <p:cNvCxnSpPr>
            <a:cxnSpLocks/>
          </p:cNvCxnSpPr>
          <p:nvPr/>
        </p:nvCxnSpPr>
        <p:spPr>
          <a:xfrm>
            <a:off x="2673835" y="2311509"/>
            <a:ext cx="692736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구름 21">
            <a:extLst>
              <a:ext uri="{FF2B5EF4-FFF2-40B4-BE49-F238E27FC236}">
                <a16:creationId xmlns:a16="http://schemas.microsoft.com/office/drawing/2014/main" id="{0B3A99DF-A785-E52D-AF7C-6A2CE887B13F}"/>
              </a:ext>
            </a:extLst>
          </p:cNvPr>
          <p:cNvSpPr/>
          <p:nvPr/>
        </p:nvSpPr>
        <p:spPr>
          <a:xfrm>
            <a:off x="3789680" y="1681589"/>
            <a:ext cx="2946400" cy="1259840"/>
          </a:xfrm>
          <a:prstGeom prst="cloud">
            <a:avLst/>
          </a:prstGeom>
          <a:solidFill>
            <a:srgbClr val="0000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793D20A-57E7-BF76-652D-3A65222E2FDC}"/>
                  </a:ext>
                </a:extLst>
              </p:cNvPr>
              <p:cNvSpPr txBox="1"/>
              <p:nvPr/>
            </p:nvSpPr>
            <p:spPr>
              <a:xfrm>
                <a:off x="3842587" y="2945236"/>
                <a:ext cx="2840586" cy="646331"/>
              </a:xfrm>
              <a:prstGeom prst="rect">
                <a:avLst/>
              </a:prstGeom>
              <a:noFill/>
            </p:spPr>
            <p:txBody>
              <a:bodyPr wrap="none" rtlCol="0">
                <a:spAutoFit/>
              </a:bodyPr>
              <a:lstStyle/>
              <a:p>
                <a:r>
                  <a:rPr lang="en-US" altLang="ko-KR" dirty="0"/>
                  <a:t>Neutral Hydrogen (HI) Cloud</a:t>
                </a:r>
              </a:p>
              <a:p>
                <a:r>
                  <a:rPr lang="en-US" altLang="ko-KR" dirty="0"/>
                  <a:t>(Depend on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𝛿</m:t>
                        </m:r>
                      </m:e>
                      <m:sub>
                        <m:r>
                          <a:rPr lang="en-US" altLang="ko-KR" b="0" i="1" smtClean="0">
                            <a:latin typeface="Cambria Math" panose="02040503050406030204" pitchFamily="18" charset="0"/>
                          </a:rPr>
                          <m:t>𝑏</m:t>
                        </m:r>
                      </m:sub>
                    </m:sSub>
                  </m:oMath>
                </a14:m>
                <a:r>
                  <a:rPr lang="ko-KR" altLang="en-US" dirty="0"/>
                  <a:t> ⇒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𝑃</m:t>
                        </m:r>
                      </m:e>
                      <m:sub>
                        <m:r>
                          <a:rPr lang="en-US" altLang="ko-KR" b="0" i="1" smtClean="0">
                            <a:latin typeface="Cambria Math" panose="02040503050406030204" pitchFamily="18" charset="0"/>
                          </a:rPr>
                          <m:t>𝑚</m:t>
                        </m:r>
                      </m:sub>
                    </m:sSub>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𝑘</m:t>
                        </m:r>
                      </m:e>
                    </m:d>
                  </m:oMath>
                </a14:m>
                <a:r>
                  <a:rPr lang="en-US" altLang="ko-KR" dirty="0"/>
                  <a:t>)</a:t>
                </a:r>
              </a:p>
            </p:txBody>
          </p:sp>
        </mc:Choice>
        <mc:Fallback xmlns="">
          <p:sp>
            <p:nvSpPr>
              <p:cNvPr id="23" name="TextBox 22">
                <a:extLst>
                  <a:ext uri="{FF2B5EF4-FFF2-40B4-BE49-F238E27FC236}">
                    <a16:creationId xmlns:a16="http://schemas.microsoft.com/office/drawing/2014/main" id="{5793D20A-57E7-BF76-652D-3A65222E2FDC}"/>
                  </a:ext>
                </a:extLst>
              </p:cNvPr>
              <p:cNvSpPr txBox="1">
                <a:spLocks noRot="1" noChangeAspect="1" noMove="1" noResize="1" noEditPoints="1" noAdjustHandles="1" noChangeArrowheads="1" noChangeShapeType="1" noTextEdit="1"/>
              </p:cNvSpPr>
              <p:nvPr/>
            </p:nvSpPr>
            <p:spPr>
              <a:xfrm>
                <a:off x="3842587" y="2945236"/>
                <a:ext cx="2840586" cy="646331"/>
              </a:xfrm>
              <a:prstGeom prst="rect">
                <a:avLst/>
              </a:prstGeom>
              <a:blipFill>
                <a:blip r:embed="rId7"/>
                <a:stretch>
                  <a:fillRect l="-1717" t="-4717" r="-1073" b="-14151"/>
                </a:stretch>
              </a:blipFill>
            </p:spPr>
            <p:txBody>
              <a:bodyPr/>
              <a:lstStyle/>
              <a:p>
                <a:r>
                  <a:rPr lang="ko-KR" altLang="en-US">
                    <a:noFill/>
                  </a:rPr>
                  <a:t> </a:t>
                </a:r>
              </a:p>
            </p:txBody>
          </p:sp>
        </mc:Fallback>
      </mc:AlternateContent>
      <p:sp>
        <p:nvSpPr>
          <p:cNvPr id="24" name="말풍선: 모서리가 둥근 사각형 23">
            <a:extLst>
              <a:ext uri="{FF2B5EF4-FFF2-40B4-BE49-F238E27FC236}">
                <a16:creationId xmlns:a16="http://schemas.microsoft.com/office/drawing/2014/main" id="{1F307E14-973B-24C0-68F4-1D950FD9C4E9}"/>
              </a:ext>
            </a:extLst>
          </p:cNvPr>
          <p:cNvSpPr/>
          <p:nvPr/>
        </p:nvSpPr>
        <p:spPr>
          <a:xfrm>
            <a:off x="5791200" y="1200938"/>
            <a:ext cx="2164080" cy="1009805"/>
          </a:xfrm>
          <a:prstGeom prst="wedgeRoundRectCallout">
            <a:avLst>
              <a:gd name="adj1" fmla="val -67781"/>
              <a:gd name="adj2" fmla="val 67697"/>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원호 24">
            <a:extLst>
              <a:ext uri="{FF2B5EF4-FFF2-40B4-BE49-F238E27FC236}">
                <a16:creationId xmlns:a16="http://schemas.microsoft.com/office/drawing/2014/main" id="{BBFAE4FC-C83B-E5B8-B180-6F74ABC63928}"/>
              </a:ext>
            </a:extLst>
          </p:cNvPr>
          <p:cNvSpPr/>
          <p:nvPr/>
        </p:nvSpPr>
        <p:spPr>
          <a:xfrm rot="2700000">
            <a:off x="5684606" y="1180036"/>
            <a:ext cx="834748" cy="834748"/>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6" name="타원 25">
            <a:extLst>
              <a:ext uri="{FF2B5EF4-FFF2-40B4-BE49-F238E27FC236}">
                <a16:creationId xmlns:a16="http://schemas.microsoft.com/office/drawing/2014/main" id="{72A1C35B-FE29-D186-0D5D-F369F9DA1F75}"/>
              </a:ext>
            </a:extLst>
          </p:cNvPr>
          <p:cNvSpPr/>
          <p:nvPr/>
        </p:nvSpPr>
        <p:spPr>
          <a:xfrm>
            <a:off x="5948263" y="1468262"/>
            <a:ext cx="264160" cy="264160"/>
          </a:xfrm>
          <a:prstGeom prst="ellipse">
            <a:avLst/>
          </a:prstGeom>
          <a:solidFill>
            <a:srgbClr val="00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dirty="0"/>
              <a:t>H</a:t>
            </a:r>
            <a:endParaRPr lang="ko-KR" altLang="en-US" dirty="0"/>
          </a:p>
        </p:txBody>
      </p:sp>
      <p:sp>
        <p:nvSpPr>
          <p:cNvPr id="27" name="원호 26">
            <a:extLst>
              <a:ext uri="{FF2B5EF4-FFF2-40B4-BE49-F238E27FC236}">
                <a16:creationId xmlns:a16="http://schemas.microsoft.com/office/drawing/2014/main" id="{C052832A-29FC-08DF-EE9F-A87FB6909A1F}"/>
              </a:ext>
            </a:extLst>
          </p:cNvPr>
          <p:cNvSpPr/>
          <p:nvPr/>
        </p:nvSpPr>
        <p:spPr>
          <a:xfrm rot="2700000">
            <a:off x="6805533" y="1180036"/>
            <a:ext cx="834748" cy="834748"/>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DE6296D-9500-9012-B736-7B7FDFB079DE}"/>
                  </a:ext>
                </a:extLst>
              </p:cNvPr>
              <p:cNvSpPr txBox="1"/>
              <p:nvPr/>
            </p:nvSpPr>
            <p:spPr>
              <a:xfrm>
                <a:off x="6160984" y="1854719"/>
                <a:ext cx="73340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rPr>
                        <m:t>𝑛</m:t>
                      </m:r>
                      <m:r>
                        <a:rPr lang="en-US" altLang="ko-KR" sz="1600" b="0" i="1" smtClean="0">
                          <a:latin typeface="Cambria Math" panose="02040503050406030204" pitchFamily="18" charset="0"/>
                        </a:rPr>
                        <m:t>=1</m:t>
                      </m:r>
                    </m:oMath>
                  </m:oMathPara>
                </a14:m>
                <a:endParaRPr lang="ko-KR" altLang="en-US" sz="1600" dirty="0"/>
              </a:p>
            </p:txBody>
          </p:sp>
        </mc:Choice>
        <mc:Fallback xmlns="">
          <p:sp>
            <p:nvSpPr>
              <p:cNvPr id="28" name="TextBox 27">
                <a:extLst>
                  <a:ext uri="{FF2B5EF4-FFF2-40B4-BE49-F238E27FC236}">
                    <a16:creationId xmlns:a16="http://schemas.microsoft.com/office/drawing/2014/main" id="{6DE6296D-9500-9012-B736-7B7FDFB079DE}"/>
                  </a:ext>
                </a:extLst>
              </p:cNvPr>
              <p:cNvSpPr txBox="1">
                <a:spLocks noRot="1" noChangeAspect="1" noMove="1" noResize="1" noEditPoints="1" noAdjustHandles="1" noChangeArrowheads="1" noChangeShapeType="1" noTextEdit="1"/>
              </p:cNvSpPr>
              <p:nvPr/>
            </p:nvSpPr>
            <p:spPr>
              <a:xfrm>
                <a:off x="6160984" y="1854719"/>
                <a:ext cx="733406" cy="338554"/>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923FAE5-DDE4-7D92-61E9-28C86CA37084}"/>
                  </a:ext>
                </a:extLst>
              </p:cNvPr>
              <p:cNvSpPr txBox="1"/>
              <p:nvPr/>
            </p:nvSpPr>
            <p:spPr>
              <a:xfrm>
                <a:off x="7287084" y="1854719"/>
                <a:ext cx="73340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rPr>
                        <m:t>𝑛</m:t>
                      </m:r>
                      <m:r>
                        <a:rPr lang="en-US" altLang="ko-KR" sz="1600" b="0" i="1" smtClean="0">
                          <a:latin typeface="Cambria Math" panose="02040503050406030204" pitchFamily="18" charset="0"/>
                        </a:rPr>
                        <m:t>=2</m:t>
                      </m:r>
                    </m:oMath>
                  </m:oMathPara>
                </a14:m>
                <a:endParaRPr lang="ko-KR" altLang="en-US" sz="1600" dirty="0"/>
              </a:p>
            </p:txBody>
          </p:sp>
        </mc:Choice>
        <mc:Fallback xmlns="">
          <p:sp>
            <p:nvSpPr>
              <p:cNvPr id="29" name="TextBox 28">
                <a:extLst>
                  <a:ext uri="{FF2B5EF4-FFF2-40B4-BE49-F238E27FC236}">
                    <a16:creationId xmlns:a16="http://schemas.microsoft.com/office/drawing/2014/main" id="{0923FAE5-DDE4-7D92-61E9-28C86CA37084}"/>
                  </a:ext>
                </a:extLst>
              </p:cNvPr>
              <p:cNvSpPr txBox="1">
                <a:spLocks noRot="1" noChangeAspect="1" noMove="1" noResize="1" noEditPoints="1" noAdjustHandles="1" noChangeArrowheads="1" noChangeShapeType="1" noTextEdit="1"/>
              </p:cNvSpPr>
              <p:nvPr/>
            </p:nvSpPr>
            <p:spPr>
              <a:xfrm>
                <a:off x="7287084" y="1854719"/>
                <a:ext cx="733406" cy="338554"/>
              </a:xfrm>
              <a:prstGeom prst="rect">
                <a:avLst/>
              </a:prstGeom>
              <a:blipFill>
                <a:blip r:embed="rId9"/>
                <a:stretch>
                  <a:fillRect/>
                </a:stretch>
              </a:blipFill>
            </p:spPr>
            <p:txBody>
              <a:bodyPr/>
              <a:lstStyle/>
              <a:p>
                <a:r>
                  <a:rPr lang="ko-KR" altLang="en-US">
                    <a:noFill/>
                  </a:rPr>
                  <a:t> </a:t>
                </a:r>
              </a:p>
            </p:txBody>
          </p:sp>
        </mc:Fallback>
      </mc:AlternateContent>
      <p:sp>
        <p:nvSpPr>
          <p:cNvPr id="32" name="타원 31">
            <a:extLst>
              <a:ext uri="{FF2B5EF4-FFF2-40B4-BE49-F238E27FC236}">
                <a16:creationId xmlns:a16="http://schemas.microsoft.com/office/drawing/2014/main" id="{B28CB0F1-4BE8-4661-7911-D7EAD1BB0AED}"/>
              </a:ext>
            </a:extLst>
          </p:cNvPr>
          <p:cNvSpPr/>
          <p:nvPr/>
        </p:nvSpPr>
        <p:spPr>
          <a:xfrm>
            <a:off x="6457267" y="1541384"/>
            <a:ext cx="112051" cy="112051"/>
          </a:xfrm>
          <a:prstGeom prst="ellipse">
            <a:avLst/>
          </a:prstGeom>
          <a:solidFill>
            <a:srgbClr val="FFFFFF"/>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타원 32">
            <a:extLst>
              <a:ext uri="{FF2B5EF4-FFF2-40B4-BE49-F238E27FC236}">
                <a16:creationId xmlns:a16="http://schemas.microsoft.com/office/drawing/2014/main" id="{6DF1680F-492E-74A5-6609-A37B5BE2CEDD}"/>
              </a:ext>
            </a:extLst>
          </p:cNvPr>
          <p:cNvSpPr/>
          <p:nvPr/>
        </p:nvSpPr>
        <p:spPr>
          <a:xfrm>
            <a:off x="7578194" y="1541384"/>
            <a:ext cx="112051" cy="11205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5" name="직선 화살표 연결선 34">
            <a:extLst>
              <a:ext uri="{FF2B5EF4-FFF2-40B4-BE49-F238E27FC236}">
                <a16:creationId xmlns:a16="http://schemas.microsoft.com/office/drawing/2014/main" id="{3D78A7CB-FDD8-192A-99B6-F5D3C8879EE1}"/>
              </a:ext>
            </a:extLst>
          </p:cNvPr>
          <p:cNvCxnSpPr>
            <a:cxnSpLocks/>
          </p:cNvCxnSpPr>
          <p:nvPr/>
        </p:nvCxnSpPr>
        <p:spPr>
          <a:xfrm>
            <a:off x="6582018" y="1594774"/>
            <a:ext cx="9718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직선 화살표 연결선 38">
            <a:extLst>
              <a:ext uri="{FF2B5EF4-FFF2-40B4-BE49-F238E27FC236}">
                <a16:creationId xmlns:a16="http://schemas.microsoft.com/office/drawing/2014/main" id="{5E866E89-D298-EAD0-2231-445FE99BFEF9}"/>
              </a:ext>
            </a:extLst>
          </p:cNvPr>
          <p:cNvCxnSpPr>
            <a:endCxn id="32" idx="3"/>
          </p:cNvCxnSpPr>
          <p:nvPr/>
        </p:nvCxnSpPr>
        <p:spPr>
          <a:xfrm flipV="1">
            <a:off x="5791200" y="1637026"/>
            <a:ext cx="682476" cy="6744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6" name="그래픽 45" descr="망원경 단색으로 채워진">
            <a:extLst>
              <a:ext uri="{FF2B5EF4-FFF2-40B4-BE49-F238E27FC236}">
                <a16:creationId xmlns:a16="http://schemas.microsoft.com/office/drawing/2014/main" id="{C84216AA-CD29-DC78-8EF5-020E586AF6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9508537" y="1663763"/>
            <a:ext cx="1295492" cy="1295492"/>
          </a:xfrm>
          <a:prstGeom prst="rect">
            <a:avLst/>
          </a:prstGeom>
        </p:spPr>
      </p:pic>
      <p:pic>
        <p:nvPicPr>
          <p:cNvPr id="49" name="그림 48">
            <a:extLst>
              <a:ext uri="{FF2B5EF4-FFF2-40B4-BE49-F238E27FC236}">
                <a16:creationId xmlns:a16="http://schemas.microsoft.com/office/drawing/2014/main" id="{3B404E8D-E636-3341-E3F4-4D6289FABD7B}"/>
              </a:ext>
            </a:extLst>
          </p:cNvPr>
          <p:cNvPicPr>
            <a:picLocks noChangeAspect="1"/>
          </p:cNvPicPr>
          <p:nvPr/>
        </p:nvPicPr>
        <p:blipFill>
          <a:blip r:embed="rId12"/>
          <a:stretch>
            <a:fillRect/>
          </a:stretch>
        </p:blipFill>
        <p:spPr>
          <a:xfrm>
            <a:off x="7882262" y="2410722"/>
            <a:ext cx="1699294" cy="446475"/>
          </a:xfrm>
          <a:prstGeom prst="rect">
            <a:avLst/>
          </a:prstGeom>
        </p:spPr>
      </p:pic>
      <p:sp>
        <p:nvSpPr>
          <p:cNvPr id="50" name="TextBox 49">
            <a:extLst>
              <a:ext uri="{FF2B5EF4-FFF2-40B4-BE49-F238E27FC236}">
                <a16:creationId xmlns:a16="http://schemas.microsoft.com/office/drawing/2014/main" id="{567933C0-37F1-443D-5B34-3189D22C2C2D}"/>
              </a:ext>
            </a:extLst>
          </p:cNvPr>
          <p:cNvSpPr txBox="1"/>
          <p:nvPr/>
        </p:nvSpPr>
        <p:spPr>
          <a:xfrm>
            <a:off x="8564950" y="2945236"/>
            <a:ext cx="3182666" cy="369332"/>
          </a:xfrm>
          <a:prstGeom prst="rect">
            <a:avLst/>
          </a:prstGeom>
          <a:noFill/>
        </p:spPr>
        <p:txBody>
          <a:bodyPr wrap="none" rtlCol="0">
            <a:spAutoFit/>
          </a:bodyPr>
          <a:lstStyle/>
          <a:p>
            <a:r>
              <a:rPr lang="en-US" altLang="ko-KR" dirty="0"/>
              <a:t>Observing Absorption Spectrum</a:t>
            </a:r>
            <a:endParaRPr lang="ko-KR" altLang="en-US" dirty="0"/>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65B0855-2555-13F9-64F6-D0F99232ACC6}"/>
                  </a:ext>
                </a:extLst>
              </p:cNvPr>
              <p:cNvSpPr txBox="1"/>
              <p:nvPr/>
            </p:nvSpPr>
            <p:spPr>
              <a:xfrm>
                <a:off x="4758814" y="3909807"/>
                <a:ext cx="7246510" cy="1664751"/>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a:t>Very powerful probe for observing…</a:t>
                </a:r>
              </a:p>
              <a:p>
                <a:pPr marL="742950" lvl="1" indent="-285750">
                  <a:buFont typeface="Arial" panose="020B0604020202020204" pitchFamily="34" charset="0"/>
                  <a:buChar char="•"/>
                </a:pPr>
                <a:r>
                  <a:rPr lang="en-US" altLang="ko-KR" sz="2000" dirty="0"/>
                  <a:t>Structures in the early universe : </a:t>
                </a:r>
                <a14:m>
                  <m:oMath xmlns:m="http://schemas.openxmlformats.org/officeDocument/2006/math">
                    <m:r>
                      <a:rPr lang="en-US" altLang="ko-KR" sz="2000" b="0" i="1" smtClean="0">
                        <a:latin typeface="Cambria Math" panose="02040503050406030204" pitchFamily="18" charset="0"/>
                      </a:rPr>
                      <m:t>𝑧</m:t>
                    </m:r>
                    <m:r>
                      <a:rPr lang="en-US" altLang="ko-KR" sz="2000" b="0" i="1" smtClean="0">
                        <a:latin typeface="Cambria Math" panose="02040503050406030204" pitchFamily="18" charset="0"/>
                      </a:rPr>
                      <m:t>~5</m:t>
                    </m:r>
                  </m:oMath>
                </a14:m>
                <a:r>
                  <a:rPr lang="en-US" altLang="ko-KR" sz="2000" dirty="0"/>
                  <a:t> </a:t>
                </a:r>
              </a:p>
              <a:p>
                <a:pPr marL="742950" lvl="1" indent="-285750">
                  <a:buFont typeface="Arial" panose="020B0604020202020204" pitchFamily="34" charset="0"/>
                  <a:buChar char="•"/>
                </a:pPr>
                <a:r>
                  <a:rPr lang="en-US" altLang="ko-KR" sz="2000" dirty="0"/>
                  <a:t>Small-scale power spectrum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𝑃</m:t>
                        </m:r>
                      </m:e>
                      <m:sub>
                        <m:r>
                          <a:rPr lang="en-US" altLang="ko-KR" sz="2000" b="0" i="1" smtClean="0">
                            <a:latin typeface="Cambria Math" panose="02040503050406030204" pitchFamily="18" charset="0"/>
                          </a:rPr>
                          <m:t>𝑚</m:t>
                        </m:r>
                      </m:sub>
                    </m:sSub>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𝑘</m:t>
                        </m:r>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𝒪</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10</m:t>
                            </m:r>
                            <m:r>
                              <a:rPr lang="en-US" altLang="ko-KR" sz="2000" b="0" i="1" smtClean="0">
                                <a:latin typeface="Cambria Math" panose="02040503050406030204" pitchFamily="18" charset="0"/>
                              </a:rPr>
                              <m:t>h</m:t>
                            </m:r>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Mpc</m:t>
                                </m:r>
                              </m:e>
                              <m:sup>
                                <m:r>
                                  <a:rPr lang="en-US" altLang="ko-KR" sz="2000" b="0" i="1" smtClean="0">
                                    <a:latin typeface="Cambria Math" panose="02040503050406030204" pitchFamily="18" charset="0"/>
                                  </a:rPr>
                                  <m:t>−1</m:t>
                                </m:r>
                              </m:sup>
                            </m:sSup>
                          </m:e>
                        </m:d>
                        <m:r>
                          <a:rPr lang="en-US" altLang="ko-KR" sz="2000" b="0" i="1" smtClean="0">
                            <a:latin typeface="Cambria Math" panose="02040503050406030204" pitchFamily="18" charset="0"/>
                          </a:rPr>
                          <m:t> </m:t>
                        </m:r>
                      </m:e>
                    </m:d>
                  </m:oMath>
                </a14:m>
                <a:r>
                  <a:rPr lang="en-US" altLang="ko-KR" sz="2000" dirty="0"/>
                  <a:t> </a:t>
                </a:r>
              </a:p>
              <a:p>
                <a:pPr marL="285750" indent="-285750">
                  <a:buFont typeface="Arial" panose="020B0604020202020204" pitchFamily="34" charset="0"/>
                  <a:buChar char="•"/>
                </a:pPr>
                <a:endParaRPr lang="en-US" altLang="ko-KR" sz="2000" dirty="0"/>
              </a:p>
              <a:p>
                <a:pPr marL="285750" indent="-285750">
                  <a:buFont typeface="Arial" panose="020B0604020202020204" pitchFamily="34" charset="0"/>
                  <a:buChar char="•"/>
                </a:pPr>
                <a:r>
                  <a:rPr lang="en-US" altLang="ko-KR" sz="2000" dirty="0"/>
                  <a:t>Constrain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oMath>
                </a14:m>
                <a:r>
                  <a:rPr lang="en-US" altLang="ko-KR" sz="2000" dirty="0"/>
                  <a:t> </a:t>
                </a:r>
                <a:r>
                  <a:rPr lang="ko-KR" altLang="en-US" sz="2000" dirty="0"/>
                  <a:t>⇒ </a:t>
                </a:r>
                <a14:m>
                  <m:oMath xmlns:m="http://schemas.openxmlformats.org/officeDocument/2006/math">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𝑚</m:t>
                        </m:r>
                      </m:e>
                      <m:sub>
                        <m:r>
                          <a:rPr lang="en-US" altLang="ko-KR" sz="2000" b="0" i="1" smtClean="0">
                            <a:solidFill>
                              <a:srgbClr val="FF0000"/>
                            </a:solidFill>
                            <a:latin typeface="Cambria Math" panose="02040503050406030204" pitchFamily="18" charset="0"/>
                          </a:rPr>
                          <m:t>𝜙</m:t>
                        </m:r>
                      </m:sub>
                    </m:sSub>
                    <m:r>
                      <a:rPr lang="en-US" altLang="ko-KR" sz="2000" b="0" i="1" smtClean="0">
                        <a:solidFill>
                          <a:srgbClr val="FF0000"/>
                        </a:solidFill>
                        <a:latin typeface="Cambria Math" panose="02040503050406030204" pitchFamily="18" charset="0"/>
                      </a:rPr>
                      <m:t>&lt;2×</m:t>
                    </m:r>
                    <m:sSup>
                      <m:sSupPr>
                        <m:ctrlPr>
                          <a:rPr lang="en-US" altLang="ko-KR" sz="2000" i="1">
                            <a:solidFill>
                              <a:srgbClr val="FF0000"/>
                            </a:solidFill>
                            <a:latin typeface="Cambria Math" panose="02040503050406030204" pitchFamily="18" charset="0"/>
                          </a:rPr>
                        </m:ctrlPr>
                      </m:sSupPr>
                      <m:e>
                        <m:r>
                          <a:rPr lang="en-US" altLang="ko-KR" sz="2000" i="1">
                            <a:solidFill>
                              <a:srgbClr val="FF0000"/>
                            </a:solidFill>
                            <a:latin typeface="Cambria Math" panose="02040503050406030204" pitchFamily="18" charset="0"/>
                          </a:rPr>
                          <m:t>10</m:t>
                        </m:r>
                      </m:e>
                      <m:sup>
                        <m:r>
                          <a:rPr lang="en-US" altLang="ko-KR" sz="2000" i="1">
                            <a:solidFill>
                              <a:srgbClr val="FF0000"/>
                            </a:solidFill>
                            <a:latin typeface="Cambria Math" panose="02040503050406030204" pitchFamily="18" charset="0"/>
                          </a:rPr>
                          <m:t>−2</m:t>
                        </m:r>
                        <m:r>
                          <a:rPr lang="en-US" altLang="ko-KR" sz="2000" b="0" i="1" smtClean="0">
                            <a:solidFill>
                              <a:srgbClr val="FF0000"/>
                            </a:solidFill>
                            <a:latin typeface="Cambria Math" panose="02040503050406030204" pitchFamily="18" charset="0"/>
                          </a:rPr>
                          <m:t>0</m:t>
                        </m:r>
                      </m:sup>
                    </m:sSup>
                    <m:r>
                      <m:rPr>
                        <m:sty m:val="p"/>
                      </m:rPr>
                      <a:rPr lang="en-US" altLang="ko-KR" sz="2000" i="1">
                        <a:solidFill>
                          <a:srgbClr val="FF0000"/>
                        </a:solidFill>
                        <a:latin typeface="Cambria Math" panose="02040503050406030204" pitchFamily="18" charset="0"/>
                      </a:rPr>
                      <m:t>eV</m:t>
                    </m:r>
                  </m:oMath>
                </a14:m>
                <a:r>
                  <a:rPr lang="en-US" altLang="ko-KR" sz="2000" dirty="0">
                    <a:solidFill>
                      <a:srgbClr val="FF0000"/>
                    </a:solidFill>
                  </a:rPr>
                  <a:t> MUST BE BANNED</a:t>
                </a:r>
                <a:endParaRPr lang="ko-KR" altLang="en-US" sz="2000" dirty="0"/>
              </a:p>
            </p:txBody>
          </p:sp>
        </mc:Choice>
        <mc:Fallback xmlns="">
          <p:sp>
            <p:nvSpPr>
              <p:cNvPr id="56" name="TextBox 55">
                <a:extLst>
                  <a:ext uri="{FF2B5EF4-FFF2-40B4-BE49-F238E27FC236}">
                    <a16:creationId xmlns:a16="http://schemas.microsoft.com/office/drawing/2014/main" id="{D65B0855-2555-13F9-64F6-D0F99232ACC6}"/>
                  </a:ext>
                </a:extLst>
              </p:cNvPr>
              <p:cNvSpPr txBox="1">
                <a:spLocks noRot="1" noChangeAspect="1" noMove="1" noResize="1" noEditPoints="1" noAdjustHandles="1" noChangeArrowheads="1" noChangeShapeType="1" noTextEdit="1"/>
              </p:cNvSpPr>
              <p:nvPr/>
            </p:nvSpPr>
            <p:spPr>
              <a:xfrm>
                <a:off x="4758814" y="3909807"/>
                <a:ext cx="7246510" cy="1664751"/>
              </a:xfrm>
              <a:prstGeom prst="rect">
                <a:avLst/>
              </a:prstGeom>
              <a:blipFill>
                <a:blip r:embed="rId13"/>
                <a:stretch>
                  <a:fillRect l="-758" t="-1832" b="-4396"/>
                </a:stretch>
              </a:blipFill>
            </p:spPr>
            <p:txBody>
              <a:bodyPr/>
              <a:lstStyle/>
              <a:p>
                <a:r>
                  <a:rPr lang="ko-KR" altLang="en-US">
                    <a:noFill/>
                  </a:rPr>
                  <a:t> </a:t>
                </a:r>
              </a:p>
            </p:txBody>
          </p:sp>
        </mc:Fallback>
      </mc:AlternateContent>
      <p:pic>
        <p:nvPicPr>
          <p:cNvPr id="7" name="그림 6">
            <a:extLst>
              <a:ext uri="{FF2B5EF4-FFF2-40B4-BE49-F238E27FC236}">
                <a16:creationId xmlns:a16="http://schemas.microsoft.com/office/drawing/2014/main" id="{BBF80335-F868-6F45-A4E6-7D58AFECCF56}"/>
              </a:ext>
            </a:extLst>
          </p:cNvPr>
          <p:cNvPicPr>
            <a:picLocks noChangeAspect="1"/>
          </p:cNvPicPr>
          <p:nvPr/>
        </p:nvPicPr>
        <p:blipFill>
          <a:blip r:embed="rId14"/>
          <a:stretch>
            <a:fillRect/>
          </a:stretch>
        </p:blipFill>
        <p:spPr>
          <a:xfrm>
            <a:off x="459105" y="3695136"/>
            <a:ext cx="3655509" cy="2664015"/>
          </a:xfrm>
          <a:prstGeom prst="rect">
            <a:avLst/>
          </a:prstGeom>
        </p:spPr>
      </p:pic>
      <p:sp>
        <p:nvSpPr>
          <p:cNvPr id="8" name="직사각형 7">
            <a:extLst>
              <a:ext uri="{FF2B5EF4-FFF2-40B4-BE49-F238E27FC236}">
                <a16:creationId xmlns:a16="http://schemas.microsoft.com/office/drawing/2014/main" id="{6F858207-2FB0-A930-7B74-9989833565DF}"/>
              </a:ext>
            </a:extLst>
          </p:cNvPr>
          <p:cNvSpPr/>
          <p:nvPr/>
        </p:nvSpPr>
        <p:spPr>
          <a:xfrm>
            <a:off x="1737732" y="6139543"/>
            <a:ext cx="1378692" cy="121892"/>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B5503F88-193C-39A2-A1F3-33EAE01D7C0E}"/>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07348DD0-363E-B121-32E6-AD50C72C1A5E}"/>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E2682984-A424-26DA-6887-09C929DE6461}"/>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E9BF3FA5-F7FE-DB48-77D2-7E3462BBE973}"/>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0EBBC225-42E8-DEFD-3CF4-F03749DF2F6D}"/>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874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7DA2-4073-AA6C-D8BB-14E8794DDF4D}"/>
            </a:ext>
          </a:extLst>
        </p:cNvPr>
        <p:cNvGrpSpPr/>
        <p:nvPr/>
      </p:nvGrpSpPr>
      <p:grpSpPr>
        <a:xfrm>
          <a:off x="0" y="0"/>
          <a:ext cx="0" cy="0"/>
          <a:chOff x="0" y="0"/>
          <a:chExt cx="0" cy="0"/>
        </a:xfrm>
      </p:grpSpPr>
      <p:sp>
        <p:nvSpPr>
          <p:cNvPr id="7" name="직사각형 6">
            <a:extLst>
              <a:ext uri="{FF2B5EF4-FFF2-40B4-BE49-F238E27FC236}">
                <a16:creationId xmlns:a16="http://schemas.microsoft.com/office/drawing/2014/main" id="{BFB4D235-0A9A-DC27-3E39-99E36562F124}"/>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3" name="직사각형 2">
            <a:extLst>
              <a:ext uri="{FF2B5EF4-FFF2-40B4-BE49-F238E27FC236}">
                <a16:creationId xmlns:a16="http://schemas.microsoft.com/office/drawing/2014/main" id="{3008344C-193B-7589-D465-B390B37E97D1}"/>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hlinkClick r:id="rId3" action="ppaction://hlinksldjump">
                  <a:extLst>
                    <a:ext uri="{A12FA001-AC4F-418D-AE19-62706E023703}">
                      <ahyp:hlinkClr xmlns:ahyp="http://schemas.microsoft.com/office/drawing/2018/hyperlinkcolor" val="tx"/>
                    </a:ext>
                  </a:extLst>
                </a:hlinkClick>
              </a:rPr>
              <a:t>2025.12.02 </a:t>
            </a:r>
            <a:r>
              <a:rPr lang="ko-KR" altLang="en-US" sz="1050" dirty="0">
                <a:solidFill>
                  <a:schemeClr val="bg1"/>
                </a:solidFill>
                <a:hlinkClick r:id="rId3" action="ppaction://hlinksldjump">
                  <a:extLst>
                    <a:ext uri="{A12FA001-AC4F-418D-AE19-62706E023703}">
                      <ahyp:hlinkClr xmlns:ahyp="http://schemas.microsoft.com/office/drawing/2018/hyperlinkcolor" val="tx"/>
                    </a:ext>
                  </a:extLst>
                </a:hlinkClick>
              </a:rPr>
              <a:t>박사학위 졸업발표</a:t>
            </a:r>
            <a:endParaRPr lang="ko-KR" altLang="en-US" sz="1050" dirty="0">
              <a:solidFill>
                <a:schemeClr val="bg1"/>
              </a:solidFill>
            </a:endParaRPr>
          </a:p>
        </p:txBody>
      </p:sp>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8A4B968D-DED7-8559-D234-0AF143743392}"/>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Core structure of ULDM halo : </a:t>
                </a:r>
                <a14:m>
                  <m:oMath xmlns:m="http://schemas.openxmlformats.org/officeDocument/2006/math">
                    <m:r>
                      <a:rPr lang="en-US" altLang="ko-KR" sz="4000" b="1" i="1" smtClean="0">
                        <a:latin typeface="Cambria Math" panose="02040503050406030204" pitchFamily="18" charset="0"/>
                        <a:cs typeface="Arial" panose="020B0604020202020204" pitchFamily="34" charset="0"/>
                      </a:rPr>
                      <m:t>𝝀</m:t>
                    </m:r>
                    <m:r>
                      <a:rPr lang="en-US" altLang="ko-KR" sz="4000" b="1" i="1" smtClean="0">
                        <a:latin typeface="Cambria Math" panose="02040503050406030204" pitchFamily="18" charset="0"/>
                        <a:cs typeface="Arial" panose="020B0604020202020204" pitchFamily="34" charset="0"/>
                      </a:rPr>
                      <m:t>&gt;</m:t>
                    </m:r>
                    <m:r>
                      <a:rPr lang="en-US" altLang="ko-KR" sz="4000" b="1" i="1" smtClean="0">
                        <a:latin typeface="Cambria Math" panose="02040503050406030204" pitchFamily="18" charset="0"/>
                        <a:cs typeface="Arial" panose="020B0604020202020204" pitchFamily="34" charset="0"/>
                      </a:rPr>
                      <m:t>𝟎</m:t>
                    </m:r>
                  </m:oMath>
                </a14:m>
                <a:endParaRPr lang="ko-KR" altLang="en-US" sz="4000" b="1" dirty="0">
                  <a:latin typeface="Grandview" panose="020B0502040204020203" pitchFamily="34" charset="0"/>
                  <a:cs typeface="Arial" panose="020B0604020202020204" pitchFamily="34" charset="0"/>
                </a:endParaRPr>
              </a:p>
            </p:txBody>
          </p:sp>
        </mc:Choice>
        <mc:Fallback xmlns="">
          <p:sp>
            <p:nvSpPr>
              <p:cNvPr id="2" name="제목 1">
                <a:extLst>
                  <a:ext uri="{FF2B5EF4-FFF2-40B4-BE49-F238E27FC236}">
                    <a16:creationId xmlns:a16="http://schemas.microsoft.com/office/drawing/2014/main" id="{2E934CD6-B043-E326-C229-8BAC4DA226A7}"/>
                  </a:ext>
                </a:extLst>
              </p:cNvPr>
              <p:cNvSpPr>
                <a:spLocks noGrp="1" noRot="1" noChangeAspect="1" noMove="1" noResize="1" noEditPoints="1" noAdjustHandles="1" noChangeArrowheads="1" noChangeShapeType="1" noTextEdit="1"/>
              </p:cNvSpPr>
              <p:nvPr>
                <p:ph type="title"/>
              </p:nvPr>
            </p:nvSpPr>
            <p:spPr>
              <a:xfrm>
                <a:off x="1070517" y="384558"/>
                <a:ext cx="10050966" cy="956847"/>
              </a:xfrm>
              <a:blipFill>
                <a:blip r:embed="rId4"/>
                <a:stretch>
                  <a:fillRect t="-1911" b="-10191"/>
                </a:stretch>
              </a:blipFill>
            </p:spPr>
            <p:txBody>
              <a:bodyPr/>
              <a:lstStyle/>
              <a:p>
                <a:r>
                  <a:rPr lang="ko-KR" altLang="en-US">
                    <a:noFill/>
                  </a:rPr>
                  <a:t> </a:t>
                </a:r>
              </a:p>
            </p:txBody>
          </p:sp>
        </mc:Fallback>
      </mc:AlternateContent>
      <p:sp>
        <p:nvSpPr>
          <p:cNvPr id="5" name="TextBox 4">
            <a:extLst>
              <a:ext uri="{FF2B5EF4-FFF2-40B4-BE49-F238E27FC236}">
                <a16:creationId xmlns:a16="http://schemas.microsoft.com/office/drawing/2014/main" id="{B324AE6F-440A-B22C-254E-994C1726D1ED}"/>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내용 개체 틀 2">
                <a:extLst>
                  <a:ext uri="{FF2B5EF4-FFF2-40B4-BE49-F238E27FC236}">
                    <a16:creationId xmlns:a16="http://schemas.microsoft.com/office/drawing/2014/main" id="{B5C26E54-4E80-4366-550F-BCEFEF9C000C}"/>
                  </a:ext>
                </a:extLst>
              </p:cNvPr>
              <p:cNvSpPr txBox="1">
                <a:spLocks/>
              </p:cNvSpPr>
              <p:nvPr/>
            </p:nvSpPr>
            <p:spPr>
              <a:xfrm>
                <a:off x="0" y="1669373"/>
                <a:ext cx="6095998" cy="4477427"/>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solidFill>
                      <a:sysClr val="windowText" lastClr="000000"/>
                    </a:solidFill>
                  </a:rPr>
                  <a:t>Schive (2014) : Velocity Dispersion Tracing</a:t>
                </a:r>
              </a:p>
              <a:p>
                <a:r>
                  <a:rPr lang="en-US" altLang="ko-KR" sz="2000" dirty="0">
                    <a:solidFill>
                      <a:sysClr val="windowText" lastClr="000000"/>
                    </a:solidFill>
                  </a:rPr>
                  <a:t>Using Mass-radius relation of soliton core</a:t>
                </a:r>
              </a:p>
              <a:p>
                <a:endParaRPr lang="en-US" altLang="ko-KR" sz="2000" dirty="0">
                  <a:solidFill>
                    <a:sysClr val="windowText" lastClr="000000"/>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altLang="ko-KR" sz="2000" b="0" i="1" smtClean="0">
                              <a:solidFill>
                                <a:sysClr val="windowText" lastClr="000000"/>
                              </a:solidFill>
                              <a:latin typeface="Cambria Math" panose="02040503050406030204" pitchFamily="18" charset="0"/>
                            </a:rPr>
                          </m:ctrlPr>
                        </m:sSubPr>
                        <m:e>
                          <m:r>
                            <a:rPr lang="en-US" altLang="ko-KR" sz="2000" b="0" i="1" smtClean="0">
                              <a:solidFill>
                                <a:sysClr val="windowText" lastClr="000000"/>
                              </a:solidFill>
                              <a:latin typeface="Cambria Math" panose="02040503050406030204" pitchFamily="18" charset="0"/>
                            </a:rPr>
                            <m:t>𝑀</m:t>
                          </m:r>
                        </m:e>
                        <m:sub>
                          <m:r>
                            <a:rPr lang="en-US" altLang="ko-KR" sz="2000" b="0" i="1" smtClean="0">
                              <a:solidFill>
                                <a:sysClr val="windowText" lastClr="000000"/>
                              </a:solidFill>
                              <a:latin typeface="Cambria Math" panose="02040503050406030204" pitchFamily="18" charset="0"/>
                            </a:rPr>
                            <m:t>𝑐</m:t>
                          </m:r>
                          <m:r>
                            <a:rPr lang="en-US" altLang="ko-KR" sz="2000" b="0" i="1" smtClean="0">
                              <a:solidFill>
                                <a:sysClr val="windowText" lastClr="000000"/>
                              </a:solidFill>
                              <a:latin typeface="Cambria Math" panose="02040503050406030204" pitchFamily="18" charset="0"/>
                            </a:rPr>
                            <m:t>,9</m:t>
                          </m:r>
                        </m:sub>
                      </m:sSub>
                      <m:r>
                        <a:rPr lang="en-US" altLang="ko-KR" sz="2000" b="0" i="1" smtClean="0">
                          <a:solidFill>
                            <a:sysClr val="windowText" lastClr="000000"/>
                          </a:solidFill>
                          <a:latin typeface="Cambria Math" panose="02040503050406030204" pitchFamily="18" charset="0"/>
                        </a:rPr>
                        <m:t>=1.4</m:t>
                      </m:r>
                      <m:f>
                        <m:fPr>
                          <m:ctrlPr>
                            <a:rPr lang="en-US" altLang="ko-KR" sz="2000" b="0" i="1" smtClean="0">
                              <a:solidFill>
                                <a:sysClr val="windowText" lastClr="000000"/>
                              </a:solidFill>
                              <a:latin typeface="Cambria Math" panose="02040503050406030204" pitchFamily="18" charset="0"/>
                            </a:rPr>
                          </m:ctrlPr>
                        </m:fPr>
                        <m:num>
                          <m:sSubSup>
                            <m:sSubSupPr>
                              <m:ctrlPr>
                                <a:rPr lang="en-US" altLang="ko-KR" sz="2000" b="0" i="1" smtClean="0">
                                  <a:solidFill>
                                    <a:sysClr val="windowText" lastClr="000000"/>
                                  </a:solidFill>
                                  <a:latin typeface="Cambria Math" panose="02040503050406030204" pitchFamily="18" charset="0"/>
                                </a:rPr>
                              </m:ctrlPr>
                            </m:sSubSupPr>
                            <m:e>
                              <m:r>
                                <a:rPr lang="en-US" altLang="ko-KR" sz="2000" b="0" i="1" smtClean="0">
                                  <a:solidFill>
                                    <a:sysClr val="windowText" lastClr="000000"/>
                                  </a:solidFill>
                                  <a:latin typeface="Cambria Math" panose="02040503050406030204" pitchFamily="18" charset="0"/>
                                </a:rPr>
                                <m:t>𝑀</m:t>
                              </m:r>
                            </m:e>
                            <m:sub>
                              <m:r>
                                <a:rPr lang="en-US" altLang="ko-KR" sz="2000" b="0" i="1" smtClean="0">
                                  <a:solidFill>
                                    <a:sysClr val="windowText" lastClr="000000"/>
                                  </a:solidFill>
                                  <a:latin typeface="Cambria Math" panose="02040503050406030204" pitchFamily="18" charset="0"/>
                                </a:rPr>
                                <m:t>h</m:t>
                              </m:r>
                              <m:r>
                                <a:rPr lang="en-US" altLang="ko-KR" sz="2000" b="0" i="1" smtClean="0">
                                  <a:solidFill>
                                    <a:sysClr val="windowText" lastClr="000000"/>
                                  </a:solidFill>
                                  <a:latin typeface="Cambria Math" panose="02040503050406030204" pitchFamily="18" charset="0"/>
                                </a:rPr>
                                <m:t>,12</m:t>
                              </m:r>
                            </m:sub>
                            <m:sup>
                              <m:r>
                                <a:rPr lang="en-US" altLang="ko-KR" sz="2000" b="0" i="1" smtClean="0">
                                  <a:solidFill>
                                    <a:sysClr val="windowText" lastClr="000000"/>
                                  </a:solidFill>
                                  <a:latin typeface="Cambria Math" panose="02040503050406030204" pitchFamily="18" charset="0"/>
                                </a:rPr>
                                <m:t>1/3</m:t>
                              </m:r>
                            </m:sup>
                          </m:sSubSup>
                        </m:num>
                        <m:den>
                          <m:sSub>
                            <m:sSubPr>
                              <m:ctrlPr>
                                <a:rPr lang="en-US" altLang="ko-KR" sz="2000" b="0" i="1" smtClean="0">
                                  <a:solidFill>
                                    <a:sysClr val="windowText" lastClr="000000"/>
                                  </a:solidFill>
                                  <a:latin typeface="Cambria Math" panose="02040503050406030204" pitchFamily="18" charset="0"/>
                                </a:rPr>
                              </m:ctrlPr>
                            </m:sSubPr>
                            <m:e>
                              <m:r>
                                <a:rPr lang="en-US" altLang="ko-KR" sz="2000" b="0" i="1" smtClean="0">
                                  <a:solidFill>
                                    <a:sysClr val="windowText" lastClr="000000"/>
                                  </a:solidFill>
                                  <a:latin typeface="Cambria Math" panose="02040503050406030204" pitchFamily="18" charset="0"/>
                                </a:rPr>
                                <m:t>𝑚</m:t>
                              </m:r>
                            </m:e>
                            <m:sub>
                              <m:r>
                                <a:rPr lang="en-US" altLang="ko-KR" sz="2000" b="0" i="1" smtClean="0">
                                  <a:solidFill>
                                    <a:sysClr val="windowText" lastClr="000000"/>
                                  </a:solidFill>
                                  <a:latin typeface="Cambria Math" panose="02040503050406030204" pitchFamily="18" charset="0"/>
                                </a:rPr>
                                <m:t>22</m:t>
                              </m:r>
                            </m:sub>
                          </m:sSub>
                        </m:den>
                      </m:f>
                      <m:rad>
                        <m:radPr>
                          <m:degHide m:val="on"/>
                          <m:ctrlPr>
                            <a:rPr lang="en-US" altLang="ko-KR" sz="2000" b="0" i="1" smtClean="0">
                              <a:solidFill>
                                <a:sysClr val="windowText" lastClr="000000"/>
                              </a:solidFill>
                              <a:latin typeface="Cambria Math" panose="02040503050406030204" pitchFamily="18" charset="0"/>
                            </a:rPr>
                          </m:ctrlPr>
                        </m:radPr>
                        <m:deg/>
                        <m:e>
                          <m:r>
                            <a:rPr lang="en-US" altLang="ko-KR" sz="2000" b="0" i="1" smtClean="0">
                              <a:solidFill>
                                <a:sysClr val="windowText" lastClr="000000"/>
                              </a:solidFill>
                              <a:latin typeface="Cambria Math" panose="02040503050406030204" pitchFamily="18" charset="0"/>
                            </a:rPr>
                            <m:t>1+6.88×</m:t>
                          </m:r>
                          <m:sSup>
                            <m:sSupPr>
                              <m:ctrlPr>
                                <a:rPr lang="en-US" altLang="ko-KR" sz="2000" i="1">
                                  <a:solidFill>
                                    <a:sysClr val="windowText" lastClr="000000"/>
                                  </a:solidFill>
                                  <a:latin typeface="Cambria Math" panose="02040503050406030204" pitchFamily="18" charset="0"/>
                                </a:rPr>
                              </m:ctrlPr>
                            </m:sSupPr>
                            <m:e>
                              <m:r>
                                <a:rPr lang="en-US" altLang="ko-KR" sz="2000" i="1">
                                  <a:solidFill>
                                    <a:sysClr val="windowText" lastClr="000000"/>
                                  </a:solidFill>
                                  <a:latin typeface="Cambria Math" panose="02040503050406030204" pitchFamily="18" charset="0"/>
                                </a:rPr>
                                <m:t>10</m:t>
                              </m:r>
                            </m:e>
                            <m:sup>
                              <m:r>
                                <a:rPr lang="en-US" altLang="ko-KR" sz="2000" i="1">
                                  <a:solidFill>
                                    <a:sysClr val="windowText" lastClr="000000"/>
                                  </a:solidFill>
                                  <a:latin typeface="Cambria Math" panose="02040503050406030204" pitchFamily="18" charset="0"/>
                                </a:rPr>
                                <m:t>91</m:t>
                              </m:r>
                            </m:sup>
                          </m:sSup>
                          <m:r>
                            <a:rPr lang="en-US" altLang="ko-KR" sz="2000" i="1">
                              <a:solidFill>
                                <a:sysClr val="windowText" lastClr="000000"/>
                              </a:solidFill>
                              <a:latin typeface="Cambria Math" panose="02040503050406030204" pitchFamily="18" charset="0"/>
                            </a:rPr>
                            <m:t>𝜆</m:t>
                          </m:r>
                          <m:f>
                            <m:fPr>
                              <m:ctrlPr>
                                <a:rPr lang="en-US" altLang="ko-KR" sz="2000" b="0" i="1" smtClean="0">
                                  <a:solidFill>
                                    <a:sysClr val="windowText" lastClr="000000"/>
                                  </a:solidFill>
                                  <a:latin typeface="Cambria Math" panose="02040503050406030204" pitchFamily="18" charset="0"/>
                                </a:rPr>
                              </m:ctrlPr>
                            </m:fPr>
                            <m:num>
                              <m:sSubSup>
                                <m:sSubSupPr>
                                  <m:ctrlPr>
                                    <a:rPr lang="en-US" altLang="ko-KR" sz="2000" i="1">
                                      <a:solidFill>
                                        <a:sysClr val="windowText" lastClr="000000"/>
                                      </a:solidFill>
                                      <a:latin typeface="Cambria Math" panose="02040503050406030204" pitchFamily="18" charset="0"/>
                                    </a:rPr>
                                  </m:ctrlPr>
                                </m:sSubSup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h</m:t>
                                  </m:r>
                                  <m:r>
                                    <a:rPr lang="en-US" altLang="ko-KR" sz="2000" i="1">
                                      <a:solidFill>
                                        <a:sysClr val="windowText" lastClr="000000"/>
                                      </a:solidFill>
                                      <a:latin typeface="Cambria Math" panose="02040503050406030204" pitchFamily="18" charset="0"/>
                                    </a:rPr>
                                    <m:t>,12</m:t>
                                  </m:r>
                                </m:sub>
                                <m:sup>
                                  <m:r>
                                    <a:rPr lang="en-US" altLang="ko-KR" sz="2000" i="1">
                                      <a:solidFill>
                                        <a:sysClr val="windowText" lastClr="000000"/>
                                      </a:solidFill>
                                      <a:latin typeface="Cambria Math" panose="02040503050406030204" pitchFamily="18" charset="0"/>
                                    </a:rPr>
                                    <m:t>2/3</m:t>
                                  </m:r>
                                </m:sup>
                              </m:sSubSup>
                            </m:num>
                            <m:den>
                              <m:sSubSup>
                                <m:sSubSupPr>
                                  <m:ctrlPr>
                                    <a:rPr lang="en-US" altLang="ko-KR" sz="2000" b="0" i="1" smtClean="0">
                                      <a:solidFill>
                                        <a:sysClr val="windowText" lastClr="000000"/>
                                      </a:solidFill>
                                      <a:latin typeface="Cambria Math" panose="02040503050406030204" pitchFamily="18" charset="0"/>
                                    </a:rPr>
                                  </m:ctrlPr>
                                </m:sSubSupPr>
                                <m:e>
                                  <m:r>
                                    <a:rPr lang="en-US" altLang="ko-KR" sz="2000" b="0" i="1" smtClean="0">
                                      <a:solidFill>
                                        <a:sysClr val="windowText" lastClr="000000"/>
                                      </a:solidFill>
                                      <a:latin typeface="Cambria Math" panose="02040503050406030204" pitchFamily="18" charset="0"/>
                                    </a:rPr>
                                    <m:t>𝑚</m:t>
                                  </m:r>
                                </m:e>
                                <m:sub>
                                  <m:r>
                                    <a:rPr lang="en-US" altLang="ko-KR" sz="2000" b="0" i="1" smtClean="0">
                                      <a:solidFill>
                                        <a:sysClr val="windowText" lastClr="000000"/>
                                      </a:solidFill>
                                      <a:latin typeface="Cambria Math" panose="02040503050406030204" pitchFamily="18" charset="0"/>
                                    </a:rPr>
                                    <m:t>22</m:t>
                                  </m:r>
                                </m:sub>
                                <m:sup>
                                  <m:r>
                                    <a:rPr lang="en-US" altLang="ko-KR" sz="2000" b="0" i="1" smtClean="0">
                                      <a:solidFill>
                                        <a:sysClr val="windowText" lastClr="000000"/>
                                      </a:solidFill>
                                      <a:latin typeface="Cambria Math" panose="02040503050406030204" pitchFamily="18" charset="0"/>
                                    </a:rPr>
                                    <m:t>2</m:t>
                                  </m:r>
                                </m:sup>
                              </m:sSubSup>
                            </m:den>
                          </m:f>
                        </m:e>
                      </m:rad>
                    </m:oMath>
                  </m:oMathPara>
                </a14:m>
                <a:endParaRPr lang="en-US" altLang="ko-KR" sz="2000" dirty="0">
                  <a:solidFill>
                    <a:sysClr val="windowText" lastClr="000000"/>
                  </a:solidFill>
                </a:endParaRPr>
              </a:p>
              <a:p>
                <a:pPr marL="0" indent="0">
                  <a:buNone/>
                </a:pPr>
                <a:endParaRPr lang="en-US" altLang="ko-KR" sz="2000" dirty="0">
                  <a:solidFill>
                    <a:sysClr val="windowText" lastClr="000000"/>
                  </a:solidFill>
                </a:endParaRPr>
              </a:p>
              <a:p>
                <a:r>
                  <a:rPr lang="en-US" altLang="ko-KR" sz="2000" dirty="0">
                    <a:solidFill>
                      <a:sysClr val="windowText" lastClr="000000"/>
                    </a:solidFill>
                  </a:rPr>
                  <a:t>Large </a:t>
                </a:r>
                <a14:m>
                  <m:oMath xmlns:m="http://schemas.openxmlformats.org/officeDocument/2006/math">
                    <m:r>
                      <a:rPr lang="en-US" altLang="ko-KR" sz="2000" b="0" i="1" smtClean="0">
                        <a:solidFill>
                          <a:sysClr val="windowText" lastClr="000000"/>
                        </a:solidFill>
                        <a:latin typeface="Cambria Math" panose="02040503050406030204" pitchFamily="18" charset="0"/>
                      </a:rPr>
                      <m:t>𝜆</m:t>
                    </m:r>
                  </m:oMath>
                </a14:m>
                <a:r>
                  <a:rPr lang="en-US" altLang="ko-KR" sz="2000" dirty="0">
                    <a:solidFill>
                      <a:sysClr val="windowText" lastClr="000000"/>
                    </a:solidFill>
                  </a:rPr>
                  <a:t> </a:t>
                </a:r>
                <a:r>
                  <a:rPr lang="ko-KR" altLang="en-US" sz="2000" dirty="0">
                    <a:solidFill>
                      <a:sysClr val="windowText" lastClr="000000"/>
                    </a:solidFill>
                  </a:rPr>
                  <a:t>⇒ </a:t>
                </a:r>
                <a:r>
                  <a:rPr lang="en-US" altLang="ko-KR" sz="2000" dirty="0">
                    <a:solidFill>
                      <a:sysClr val="windowText" lastClr="000000"/>
                    </a:solidFill>
                  </a:rPr>
                  <a:t>Thomas-Fermi limit</a:t>
                </a:r>
              </a:p>
              <a:p>
                <a:endParaRPr lang="en-US" altLang="ko-KR" sz="2000" dirty="0">
                  <a:solidFill>
                    <a:sysClr val="windowText" lastClr="000000"/>
                  </a:solidFill>
                </a:endParaRPr>
              </a:p>
              <a:p>
                <a:pPr marL="0" indent="0">
                  <a:buNone/>
                </a:pPr>
                <a14:m>
                  <m:oMathPara xmlns:m="http://schemas.openxmlformats.org/officeDocument/2006/math">
                    <m:oMathParaPr>
                      <m:jc m:val="centerGroup"/>
                    </m:oMathParaPr>
                    <m:oMath xmlns:m="http://schemas.openxmlformats.org/officeDocument/2006/math">
                      <m:f>
                        <m:fPr>
                          <m:ctrlPr>
                            <a:rPr lang="en-US" altLang="ko-KR" sz="2000" b="0" i="1" smtClean="0">
                              <a:solidFill>
                                <a:sysClr val="windowText" lastClr="000000"/>
                              </a:solidFill>
                              <a:latin typeface="Cambria Math" panose="02040503050406030204" pitchFamily="18" charset="0"/>
                            </a:rPr>
                          </m:ctrlPr>
                        </m:fPr>
                        <m:num>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𝑐</m:t>
                              </m:r>
                            </m:sub>
                          </m:sSub>
                        </m:num>
                        <m:den>
                          <m:sSup>
                            <m:sSupPr>
                              <m:ctrlPr>
                                <a:rPr lang="en-US" altLang="ko-KR" sz="2000" b="0" i="1" smtClean="0">
                                  <a:solidFill>
                                    <a:sysClr val="windowText" lastClr="000000"/>
                                  </a:solidFill>
                                  <a:latin typeface="Cambria Math" panose="02040503050406030204" pitchFamily="18" charset="0"/>
                                </a:rPr>
                              </m:ctrlPr>
                            </m:sSupPr>
                            <m:e>
                              <m:r>
                                <a:rPr lang="en-US" altLang="ko-KR" sz="2000" b="0" i="1" smtClean="0">
                                  <a:solidFill>
                                    <a:sysClr val="windowText" lastClr="000000"/>
                                  </a:solidFill>
                                  <a:latin typeface="Cambria Math" panose="02040503050406030204" pitchFamily="18" charset="0"/>
                                </a:rPr>
                                <m:t>10</m:t>
                              </m:r>
                            </m:e>
                            <m:sup>
                              <m:r>
                                <a:rPr lang="en-US" altLang="ko-KR" sz="2000" b="0" i="1" smtClean="0">
                                  <a:solidFill>
                                    <a:sysClr val="windowText" lastClr="000000"/>
                                  </a:solidFill>
                                  <a:latin typeface="Cambria Math" panose="02040503050406030204" pitchFamily="18" charset="0"/>
                                </a:rPr>
                                <m:t>9</m:t>
                              </m:r>
                            </m:sup>
                          </m:sSup>
                          <m:sSub>
                            <m:sSubPr>
                              <m:ctrlPr>
                                <a:rPr lang="en-US" altLang="ko-KR" sz="2000" b="0" i="1" smtClean="0">
                                  <a:solidFill>
                                    <a:sysClr val="windowText" lastClr="000000"/>
                                  </a:solidFill>
                                  <a:latin typeface="Cambria Math" panose="02040503050406030204" pitchFamily="18" charset="0"/>
                                </a:rPr>
                              </m:ctrlPr>
                            </m:sSubPr>
                            <m:e>
                              <m:r>
                                <a:rPr lang="en-US" altLang="ko-KR" sz="2000" b="0" i="1" smtClean="0">
                                  <a:solidFill>
                                    <a:sysClr val="windowText" lastClr="000000"/>
                                  </a:solidFill>
                                  <a:latin typeface="Cambria Math" panose="02040503050406030204" pitchFamily="18" charset="0"/>
                                </a:rPr>
                                <m:t>𝑀</m:t>
                              </m:r>
                            </m:e>
                            <m:sub>
                              <m:r>
                                <a:rPr lang="en-US" altLang="ko-KR" sz="2000" b="0" i="1" smtClean="0">
                                  <a:solidFill>
                                    <a:sysClr val="windowText" lastClr="000000"/>
                                  </a:solidFill>
                                  <a:latin typeface="Cambria Math" panose="02040503050406030204" pitchFamily="18" charset="0"/>
                                </a:rPr>
                                <m:t>⊙</m:t>
                              </m:r>
                            </m:sub>
                          </m:sSub>
                        </m:den>
                      </m:f>
                      <m:r>
                        <a:rPr lang="en-US" altLang="ko-KR" sz="2000" b="0" i="1" smtClean="0">
                          <a:solidFill>
                            <a:sysClr val="windowText" lastClr="000000"/>
                          </a:solidFill>
                          <a:latin typeface="Cambria Math" panose="02040503050406030204" pitchFamily="18" charset="0"/>
                        </a:rPr>
                        <m:t>=1.16</m:t>
                      </m:r>
                      <m:sSup>
                        <m:sSupPr>
                          <m:ctrlPr>
                            <a:rPr lang="en-US" altLang="ko-KR" sz="2000" b="0" i="1" smtClean="0">
                              <a:solidFill>
                                <a:sysClr val="windowText" lastClr="000000"/>
                              </a:solidFill>
                              <a:latin typeface="Cambria Math" panose="02040503050406030204" pitchFamily="18" charset="0"/>
                            </a:rPr>
                          </m:ctrlPr>
                        </m:sSupPr>
                        <m:e>
                          <m:d>
                            <m:dPr>
                              <m:ctrlPr>
                                <a:rPr lang="en-US" altLang="ko-KR" sz="2000" b="0" i="1" smtClean="0">
                                  <a:solidFill>
                                    <a:sysClr val="windowText" lastClr="000000"/>
                                  </a:solidFill>
                                  <a:latin typeface="Cambria Math" panose="02040503050406030204" pitchFamily="18" charset="0"/>
                                </a:rPr>
                              </m:ctrlPr>
                            </m:dPr>
                            <m:e>
                              <m:f>
                                <m:fPr>
                                  <m:ctrlPr>
                                    <a:rPr lang="en-US" altLang="ko-KR" sz="2000" b="0" i="1" smtClean="0">
                                      <a:solidFill>
                                        <a:sysClr val="windowText" lastClr="000000"/>
                                      </a:solidFill>
                                      <a:latin typeface="Cambria Math" panose="02040503050406030204" pitchFamily="18" charset="0"/>
                                    </a:rPr>
                                  </m:ctrlPr>
                                </m:fPr>
                                <m:num>
                                  <m:sSub>
                                    <m:sSubPr>
                                      <m:ctrlPr>
                                        <a:rPr lang="en-US" altLang="ko-KR" sz="2000" b="0" i="1" smtClean="0">
                                          <a:solidFill>
                                            <a:sysClr val="windowText" lastClr="000000"/>
                                          </a:solidFill>
                                          <a:latin typeface="Cambria Math" panose="02040503050406030204" pitchFamily="18" charset="0"/>
                                        </a:rPr>
                                      </m:ctrlPr>
                                    </m:sSubPr>
                                    <m:e>
                                      <m:r>
                                        <a:rPr lang="en-US" altLang="ko-KR" sz="2000" b="0" i="1" smtClean="0">
                                          <a:solidFill>
                                            <a:sysClr val="windowText" lastClr="000000"/>
                                          </a:solidFill>
                                          <a:latin typeface="Cambria Math" panose="02040503050406030204" pitchFamily="18" charset="0"/>
                                        </a:rPr>
                                        <m:t>𝑀</m:t>
                                      </m:r>
                                    </m:e>
                                    <m:sub>
                                      <m:r>
                                        <a:rPr lang="en-US" altLang="ko-KR" sz="2000" b="0" i="1" smtClean="0">
                                          <a:solidFill>
                                            <a:sysClr val="windowText" lastClr="000000"/>
                                          </a:solidFill>
                                          <a:latin typeface="Cambria Math" panose="02040503050406030204" pitchFamily="18" charset="0"/>
                                        </a:rPr>
                                        <m:t>h</m:t>
                                      </m:r>
                                    </m:sub>
                                  </m:sSub>
                                </m:num>
                                <m:den>
                                  <m:sSup>
                                    <m:sSupPr>
                                      <m:ctrlPr>
                                        <a:rPr lang="en-US" altLang="ko-KR" sz="2000" b="0" i="1" smtClean="0">
                                          <a:solidFill>
                                            <a:sysClr val="windowText" lastClr="000000"/>
                                          </a:solidFill>
                                          <a:latin typeface="Cambria Math" panose="02040503050406030204" pitchFamily="18" charset="0"/>
                                        </a:rPr>
                                      </m:ctrlPr>
                                    </m:sSupPr>
                                    <m:e>
                                      <m:r>
                                        <a:rPr lang="en-US" altLang="ko-KR" sz="2000" b="0" i="1" smtClean="0">
                                          <a:solidFill>
                                            <a:sysClr val="windowText" lastClr="000000"/>
                                          </a:solidFill>
                                          <a:latin typeface="Cambria Math" panose="02040503050406030204" pitchFamily="18" charset="0"/>
                                        </a:rPr>
                                        <m:t>10</m:t>
                                      </m:r>
                                    </m:e>
                                    <m:sup>
                                      <m:r>
                                        <a:rPr lang="en-US" altLang="ko-KR" sz="2000" b="0" i="1" smtClean="0">
                                          <a:solidFill>
                                            <a:sysClr val="windowText" lastClr="000000"/>
                                          </a:solidFill>
                                          <a:latin typeface="Cambria Math" panose="02040503050406030204" pitchFamily="18" charset="0"/>
                                        </a:rPr>
                                        <m:t>12</m:t>
                                      </m:r>
                                    </m:sup>
                                  </m:sSup>
                                  <m:sSub>
                                    <m:sSubPr>
                                      <m:ctrlPr>
                                        <a:rPr lang="en-US" altLang="ko-KR" sz="2000" b="0" i="1" smtClean="0">
                                          <a:solidFill>
                                            <a:sysClr val="windowText" lastClr="000000"/>
                                          </a:solidFill>
                                          <a:latin typeface="Cambria Math" panose="02040503050406030204" pitchFamily="18" charset="0"/>
                                        </a:rPr>
                                      </m:ctrlPr>
                                    </m:sSubPr>
                                    <m:e>
                                      <m:r>
                                        <a:rPr lang="en-US" altLang="ko-KR" sz="2000" b="0" i="1" smtClean="0">
                                          <a:solidFill>
                                            <a:sysClr val="windowText" lastClr="000000"/>
                                          </a:solidFill>
                                          <a:latin typeface="Cambria Math" panose="02040503050406030204" pitchFamily="18" charset="0"/>
                                        </a:rPr>
                                        <m:t>𝑀</m:t>
                                      </m:r>
                                    </m:e>
                                    <m:sub>
                                      <m:r>
                                        <a:rPr lang="en-US" altLang="ko-KR" sz="2000" b="0" i="1" smtClean="0">
                                          <a:solidFill>
                                            <a:sysClr val="windowText" lastClr="000000"/>
                                          </a:solidFill>
                                          <a:latin typeface="Cambria Math" panose="02040503050406030204" pitchFamily="18" charset="0"/>
                                        </a:rPr>
                                        <m:t>⊙</m:t>
                                      </m:r>
                                    </m:sub>
                                  </m:sSub>
                                </m:den>
                              </m:f>
                            </m:e>
                          </m:d>
                        </m:e>
                        <m:sup>
                          <m:r>
                            <a:rPr lang="en-US" altLang="ko-KR" sz="2000" b="0" i="1" smtClean="0">
                              <a:solidFill>
                                <a:sysClr val="windowText" lastClr="000000"/>
                              </a:solidFill>
                              <a:latin typeface="Cambria Math" panose="02040503050406030204" pitchFamily="18" charset="0"/>
                            </a:rPr>
                            <m:t>2/3</m:t>
                          </m:r>
                        </m:sup>
                      </m:sSup>
                      <m:sSup>
                        <m:sSupPr>
                          <m:ctrlPr>
                            <a:rPr lang="en-US" altLang="ko-KR" sz="2000" b="0" i="1" smtClean="0">
                              <a:solidFill>
                                <a:sysClr val="windowText" lastClr="000000"/>
                              </a:solidFill>
                              <a:latin typeface="Cambria Math" panose="02040503050406030204" pitchFamily="18" charset="0"/>
                            </a:rPr>
                          </m:ctrlPr>
                        </m:sSupPr>
                        <m:e>
                          <m:d>
                            <m:dPr>
                              <m:ctrlPr>
                                <a:rPr lang="en-US" altLang="ko-KR" sz="2000" b="0" i="1" smtClean="0">
                                  <a:solidFill>
                                    <a:sysClr val="windowText" lastClr="000000"/>
                                  </a:solidFill>
                                  <a:latin typeface="Cambria Math" panose="02040503050406030204" pitchFamily="18" charset="0"/>
                                </a:rPr>
                              </m:ctrlPr>
                            </m:dPr>
                            <m:e>
                              <m:f>
                                <m:fPr>
                                  <m:ctrlPr>
                                    <a:rPr lang="en-US" altLang="ko-KR" sz="2000" b="0" i="1" smtClean="0">
                                      <a:solidFill>
                                        <a:sysClr val="windowText" lastClr="000000"/>
                                      </a:solidFill>
                                      <a:latin typeface="Cambria Math" panose="02040503050406030204" pitchFamily="18" charset="0"/>
                                    </a:rPr>
                                  </m:ctrlPr>
                                </m:fPr>
                                <m:num>
                                  <m:r>
                                    <a:rPr lang="en-US" altLang="ko-KR" sz="2000" b="0" i="1" smtClean="0">
                                      <a:solidFill>
                                        <a:sysClr val="windowText" lastClr="000000"/>
                                      </a:solidFill>
                                      <a:latin typeface="Cambria Math" panose="02040503050406030204" pitchFamily="18" charset="0"/>
                                    </a:rPr>
                                    <m:t>10</m:t>
                                  </m:r>
                                  <m:r>
                                    <m:rPr>
                                      <m:sty m:val="p"/>
                                    </m:rPr>
                                    <a:rPr lang="en-US" altLang="ko-KR" sz="2000" b="0" i="1" smtClean="0">
                                      <a:solidFill>
                                        <a:sysClr val="windowText" lastClr="000000"/>
                                      </a:solidFill>
                                      <a:latin typeface="Cambria Math" panose="02040503050406030204" pitchFamily="18" charset="0"/>
                                    </a:rPr>
                                    <m:t>eV</m:t>
                                  </m:r>
                                </m:num>
                                <m:den>
                                  <m:sSub>
                                    <m:sSubPr>
                                      <m:ctrlPr>
                                        <a:rPr lang="en-US" altLang="ko-KR" sz="2000" b="0" i="1" smtClean="0">
                                          <a:solidFill>
                                            <a:sysClr val="windowText" lastClr="000000"/>
                                          </a:solidFill>
                                          <a:latin typeface="Cambria Math" panose="02040503050406030204" pitchFamily="18" charset="0"/>
                                        </a:rPr>
                                      </m:ctrlPr>
                                    </m:sSubPr>
                                    <m:e>
                                      <m:r>
                                        <a:rPr lang="en-US" altLang="ko-KR" sz="2000" b="0" i="1" smtClean="0">
                                          <a:solidFill>
                                            <a:sysClr val="windowText" lastClr="000000"/>
                                          </a:solidFill>
                                          <a:latin typeface="Cambria Math" panose="02040503050406030204" pitchFamily="18" charset="0"/>
                                        </a:rPr>
                                        <m:t>𝑚</m:t>
                                      </m:r>
                                    </m:e>
                                    <m:sub>
                                      <m:r>
                                        <a:rPr lang="en-US" altLang="ko-KR" sz="2000" b="0" i="1" smtClean="0">
                                          <a:solidFill>
                                            <a:sysClr val="windowText" lastClr="000000"/>
                                          </a:solidFill>
                                          <a:latin typeface="Cambria Math" panose="02040503050406030204" pitchFamily="18" charset="0"/>
                                        </a:rPr>
                                        <m:t>𝜙</m:t>
                                      </m:r>
                                    </m:sub>
                                  </m:sSub>
                                  <m:r>
                                    <a:rPr lang="en-US" altLang="ko-KR" sz="2000" b="0" i="1" smtClean="0">
                                      <a:solidFill>
                                        <a:sysClr val="windowText" lastClr="000000"/>
                                      </a:solidFill>
                                      <a:latin typeface="Cambria Math" panose="02040503050406030204" pitchFamily="18" charset="0"/>
                                    </a:rPr>
                                    <m:t>/</m:t>
                                  </m:r>
                                  <m:sSup>
                                    <m:sSupPr>
                                      <m:ctrlPr>
                                        <a:rPr lang="en-US" altLang="ko-KR" sz="2000" b="0" i="1" smtClean="0">
                                          <a:solidFill>
                                            <a:sysClr val="windowText" lastClr="000000"/>
                                          </a:solidFill>
                                          <a:latin typeface="Cambria Math" panose="02040503050406030204" pitchFamily="18" charset="0"/>
                                        </a:rPr>
                                      </m:ctrlPr>
                                    </m:sSupPr>
                                    <m:e>
                                      <m:r>
                                        <a:rPr lang="en-US" altLang="ko-KR" sz="2000" b="0" i="1" smtClean="0">
                                          <a:solidFill>
                                            <a:sysClr val="windowText" lastClr="000000"/>
                                          </a:solidFill>
                                          <a:latin typeface="Cambria Math" panose="02040503050406030204" pitchFamily="18" charset="0"/>
                                        </a:rPr>
                                        <m:t>𝜆</m:t>
                                      </m:r>
                                    </m:e>
                                    <m:sup>
                                      <m:r>
                                        <a:rPr lang="en-US" altLang="ko-KR" sz="2000" b="0" i="1" smtClean="0">
                                          <a:solidFill>
                                            <a:sysClr val="windowText" lastClr="000000"/>
                                          </a:solidFill>
                                          <a:latin typeface="Cambria Math" panose="02040503050406030204" pitchFamily="18" charset="0"/>
                                        </a:rPr>
                                        <m:t>1/4</m:t>
                                      </m:r>
                                    </m:sup>
                                  </m:sSup>
                                </m:den>
                              </m:f>
                            </m:e>
                          </m:d>
                        </m:e>
                        <m:sup>
                          <m:r>
                            <a:rPr lang="en-US" altLang="ko-KR" sz="2000" b="0" i="1" smtClean="0">
                              <a:solidFill>
                                <a:sysClr val="windowText" lastClr="000000"/>
                              </a:solidFill>
                              <a:latin typeface="Cambria Math" panose="02040503050406030204" pitchFamily="18" charset="0"/>
                            </a:rPr>
                            <m:t>2</m:t>
                          </m:r>
                        </m:sup>
                      </m:sSup>
                    </m:oMath>
                  </m:oMathPara>
                </a14:m>
                <a:endParaRPr lang="en-US" altLang="ko-KR" sz="2000" dirty="0">
                  <a:solidFill>
                    <a:sysClr val="windowText" lastClr="000000"/>
                  </a:solidFill>
                </a:endParaRPr>
              </a:p>
            </p:txBody>
          </p:sp>
        </mc:Choice>
        <mc:Fallback xmlns="">
          <p:sp>
            <p:nvSpPr>
              <p:cNvPr id="12" name="내용 개체 틀 2">
                <a:extLst>
                  <a:ext uri="{FF2B5EF4-FFF2-40B4-BE49-F238E27FC236}">
                    <a16:creationId xmlns:a16="http://schemas.microsoft.com/office/drawing/2014/main" id="{B5C26E54-4E80-4366-550F-BCEFEF9C000C}"/>
                  </a:ext>
                </a:extLst>
              </p:cNvPr>
              <p:cNvSpPr txBox="1">
                <a:spLocks noRot="1" noChangeAspect="1" noMove="1" noResize="1" noEditPoints="1" noAdjustHandles="1" noChangeArrowheads="1" noChangeShapeType="1" noTextEdit="1"/>
              </p:cNvSpPr>
              <p:nvPr/>
            </p:nvSpPr>
            <p:spPr>
              <a:xfrm>
                <a:off x="0" y="1669373"/>
                <a:ext cx="6095998" cy="4477427"/>
              </a:xfrm>
              <a:prstGeom prst="rect">
                <a:avLst/>
              </a:prstGeom>
              <a:blipFill>
                <a:blip r:embed="rId5"/>
                <a:stretch>
                  <a:fillRect l="-900" t="-1499"/>
                </a:stretch>
              </a:blipFill>
            </p:spPr>
            <p:txBody>
              <a:bodyPr/>
              <a:lstStyle/>
              <a:p>
                <a:r>
                  <a:rPr lang="ko-KR" altLang="en-US">
                    <a:noFill/>
                  </a:rPr>
                  <a:t> </a:t>
                </a:r>
              </a:p>
            </p:txBody>
          </p:sp>
        </mc:Fallback>
      </mc:AlternateContent>
      <p:sp>
        <p:nvSpPr>
          <p:cNvPr id="14" name="TextBox 13">
            <a:extLst>
              <a:ext uri="{FF2B5EF4-FFF2-40B4-BE49-F238E27FC236}">
                <a16:creationId xmlns:a16="http://schemas.microsoft.com/office/drawing/2014/main" id="{411FA87F-2ADE-CF67-CD14-0F0ADE335178}"/>
              </a:ext>
            </a:extLst>
          </p:cNvPr>
          <p:cNvSpPr txBox="1"/>
          <p:nvPr/>
        </p:nvSpPr>
        <p:spPr>
          <a:xfrm>
            <a:off x="8275322" y="1175894"/>
            <a:ext cx="3627118" cy="307777"/>
          </a:xfrm>
          <a:prstGeom prst="rect">
            <a:avLst/>
          </a:prstGeom>
          <a:solidFill>
            <a:srgbClr val="FFFFFF">
              <a:alpha val="0"/>
            </a:srgbClr>
          </a:solidFill>
        </p:spPr>
        <p:txBody>
          <a:bodyPr wrap="square" rtlCol="0">
            <a:spAutoFit/>
          </a:bodyPr>
          <a:lstStyle/>
          <a:p>
            <a:pPr algn="r"/>
            <a:r>
              <a:rPr lang="en-US" altLang="ko-KR" sz="1400" dirty="0">
                <a:latin typeface="Arial" panose="020B0604020202020204" pitchFamily="34" charset="0"/>
                <a:cs typeface="Arial" panose="020B0604020202020204" pitchFamily="34" charset="0"/>
              </a:rPr>
              <a:t>[Padilla et al. 2010.12716]</a:t>
            </a:r>
            <a:endParaRPr lang="ko-KR" altLang="en-US" sz="1400" dirty="0">
              <a:latin typeface="Arial" panose="020B0604020202020204" pitchFamily="34" charset="0"/>
              <a:cs typeface="Arial" panose="020B0604020202020204" pitchFamily="34" charset="0"/>
            </a:endParaRPr>
          </a:p>
        </p:txBody>
      </p:sp>
      <p:cxnSp>
        <p:nvCxnSpPr>
          <p:cNvPr id="10" name="직선 연결선 9">
            <a:extLst>
              <a:ext uri="{FF2B5EF4-FFF2-40B4-BE49-F238E27FC236}">
                <a16:creationId xmlns:a16="http://schemas.microsoft.com/office/drawing/2014/main" id="{94F6EA04-24EF-E745-7ED9-F0618A9E3603}"/>
              </a:ext>
            </a:extLst>
          </p:cNvPr>
          <p:cNvCxnSpPr>
            <a:cxnSpLocks/>
          </p:cNvCxnSpPr>
          <p:nvPr/>
        </p:nvCxnSpPr>
        <p:spPr>
          <a:xfrm>
            <a:off x="6096000" y="1625938"/>
            <a:ext cx="0" cy="467326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내용 개체 틀 2">
                <a:extLst>
                  <a:ext uri="{FF2B5EF4-FFF2-40B4-BE49-F238E27FC236}">
                    <a16:creationId xmlns:a16="http://schemas.microsoft.com/office/drawing/2014/main" id="{8F3C0C7F-E484-39E6-879B-B7C8E94A6CB0}"/>
                  </a:ext>
                </a:extLst>
              </p:cNvPr>
              <p:cNvSpPr txBox="1">
                <a:spLocks/>
              </p:cNvSpPr>
              <p:nvPr/>
            </p:nvSpPr>
            <p:spPr>
              <a:xfrm>
                <a:off x="6096002" y="1669373"/>
                <a:ext cx="6095998" cy="4477427"/>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solidFill>
                      <a:sysClr val="windowText" lastClr="000000"/>
                    </a:solidFill>
                  </a:rPr>
                  <a:t>Mocz (2017) : Virial Energy Tracing</a:t>
                </a:r>
              </a:p>
              <a:p>
                <a:r>
                  <a:rPr lang="en-US" altLang="ko-KR" sz="2000" dirty="0">
                    <a:solidFill>
                      <a:sysClr val="windowText" lastClr="000000"/>
                    </a:solidFill>
                  </a:rPr>
                  <a:t>Using Mass-radius relation of soliton core</a:t>
                </a:r>
              </a:p>
              <a:p>
                <a:endParaRPr lang="en-US" altLang="ko-KR" sz="2000" dirty="0">
                  <a:solidFill>
                    <a:sysClr val="windowText" lastClr="000000"/>
                  </a:solidFill>
                </a:endParaRPr>
              </a:p>
              <a:p>
                <a:pPr marL="0" indent="0">
                  <a:buNone/>
                </a:pPr>
                <a14:m>
                  <m:oMathPara xmlns:m="http://schemas.openxmlformats.org/officeDocument/2006/math">
                    <m:oMathParaPr>
                      <m:jc m:val="centerGroup"/>
                    </m:oMathParaPr>
                    <m:oMath xmlns:m="http://schemas.openxmlformats.org/officeDocument/2006/math">
                      <m:sSubSup>
                        <m:sSubSupPr>
                          <m:ctrlPr>
                            <a:rPr lang="en-US" altLang="ko-KR" sz="2000" b="0" i="1" smtClean="0">
                              <a:solidFill>
                                <a:sysClr val="windowText" lastClr="000000"/>
                              </a:solidFill>
                              <a:latin typeface="Cambria Math" panose="02040503050406030204" pitchFamily="18" charset="0"/>
                            </a:rPr>
                          </m:ctrlPr>
                        </m:sSubSup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𝑐</m:t>
                          </m:r>
                          <m:r>
                            <a:rPr lang="en-US" altLang="ko-KR" sz="2000" i="1">
                              <a:solidFill>
                                <a:sysClr val="windowText" lastClr="000000"/>
                              </a:solidFill>
                              <a:latin typeface="Cambria Math" panose="02040503050406030204" pitchFamily="18" charset="0"/>
                            </a:rPr>
                            <m:t>,9</m:t>
                          </m:r>
                        </m:sub>
                        <m:sup>
                          <m:r>
                            <a:rPr lang="en-US" altLang="ko-KR" sz="2000" b="0" i="1" smtClean="0">
                              <a:solidFill>
                                <a:sysClr val="windowText" lastClr="000000"/>
                              </a:solidFill>
                              <a:latin typeface="Cambria Math" panose="02040503050406030204" pitchFamily="18" charset="0"/>
                            </a:rPr>
                            <m:t>2</m:t>
                          </m:r>
                        </m:sup>
                      </m:sSubSup>
                      <m:r>
                        <a:rPr lang="en-US" altLang="ko-KR" sz="2000" i="1">
                          <a:solidFill>
                            <a:sysClr val="windowText" lastClr="000000"/>
                          </a:solidFill>
                          <a:latin typeface="Cambria Math" panose="02040503050406030204" pitchFamily="18" charset="0"/>
                        </a:rPr>
                        <m:t>=</m:t>
                      </m:r>
                      <m:r>
                        <a:rPr lang="en-US" altLang="ko-KR" sz="2000" b="0" i="1" smtClean="0">
                          <a:solidFill>
                            <a:sysClr val="windowText" lastClr="000000"/>
                          </a:solidFill>
                          <a:latin typeface="Cambria Math" panose="02040503050406030204" pitchFamily="18" charset="0"/>
                        </a:rPr>
                        <m:t>47.5</m:t>
                      </m:r>
                      <m:f>
                        <m:fPr>
                          <m:ctrlPr>
                            <a:rPr lang="en-US" altLang="ko-KR" sz="2000" i="1">
                              <a:solidFill>
                                <a:sysClr val="windowText" lastClr="000000"/>
                              </a:solidFill>
                              <a:latin typeface="Cambria Math" panose="02040503050406030204" pitchFamily="18" charset="0"/>
                            </a:rPr>
                          </m:ctrlPr>
                        </m:fPr>
                        <m:num>
                          <m:sSubSup>
                            <m:sSubSupPr>
                              <m:ctrlPr>
                                <a:rPr lang="en-US" altLang="ko-KR" sz="2000" i="1">
                                  <a:solidFill>
                                    <a:sysClr val="windowText" lastClr="000000"/>
                                  </a:solidFill>
                                  <a:latin typeface="Cambria Math" panose="02040503050406030204" pitchFamily="18" charset="0"/>
                                </a:rPr>
                              </m:ctrlPr>
                            </m:sSubSup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h</m:t>
                              </m:r>
                              <m:r>
                                <a:rPr lang="en-US" altLang="ko-KR" sz="2000" i="1">
                                  <a:solidFill>
                                    <a:sysClr val="windowText" lastClr="000000"/>
                                  </a:solidFill>
                                  <a:latin typeface="Cambria Math" panose="02040503050406030204" pitchFamily="18" charset="0"/>
                                </a:rPr>
                                <m:t>,12</m:t>
                              </m:r>
                            </m:sub>
                            <m:sup>
                              <m:r>
                                <a:rPr lang="en-US" altLang="ko-KR" sz="2000" b="0" i="1" smtClean="0">
                                  <a:solidFill>
                                    <a:sysClr val="windowText" lastClr="000000"/>
                                  </a:solidFill>
                                  <a:latin typeface="Cambria Math" panose="02040503050406030204" pitchFamily="18" charset="0"/>
                                </a:rPr>
                                <m:t>5</m:t>
                              </m:r>
                              <m:r>
                                <a:rPr lang="en-US" altLang="ko-KR" sz="2000" i="1">
                                  <a:solidFill>
                                    <a:sysClr val="windowText" lastClr="000000"/>
                                  </a:solidFill>
                                  <a:latin typeface="Cambria Math" panose="02040503050406030204" pitchFamily="18" charset="0"/>
                                </a:rPr>
                                <m:t>/</m:t>
                              </m:r>
                              <m:r>
                                <a:rPr lang="en-US" altLang="ko-KR" sz="2000" b="0" i="1" smtClean="0">
                                  <a:solidFill>
                                    <a:sysClr val="windowText" lastClr="000000"/>
                                  </a:solidFill>
                                  <a:latin typeface="Cambria Math" panose="02040503050406030204" pitchFamily="18" charset="0"/>
                                </a:rPr>
                                <m:t>6</m:t>
                              </m:r>
                            </m:sup>
                          </m:sSubSup>
                        </m:num>
                        <m:den>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𝑚</m:t>
                              </m:r>
                            </m:e>
                            <m:sub>
                              <m:r>
                                <a:rPr lang="en-US" altLang="ko-KR" sz="2000" i="1">
                                  <a:solidFill>
                                    <a:sysClr val="windowText" lastClr="000000"/>
                                  </a:solidFill>
                                  <a:latin typeface="Cambria Math" panose="02040503050406030204" pitchFamily="18" charset="0"/>
                                </a:rPr>
                                <m:t>22</m:t>
                              </m:r>
                            </m:sub>
                          </m:sSub>
                        </m:den>
                      </m:f>
                      <m:rad>
                        <m:radPr>
                          <m:degHide m:val="on"/>
                          <m:ctrlPr>
                            <a:rPr lang="en-US" altLang="ko-KR" sz="2000" i="1">
                              <a:solidFill>
                                <a:sysClr val="windowText" lastClr="000000"/>
                              </a:solidFill>
                              <a:latin typeface="Cambria Math" panose="02040503050406030204" pitchFamily="18" charset="0"/>
                            </a:rPr>
                          </m:ctrlPr>
                        </m:radPr>
                        <m:deg/>
                        <m:e>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𝑐</m:t>
                              </m:r>
                              <m:r>
                                <a:rPr lang="en-US" altLang="ko-KR" sz="2000" i="1">
                                  <a:solidFill>
                                    <a:sysClr val="windowText" lastClr="000000"/>
                                  </a:solidFill>
                                  <a:latin typeface="Cambria Math" panose="02040503050406030204" pitchFamily="18" charset="0"/>
                                </a:rPr>
                                <m:t>,9</m:t>
                              </m:r>
                            </m:sub>
                          </m:sSub>
                          <m:r>
                            <a:rPr lang="en-US" altLang="ko-KR" sz="2000" i="1">
                              <a:solidFill>
                                <a:sysClr val="windowText" lastClr="000000"/>
                              </a:solidFill>
                              <a:latin typeface="Cambria Math" panose="02040503050406030204" pitchFamily="18" charset="0"/>
                            </a:rPr>
                            <m:t>+7.94×</m:t>
                          </m:r>
                          <m:sSup>
                            <m:sSupPr>
                              <m:ctrlPr>
                                <a:rPr lang="en-US" altLang="ko-KR" sz="2000" i="1">
                                  <a:solidFill>
                                    <a:sysClr val="windowText" lastClr="000000"/>
                                  </a:solidFill>
                                  <a:latin typeface="Cambria Math" panose="02040503050406030204" pitchFamily="18" charset="0"/>
                                </a:rPr>
                              </m:ctrlPr>
                            </m:sSupPr>
                            <m:e>
                              <m:r>
                                <a:rPr lang="en-US" altLang="ko-KR" sz="2000" i="1">
                                  <a:solidFill>
                                    <a:sysClr val="windowText" lastClr="000000"/>
                                  </a:solidFill>
                                  <a:latin typeface="Cambria Math" panose="02040503050406030204" pitchFamily="18" charset="0"/>
                                </a:rPr>
                                <m:t>10</m:t>
                              </m:r>
                            </m:e>
                            <m:sup>
                              <m:r>
                                <a:rPr lang="en-US" altLang="ko-KR" sz="2000" i="1">
                                  <a:solidFill>
                                    <a:sysClr val="windowText" lastClr="000000"/>
                                  </a:solidFill>
                                  <a:latin typeface="Cambria Math" panose="02040503050406030204" pitchFamily="18" charset="0"/>
                                </a:rPr>
                                <m:t>9</m:t>
                              </m:r>
                              <m:r>
                                <a:rPr lang="en-US" altLang="ko-KR" sz="2000" b="0" i="1" smtClean="0">
                                  <a:solidFill>
                                    <a:sysClr val="windowText" lastClr="000000"/>
                                  </a:solidFill>
                                  <a:latin typeface="Cambria Math" panose="02040503050406030204" pitchFamily="18" charset="0"/>
                                </a:rPr>
                                <m:t>4</m:t>
                              </m:r>
                            </m:sup>
                          </m:sSup>
                          <m:r>
                            <a:rPr lang="en-US" altLang="ko-KR" sz="2000" i="1">
                              <a:solidFill>
                                <a:sysClr val="windowText" lastClr="000000"/>
                              </a:solidFill>
                              <a:latin typeface="Cambria Math" panose="02040503050406030204" pitchFamily="18" charset="0"/>
                            </a:rPr>
                            <m:t>𝜆</m:t>
                          </m:r>
                          <m:f>
                            <m:fPr>
                              <m:ctrlPr>
                                <a:rPr lang="en-US" altLang="ko-KR" sz="2000" i="1">
                                  <a:solidFill>
                                    <a:sysClr val="windowText" lastClr="000000"/>
                                  </a:solidFill>
                                  <a:latin typeface="Cambria Math" panose="02040503050406030204" pitchFamily="18" charset="0"/>
                                </a:rPr>
                              </m:ctrlPr>
                            </m:fPr>
                            <m:num>
                              <m:sSubSup>
                                <m:sSubSupPr>
                                  <m:ctrlPr>
                                    <a:rPr lang="en-US" altLang="ko-KR" sz="2000" i="1">
                                      <a:solidFill>
                                        <a:sysClr val="windowText" lastClr="000000"/>
                                      </a:solidFill>
                                      <a:latin typeface="Cambria Math" panose="02040503050406030204" pitchFamily="18" charset="0"/>
                                    </a:rPr>
                                  </m:ctrlPr>
                                </m:sSubSup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h</m:t>
                                  </m:r>
                                  <m:r>
                                    <a:rPr lang="en-US" altLang="ko-KR" sz="2000" i="1">
                                      <a:solidFill>
                                        <a:sysClr val="windowText" lastClr="000000"/>
                                      </a:solidFill>
                                      <a:latin typeface="Cambria Math" panose="02040503050406030204" pitchFamily="18" charset="0"/>
                                    </a:rPr>
                                    <m:t>,12</m:t>
                                  </m:r>
                                </m:sub>
                                <m:sup>
                                  <m:r>
                                    <a:rPr lang="en-US" altLang="ko-KR" sz="2000" i="1">
                                      <a:solidFill>
                                        <a:sysClr val="windowText" lastClr="000000"/>
                                      </a:solidFill>
                                      <a:latin typeface="Cambria Math" panose="02040503050406030204" pitchFamily="18" charset="0"/>
                                    </a:rPr>
                                    <m:t>5/3</m:t>
                                  </m:r>
                                </m:sup>
                              </m:sSubSup>
                            </m:num>
                            <m:den>
                              <m:sSubSup>
                                <m:sSubSupPr>
                                  <m:ctrlPr>
                                    <a:rPr lang="en-US" altLang="ko-KR" sz="2000" i="1">
                                      <a:solidFill>
                                        <a:sysClr val="windowText" lastClr="000000"/>
                                      </a:solidFill>
                                      <a:latin typeface="Cambria Math" panose="02040503050406030204" pitchFamily="18" charset="0"/>
                                    </a:rPr>
                                  </m:ctrlPr>
                                </m:sSubSupPr>
                                <m:e>
                                  <m:r>
                                    <a:rPr lang="en-US" altLang="ko-KR" sz="2000" i="1">
                                      <a:solidFill>
                                        <a:sysClr val="windowText" lastClr="000000"/>
                                      </a:solidFill>
                                      <a:latin typeface="Cambria Math" panose="02040503050406030204" pitchFamily="18" charset="0"/>
                                    </a:rPr>
                                    <m:t>𝑚</m:t>
                                  </m:r>
                                </m:e>
                                <m:sub>
                                  <m:r>
                                    <a:rPr lang="en-US" altLang="ko-KR" sz="2000" i="1">
                                      <a:solidFill>
                                        <a:sysClr val="windowText" lastClr="000000"/>
                                      </a:solidFill>
                                      <a:latin typeface="Cambria Math" panose="02040503050406030204" pitchFamily="18" charset="0"/>
                                    </a:rPr>
                                    <m:t>22</m:t>
                                  </m:r>
                                </m:sub>
                                <m:sup>
                                  <m:r>
                                    <a:rPr lang="en-US" altLang="ko-KR" sz="2000" i="1">
                                      <a:solidFill>
                                        <a:sysClr val="windowText" lastClr="000000"/>
                                      </a:solidFill>
                                      <a:latin typeface="Cambria Math" panose="02040503050406030204" pitchFamily="18" charset="0"/>
                                    </a:rPr>
                                    <m:t>2</m:t>
                                  </m:r>
                                </m:sup>
                              </m:sSubSup>
                            </m:den>
                          </m:f>
                        </m:e>
                      </m:rad>
                    </m:oMath>
                  </m:oMathPara>
                </a14:m>
                <a:endParaRPr lang="en-US" altLang="ko-KR" sz="2000" dirty="0">
                  <a:solidFill>
                    <a:sysClr val="windowText" lastClr="000000"/>
                  </a:solidFill>
                </a:endParaRPr>
              </a:p>
              <a:p>
                <a:pPr marL="0" indent="0">
                  <a:buNone/>
                </a:pPr>
                <a:endParaRPr lang="en-US" altLang="ko-KR" sz="2000" dirty="0">
                  <a:solidFill>
                    <a:sysClr val="windowText" lastClr="000000"/>
                  </a:solidFill>
                </a:endParaRPr>
              </a:p>
              <a:p>
                <a:r>
                  <a:rPr lang="en-US" altLang="ko-KR" sz="2000" dirty="0">
                    <a:solidFill>
                      <a:sysClr val="windowText" lastClr="000000"/>
                    </a:solidFill>
                  </a:rPr>
                  <a:t>Large </a:t>
                </a:r>
                <a14:m>
                  <m:oMath xmlns:m="http://schemas.openxmlformats.org/officeDocument/2006/math">
                    <m:r>
                      <a:rPr lang="en-US" altLang="ko-KR" sz="2000" i="1">
                        <a:solidFill>
                          <a:sysClr val="windowText" lastClr="000000"/>
                        </a:solidFill>
                        <a:latin typeface="Cambria Math" panose="02040503050406030204" pitchFamily="18" charset="0"/>
                      </a:rPr>
                      <m:t>𝜆</m:t>
                    </m:r>
                  </m:oMath>
                </a14:m>
                <a:r>
                  <a:rPr lang="en-US" altLang="ko-KR" sz="2000" dirty="0">
                    <a:solidFill>
                      <a:sysClr val="windowText" lastClr="000000"/>
                    </a:solidFill>
                  </a:rPr>
                  <a:t> </a:t>
                </a:r>
                <a:r>
                  <a:rPr lang="ko-KR" altLang="en-US" sz="2000" dirty="0">
                    <a:solidFill>
                      <a:sysClr val="windowText" lastClr="000000"/>
                    </a:solidFill>
                  </a:rPr>
                  <a:t>⇒ </a:t>
                </a:r>
                <a:r>
                  <a:rPr lang="en-US" altLang="ko-KR" sz="2000" dirty="0">
                    <a:solidFill>
                      <a:sysClr val="windowText" lastClr="000000"/>
                    </a:solidFill>
                  </a:rPr>
                  <a:t>Thomas-Fermi limit</a:t>
                </a:r>
              </a:p>
              <a:p>
                <a:pPr marL="0" indent="0">
                  <a:buNone/>
                </a:pPr>
                <a:endParaRPr lang="en-US" altLang="ko-KR" sz="2000" dirty="0">
                  <a:solidFill>
                    <a:sysClr val="windowText" lastClr="000000"/>
                  </a:solidFill>
                </a:endParaRPr>
              </a:p>
              <a:p>
                <a:pPr marL="0" indent="0">
                  <a:buNone/>
                </a:pPr>
                <a14:m>
                  <m:oMathPara xmlns:m="http://schemas.openxmlformats.org/officeDocument/2006/math">
                    <m:oMathParaPr>
                      <m:jc m:val="centerGroup"/>
                    </m:oMathParaPr>
                    <m:oMath xmlns:m="http://schemas.openxmlformats.org/officeDocument/2006/math">
                      <m:f>
                        <m:fPr>
                          <m:ctrlPr>
                            <a:rPr lang="en-US" altLang="ko-KR" sz="2000" i="1">
                              <a:solidFill>
                                <a:sysClr val="windowText" lastClr="000000"/>
                              </a:solidFill>
                              <a:latin typeface="Cambria Math" panose="02040503050406030204" pitchFamily="18" charset="0"/>
                            </a:rPr>
                          </m:ctrlPr>
                        </m:fPr>
                        <m:num>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𝑐</m:t>
                              </m:r>
                            </m:sub>
                          </m:sSub>
                        </m:num>
                        <m:den>
                          <m:sSup>
                            <m:sSupPr>
                              <m:ctrlPr>
                                <a:rPr lang="en-US" altLang="ko-KR" sz="2000" i="1">
                                  <a:solidFill>
                                    <a:sysClr val="windowText" lastClr="000000"/>
                                  </a:solidFill>
                                  <a:latin typeface="Cambria Math" panose="02040503050406030204" pitchFamily="18" charset="0"/>
                                </a:rPr>
                              </m:ctrlPr>
                            </m:sSupPr>
                            <m:e>
                              <m:r>
                                <a:rPr lang="en-US" altLang="ko-KR" sz="2000" i="1">
                                  <a:solidFill>
                                    <a:sysClr val="windowText" lastClr="000000"/>
                                  </a:solidFill>
                                  <a:latin typeface="Cambria Math" panose="02040503050406030204" pitchFamily="18" charset="0"/>
                                </a:rPr>
                                <m:t>10</m:t>
                              </m:r>
                            </m:e>
                            <m:sup>
                              <m:r>
                                <a:rPr lang="en-US" altLang="ko-KR" sz="2000" b="0" i="1" smtClean="0">
                                  <a:solidFill>
                                    <a:sysClr val="windowText" lastClr="000000"/>
                                  </a:solidFill>
                                  <a:latin typeface="Cambria Math" panose="02040503050406030204" pitchFamily="18" charset="0"/>
                                </a:rPr>
                                <m:t>9</m:t>
                              </m:r>
                            </m:sup>
                          </m:sSup>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m:t>
                              </m:r>
                            </m:sub>
                          </m:sSub>
                        </m:den>
                      </m:f>
                      <m:r>
                        <a:rPr lang="en-US" altLang="ko-KR" sz="2000" i="1">
                          <a:solidFill>
                            <a:sysClr val="windowText" lastClr="000000"/>
                          </a:solidFill>
                          <a:latin typeface="Cambria Math" panose="02040503050406030204" pitchFamily="18" charset="0"/>
                        </a:rPr>
                        <m:t>=</m:t>
                      </m:r>
                      <m:r>
                        <a:rPr lang="en-US" altLang="ko-KR" sz="2000" b="0" i="1" smtClean="0">
                          <a:solidFill>
                            <a:sysClr val="windowText" lastClr="000000"/>
                          </a:solidFill>
                          <a:latin typeface="Cambria Math" panose="02040503050406030204" pitchFamily="18" charset="0"/>
                        </a:rPr>
                        <m:t>36.6</m:t>
                      </m:r>
                      <m:sSup>
                        <m:sSupPr>
                          <m:ctrlPr>
                            <a:rPr lang="en-US" altLang="ko-KR" sz="2000" i="1">
                              <a:solidFill>
                                <a:sysClr val="windowText" lastClr="000000"/>
                              </a:solidFill>
                              <a:latin typeface="Cambria Math" panose="02040503050406030204" pitchFamily="18" charset="0"/>
                            </a:rPr>
                          </m:ctrlPr>
                        </m:sSupPr>
                        <m:e>
                          <m:d>
                            <m:dPr>
                              <m:ctrlPr>
                                <a:rPr lang="en-US" altLang="ko-KR" sz="2000" i="1">
                                  <a:solidFill>
                                    <a:sysClr val="windowText" lastClr="000000"/>
                                  </a:solidFill>
                                  <a:latin typeface="Cambria Math" panose="02040503050406030204" pitchFamily="18" charset="0"/>
                                </a:rPr>
                              </m:ctrlPr>
                            </m:dPr>
                            <m:e>
                              <m:f>
                                <m:fPr>
                                  <m:ctrlPr>
                                    <a:rPr lang="en-US" altLang="ko-KR" sz="2000" i="1">
                                      <a:solidFill>
                                        <a:sysClr val="windowText" lastClr="000000"/>
                                      </a:solidFill>
                                      <a:latin typeface="Cambria Math" panose="02040503050406030204" pitchFamily="18" charset="0"/>
                                    </a:rPr>
                                  </m:ctrlPr>
                                </m:fPr>
                                <m:num>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h</m:t>
                                      </m:r>
                                    </m:sub>
                                  </m:sSub>
                                </m:num>
                                <m:den>
                                  <m:sSup>
                                    <m:sSupPr>
                                      <m:ctrlPr>
                                        <a:rPr lang="en-US" altLang="ko-KR" sz="2000" i="1">
                                          <a:solidFill>
                                            <a:sysClr val="windowText" lastClr="000000"/>
                                          </a:solidFill>
                                          <a:latin typeface="Cambria Math" panose="02040503050406030204" pitchFamily="18" charset="0"/>
                                        </a:rPr>
                                      </m:ctrlPr>
                                    </m:sSupPr>
                                    <m:e>
                                      <m:r>
                                        <a:rPr lang="en-US" altLang="ko-KR" sz="2000" i="1">
                                          <a:solidFill>
                                            <a:sysClr val="windowText" lastClr="000000"/>
                                          </a:solidFill>
                                          <a:latin typeface="Cambria Math" panose="02040503050406030204" pitchFamily="18" charset="0"/>
                                        </a:rPr>
                                        <m:t>10</m:t>
                                      </m:r>
                                    </m:e>
                                    <m:sup>
                                      <m:r>
                                        <a:rPr lang="en-US" altLang="ko-KR" sz="2000" i="1">
                                          <a:solidFill>
                                            <a:sysClr val="windowText" lastClr="000000"/>
                                          </a:solidFill>
                                          <a:latin typeface="Cambria Math" panose="02040503050406030204" pitchFamily="18" charset="0"/>
                                        </a:rPr>
                                        <m:t>12</m:t>
                                      </m:r>
                                    </m:sup>
                                  </m:sSup>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𝑀</m:t>
                                      </m:r>
                                    </m:e>
                                    <m:sub>
                                      <m:r>
                                        <a:rPr lang="en-US" altLang="ko-KR" sz="2000" i="1">
                                          <a:solidFill>
                                            <a:sysClr val="windowText" lastClr="000000"/>
                                          </a:solidFill>
                                          <a:latin typeface="Cambria Math" panose="02040503050406030204" pitchFamily="18" charset="0"/>
                                        </a:rPr>
                                        <m:t>⊙</m:t>
                                      </m:r>
                                    </m:sub>
                                  </m:sSub>
                                </m:den>
                              </m:f>
                            </m:e>
                          </m:d>
                        </m:e>
                        <m:sup>
                          <m:r>
                            <a:rPr lang="en-US" altLang="ko-KR" sz="2000" b="0" i="1" smtClean="0">
                              <a:solidFill>
                                <a:sysClr val="windowText" lastClr="000000"/>
                              </a:solidFill>
                              <a:latin typeface="Cambria Math" panose="02040503050406030204" pitchFamily="18" charset="0"/>
                            </a:rPr>
                            <m:t>5/6</m:t>
                          </m:r>
                        </m:sup>
                      </m:sSup>
                      <m:d>
                        <m:dPr>
                          <m:ctrlPr>
                            <a:rPr lang="en-US" altLang="ko-KR" sz="2000" b="0" i="1" smtClean="0">
                              <a:solidFill>
                                <a:sysClr val="windowText" lastClr="000000"/>
                              </a:solidFill>
                              <a:latin typeface="Cambria Math" panose="02040503050406030204" pitchFamily="18" charset="0"/>
                            </a:rPr>
                          </m:ctrlPr>
                        </m:dPr>
                        <m:e>
                          <m:f>
                            <m:fPr>
                              <m:ctrlPr>
                                <a:rPr lang="en-US" altLang="ko-KR" sz="2000" i="1">
                                  <a:solidFill>
                                    <a:sysClr val="windowText" lastClr="000000"/>
                                  </a:solidFill>
                                  <a:latin typeface="Cambria Math" panose="02040503050406030204" pitchFamily="18" charset="0"/>
                                </a:rPr>
                              </m:ctrlPr>
                            </m:fPr>
                            <m:num>
                              <m:r>
                                <a:rPr lang="en-US" altLang="ko-KR" sz="2000" i="1">
                                  <a:solidFill>
                                    <a:sysClr val="windowText" lastClr="000000"/>
                                  </a:solidFill>
                                  <a:latin typeface="Cambria Math" panose="02040503050406030204" pitchFamily="18" charset="0"/>
                                </a:rPr>
                                <m:t>10</m:t>
                              </m:r>
                              <m:r>
                                <m:rPr>
                                  <m:sty m:val="p"/>
                                </m:rPr>
                                <a:rPr lang="en-US" altLang="ko-KR" sz="2000" i="1">
                                  <a:solidFill>
                                    <a:sysClr val="windowText" lastClr="000000"/>
                                  </a:solidFill>
                                  <a:latin typeface="Cambria Math" panose="02040503050406030204" pitchFamily="18" charset="0"/>
                                </a:rPr>
                                <m:t>eV</m:t>
                              </m:r>
                            </m:num>
                            <m:den>
                              <m:sSub>
                                <m:sSubPr>
                                  <m:ctrlPr>
                                    <a:rPr lang="en-US" altLang="ko-KR" sz="2000" i="1">
                                      <a:solidFill>
                                        <a:sysClr val="windowText" lastClr="000000"/>
                                      </a:solidFill>
                                      <a:latin typeface="Cambria Math" panose="02040503050406030204" pitchFamily="18" charset="0"/>
                                    </a:rPr>
                                  </m:ctrlPr>
                                </m:sSubPr>
                                <m:e>
                                  <m:r>
                                    <a:rPr lang="en-US" altLang="ko-KR" sz="2000" i="1">
                                      <a:solidFill>
                                        <a:sysClr val="windowText" lastClr="000000"/>
                                      </a:solidFill>
                                      <a:latin typeface="Cambria Math" panose="02040503050406030204" pitchFamily="18" charset="0"/>
                                    </a:rPr>
                                    <m:t>𝑚</m:t>
                                  </m:r>
                                </m:e>
                                <m:sub>
                                  <m:r>
                                    <a:rPr lang="en-US" altLang="ko-KR" sz="2000" i="1">
                                      <a:solidFill>
                                        <a:sysClr val="windowText" lastClr="000000"/>
                                      </a:solidFill>
                                      <a:latin typeface="Cambria Math" panose="02040503050406030204" pitchFamily="18" charset="0"/>
                                    </a:rPr>
                                    <m:t>𝜙</m:t>
                                  </m:r>
                                </m:sub>
                              </m:sSub>
                              <m:r>
                                <a:rPr lang="en-US" altLang="ko-KR" sz="2000" i="1">
                                  <a:solidFill>
                                    <a:sysClr val="windowText" lastClr="000000"/>
                                  </a:solidFill>
                                  <a:latin typeface="Cambria Math" panose="02040503050406030204" pitchFamily="18" charset="0"/>
                                </a:rPr>
                                <m:t>/</m:t>
                              </m:r>
                              <m:sSup>
                                <m:sSupPr>
                                  <m:ctrlPr>
                                    <a:rPr lang="en-US" altLang="ko-KR" sz="2000" i="1">
                                      <a:solidFill>
                                        <a:sysClr val="windowText" lastClr="000000"/>
                                      </a:solidFill>
                                      <a:latin typeface="Cambria Math" panose="02040503050406030204" pitchFamily="18" charset="0"/>
                                    </a:rPr>
                                  </m:ctrlPr>
                                </m:sSupPr>
                                <m:e>
                                  <m:r>
                                    <a:rPr lang="en-US" altLang="ko-KR" sz="2000" i="1">
                                      <a:solidFill>
                                        <a:sysClr val="windowText" lastClr="000000"/>
                                      </a:solidFill>
                                      <a:latin typeface="Cambria Math" panose="02040503050406030204" pitchFamily="18" charset="0"/>
                                    </a:rPr>
                                    <m:t>𝜆</m:t>
                                  </m:r>
                                </m:e>
                                <m:sup>
                                  <m:r>
                                    <a:rPr lang="en-US" altLang="ko-KR" sz="2000" i="1">
                                      <a:solidFill>
                                        <a:sysClr val="windowText" lastClr="000000"/>
                                      </a:solidFill>
                                      <a:latin typeface="Cambria Math" panose="02040503050406030204" pitchFamily="18" charset="0"/>
                                    </a:rPr>
                                    <m:t>1/4</m:t>
                                  </m:r>
                                </m:sup>
                              </m:sSup>
                            </m:den>
                          </m:f>
                        </m:e>
                      </m:d>
                    </m:oMath>
                  </m:oMathPara>
                </a14:m>
                <a:endParaRPr lang="en-US" altLang="ko-KR" sz="2000" dirty="0">
                  <a:solidFill>
                    <a:sysClr val="windowText" lastClr="000000"/>
                  </a:solidFill>
                </a:endParaRPr>
              </a:p>
            </p:txBody>
          </p:sp>
        </mc:Choice>
        <mc:Fallback xmlns="">
          <p:sp>
            <p:nvSpPr>
              <p:cNvPr id="16" name="내용 개체 틀 2">
                <a:extLst>
                  <a:ext uri="{FF2B5EF4-FFF2-40B4-BE49-F238E27FC236}">
                    <a16:creationId xmlns:a16="http://schemas.microsoft.com/office/drawing/2014/main" id="{8F3C0C7F-E484-39E6-879B-B7C8E94A6CB0}"/>
                  </a:ext>
                </a:extLst>
              </p:cNvPr>
              <p:cNvSpPr txBox="1">
                <a:spLocks noRot="1" noChangeAspect="1" noMove="1" noResize="1" noEditPoints="1" noAdjustHandles="1" noChangeArrowheads="1" noChangeShapeType="1" noTextEdit="1"/>
              </p:cNvSpPr>
              <p:nvPr/>
            </p:nvSpPr>
            <p:spPr>
              <a:xfrm>
                <a:off x="6096002" y="1669373"/>
                <a:ext cx="6095998" cy="4477427"/>
              </a:xfrm>
              <a:prstGeom prst="rect">
                <a:avLst/>
              </a:prstGeom>
              <a:blipFill>
                <a:blip r:embed="rId6"/>
                <a:stretch>
                  <a:fillRect l="-900" t="-1499"/>
                </a:stretch>
              </a:blipFill>
            </p:spPr>
            <p:txBody>
              <a:bodyPr/>
              <a:lstStyle/>
              <a:p>
                <a:r>
                  <a:rPr lang="ko-KR" altLang="en-US">
                    <a:noFill/>
                  </a:rPr>
                  <a:t> </a:t>
                </a:r>
              </a:p>
            </p:txBody>
          </p:sp>
        </mc:Fallback>
      </mc:AlternateContent>
      <p:sp>
        <p:nvSpPr>
          <p:cNvPr id="6" name="TextBox 5">
            <a:extLst>
              <a:ext uri="{FF2B5EF4-FFF2-40B4-BE49-F238E27FC236}">
                <a16:creationId xmlns:a16="http://schemas.microsoft.com/office/drawing/2014/main" id="{C6B1B05C-92D7-16CA-DE53-6E74F01C5873}"/>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61F71275-49DB-CB02-ACDE-7E10850E6E87}"/>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047C6422-9EBB-FB1D-1DCF-2C5E0C6E1817}"/>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77B326C6-80C3-CC61-2ECD-ECBAD7867B40}"/>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CCA0CCB9-B29D-2343-5E33-D520FA1D572D}"/>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020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47230-3BD2-34E4-FEB6-BFDD5E5E137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제목 1">
                <a:extLst>
                  <a:ext uri="{FF2B5EF4-FFF2-40B4-BE49-F238E27FC236}">
                    <a16:creationId xmlns:a16="http://schemas.microsoft.com/office/drawing/2014/main" id="{1427CF88-E474-F963-0F01-D7B57CE3A8C7}"/>
                  </a:ext>
                </a:extLst>
              </p:cNvPr>
              <p:cNvSpPr>
                <a:spLocks noGrp="1"/>
              </p:cNvSpPr>
              <p:nvPr>
                <p:ph type="title"/>
              </p:nvPr>
            </p:nvSpPr>
            <p:spPr>
              <a:xfrm>
                <a:off x="1644688" y="516924"/>
                <a:ext cx="8902624" cy="692114"/>
              </a:xfrm>
            </p:spPr>
            <p:txBody>
              <a:bodyPr>
                <a:noAutofit/>
              </a:bodyPr>
              <a:lstStyle/>
              <a:p>
                <a:pPr algn="ctr"/>
                <a:r>
                  <a:rPr lang="en-US" altLang="ko-KR" sz="3200" b="1" dirty="0">
                    <a:latin typeface="Grandview" panose="020B0502040204020203" pitchFamily="34" charset="0"/>
                    <a:cs typeface="Arial" panose="020B0604020202020204" pitchFamily="34" charset="0"/>
                  </a:rPr>
                  <a:t>Appendix : Why leading order for only </a:t>
                </a:r>
                <a14:m>
                  <m:oMath xmlns:m="http://schemas.openxmlformats.org/officeDocument/2006/math">
                    <m:r>
                      <a:rPr lang="en-US" altLang="ko-KR" sz="3200" b="1" i="1">
                        <a:latin typeface="Cambria Math" panose="02040503050406030204" pitchFamily="18" charset="0"/>
                        <a:cs typeface="Arial" panose="020B0604020202020204" pitchFamily="34" charset="0"/>
                      </a:rPr>
                      <m:t>𝒍</m:t>
                    </m:r>
                    <m:r>
                      <a:rPr lang="en-US" altLang="ko-KR" sz="3200" b="1" i="1">
                        <a:latin typeface="Cambria Math" panose="02040503050406030204" pitchFamily="18" charset="0"/>
                        <a:cs typeface="Arial" panose="020B0604020202020204" pitchFamily="34" charset="0"/>
                      </a:rPr>
                      <m:t>=</m:t>
                    </m:r>
                    <m:r>
                      <a:rPr lang="en-US" altLang="ko-KR" sz="3200" b="1" i="1">
                        <a:latin typeface="Cambria Math" panose="02040503050406030204" pitchFamily="18" charset="0"/>
                        <a:cs typeface="Arial" panose="020B0604020202020204" pitchFamily="34" charset="0"/>
                      </a:rPr>
                      <m:t>𝟏</m:t>
                    </m:r>
                  </m:oMath>
                </a14:m>
                <a:r>
                  <a:rPr lang="en-US" altLang="ko-KR" sz="3200" b="1" dirty="0">
                    <a:latin typeface="Grandview" panose="020B0502040204020203" pitchFamily="34" charset="0"/>
                    <a:cs typeface="Arial" panose="020B0604020202020204" pitchFamily="34" charset="0"/>
                  </a:rPr>
                  <a:t>?</a:t>
                </a:r>
                <a:endParaRPr lang="ko-KR" altLang="en-US" sz="3200" b="1" dirty="0">
                  <a:latin typeface="Grandview" panose="020B0502040204020203" pitchFamily="34" charset="0"/>
                  <a:cs typeface="Arial" panose="020B0604020202020204" pitchFamily="34" charset="0"/>
                </a:endParaRPr>
              </a:p>
            </p:txBody>
          </p:sp>
        </mc:Choice>
        <mc:Fallback xmlns="">
          <p:sp>
            <p:nvSpPr>
              <p:cNvPr id="22" name="제목 1">
                <a:extLst>
                  <a:ext uri="{FF2B5EF4-FFF2-40B4-BE49-F238E27FC236}">
                    <a16:creationId xmlns:a16="http://schemas.microsoft.com/office/drawing/2014/main" id="{1427CF88-E474-F963-0F01-D7B57CE3A8C7}"/>
                  </a:ext>
                </a:extLst>
              </p:cNvPr>
              <p:cNvSpPr>
                <a:spLocks noGrp="1" noRot="1" noChangeAspect="1" noMove="1" noResize="1" noEditPoints="1" noAdjustHandles="1" noChangeArrowheads="1" noChangeShapeType="1" noTextEdit="1"/>
              </p:cNvSpPr>
              <p:nvPr>
                <p:ph type="title"/>
              </p:nvPr>
            </p:nvSpPr>
            <p:spPr>
              <a:xfrm>
                <a:off x="1644688" y="516924"/>
                <a:ext cx="8902624" cy="692114"/>
              </a:xfrm>
              <a:blipFill>
                <a:blip r:embed="rId3"/>
                <a:stretch>
                  <a:fillRect t="-7965" b="-1681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내용 개체 틀 2">
                <a:extLst>
                  <a:ext uri="{FF2B5EF4-FFF2-40B4-BE49-F238E27FC236}">
                    <a16:creationId xmlns:a16="http://schemas.microsoft.com/office/drawing/2014/main" id="{DBC28D8C-099C-5B19-9EF3-3ED34F45A135}"/>
                  </a:ext>
                </a:extLst>
              </p:cNvPr>
              <p:cNvSpPr txBox="1">
                <a:spLocks/>
              </p:cNvSpPr>
              <p:nvPr/>
            </p:nvSpPr>
            <p:spPr>
              <a:xfrm>
                <a:off x="1524000" y="1544519"/>
                <a:ext cx="9144000" cy="4933009"/>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𝑗</m:t>
                          </m:r>
                        </m:e>
                        <m:sub>
                          <m:r>
                            <a:rPr lang="en-US" altLang="ko-KR" sz="1800" i="1" dirty="0">
                              <a:latin typeface="Cambria Math" panose="02040503050406030204" pitchFamily="18" charset="0"/>
                            </a:rPr>
                            <m:t>𝑙</m:t>
                          </m:r>
                        </m:sub>
                      </m:sSub>
                      <m:d>
                        <m:dPr>
                          <m:ctrlPr>
                            <a:rPr lang="en-US" altLang="ko-KR" sz="1800" i="1" dirty="0">
                              <a:latin typeface="Cambria Math" panose="02040503050406030204" pitchFamily="18" charset="0"/>
                            </a:rPr>
                          </m:ctrlPr>
                        </m:dPr>
                        <m:e>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𝑙</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i="1" dirty="0">
                                  <a:latin typeface="Cambria Math" panose="02040503050406030204" pitchFamily="18" charset="0"/>
                                </a:rPr>
                                <m:t>−</m:t>
                              </m:r>
                            </m:sup>
                          </m:sSubSup>
                        </m:e>
                      </m:d>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h</m:t>
                          </m:r>
                        </m:e>
                        <m:sub>
                          <m:r>
                            <a:rPr lang="en-US" altLang="ko-KR" sz="1800" i="1" dirty="0">
                              <a:latin typeface="Cambria Math" panose="02040503050406030204" pitchFamily="18" charset="0"/>
                            </a:rPr>
                            <m:t>𝑙</m:t>
                          </m:r>
                          <m:r>
                            <a:rPr lang="en-US" altLang="ko-KR" sz="1800" i="1" dirty="0">
                              <a:latin typeface="Cambria Math" panose="02040503050406030204" pitchFamily="18" charset="0"/>
                            </a:rPr>
                            <m:t>−1</m:t>
                          </m:r>
                        </m:sub>
                        <m:sup>
                          <m:d>
                            <m:dPr>
                              <m:ctrlPr>
                                <a:rPr lang="en-US" altLang="ko-KR" sz="1800" i="1" dirty="0">
                                  <a:latin typeface="Cambria Math" panose="02040503050406030204" pitchFamily="18" charset="0"/>
                                </a:rPr>
                              </m:ctrlPr>
                            </m:dPr>
                            <m:e>
                              <m:r>
                                <a:rPr lang="en-US" altLang="ko-KR" sz="1800" i="1" dirty="0">
                                  <a:latin typeface="Cambria Math" panose="02040503050406030204" pitchFamily="18" charset="0"/>
                                </a:rPr>
                                <m:t>1</m:t>
                              </m:r>
                            </m:e>
                          </m:d>
                        </m:sup>
                      </m:sSubSup>
                      <m:d>
                        <m:dPr>
                          <m:ctrlPr>
                            <a:rPr lang="en-US" altLang="ko-KR" sz="1800" i="1" dirty="0">
                              <a:latin typeface="Cambria Math" panose="02040503050406030204" pitchFamily="18" charset="0"/>
                            </a:rPr>
                          </m:ctrlPr>
                        </m:dPr>
                        <m:e>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𝑙</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i="1" dirty="0">
                                  <a:latin typeface="Cambria Math" panose="02040503050406030204" pitchFamily="18" charset="0"/>
                                </a:rPr>
                                <m:t>−</m:t>
                              </m:r>
                            </m:sup>
                          </m:sSubSup>
                        </m:e>
                      </m:d>
                      <m:r>
                        <a:rPr lang="en-US" altLang="ko-KR" sz="1800" i="1" dirty="0">
                          <a:latin typeface="Cambria Math" panose="02040503050406030204" pitchFamily="18" charset="0"/>
                        </a:rPr>
                        <m:t>−</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𝑗</m:t>
                          </m:r>
                        </m:e>
                        <m:sub>
                          <m:r>
                            <a:rPr lang="en-US" altLang="ko-KR" sz="1800" i="1" dirty="0">
                              <a:latin typeface="Cambria Math" panose="02040503050406030204" pitchFamily="18" charset="0"/>
                            </a:rPr>
                            <m:t>𝑙</m:t>
                          </m:r>
                        </m:sub>
                      </m:sSub>
                      <m:d>
                        <m:dPr>
                          <m:ctrlPr>
                            <a:rPr lang="en-US" altLang="ko-KR" sz="1800" i="1" dirty="0">
                              <a:latin typeface="Cambria Math" panose="02040503050406030204" pitchFamily="18" charset="0"/>
                            </a:rPr>
                          </m:ctrlPr>
                        </m:dPr>
                        <m:e>
                          <m:r>
                            <a:rPr lang="en-US" altLang="ko-KR" sz="1800" i="1" dirty="0">
                              <a:latin typeface="Cambria Math" panose="02040503050406030204" pitchFamily="18" charset="0"/>
                            </a:rPr>
                            <m:t>𝑖</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𝑙</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i="1" dirty="0">
                                  <a:latin typeface="Cambria Math" panose="02040503050406030204" pitchFamily="18" charset="0"/>
                                </a:rPr>
                                <m:t>+</m:t>
                              </m:r>
                            </m:sup>
                          </m:sSubSup>
                        </m:e>
                      </m:d>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h</m:t>
                          </m:r>
                        </m:e>
                        <m:sub>
                          <m:r>
                            <a:rPr lang="en-US" altLang="ko-KR" sz="1800" i="1" dirty="0">
                              <a:latin typeface="Cambria Math" panose="02040503050406030204" pitchFamily="18" charset="0"/>
                            </a:rPr>
                            <m:t>𝑙</m:t>
                          </m:r>
                          <m:r>
                            <a:rPr lang="en-US" altLang="ko-KR" sz="1800" i="1" dirty="0">
                              <a:latin typeface="Cambria Math" panose="02040503050406030204" pitchFamily="18" charset="0"/>
                            </a:rPr>
                            <m:t>−1</m:t>
                          </m:r>
                        </m:sub>
                        <m:sup>
                          <m:d>
                            <m:dPr>
                              <m:ctrlPr>
                                <a:rPr lang="en-US" altLang="ko-KR" sz="1800" i="1" dirty="0">
                                  <a:latin typeface="Cambria Math" panose="02040503050406030204" pitchFamily="18" charset="0"/>
                                </a:rPr>
                              </m:ctrlPr>
                            </m:dPr>
                            <m:e>
                              <m:r>
                                <a:rPr lang="en-US" altLang="ko-KR" sz="1800" i="1" dirty="0">
                                  <a:latin typeface="Cambria Math" panose="02040503050406030204" pitchFamily="18" charset="0"/>
                                </a:rPr>
                                <m:t>1</m:t>
                              </m:r>
                            </m:e>
                          </m:d>
                        </m:sup>
                      </m:sSubSup>
                      <m:d>
                        <m:dPr>
                          <m:ctrlPr>
                            <a:rPr lang="en-US" altLang="ko-KR" sz="1800" i="1" dirty="0">
                              <a:latin typeface="Cambria Math" panose="02040503050406030204" pitchFamily="18" charset="0"/>
                            </a:rPr>
                          </m:ctrlPr>
                        </m:dPr>
                        <m:e>
                          <m:r>
                            <a:rPr lang="en-US" altLang="ko-KR" sz="1800" i="1" dirty="0">
                              <a:latin typeface="Cambria Math" panose="02040503050406030204" pitchFamily="18" charset="0"/>
                            </a:rPr>
                            <m:t>𝑖</m:t>
                          </m:r>
                          <m:sSub>
                            <m:sSubPr>
                              <m:ctrlPr>
                                <a:rPr lang="en-US" altLang="ko-KR" sz="1800" i="1" dirty="0">
                                  <a:latin typeface="Cambria Math" panose="02040503050406030204" pitchFamily="18" charset="0"/>
                                </a:rPr>
                              </m:ctrlPr>
                            </m:sSubPr>
                            <m:e>
                              <m:r>
                                <a:rPr lang="en-US" altLang="ko-KR" sz="1800" i="1" dirty="0">
                                  <a:latin typeface="Cambria Math" panose="02040503050406030204" pitchFamily="18" charset="0"/>
                                </a:rPr>
                                <m:t>𝑙</m:t>
                              </m:r>
                            </m:e>
                            <m:sub>
                              <m:r>
                                <a:rPr lang="en-US" altLang="ko-KR" sz="1800" i="1" dirty="0">
                                  <a:latin typeface="Cambria Math" panose="02040503050406030204" pitchFamily="18" charset="0"/>
                                </a:rPr>
                                <m:t>𝑞</m:t>
                              </m:r>
                            </m:sub>
                          </m:sSub>
                          <m:r>
                            <a:rPr lang="en-US" altLang="ko-KR" sz="1800" i="1" dirty="0">
                              <a:latin typeface="Cambria Math" panose="02040503050406030204" pitchFamily="18" charset="0"/>
                            </a:rPr>
                            <m:t>ℳ</m:t>
                          </m:r>
                          <m:sSubSup>
                            <m:sSubSupPr>
                              <m:ctrlPr>
                                <a:rPr lang="en-US" altLang="ko-KR" sz="1800" i="1" dirty="0">
                                  <a:latin typeface="Cambria Math" panose="02040503050406030204" pitchFamily="18" charset="0"/>
                                </a:rPr>
                              </m:ctrlPr>
                            </m:sSubSupPr>
                            <m:e>
                              <m:r>
                                <a:rPr lang="en-US" altLang="ko-KR" sz="1800" i="1" dirty="0">
                                  <a:latin typeface="Cambria Math" panose="02040503050406030204" pitchFamily="18" charset="0"/>
                                </a:rPr>
                                <m:t>𝑓</m:t>
                              </m:r>
                            </m:e>
                            <m:sub>
                              <m:r>
                                <a:rPr lang="en-US" altLang="ko-KR" sz="1800" i="1" dirty="0">
                                  <a:latin typeface="Cambria Math" panose="02040503050406030204" pitchFamily="18" charset="0"/>
                                </a:rPr>
                                <m:t>𝑚</m:t>
                              </m:r>
                            </m:sub>
                            <m:sup>
                              <m:r>
                                <a:rPr lang="en-US" altLang="ko-KR" sz="1800" i="1" dirty="0">
                                  <a:latin typeface="Cambria Math" panose="02040503050406030204" pitchFamily="18" charset="0"/>
                                </a:rPr>
                                <m:t>+</m:t>
                              </m:r>
                            </m:sup>
                          </m:sSubSup>
                        </m:e>
                      </m:d>
                    </m:oMath>
                  </m:oMathPara>
                </a14:m>
                <a:endParaRPr lang="en-US" altLang="ko-KR" sz="1800" i="1" dirty="0">
                  <a:latin typeface="Cambria Math" panose="02040503050406030204" pitchFamily="18" charset="0"/>
                </a:endParaRPr>
              </a:p>
              <a:p>
                <a:pPr marL="0" indent="0">
                  <a:buNone/>
                </a:pPr>
                <a:endParaRPr lang="en-US" altLang="ko-KR" sz="18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𝑗</m:t>
                          </m:r>
                        </m:e>
                        <m:sub>
                          <m:r>
                            <a:rPr lang="en-US" altLang="ko-KR" sz="1800" i="1">
                              <a:latin typeface="Cambria Math" panose="02040503050406030204" pitchFamily="18" charset="0"/>
                            </a:rPr>
                            <m:t>𝑙</m:t>
                          </m:r>
                        </m:sub>
                      </m:sSub>
                      <m:d>
                        <m:dPr>
                          <m:ctrlPr>
                            <a:rPr lang="en-US" altLang="ko-KR" sz="1800" i="1">
                              <a:latin typeface="Cambria Math" panose="02040503050406030204" pitchFamily="18" charset="0"/>
                            </a:rPr>
                          </m:ctrlPr>
                        </m:dPr>
                        <m:e>
                          <m:r>
                            <a:rPr lang="en-US" altLang="ko-KR" sz="1800" i="1">
                              <a:latin typeface="Cambria Math" panose="02040503050406030204" pitchFamily="18" charset="0"/>
                            </a:rPr>
                            <m:t>𝑥</m:t>
                          </m:r>
                        </m:e>
                      </m:d>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𝑥</m:t>
                              </m:r>
                            </m:e>
                            <m:sup>
                              <m:r>
                                <a:rPr lang="en-US" altLang="ko-KR" sz="1800" i="1">
                                  <a:latin typeface="Cambria Math" panose="02040503050406030204" pitchFamily="18" charset="0"/>
                                </a:rPr>
                                <m:t>𝑙</m:t>
                              </m:r>
                            </m:sup>
                          </m:sSup>
                        </m:num>
                        <m:den>
                          <m:d>
                            <m:dPr>
                              <m:ctrlPr>
                                <a:rPr lang="en-US" altLang="ko-KR" sz="1800" i="1">
                                  <a:latin typeface="Cambria Math" panose="02040503050406030204" pitchFamily="18" charset="0"/>
                                </a:rPr>
                              </m:ctrlPr>
                            </m:dPr>
                            <m:e>
                              <m:r>
                                <a:rPr lang="en-US" altLang="ko-KR" sz="1800" i="1">
                                  <a:latin typeface="Cambria Math" panose="02040503050406030204" pitchFamily="18" charset="0"/>
                                </a:rPr>
                                <m:t>2</m:t>
                              </m:r>
                              <m:r>
                                <a:rPr lang="en-US" altLang="ko-KR" sz="1800" i="1">
                                  <a:latin typeface="Cambria Math" panose="02040503050406030204" pitchFamily="18" charset="0"/>
                                </a:rPr>
                                <m:t>𝑙</m:t>
                              </m:r>
                              <m:r>
                                <a:rPr lang="en-US" altLang="ko-KR" sz="1800" i="1">
                                  <a:latin typeface="Cambria Math" panose="02040503050406030204" pitchFamily="18" charset="0"/>
                                </a:rPr>
                                <m:t>+1</m:t>
                              </m:r>
                            </m:e>
                          </m:d>
                          <m:r>
                            <a:rPr lang="en-US" altLang="ko-KR" sz="1800" i="1">
                              <a:latin typeface="Cambria Math" panose="02040503050406030204" pitchFamily="18" charset="0"/>
                            </a:rPr>
                            <m:t>‼</m:t>
                          </m:r>
                        </m:den>
                      </m:f>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𝑥</m:t>
                              </m:r>
                            </m:e>
                            <m:sup>
                              <m:r>
                                <a:rPr lang="en-US" altLang="ko-KR" sz="1800" i="1">
                                  <a:latin typeface="Cambria Math" panose="02040503050406030204" pitchFamily="18" charset="0"/>
                                </a:rPr>
                                <m:t>𝑙</m:t>
                              </m:r>
                              <m:r>
                                <a:rPr lang="en-US" altLang="ko-KR" sz="1800" i="1">
                                  <a:latin typeface="Cambria Math" panose="02040503050406030204" pitchFamily="18" charset="0"/>
                                </a:rPr>
                                <m:t>+2</m:t>
                              </m:r>
                            </m:sup>
                          </m:sSup>
                        </m:num>
                        <m:den>
                          <m:r>
                            <a:rPr lang="en-US" altLang="ko-KR" sz="1800" i="1">
                              <a:latin typeface="Cambria Math" panose="02040503050406030204" pitchFamily="18" charset="0"/>
                            </a:rPr>
                            <m:t>2</m:t>
                          </m:r>
                          <m:d>
                            <m:dPr>
                              <m:ctrlPr>
                                <a:rPr lang="en-US" altLang="ko-KR" sz="1800" i="1">
                                  <a:latin typeface="Cambria Math" panose="02040503050406030204" pitchFamily="18" charset="0"/>
                                </a:rPr>
                              </m:ctrlPr>
                            </m:dPr>
                            <m:e>
                              <m:r>
                                <a:rPr lang="en-US" altLang="ko-KR" sz="1800" i="1">
                                  <a:latin typeface="Cambria Math" panose="02040503050406030204" pitchFamily="18" charset="0"/>
                                </a:rPr>
                                <m:t>2</m:t>
                              </m:r>
                              <m:r>
                                <a:rPr lang="en-US" altLang="ko-KR" sz="1800" i="1">
                                  <a:latin typeface="Cambria Math" panose="02040503050406030204" pitchFamily="18" charset="0"/>
                                </a:rPr>
                                <m:t>𝑙</m:t>
                              </m:r>
                              <m:r>
                                <a:rPr lang="en-US" altLang="ko-KR" sz="1800" i="1">
                                  <a:latin typeface="Cambria Math" panose="02040503050406030204" pitchFamily="18" charset="0"/>
                                </a:rPr>
                                <m:t>+3</m:t>
                              </m:r>
                            </m:e>
                          </m:d>
                          <m:r>
                            <a:rPr lang="en-US" altLang="ko-KR" sz="1800" i="1">
                              <a:latin typeface="Cambria Math" panose="02040503050406030204" pitchFamily="18" charset="0"/>
                            </a:rPr>
                            <m:t>‼</m:t>
                          </m:r>
                        </m:den>
                      </m:f>
                      <m:r>
                        <a:rPr lang="en-US" altLang="ko-KR" sz="1800" i="1">
                          <a:latin typeface="Cambria Math" panose="02040503050406030204" pitchFamily="18" charset="0"/>
                        </a:rPr>
                        <m:t>+…</m:t>
                      </m:r>
                    </m:oMath>
                  </m:oMathPara>
                </a14:m>
                <a:endParaRPr lang="en-US" altLang="ko-KR" sz="1800" dirty="0"/>
              </a:p>
              <a:p>
                <a:pPr marL="0" indent="0">
                  <a:buNone/>
                </a:pPr>
                <a:endParaRPr lang="en-US" altLang="ko-KR" sz="1800" dirty="0"/>
              </a:p>
              <a:p>
                <a:pPr marL="0" indent="0">
                  <a:buNone/>
                </a:pPr>
                <a14:m>
                  <m:oMathPara xmlns:m="http://schemas.openxmlformats.org/officeDocument/2006/math">
                    <m:oMathParaPr>
                      <m:jc m:val="centerGroup"/>
                    </m:oMathParaPr>
                    <m:oMath xmlns:m="http://schemas.openxmlformats.org/officeDocument/2006/math">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h</m:t>
                          </m:r>
                        </m:e>
                        <m:sub>
                          <m:r>
                            <a:rPr lang="en-US" altLang="ko-KR" sz="1800" i="1">
                              <a:latin typeface="Cambria Math" panose="02040503050406030204" pitchFamily="18" charset="0"/>
                            </a:rPr>
                            <m:t>𝑙</m:t>
                          </m:r>
                          <m:r>
                            <a:rPr lang="en-US" altLang="ko-KR" sz="1800" i="1">
                              <a:latin typeface="Cambria Math" panose="02040503050406030204" pitchFamily="18" charset="0"/>
                            </a:rPr>
                            <m:t>−1</m:t>
                          </m:r>
                        </m:sub>
                        <m:sup>
                          <m:d>
                            <m:dPr>
                              <m:ctrlPr>
                                <a:rPr lang="en-US" altLang="ko-KR" sz="1800" i="1">
                                  <a:latin typeface="Cambria Math" panose="02040503050406030204" pitchFamily="18" charset="0"/>
                                </a:rPr>
                              </m:ctrlPr>
                            </m:dPr>
                            <m:e>
                              <m:r>
                                <a:rPr lang="en-US" altLang="ko-KR" sz="1800" i="1">
                                  <a:latin typeface="Cambria Math" panose="02040503050406030204" pitchFamily="18" charset="0"/>
                                </a:rPr>
                                <m:t>1</m:t>
                              </m:r>
                            </m:e>
                          </m:d>
                        </m:sup>
                      </m:sSubSup>
                      <m:d>
                        <m:dPr>
                          <m:ctrlPr>
                            <a:rPr lang="en-US" altLang="ko-KR" sz="1800" i="1">
                              <a:latin typeface="Cambria Math" panose="02040503050406030204" pitchFamily="18" charset="0"/>
                            </a:rPr>
                          </m:ctrlPr>
                        </m:dPr>
                        <m:e>
                          <m:r>
                            <a:rPr lang="en-US" altLang="ko-KR" sz="1800" i="1">
                              <a:latin typeface="Cambria Math" panose="02040503050406030204" pitchFamily="18" charset="0"/>
                            </a:rPr>
                            <m:t>𝑥</m:t>
                          </m:r>
                        </m:e>
                      </m:d>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𝑥</m:t>
                              </m:r>
                            </m:e>
                            <m:sup>
                              <m:r>
                                <a:rPr lang="en-US" altLang="ko-KR" sz="1800" i="1">
                                  <a:latin typeface="Cambria Math" panose="02040503050406030204" pitchFamily="18" charset="0"/>
                                </a:rPr>
                                <m:t>𝑙</m:t>
                              </m:r>
                              <m:r>
                                <a:rPr lang="en-US" altLang="ko-KR" sz="1800" i="1">
                                  <a:latin typeface="Cambria Math" panose="02040503050406030204" pitchFamily="18" charset="0"/>
                                </a:rPr>
                                <m:t>−1</m:t>
                              </m:r>
                            </m:sup>
                          </m:sSup>
                        </m:num>
                        <m:den>
                          <m:d>
                            <m:dPr>
                              <m:ctrlPr>
                                <a:rPr lang="en-US" altLang="ko-KR" sz="1800" i="1">
                                  <a:latin typeface="Cambria Math" panose="02040503050406030204" pitchFamily="18" charset="0"/>
                                </a:rPr>
                              </m:ctrlPr>
                            </m:dPr>
                            <m:e>
                              <m:r>
                                <a:rPr lang="en-US" altLang="ko-KR" sz="1800" i="1">
                                  <a:latin typeface="Cambria Math" panose="02040503050406030204" pitchFamily="18" charset="0"/>
                                </a:rPr>
                                <m:t>2</m:t>
                              </m:r>
                              <m:r>
                                <a:rPr lang="en-US" altLang="ko-KR" sz="1800" i="1">
                                  <a:latin typeface="Cambria Math" panose="02040503050406030204" pitchFamily="18" charset="0"/>
                                </a:rPr>
                                <m:t>𝑙</m:t>
                              </m:r>
                              <m:r>
                                <a:rPr lang="en-US" altLang="ko-KR" sz="1800" i="1">
                                  <a:latin typeface="Cambria Math" panose="02040503050406030204" pitchFamily="18" charset="0"/>
                                </a:rPr>
                                <m:t>−1</m:t>
                              </m:r>
                            </m:e>
                          </m:d>
                          <m:r>
                            <a:rPr lang="en-US" altLang="ko-KR" sz="1800" i="1">
                              <a:latin typeface="Cambria Math" panose="02040503050406030204" pitchFamily="18" charset="0"/>
                            </a:rPr>
                            <m:t>‼</m:t>
                          </m:r>
                        </m:den>
                      </m:f>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𝑥</m:t>
                              </m:r>
                            </m:e>
                            <m:sup>
                              <m:r>
                                <a:rPr lang="en-US" altLang="ko-KR" sz="1800" i="1">
                                  <a:latin typeface="Cambria Math" panose="02040503050406030204" pitchFamily="18" charset="0"/>
                                </a:rPr>
                                <m:t>𝑙</m:t>
                              </m:r>
                              <m:r>
                                <a:rPr lang="en-US" altLang="ko-KR" sz="1800" i="1">
                                  <a:latin typeface="Cambria Math" panose="02040503050406030204" pitchFamily="18" charset="0"/>
                                </a:rPr>
                                <m:t>+1</m:t>
                              </m:r>
                            </m:sup>
                          </m:sSup>
                        </m:num>
                        <m:den>
                          <m:r>
                            <a:rPr lang="en-US" altLang="ko-KR" sz="1800" i="1">
                              <a:latin typeface="Cambria Math" panose="02040503050406030204" pitchFamily="18" charset="0"/>
                            </a:rPr>
                            <m:t>2</m:t>
                          </m:r>
                          <m:d>
                            <m:dPr>
                              <m:ctrlPr>
                                <a:rPr lang="en-US" altLang="ko-KR" sz="1800" i="1">
                                  <a:latin typeface="Cambria Math" panose="02040503050406030204" pitchFamily="18" charset="0"/>
                                </a:rPr>
                              </m:ctrlPr>
                            </m:dPr>
                            <m:e>
                              <m:r>
                                <a:rPr lang="en-US" altLang="ko-KR" sz="1800" i="1">
                                  <a:latin typeface="Cambria Math" panose="02040503050406030204" pitchFamily="18" charset="0"/>
                                </a:rPr>
                                <m:t>2</m:t>
                              </m:r>
                              <m:r>
                                <a:rPr lang="en-US" altLang="ko-KR" sz="1800" i="1">
                                  <a:latin typeface="Cambria Math" panose="02040503050406030204" pitchFamily="18" charset="0"/>
                                </a:rPr>
                                <m:t>𝑙</m:t>
                              </m:r>
                              <m:r>
                                <a:rPr lang="en-US" altLang="ko-KR" sz="1800" i="1">
                                  <a:latin typeface="Cambria Math" panose="02040503050406030204" pitchFamily="18" charset="0"/>
                                </a:rPr>
                                <m:t>+1</m:t>
                              </m:r>
                            </m:e>
                          </m:d>
                          <m:r>
                            <a:rPr lang="en-US" altLang="ko-KR" sz="1800" i="1">
                              <a:latin typeface="Cambria Math" panose="02040503050406030204" pitchFamily="18" charset="0"/>
                            </a:rPr>
                            <m:t>‼</m:t>
                          </m:r>
                        </m:den>
                      </m:f>
                      <m:r>
                        <a:rPr lang="en-US" altLang="ko-KR" sz="1800" i="1">
                          <a:latin typeface="Cambria Math" panose="02040503050406030204" pitchFamily="18" charset="0"/>
                        </a:rPr>
                        <m:t>−</m:t>
                      </m:r>
                      <m:r>
                        <a:rPr lang="en-US" altLang="ko-KR" sz="1800" i="1">
                          <a:latin typeface="Cambria Math" panose="02040503050406030204" pitchFamily="18" charset="0"/>
                        </a:rPr>
                        <m:t>𝑖</m:t>
                      </m:r>
                      <m:f>
                        <m:fPr>
                          <m:ctrlPr>
                            <a:rPr lang="en-US" altLang="ko-KR" sz="1800" i="1">
                              <a:latin typeface="Cambria Math" panose="02040503050406030204" pitchFamily="18" charset="0"/>
                            </a:rPr>
                          </m:ctrlPr>
                        </m:fPr>
                        <m:num>
                          <m:d>
                            <m:dPr>
                              <m:ctrlPr>
                                <a:rPr lang="en-US" altLang="ko-KR" sz="1800" i="1">
                                  <a:latin typeface="Cambria Math" panose="02040503050406030204" pitchFamily="18" charset="0"/>
                                </a:rPr>
                              </m:ctrlPr>
                            </m:dPr>
                            <m:e>
                              <m:r>
                                <a:rPr lang="en-US" altLang="ko-KR" sz="1800" i="1">
                                  <a:latin typeface="Cambria Math" panose="02040503050406030204" pitchFamily="18" charset="0"/>
                                </a:rPr>
                                <m:t>2</m:t>
                              </m:r>
                              <m:r>
                                <a:rPr lang="en-US" altLang="ko-KR" sz="1800" i="1">
                                  <a:latin typeface="Cambria Math" panose="02040503050406030204" pitchFamily="18" charset="0"/>
                                </a:rPr>
                                <m:t>𝑙</m:t>
                              </m:r>
                              <m:r>
                                <a:rPr lang="en-US" altLang="ko-KR" sz="1800" i="1">
                                  <a:latin typeface="Cambria Math" panose="02040503050406030204" pitchFamily="18" charset="0"/>
                                </a:rPr>
                                <m:t>−3</m:t>
                              </m:r>
                            </m:e>
                          </m:d>
                          <m:r>
                            <a:rPr lang="en-US" altLang="ko-KR" sz="1800" i="1">
                              <a:latin typeface="Cambria Math" panose="02040503050406030204" pitchFamily="18" charset="0"/>
                            </a:rPr>
                            <m:t>‼</m:t>
                          </m:r>
                        </m:num>
                        <m:den>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𝑥</m:t>
                              </m:r>
                            </m:e>
                            <m:sup>
                              <m:r>
                                <a:rPr lang="en-US" altLang="ko-KR" sz="1800" i="1">
                                  <a:latin typeface="Cambria Math" panose="02040503050406030204" pitchFamily="18" charset="0"/>
                                </a:rPr>
                                <m:t>𝑙</m:t>
                              </m:r>
                            </m:sup>
                          </m:sSup>
                        </m:den>
                      </m:f>
                      <m:r>
                        <a:rPr lang="en-US" altLang="ko-KR" sz="1800" i="1">
                          <a:latin typeface="Cambria Math" panose="02040503050406030204" pitchFamily="18" charset="0"/>
                        </a:rPr>
                        <m:t>−</m:t>
                      </m:r>
                      <m:r>
                        <a:rPr lang="en-US" altLang="ko-KR" sz="1800" i="1">
                          <a:latin typeface="Cambria Math" panose="02040503050406030204" pitchFamily="18" charset="0"/>
                        </a:rPr>
                        <m:t>𝑖</m:t>
                      </m:r>
                      <m:f>
                        <m:fPr>
                          <m:ctrlPr>
                            <a:rPr lang="en-US" altLang="ko-KR" sz="1800" i="1">
                              <a:latin typeface="Cambria Math" panose="02040503050406030204" pitchFamily="18" charset="0"/>
                            </a:rPr>
                          </m:ctrlPr>
                        </m:fPr>
                        <m:num>
                          <m:d>
                            <m:dPr>
                              <m:ctrlPr>
                                <a:rPr lang="en-US" altLang="ko-KR" sz="1800" i="1">
                                  <a:latin typeface="Cambria Math" panose="02040503050406030204" pitchFamily="18" charset="0"/>
                                </a:rPr>
                              </m:ctrlPr>
                            </m:dPr>
                            <m:e>
                              <m:r>
                                <a:rPr lang="en-US" altLang="ko-KR" sz="1800" i="1">
                                  <a:latin typeface="Cambria Math" panose="02040503050406030204" pitchFamily="18" charset="0"/>
                                </a:rPr>
                                <m:t>2</m:t>
                              </m:r>
                              <m:r>
                                <a:rPr lang="en-US" altLang="ko-KR" sz="1800" i="1">
                                  <a:latin typeface="Cambria Math" panose="02040503050406030204" pitchFamily="18" charset="0"/>
                                </a:rPr>
                                <m:t>𝑙</m:t>
                              </m:r>
                              <m:r>
                                <a:rPr lang="en-US" altLang="ko-KR" sz="1800" i="1">
                                  <a:latin typeface="Cambria Math" panose="02040503050406030204" pitchFamily="18" charset="0"/>
                                </a:rPr>
                                <m:t>−5</m:t>
                              </m:r>
                            </m:e>
                          </m:d>
                          <m:r>
                            <a:rPr lang="en-US" altLang="ko-KR" sz="1800" i="1">
                              <a:latin typeface="Cambria Math" panose="02040503050406030204" pitchFamily="18" charset="0"/>
                            </a:rPr>
                            <m:t>‼</m:t>
                          </m:r>
                        </m:num>
                        <m:den>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2</m:t>
                              </m:r>
                              <m:r>
                                <a:rPr lang="en-US" altLang="ko-KR" sz="1800" i="1">
                                  <a:latin typeface="Cambria Math" panose="02040503050406030204" pitchFamily="18" charset="0"/>
                                </a:rPr>
                                <m:t>𝑥</m:t>
                              </m:r>
                            </m:e>
                            <m:sup>
                              <m:r>
                                <a:rPr lang="en-US" altLang="ko-KR" sz="1800" i="1">
                                  <a:latin typeface="Cambria Math" panose="02040503050406030204" pitchFamily="18" charset="0"/>
                                </a:rPr>
                                <m:t>𝑙</m:t>
                              </m:r>
                              <m:r>
                                <a:rPr lang="en-US" altLang="ko-KR" sz="1800" i="1">
                                  <a:latin typeface="Cambria Math" panose="02040503050406030204" pitchFamily="18" charset="0"/>
                                </a:rPr>
                                <m:t>−2</m:t>
                              </m:r>
                            </m:sup>
                          </m:sSup>
                        </m:den>
                      </m:f>
                      <m:r>
                        <a:rPr lang="en-US" altLang="ko-KR" sz="1800" i="1">
                          <a:latin typeface="Cambria Math" panose="02040503050406030204" pitchFamily="18" charset="0"/>
                        </a:rPr>
                        <m:t>+…</m:t>
                      </m:r>
                    </m:oMath>
                  </m:oMathPara>
                </a14:m>
                <a:endParaRPr lang="en-US" altLang="ko-KR" sz="1800" dirty="0"/>
              </a:p>
              <a:p>
                <a:pPr marL="0" indent="0">
                  <a:buNone/>
                </a:pPr>
                <a:endParaRPr lang="en-US" altLang="ko-KR" sz="1800" dirty="0"/>
              </a:p>
              <a:p>
                <a:pPr marL="0" indent="0">
                  <a:buNone/>
                </a:pPr>
                <a14:m>
                  <m:oMathPara xmlns:m="http://schemas.openxmlformats.org/officeDocument/2006/math">
                    <m:oMathParaPr>
                      <m:jc m:val="centerGroup"/>
                    </m:oMathParaPr>
                    <m:oMath xmlns:m="http://schemas.openxmlformats.org/officeDocument/2006/math">
                      <m:r>
                        <a:rPr lang="en-US" altLang="ko-KR" sz="1800" i="1">
                          <a:latin typeface="Cambria Math" panose="02040503050406030204" pitchFamily="18" charset="0"/>
                        </a:rPr>
                        <m:t>ℜ</m:t>
                      </m:r>
                      <m:d>
                        <m:dPr>
                          <m:begChr m:val="["/>
                          <m:endChr m:val="]"/>
                          <m:ctrlPr>
                            <a:rPr lang="en-US" altLang="ko-KR" sz="1800" i="1">
                              <a:latin typeface="Cambria Math" panose="02040503050406030204" pitchFamily="18" charset="0"/>
                            </a:rPr>
                          </m:ctrlPr>
                        </m:dPr>
                        <m:e>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𝑗</m:t>
                              </m:r>
                            </m:e>
                            <m:sub>
                              <m:r>
                                <a:rPr lang="en-US" altLang="ko-KR" sz="1800" i="1">
                                  <a:latin typeface="Cambria Math" panose="02040503050406030204" pitchFamily="18" charset="0"/>
                                </a:rPr>
                                <m:t>𝑙</m:t>
                              </m:r>
                            </m:sub>
                          </m:sSub>
                          <m:d>
                            <m:dPr>
                              <m:ctrlPr>
                                <a:rPr lang="en-US" altLang="ko-KR" sz="1800" i="1">
                                  <a:latin typeface="Cambria Math" panose="02040503050406030204" pitchFamily="18" charset="0"/>
                                </a:rPr>
                              </m:ctrlPr>
                            </m:dPr>
                            <m:e>
                              <m:r>
                                <a:rPr lang="en-US" altLang="ko-KR" sz="1800" i="1">
                                  <a:latin typeface="Cambria Math" panose="02040503050406030204" pitchFamily="18" charset="0"/>
                                </a:rPr>
                                <m:t>𝑥</m:t>
                              </m:r>
                            </m:e>
                          </m:d>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h</m:t>
                              </m:r>
                            </m:e>
                            <m:sub>
                              <m:r>
                                <a:rPr lang="en-US" altLang="ko-KR" sz="1800" i="1">
                                  <a:latin typeface="Cambria Math" panose="02040503050406030204" pitchFamily="18" charset="0"/>
                                </a:rPr>
                                <m:t>𝑙</m:t>
                              </m:r>
                              <m:r>
                                <a:rPr lang="en-US" altLang="ko-KR" sz="1800" i="1">
                                  <a:latin typeface="Cambria Math" panose="02040503050406030204" pitchFamily="18" charset="0"/>
                                </a:rPr>
                                <m:t>−1</m:t>
                              </m:r>
                            </m:sub>
                            <m:sup>
                              <m:d>
                                <m:dPr>
                                  <m:ctrlPr>
                                    <a:rPr lang="en-US" altLang="ko-KR" sz="1800" i="1">
                                      <a:latin typeface="Cambria Math" panose="02040503050406030204" pitchFamily="18" charset="0"/>
                                    </a:rPr>
                                  </m:ctrlPr>
                                </m:dPr>
                                <m:e>
                                  <m:r>
                                    <a:rPr lang="en-US" altLang="ko-KR" sz="1800" i="1">
                                      <a:latin typeface="Cambria Math" panose="02040503050406030204" pitchFamily="18" charset="0"/>
                                    </a:rPr>
                                    <m:t>1</m:t>
                                  </m:r>
                                </m:e>
                              </m:d>
                            </m:sup>
                          </m:sSubSup>
                          <m:d>
                            <m:dPr>
                              <m:ctrlPr>
                                <a:rPr lang="en-US" altLang="ko-KR" sz="1800" i="1">
                                  <a:latin typeface="Cambria Math" panose="02040503050406030204" pitchFamily="18" charset="0"/>
                                </a:rPr>
                              </m:ctrlPr>
                            </m:dPr>
                            <m:e>
                              <m:r>
                                <a:rPr lang="en-US" altLang="ko-KR" sz="1800" i="1">
                                  <a:latin typeface="Cambria Math" panose="02040503050406030204" pitchFamily="18" charset="0"/>
                                </a:rPr>
                                <m:t>𝑥</m:t>
                              </m:r>
                            </m:e>
                          </m:d>
                        </m:e>
                      </m:d>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𝑥</m:t>
                              </m:r>
                            </m:e>
                            <m:sup>
                              <m:r>
                                <a:rPr lang="en-US" altLang="ko-KR" sz="1800" i="1">
                                  <a:latin typeface="Cambria Math" panose="02040503050406030204" pitchFamily="18" charset="0"/>
                                </a:rPr>
                                <m:t>2</m:t>
                              </m:r>
                              <m:r>
                                <a:rPr lang="en-US" altLang="ko-KR" sz="1800" i="1">
                                  <a:latin typeface="Cambria Math" panose="02040503050406030204" pitchFamily="18" charset="0"/>
                                </a:rPr>
                                <m:t>𝑙</m:t>
                              </m:r>
                              <m:r>
                                <a:rPr lang="en-US" altLang="ko-KR" sz="1800" i="1">
                                  <a:latin typeface="Cambria Math" panose="02040503050406030204" pitchFamily="18" charset="0"/>
                                </a:rPr>
                                <m:t>−1</m:t>
                              </m:r>
                            </m:sup>
                          </m:sSup>
                        </m:num>
                        <m:den>
                          <m:d>
                            <m:dPr>
                              <m:ctrlPr>
                                <a:rPr lang="en-US" altLang="ko-KR" sz="1800" i="1">
                                  <a:latin typeface="Cambria Math" panose="02040503050406030204" pitchFamily="18" charset="0"/>
                                </a:rPr>
                              </m:ctrlPr>
                            </m:dPr>
                            <m:e>
                              <m:r>
                                <a:rPr lang="en-US" altLang="ko-KR" sz="1800" i="1">
                                  <a:latin typeface="Cambria Math" panose="02040503050406030204" pitchFamily="18" charset="0"/>
                                </a:rPr>
                                <m:t>2</m:t>
                              </m:r>
                              <m:r>
                                <a:rPr lang="en-US" altLang="ko-KR" sz="1800" i="1">
                                  <a:latin typeface="Cambria Math" panose="02040503050406030204" pitchFamily="18" charset="0"/>
                                </a:rPr>
                                <m:t>𝑙</m:t>
                              </m:r>
                              <m:r>
                                <a:rPr lang="en-US" altLang="ko-KR" sz="1800" i="1">
                                  <a:latin typeface="Cambria Math" panose="02040503050406030204" pitchFamily="18" charset="0"/>
                                </a:rPr>
                                <m:t>+1</m:t>
                              </m:r>
                            </m:e>
                          </m:d>
                          <m:r>
                            <a:rPr lang="en-US" altLang="ko-KR" sz="1800" i="1">
                              <a:latin typeface="Cambria Math" panose="02040503050406030204" pitchFamily="18" charset="0"/>
                            </a:rPr>
                            <m:t>‼</m:t>
                          </m:r>
                          <m:d>
                            <m:dPr>
                              <m:ctrlPr>
                                <a:rPr lang="en-US" altLang="ko-KR" sz="1800" i="1">
                                  <a:latin typeface="Cambria Math" panose="02040503050406030204" pitchFamily="18" charset="0"/>
                                </a:rPr>
                              </m:ctrlPr>
                            </m:dPr>
                            <m:e>
                              <m:r>
                                <a:rPr lang="en-US" altLang="ko-KR" sz="1800" i="1">
                                  <a:latin typeface="Cambria Math" panose="02040503050406030204" pitchFamily="18" charset="0"/>
                                </a:rPr>
                                <m:t>2</m:t>
                              </m:r>
                              <m:r>
                                <a:rPr lang="en-US" altLang="ko-KR" sz="1800" i="1">
                                  <a:latin typeface="Cambria Math" panose="02040503050406030204" pitchFamily="18" charset="0"/>
                                </a:rPr>
                                <m:t>𝑙</m:t>
                              </m:r>
                              <m:r>
                                <a:rPr lang="en-US" altLang="ko-KR" sz="1800" i="1">
                                  <a:latin typeface="Cambria Math" panose="02040503050406030204" pitchFamily="18" charset="0"/>
                                </a:rPr>
                                <m:t>−1</m:t>
                              </m:r>
                            </m:e>
                          </m:d>
                          <m:r>
                            <a:rPr lang="en-US" altLang="ko-KR" sz="1800" i="1">
                              <a:latin typeface="Cambria Math" panose="02040503050406030204" pitchFamily="18" charset="0"/>
                            </a:rPr>
                            <m:t>‼</m:t>
                          </m:r>
                        </m:den>
                      </m:f>
                      <m:r>
                        <a:rPr lang="en-US" altLang="ko-KR" sz="1800" i="1">
                          <a:latin typeface="Cambria Math" panose="02040503050406030204" pitchFamily="18" charset="0"/>
                        </a:rPr>
                        <m:t>+…</m:t>
                      </m:r>
                    </m:oMath>
                  </m:oMathPara>
                </a14:m>
                <a:endParaRPr lang="en-US" altLang="ko-KR" sz="1800" dirty="0"/>
              </a:p>
              <a:p>
                <a:pPr marL="0" indent="0">
                  <a:buNone/>
                </a:pPr>
                <a:endParaRPr lang="en-US" altLang="ko-KR" sz="1800" dirty="0"/>
              </a:p>
              <a:p>
                <a:pPr marL="0" indent="0">
                  <a:buNone/>
                </a:pPr>
                <a:endParaRPr lang="en-US" altLang="ko-KR" sz="1800" dirty="0"/>
              </a:p>
              <a:p>
                <a:r>
                  <a:rPr lang="en-US" altLang="ko-KR" sz="1800" dirty="0"/>
                  <a:t>Lowest-order term for </a:t>
                </a:r>
                <a14:m>
                  <m:oMath xmlns:m="http://schemas.openxmlformats.org/officeDocument/2006/math">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𝑆</m:t>
                        </m:r>
                      </m:e>
                      <m:sub>
                        <m:r>
                          <a:rPr lang="en-US" altLang="ko-KR" sz="1800" i="1">
                            <a:latin typeface="Cambria Math" panose="02040503050406030204" pitchFamily="18" charset="0"/>
                          </a:rPr>
                          <m:t>𝑙</m:t>
                        </m:r>
                        <m:r>
                          <a:rPr lang="en-US" altLang="ko-KR" sz="1800" i="1">
                            <a:latin typeface="Cambria Math" panose="02040503050406030204" pitchFamily="18" charset="0"/>
                          </a:rPr>
                          <m:t>,</m:t>
                        </m:r>
                        <m:r>
                          <a:rPr lang="en-US" altLang="ko-KR" sz="1800" i="1">
                            <a:latin typeface="Cambria Math" panose="02040503050406030204" pitchFamily="18" charset="0"/>
                          </a:rPr>
                          <m:t>𝑙</m:t>
                        </m:r>
                        <m:r>
                          <a:rPr lang="en-US" altLang="ko-KR" sz="1800" i="1">
                            <a:latin typeface="Cambria Math" panose="02040503050406030204" pitchFamily="18" charset="0"/>
                          </a:rPr>
                          <m:t>−1</m:t>
                        </m:r>
                      </m:sub>
                      <m:sup>
                        <m:r>
                          <a:rPr lang="en-US" altLang="ko-KR" sz="1800" i="1">
                            <a:latin typeface="Cambria Math" panose="02040503050406030204" pitchFamily="18" charset="0"/>
                          </a:rPr>
                          <m:t>𝑚</m:t>
                        </m:r>
                      </m:sup>
                    </m:sSubSup>
                  </m:oMath>
                </a14:m>
                <a:r>
                  <a:rPr lang="en-US" altLang="ko-KR" sz="1800" dirty="0"/>
                  <a:t> is proportional to </a:t>
                </a:r>
                <a14:m>
                  <m:oMath xmlns:m="http://schemas.openxmlformats.org/officeDocument/2006/math">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𝑥</m:t>
                        </m:r>
                      </m:e>
                      <m:sup>
                        <m:r>
                          <a:rPr lang="en-US" altLang="ko-KR" sz="1800" i="1">
                            <a:latin typeface="Cambria Math" panose="02040503050406030204" pitchFamily="18" charset="0"/>
                          </a:rPr>
                          <m:t>2</m:t>
                        </m:r>
                        <m:r>
                          <a:rPr lang="en-US" altLang="ko-KR" sz="1800" i="1">
                            <a:latin typeface="Cambria Math" panose="02040503050406030204" pitchFamily="18" charset="0"/>
                          </a:rPr>
                          <m:t>𝑙</m:t>
                        </m:r>
                        <m:r>
                          <a:rPr lang="en-US" altLang="ko-KR" sz="1800" i="1">
                            <a:latin typeface="Cambria Math" panose="02040503050406030204" pitchFamily="18" charset="0"/>
                          </a:rPr>
                          <m:t>−1</m:t>
                        </m:r>
                      </m:sup>
                    </m:sSup>
                  </m:oMath>
                </a14:m>
                <a:endParaRPr lang="en-US" altLang="ko-KR" sz="1800" dirty="0"/>
              </a:p>
            </p:txBody>
          </p:sp>
        </mc:Choice>
        <mc:Fallback xmlns="">
          <p:sp>
            <p:nvSpPr>
              <p:cNvPr id="2" name="내용 개체 틀 2">
                <a:extLst>
                  <a:ext uri="{FF2B5EF4-FFF2-40B4-BE49-F238E27FC236}">
                    <a16:creationId xmlns:a16="http://schemas.microsoft.com/office/drawing/2014/main" id="{DBC28D8C-099C-5B19-9EF3-3ED34F45A135}"/>
                  </a:ext>
                </a:extLst>
              </p:cNvPr>
              <p:cNvSpPr txBox="1">
                <a:spLocks noRot="1" noChangeAspect="1" noMove="1" noResize="1" noEditPoints="1" noAdjustHandles="1" noChangeArrowheads="1" noChangeShapeType="1" noTextEdit="1"/>
              </p:cNvSpPr>
              <p:nvPr/>
            </p:nvSpPr>
            <p:spPr>
              <a:xfrm>
                <a:off x="1524000" y="1544519"/>
                <a:ext cx="9144000" cy="4933009"/>
              </a:xfrm>
              <a:prstGeom prst="rect">
                <a:avLst/>
              </a:prstGeom>
              <a:blipFill>
                <a:blip r:embed="rId4"/>
                <a:stretch>
                  <a:fillRect l="-400"/>
                </a:stretch>
              </a:blipFill>
            </p:spPr>
            <p:txBody>
              <a:bodyPr/>
              <a:lstStyle/>
              <a:p>
                <a:r>
                  <a:rPr lang="ko-KR" altLang="en-US">
                    <a:noFill/>
                  </a:rPr>
                  <a:t> </a:t>
                </a:r>
              </a:p>
            </p:txBody>
          </p:sp>
        </mc:Fallback>
      </mc:AlternateContent>
      <p:sp>
        <p:nvSpPr>
          <p:cNvPr id="6" name="직사각형 5">
            <a:extLst>
              <a:ext uri="{FF2B5EF4-FFF2-40B4-BE49-F238E27FC236}">
                <a16:creationId xmlns:a16="http://schemas.microsoft.com/office/drawing/2014/main" id="{4C8BD8F6-9AB6-5CA6-A9AB-BB06A639D71B}"/>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7" name="직사각형 6">
            <a:extLst>
              <a:ext uri="{FF2B5EF4-FFF2-40B4-BE49-F238E27FC236}">
                <a16:creationId xmlns:a16="http://schemas.microsoft.com/office/drawing/2014/main" id="{73B340B3-1EB6-85A8-435A-2C9E15DAFA2C}"/>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8" name="TextBox 7">
            <a:extLst>
              <a:ext uri="{FF2B5EF4-FFF2-40B4-BE49-F238E27FC236}">
                <a16:creationId xmlns:a16="http://schemas.microsoft.com/office/drawing/2014/main" id="{56820150-00BE-28BC-8E91-2C249AE3FAC3}"/>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AB2E212-73AE-D4A0-0DA3-2ED985EABF87}"/>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339F5B9A-49BB-EE4B-9C54-85EEDAB2E4CD}"/>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FBC936BD-AD4C-DA32-9B86-B7CB5881FA23}"/>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4265F6CB-F4BD-B7F0-8BDE-33A26C7A3D36}"/>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2EB072F0-76D1-3F2E-D36C-7486686B9C92}"/>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3404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F6858-87CA-9DCC-CE70-D74640B0D500}"/>
            </a:ext>
          </a:extLst>
        </p:cNvPr>
        <p:cNvGrpSpPr/>
        <p:nvPr/>
      </p:nvGrpSpPr>
      <p:grpSpPr>
        <a:xfrm>
          <a:off x="0" y="0"/>
          <a:ext cx="0" cy="0"/>
          <a:chOff x="0" y="0"/>
          <a:chExt cx="0" cy="0"/>
        </a:xfrm>
      </p:grpSpPr>
      <p:sp>
        <p:nvSpPr>
          <p:cNvPr id="22" name="제목 1">
            <a:extLst>
              <a:ext uri="{FF2B5EF4-FFF2-40B4-BE49-F238E27FC236}">
                <a16:creationId xmlns:a16="http://schemas.microsoft.com/office/drawing/2014/main" id="{63F3646A-0CBF-9DB2-56A8-34BE98B00A76}"/>
              </a:ext>
            </a:extLst>
          </p:cNvPr>
          <p:cNvSpPr>
            <a:spLocks noGrp="1"/>
          </p:cNvSpPr>
          <p:nvPr>
            <p:ph type="title"/>
          </p:nvPr>
        </p:nvSpPr>
        <p:spPr>
          <a:xfrm>
            <a:off x="1644688" y="516924"/>
            <a:ext cx="8902624" cy="692114"/>
          </a:xfrm>
        </p:spPr>
        <p:txBody>
          <a:bodyPr>
            <a:noAutofit/>
          </a:bodyPr>
          <a:lstStyle/>
          <a:p>
            <a:pPr algn="ctr"/>
            <a:r>
              <a:rPr lang="en-US" altLang="ko-KR" sz="3200" b="1" dirty="0">
                <a:latin typeface="Grandview" panose="020B0502040204020203" pitchFamily="34" charset="0"/>
                <a:cs typeface="Arial" panose="020B0604020202020204" pitchFamily="34" charset="0"/>
              </a:rPr>
              <a:t>ULDM Halo Profile : Gaussian Limit</a:t>
            </a:r>
            <a:endParaRPr lang="ko-KR" altLang="en-US" sz="32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내용 개체 틀 2">
                <a:extLst>
                  <a:ext uri="{FF2B5EF4-FFF2-40B4-BE49-F238E27FC236}">
                    <a16:creationId xmlns:a16="http://schemas.microsoft.com/office/drawing/2014/main" id="{6EC0251F-772F-1D95-9435-1E6A251BBC25}"/>
                  </a:ext>
                </a:extLst>
              </p:cNvPr>
              <p:cNvSpPr txBox="1">
                <a:spLocks/>
              </p:cNvSpPr>
              <p:nvPr/>
            </p:nvSpPr>
            <p:spPr>
              <a:xfrm>
                <a:off x="1738945" y="1425235"/>
                <a:ext cx="8714110" cy="3068707"/>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ko-KR" sz="1800" i="1">
                          <a:latin typeface="Cambria Math" panose="02040503050406030204" pitchFamily="18" charset="0"/>
                        </a:rPr>
                        <m:t>𝜌</m:t>
                      </m:r>
                      <m:d>
                        <m:dPr>
                          <m:ctrlPr>
                            <a:rPr lang="en-US" altLang="ko-KR" sz="1800" i="1">
                              <a:latin typeface="Cambria Math" panose="02040503050406030204" pitchFamily="18" charset="0"/>
                            </a:rPr>
                          </m:ctrlPr>
                        </m:dPr>
                        <m:e>
                          <m:r>
                            <a:rPr lang="en-US" altLang="ko-KR" sz="1800" i="1">
                              <a:latin typeface="Cambria Math" panose="02040503050406030204" pitchFamily="18" charset="0"/>
                            </a:rPr>
                            <m:t>𝑟</m:t>
                          </m:r>
                        </m:e>
                      </m:d>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r>
                            <a:rPr lang="en-US" altLang="ko-KR" sz="1800" i="1">
                              <a:latin typeface="Cambria Math" panose="02040503050406030204" pitchFamily="18" charset="0"/>
                            </a:rPr>
                            <m:t>𝑀</m:t>
                          </m:r>
                        </m:num>
                        <m:den>
                          <m:sSup>
                            <m:sSupPr>
                              <m:ctrlPr>
                                <a:rPr lang="en-US" altLang="ko-KR" sz="1800" i="1">
                                  <a:latin typeface="Cambria Math" panose="02040503050406030204" pitchFamily="18" charset="0"/>
                                </a:rPr>
                              </m:ctrlPr>
                            </m:sSupPr>
                            <m:e>
                              <m:d>
                                <m:dPr>
                                  <m:ctrlPr>
                                    <a:rPr lang="en-US" altLang="ko-KR" sz="1800" i="1">
                                      <a:latin typeface="Cambria Math" panose="02040503050406030204" pitchFamily="18" charset="0"/>
                                    </a:rPr>
                                  </m:ctrlPr>
                                </m:dPr>
                                <m:e>
                                  <m:r>
                                    <a:rPr lang="en-US" altLang="ko-KR" sz="1800" i="1">
                                      <a:latin typeface="Cambria Math" panose="02040503050406030204" pitchFamily="18" charset="0"/>
                                    </a:rPr>
                                    <m:t>𝜋</m:t>
                                  </m:r>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𝑟</m:t>
                                      </m:r>
                                    </m:e>
                                    <m:sub>
                                      <m:r>
                                        <a:rPr lang="en-US" altLang="ko-KR" sz="1800" i="1">
                                          <a:latin typeface="Cambria Math" panose="02040503050406030204" pitchFamily="18" charset="0"/>
                                        </a:rPr>
                                        <m:t>0</m:t>
                                      </m:r>
                                    </m:sub>
                                    <m:sup>
                                      <m:r>
                                        <a:rPr lang="en-US" altLang="ko-KR" sz="1800" i="1">
                                          <a:latin typeface="Cambria Math" panose="02040503050406030204" pitchFamily="18" charset="0"/>
                                        </a:rPr>
                                        <m:t>2</m:t>
                                      </m:r>
                                    </m:sup>
                                  </m:sSubSup>
                                </m:e>
                              </m:d>
                            </m:e>
                            <m:sup>
                              <m:r>
                                <a:rPr lang="en-US" altLang="ko-KR" sz="1800" i="1">
                                  <a:latin typeface="Cambria Math" panose="02040503050406030204" pitchFamily="18" charset="0"/>
                                </a:rPr>
                                <m:t>3/2</m:t>
                              </m:r>
                            </m:sup>
                          </m:sSup>
                        </m:den>
                      </m:f>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𝑒</m:t>
                          </m:r>
                        </m:e>
                        <m:sup>
                          <m:r>
                            <a:rPr lang="en-US" altLang="ko-KR" sz="1800" i="1">
                              <a:latin typeface="Cambria Math" panose="02040503050406030204" pitchFamily="18" charset="0"/>
                            </a:rPr>
                            <m:t>−</m:t>
                          </m:r>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𝑟</m:t>
                              </m:r>
                            </m:e>
                            <m:sup>
                              <m:r>
                                <a:rPr lang="en-US" altLang="ko-KR" sz="1800" i="1">
                                  <a:latin typeface="Cambria Math" panose="02040503050406030204" pitchFamily="18" charset="0"/>
                                </a:rPr>
                                <m:t>2</m:t>
                              </m:r>
                            </m:sup>
                          </m:sSup>
                          <m:r>
                            <a:rPr lang="en-US" altLang="ko-KR" sz="1800" i="1">
                              <a:latin typeface="Cambria Math" panose="02040503050406030204" pitchFamily="18" charset="0"/>
                            </a:rPr>
                            <m:t>/</m:t>
                          </m:r>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𝑟</m:t>
                              </m:r>
                            </m:e>
                            <m:sub>
                              <m:r>
                                <a:rPr lang="en-US" altLang="ko-KR" sz="1800" i="1">
                                  <a:latin typeface="Cambria Math" panose="02040503050406030204" pitchFamily="18" charset="0"/>
                                </a:rPr>
                                <m:t>0</m:t>
                              </m:r>
                            </m:sub>
                            <m:sup>
                              <m:r>
                                <a:rPr lang="en-US" altLang="ko-KR" sz="1800" i="1">
                                  <a:latin typeface="Cambria Math" panose="02040503050406030204" pitchFamily="18" charset="0"/>
                                </a:rPr>
                                <m:t>2</m:t>
                              </m:r>
                            </m:sup>
                          </m:sSubSup>
                        </m:sup>
                      </m:sSup>
                      <m:r>
                        <a:rPr lang="en-US" altLang="ko-KR" sz="1800" i="1">
                          <a:latin typeface="Cambria Math" panose="02040503050406030204" pitchFamily="18" charset="0"/>
                        </a:rPr>
                        <m:t>  ⇒   </m:t>
                      </m:r>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𝑟</m:t>
                          </m:r>
                        </m:e>
                        <m:sub>
                          <m:r>
                            <a:rPr lang="en-US" altLang="ko-KR" sz="1800" i="1">
                              <a:latin typeface="Cambria Math" panose="02040503050406030204" pitchFamily="18" charset="0"/>
                            </a:rPr>
                            <m:t>0</m:t>
                          </m:r>
                        </m:sub>
                      </m:sSub>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r>
                            <a:rPr lang="en-US" altLang="ko-KR" sz="1800" i="1">
                              <a:latin typeface="Cambria Math" panose="02040503050406030204" pitchFamily="18" charset="0"/>
                            </a:rPr>
                            <m:t>3</m:t>
                          </m:r>
                          <m:rad>
                            <m:radPr>
                              <m:degHide m:val="on"/>
                              <m:ctrlPr>
                                <a:rPr lang="en-US" altLang="ko-KR" sz="1800" i="1">
                                  <a:latin typeface="Cambria Math" panose="02040503050406030204" pitchFamily="18" charset="0"/>
                                </a:rPr>
                              </m:ctrlPr>
                            </m:radPr>
                            <m:deg/>
                            <m:e>
                              <m:r>
                                <a:rPr lang="en-US" altLang="ko-KR" sz="1800" i="1">
                                  <a:latin typeface="Cambria Math" panose="02040503050406030204" pitchFamily="18" charset="0"/>
                                </a:rPr>
                                <m:t>2</m:t>
                              </m:r>
                              <m:r>
                                <a:rPr lang="en-US" altLang="ko-KR" sz="1800" i="1">
                                  <a:latin typeface="Cambria Math" panose="02040503050406030204" pitchFamily="18" charset="0"/>
                                </a:rPr>
                                <m:t>𝜋</m:t>
                              </m:r>
                            </m:e>
                          </m:rad>
                        </m:num>
                        <m:den>
                          <m:r>
                            <a:rPr lang="en-US" altLang="ko-KR" sz="1800" i="1">
                              <a:latin typeface="Cambria Math" panose="02040503050406030204" pitchFamily="18" charset="0"/>
                            </a:rPr>
                            <m:t>4</m:t>
                          </m:r>
                        </m:den>
                      </m:f>
                      <m:f>
                        <m:fPr>
                          <m:ctrlPr>
                            <a:rPr lang="en-US" altLang="ko-KR" sz="1800" i="1">
                              <a:latin typeface="Cambria Math" panose="02040503050406030204" pitchFamily="18" charset="0"/>
                            </a:rPr>
                          </m:ctrlPr>
                        </m:fPr>
                        <m:num>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ℏ</m:t>
                              </m:r>
                            </m:e>
                            <m:sup>
                              <m:r>
                                <a:rPr lang="en-US" altLang="ko-KR" sz="1800" i="1">
                                  <a:latin typeface="Cambria Math" panose="02040503050406030204" pitchFamily="18" charset="0"/>
                                </a:rPr>
                                <m:t>2</m:t>
                              </m:r>
                            </m:sup>
                          </m:sSup>
                        </m:num>
                        <m:den>
                          <m:r>
                            <a:rPr lang="en-US" altLang="ko-KR" sz="1800" i="1">
                              <a:latin typeface="Cambria Math" panose="02040503050406030204" pitchFamily="18" charset="0"/>
                            </a:rPr>
                            <m:t>𝐺𝑀</m:t>
                          </m:r>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𝑚</m:t>
                              </m:r>
                            </m:e>
                            <m:sub>
                              <m:r>
                                <a:rPr lang="en-US" altLang="ko-KR" sz="1800" i="1">
                                  <a:latin typeface="Cambria Math" panose="02040503050406030204" pitchFamily="18" charset="0"/>
                                </a:rPr>
                                <m:t>𝑎</m:t>
                              </m:r>
                            </m:sub>
                            <m:sup>
                              <m:r>
                                <a:rPr lang="en-US" altLang="ko-KR" sz="1800" i="1">
                                  <a:latin typeface="Cambria Math" panose="02040503050406030204" pitchFamily="18" charset="0"/>
                                </a:rPr>
                                <m:t>2</m:t>
                              </m:r>
                            </m:sup>
                          </m:sSubSup>
                        </m:den>
                      </m:f>
                      <m:d>
                        <m:dPr>
                          <m:ctrlPr>
                            <a:rPr lang="en-US" altLang="ko-KR" sz="1800" i="1">
                              <a:latin typeface="Cambria Math" panose="02040503050406030204" pitchFamily="18" charset="0"/>
                            </a:rPr>
                          </m:ctrlPr>
                        </m:dPr>
                        <m:e>
                          <m:r>
                            <a:rPr lang="en-US" altLang="ko-KR" sz="1800" i="1">
                              <a:latin typeface="Cambria Math" panose="02040503050406030204" pitchFamily="18" charset="0"/>
                            </a:rPr>
                            <m:t>1+</m:t>
                          </m:r>
                          <m:rad>
                            <m:radPr>
                              <m:degHide m:val="on"/>
                              <m:ctrlPr>
                                <a:rPr lang="en-US" altLang="ko-KR" sz="1800" i="1">
                                  <a:latin typeface="Cambria Math" panose="02040503050406030204" pitchFamily="18" charset="0"/>
                                </a:rPr>
                              </m:ctrlPr>
                            </m:radPr>
                            <m:deg/>
                            <m:e>
                              <m:r>
                                <a:rPr lang="en-US" altLang="ko-KR" sz="1800" i="1">
                                  <a:latin typeface="Cambria Math" panose="02040503050406030204" pitchFamily="18" charset="0"/>
                                </a:rPr>
                                <m:t>1+</m:t>
                              </m:r>
                              <m:f>
                                <m:fPr>
                                  <m:ctrlPr>
                                    <a:rPr lang="en-US" altLang="ko-KR" sz="1800" i="1">
                                      <a:latin typeface="Cambria Math" panose="02040503050406030204" pitchFamily="18" charset="0"/>
                                    </a:rPr>
                                  </m:ctrlPr>
                                </m:fPr>
                                <m:num>
                                  <m:r>
                                    <a:rPr lang="en-US" altLang="ko-KR" sz="1800" i="1">
                                      <a:latin typeface="Cambria Math" panose="02040503050406030204" pitchFamily="18" charset="0"/>
                                    </a:rPr>
                                    <m:t>8</m:t>
                                  </m:r>
                                  <m:r>
                                    <a:rPr lang="en-US" altLang="ko-KR" sz="1800" i="1">
                                      <a:latin typeface="Cambria Math" panose="02040503050406030204" pitchFamily="18" charset="0"/>
                                    </a:rPr>
                                    <m:t>𝐺</m:t>
                                  </m:r>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𝑀</m:t>
                                      </m:r>
                                    </m:e>
                                    <m:sup>
                                      <m:r>
                                        <a:rPr lang="en-US" altLang="ko-KR" sz="1800" i="1">
                                          <a:latin typeface="Cambria Math" panose="02040503050406030204" pitchFamily="18" charset="0"/>
                                        </a:rPr>
                                        <m:t>2</m:t>
                                      </m:r>
                                    </m:sup>
                                  </m:sSup>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𝑚</m:t>
                                      </m:r>
                                    </m:e>
                                    <m:sub>
                                      <m:r>
                                        <a:rPr lang="en-US" altLang="ko-KR" sz="1800" i="1">
                                          <a:latin typeface="Cambria Math" panose="02040503050406030204" pitchFamily="18" charset="0"/>
                                        </a:rPr>
                                        <m:t>𝑎</m:t>
                                      </m:r>
                                    </m:sub>
                                  </m:sSub>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𝑎</m:t>
                                      </m:r>
                                    </m:e>
                                    <m:sub>
                                      <m:r>
                                        <a:rPr lang="en-US" altLang="ko-KR" sz="1800" i="1">
                                          <a:latin typeface="Cambria Math" panose="02040503050406030204" pitchFamily="18" charset="0"/>
                                        </a:rPr>
                                        <m:t>𝑠</m:t>
                                      </m:r>
                                    </m:sub>
                                  </m:sSub>
                                </m:num>
                                <m:den>
                                  <m:r>
                                    <a:rPr lang="en-US" altLang="ko-KR" sz="1800" i="1">
                                      <a:latin typeface="Cambria Math" panose="02040503050406030204" pitchFamily="18" charset="0"/>
                                    </a:rPr>
                                    <m:t>3</m:t>
                                  </m:r>
                                  <m:r>
                                    <a:rPr lang="en-US" altLang="ko-KR" sz="1800" i="1">
                                      <a:latin typeface="Cambria Math" panose="02040503050406030204" pitchFamily="18" charset="0"/>
                                    </a:rPr>
                                    <m:t>𝜋</m:t>
                                  </m:r>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ℏ</m:t>
                                      </m:r>
                                    </m:e>
                                    <m:sup>
                                      <m:r>
                                        <a:rPr lang="en-US" altLang="ko-KR" sz="1800" i="1">
                                          <a:latin typeface="Cambria Math" panose="02040503050406030204" pitchFamily="18" charset="0"/>
                                        </a:rPr>
                                        <m:t>2</m:t>
                                      </m:r>
                                    </m:sup>
                                  </m:sSup>
                                </m:den>
                              </m:f>
                            </m:e>
                          </m:rad>
                        </m:e>
                      </m:d>
                    </m:oMath>
                  </m:oMathPara>
                </a14:m>
                <a:endParaRPr lang="en-US" altLang="ko-KR" sz="1800" dirty="0"/>
              </a:p>
              <a:p>
                <a:pPr marL="0" indent="0">
                  <a:buNone/>
                </a:pPr>
                <a:endParaRPr lang="en-US" altLang="ko-KR" sz="18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ℳ</m:t>
                          </m:r>
                        </m:e>
                        <m:sup>
                          <m:r>
                            <a:rPr lang="en-US" altLang="ko-KR" sz="1800" i="1">
                              <a:latin typeface="Cambria Math" panose="02040503050406030204" pitchFamily="18" charset="0"/>
                            </a:rPr>
                            <m:t>2</m:t>
                          </m:r>
                        </m:sup>
                      </m:sSup>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𝑣</m:t>
                              </m:r>
                            </m:e>
                            <m:sup>
                              <m:r>
                                <a:rPr lang="en-US" altLang="ko-KR" sz="1800" i="1">
                                  <a:latin typeface="Cambria Math" panose="02040503050406030204" pitchFamily="18" charset="0"/>
                                </a:rPr>
                                <m:t>2</m:t>
                              </m:r>
                            </m:sup>
                          </m:sSup>
                        </m:num>
                        <m:den>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𝑐</m:t>
                              </m:r>
                            </m:e>
                            <m:sub>
                              <m:r>
                                <a:rPr lang="en-US" altLang="ko-KR" sz="1800" i="1">
                                  <a:latin typeface="Cambria Math" panose="02040503050406030204" pitchFamily="18" charset="0"/>
                                </a:rPr>
                                <m:t>𝑠</m:t>
                              </m:r>
                            </m:sub>
                            <m:sup>
                              <m:r>
                                <a:rPr lang="en-US" altLang="ko-KR" sz="1800" i="1">
                                  <a:latin typeface="Cambria Math" panose="02040503050406030204" pitchFamily="18" charset="0"/>
                                </a:rPr>
                                <m:t>2</m:t>
                              </m:r>
                            </m:sup>
                          </m:sSubSup>
                        </m:den>
                      </m:f>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r>
                            <a:rPr lang="en-US" altLang="ko-KR" sz="1800" i="1">
                              <a:latin typeface="Cambria Math" panose="02040503050406030204" pitchFamily="18" charset="0"/>
                            </a:rPr>
                            <m:t>𝐺</m:t>
                          </m:r>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𝑚</m:t>
                              </m:r>
                            </m:e>
                            <m:sub>
                              <m:r>
                                <a:rPr lang="en-US" altLang="ko-KR" sz="1800" i="1">
                                  <a:latin typeface="Cambria Math" panose="02040503050406030204" pitchFamily="18" charset="0"/>
                                </a:rPr>
                                <m:t>𝑎</m:t>
                              </m:r>
                            </m:sub>
                            <m:sup>
                              <m:r>
                                <a:rPr lang="en-US" altLang="ko-KR" sz="1800" i="1">
                                  <a:latin typeface="Cambria Math" panose="02040503050406030204" pitchFamily="18" charset="0"/>
                                </a:rPr>
                                <m:t>3</m:t>
                              </m:r>
                            </m:sup>
                          </m:sSubSup>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𝑟</m:t>
                              </m:r>
                            </m:e>
                            <m:sub>
                              <m:r>
                                <a:rPr lang="en-US" altLang="ko-KR" sz="1800" i="1">
                                  <a:latin typeface="Cambria Math" panose="02040503050406030204" pitchFamily="18" charset="0"/>
                                </a:rPr>
                                <m:t>0</m:t>
                              </m:r>
                            </m:sub>
                            <m:sup>
                              <m:r>
                                <a:rPr lang="en-US" altLang="ko-KR" sz="1800" i="1">
                                  <a:latin typeface="Cambria Math" panose="02040503050406030204" pitchFamily="18" charset="0"/>
                                </a:rPr>
                                <m:t>2</m:t>
                              </m:r>
                            </m:sup>
                          </m:sSubSup>
                        </m:num>
                        <m:den>
                          <m:r>
                            <a:rPr lang="en-US" altLang="ko-KR" sz="1800" i="1">
                              <a:latin typeface="Cambria Math" panose="02040503050406030204" pitchFamily="18" charset="0"/>
                            </a:rPr>
                            <m:t>2</m:t>
                          </m:r>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𝑎</m:t>
                              </m:r>
                            </m:e>
                            <m:sub>
                              <m:r>
                                <a:rPr lang="en-US" altLang="ko-KR" sz="1800" i="1">
                                  <a:latin typeface="Cambria Math" panose="02040503050406030204" pitchFamily="18" charset="0"/>
                                </a:rPr>
                                <m:t>𝑠</m:t>
                              </m:r>
                            </m:sub>
                          </m:sSub>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ℏ</m:t>
                              </m:r>
                            </m:e>
                            <m:sup>
                              <m:r>
                                <a:rPr lang="en-US" altLang="ko-KR" sz="1800" i="1">
                                  <a:latin typeface="Cambria Math" panose="02040503050406030204" pitchFamily="18" charset="0"/>
                                </a:rPr>
                                <m:t>2</m:t>
                              </m:r>
                            </m:sup>
                          </m:sSup>
                        </m:den>
                      </m:f>
                      <m:d>
                        <m:dPr>
                          <m:ctrlPr>
                            <a:rPr lang="en-US" altLang="ko-KR" sz="1800" i="1">
                              <a:latin typeface="Cambria Math" panose="02040503050406030204" pitchFamily="18" charset="0"/>
                            </a:rPr>
                          </m:ctrlPr>
                        </m:dPr>
                        <m:e>
                          <m:r>
                            <a:rPr lang="en-US" altLang="ko-KR" sz="1800" i="1">
                              <a:latin typeface="Cambria Math" panose="02040503050406030204" pitchFamily="18" charset="0"/>
                            </a:rPr>
                            <m:t>−1+</m:t>
                          </m:r>
                          <m:f>
                            <m:fPr>
                              <m:ctrlPr>
                                <a:rPr lang="en-US" altLang="ko-KR" sz="1800" i="1">
                                  <a:latin typeface="Cambria Math" panose="02040503050406030204" pitchFamily="18" charset="0"/>
                                </a:rPr>
                              </m:ctrlPr>
                            </m:fPr>
                            <m:num>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𝑟</m:t>
                                  </m:r>
                                </m:e>
                                <m:sub>
                                  <m:r>
                                    <a:rPr lang="en-US" altLang="ko-KR" sz="1800" i="1">
                                      <a:latin typeface="Cambria Math" panose="02040503050406030204" pitchFamily="18" charset="0"/>
                                    </a:rPr>
                                    <m:t>0</m:t>
                                  </m:r>
                                </m:sub>
                              </m:sSub>
                            </m:num>
                            <m:den>
                              <m:r>
                                <a:rPr lang="en-US" altLang="ko-KR" sz="1800" i="1">
                                  <a:latin typeface="Cambria Math" panose="02040503050406030204" pitchFamily="18" charset="0"/>
                                </a:rPr>
                                <m:t>𝑟</m:t>
                              </m:r>
                            </m:den>
                          </m:f>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𝑒</m:t>
                              </m:r>
                            </m:e>
                            <m:sup>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𝑟</m:t>
                                  </m:r>
                                </m:e>
                                <m:sup>
                                  <m:r>
                                    <a:rPr lang="en-US" altLang="ko-KR" sz="1800" i="1">
                                      <a:latin typeface="Cambria Math" panose="02040503050406030204" pitchFamily="18" charset="0"/>
                                    </a:rPr>
                                    <m:t>2</m:t>
                                  </m:r>
                                </m:sup>
                              </m:sSup>
                              <m:r>
                                <a:rPr lang="en-US" altLang="ko-KR" sz="1800" i="1">
                                  <a:latin typeface="Cambria Math" panose="02040503050406030204" pitchFamily="18" charset="0"/>
                                </a:rPr>
                                <m:t>/</m:t>
                              </m:r>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𝑟</m:t>
                                  </m:r>
                                </m:e>
                                <m:sub>
                                  <m:r>
                                    <a:rPr lang="en-US" altLang="ko-KR" sz="1800" i="1">
                                      <a:latin typeface="Cambria Math" panose="02040503050406030204" pitchFamily="18" charset="0"/>
                                    </a:rPr>
                                    <m:t>0</m:t>
                                  </m:r>
                                </m:sub>
                                <m:sup>
                                  <m:r>
                                    <a:rPr lang="en-US" altLang="ko-KR" sz="1800" i="1">
                                      <a:latin typeface="Cambria Math" panose="02040503050406030204" pitchFamily="18" charset="0"/>
                                    </a:rPr>
                                    <m:t>2</m:t>
                                  </m:r>
                                </m:sup>
                              </m:sSubSup>
                            </m:sup>
                          </m:sSup>
                          <m:nary>
                            <m:naryPr>
                              <m:ctrlPr>
                                <a:rPr lang="en-US" altLang="ko-KR" sz="1800" i="1">
                                  <a:latin typeface="Cambria Math" panose="02040503050406030204" pitchFamily="18" charset="0"/>
                                </a:rPr>
                              </m:ctrlPr>
                            </m:naryPr>
                            <m:sub>
                              <m:r>
                                <a:rPr lang="en-US" altLang="ko-KR" sz="1800" i="1">
                                  <a:latin typeface="Cambria Math" panose="02040503050406030204" pitchFamily="18" charset="0"/>
                                </a:rPr>
                                <m:t>0</m:t>
                              </m:r>
                            </m:sub>
                            <m:sup>
                              <m:r>
                                <a:rPr lang="en-US" altLang="ko-KR" sz="1800" i="1">
                                  <a:latin typeface="Cambria Math" panose="02040503050406030204" pitchFamily="18" charset="0"/>
                                </a:rPr>
                                <m:t>𝑟</m:t>
                              </m:r>
                              <m:r>
                                <a:rPr lang="en-US" altLang="ko-KR" sz="1800" i="1">
                                  <a:latin typeface="Cambria Math" panose="02040503050406030204" pitchFamily="18" charset="0"/>
                                </a:rPr>
                                <m:t>/</m:t>
                              </m:r>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𝑟</m:t>
                                  </m:r>
                                </m:e>
                                <m:sub>
                                  <m:r>
                                    <a:rPr lang="en-US" altLang="ko-KR" sz="1800" i="1">
                                      <a:latin typeface="Cambria Math" panose="02040503050406030204" pitchFamily="18" charset="0"/>
                                    </a:rPr>
                                    <m:t>0</m:t>
                                  </m:r>
                                </m:sub>
                              </m:sSub>
                            </m:sup>
                            <m:e>
                              <m:r>
                                <a:rPr lang="en-US" altLang="ko-KR" sz="1800" i="1">
                                  <a:latin typeface="Cambria Math" panose="02040503050406030204" pitchFamily="18" charset="0"/>
                                </a:rPr>
                                <m:t>𝑑𝑥</m:t>
                              </m:r>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𝑒</m:t>
                                  </m:r>
                                </m:e>
                                <m:sup>
                                  <m:r>
                                    <a:rPr lang="en-US" altLang="ko-KR" sz="1800" i="1">
                                      <a:latin typeface="Cambria Math" panose="02040503050406030204" pitchFamily="18" charset="0"/>
                                    </a:rPr>
                                    <m:t>−</m:t>
                                  </m:r>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𝑥</m:t>
                                      </m:r>
                                    </m:e>
                                    <m:sup>
                                      <m:r>
                                        <a:rPr lang="en-US" altLang="ko-KR" sz="1800" i="1">
                                          <a:latin typeface="Cambria Math" panose="02040503050406030204" pitchFamily="18" charset="0"/>
                                        </a:rPr>
                                        <m:t>2</m:t>
                                      </m:r>
                                    </m:sup>
                                  </m:sSup>
                                </m:sup>
                              </m:sSup>
                            </m:e>
                          </m:nary>
                        </m:e>
                      </m:d>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r>
                            <a:rPr lang="en-US" altLang="ko-KR" sz="1800" i="1">
                              <a:latin typeface="Cambria Math" panose="02040503050406030204" pitchFamily="18" charset="0"/>
                            </a:rPr>
                            <m:t>1</m:t>
                          </m:r>
                        </m:num>
                        <m:den>
                          <m:r>
                            <a:rPr lang="en-US" altLang="ko-KR" sz="1800" i="1">
                              <a:latin typeface="Cambria Math" panose="02040503050406030204" pitchFamily="18" charset="0"/>
                            </a:rPr>
                            <m:t>3</m:t>
                          </m:r>
                        </m:den>
                      </m:f>
                      <m:f>
                        <m:fPr>
                          <m:ctrlPr>
                            <a:rPr lang="en-US" altLang="ko-KR" sz="1800" i="1">
                              <a:latin typeface="Cambria Math" panose="02040503050406030204" pitchFamily="18" charset="0"/>
                            </a:rPr>
                          </m:ctrlPr>
                        </m:fPr>
                        <m:num>
                          <m:r>
                            <a:rPr lang="en-US" altLang="ko-KR" sz="1800" i="1">
                              <a:latin typeface="Cambria Math" panose="02040503050406030204" pitchFamily="18" charset="0"/>
                            </a:rPr>
                            <m:t>𝐺</m:t>
                          </m:r>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𝑚</m:t>
                              </m:r>
                            </m:e>
                            <m:sub>
                              <m:r>
                                <a:rPr lang="en-US" altLang="ko-KR" sz="1800" i="1">
                                  <a:latin typeface="Cambria Math" panose="02040503050406030204" pitchFamily="18" charset="0"/>
                                </a:rPr>
                                <m:t>𝑎</m:t>
                              </m:r>
                            </m:sub>
                            <m:sup>
                              <m:r>
                                <a:rPr lang="en-US" altLang="ko-KR" sz="1800" i="1">
                                  <a:latin typeface="Cambria Math" panose="02040503050406030204" pitchFamily="18" charset="0"/>
                                </a:rPr>
                                <m:t>2</m:t>
                              </m:r>
                            </m:sup>
                          </m:sSubSup>
                        </m:num>
                        <m:den>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𝑎</m:t>
                              </m:r>
                            </m:e>
                            <m:sub>
                              <m:r>
                                <a:rPr lang="en-US" altLang="ko-KR" sz="1800" i="1">
                                  <a:latin typeface="Cambria Math" panose="02040503050406030204" pitchFamily="18" charset="0"/>
                                </a:rPr>
                                <m:t>𝑠</m:t>
                              </m:r>
                            </m:sub>
                          </m:sSub>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ℏ</m:t>
                              </m:r>
                            </m:e>
                            <m:sup>
                              <m:r>
                                <a:rPr lang="en-US" altLang="ko-KR" sz="1800" i="1">
                                  <a:latin typeface="Cambria Math" panose="02040503050406030204" pitchFamily="18" charset="0"/>
                                </a:rPr>
                                <m:t>2</m:t>
                              </m:r>
                            </m:sup>
                          </m:sSup>
                        </m:den>
                      </m:f>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𝑟</m:t>
                          </m:r>
                        </m:e>
                        <m:sup>
                          <m:r>
                            <a:rPr lang="en-US" altLang="ko-KR" sz="1800" i="1">
                              <a:latin typeface="Cambria Math" panose="02040503050406030204" pitchFamily="18" charset="0"/>
                            </a:rPr>
                            <m:t>2</m:t>
                          </m:r>
                        </m:sup>
                      </m:sSup>
                    </m:oMath>
                  </m:oMathPara>
                </a14:m>
                <a:endParaRPr lang="en-US" altLang="ko-KR" sz="1800" dirty="0"/>
              </a:p>
              <a:p>
                <a:pPr marL="0" indent="0">
                  <a:buNone/>
                </a:pPr>
                <a:endParaRPr lang="en-US" altLang="ko-KR" sz="1800" dirty="0"/>
              </a:p>
            </p:txBody>
          </p:sp>
        </mc:Choice>
        <mc:Fallback xmlns="">
          <p:sp>
            <p:nvSpPr>
              <p:cNvPr id="2" name="내용 개체 틀 2">
                <a:extLst>
                  <a:ext uri="{FF2B5EF4-FFF2-40B4-BE49-F238E27FC236}">
                    <a16:creationId xmlns:a16="http://schemas.microsoft.com/office/drawing/2014/main" id="{6EC0251F-772F-1D95-9435-1E6A251BBC25}"/>
                  </a:ext>
                </a:extLst>
              </p:cNvPr>
              <p:cNvSpPr txBox="1">
                <a:spLocks noRot="1" noChangeAspect="1" noMove="1" noResize="1" noEditPoints="1" noAdjustHandles="1" noChangeArrowheads="1" noChangeShapeType="1" noTextEdit="1"/>
              </p:cNvSpPr>
              <p:nvPr/>
            </p:nvSpPr>
            <p:spPr>
              <a:xfrm>
                <a:off x="1738945" y="1425235"/>
                <a:ext cx="8714110" cy="3068707"/>
              </a:xfrm>
              <a:prstGeom prst="rect">
                <a:avLst/>
              </a:prstGeom>
              <a:blipFill>
                <a:blip r:embed="rId3"/>
                <a:stretch>
                  <a:fillRect/>
                </a:stretch>
              </a:blipFill>
            </p:spPr>
            <p:txBody>
              <a:bodyPr/>
              <a:lstStyle/>
              <a:p>
                <a:r>
                  <a:rPr lang="ko-KR" altLang="en-US">
                    <a:noFill/>
                  </a:rPr>
                  <a:t> </a:t>
                </a:r>
              </a:p>
            </p:txBody>
          </p:sp>
        </mc:Fallback>
      </mc:AlternateContent>
      <p:sp>
        <p:nvSpPr>
          <p:cNvPr id="6" name="제목 1">
            <a:extLst>
              <a:ext uri="{FF2B5EF4-FFF2-40B4-BE49-F238E27FC236}">
                <a16:creationId xmlns:a16="http://schemas.microsoft.com/office/drawing/2014/main" id="{A40E2E47-70C1-0339-2491-36DD729FC69A}"/>
              </a:ext>
            </a:extLst>
          </p:cNvPr>
          <p:cNvSpPr txBox="1">
            <a:spLocks/>
          </p:cNvSpPr>
          <p:nvPr/>
        </p:nvSpPr>
        <p:spPr>
          <a:xfrm>
            <a:off x="1644688" y="3452523"/>
            <a:ext cx="8902624" cy="692114"/>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3200" b="1" dirty="0">
                <a:latin typeface="Grandview" panose="020B0502040204020203" pitchFamily="34" charset="0"/>
                <a:cs typeface="Arial" panose="020B0604020202020204" pitchFamily="34" charset="0"/>
              </a:rPr>
              <a:t>Validity</a:t>
            </a:r>
            <a:r>
              <a:rPr lang="ko-KR" altLang="en-US" sz="3200" b="1" dirty="0">
                <a:latin typeface="Grandview" panose="020B0502040204020203" pitchFamily="34" charset="0"/>
                <a:cs typeface="Arial" panose="020B0604020202020204" pitchFamily="34" charset="0"/>
              </a:rPr>
              <a:t> </a:t>
            </a:r>
            <a:r>
              <a:rPr lang="en-US" altLang="ko-KR" sz="3200" b="1" dirty="0">
                <a:latin typeface="Grandview" panose="020B0502040204020203" pitchFamily="34" charset="0"/>
                <a:cs typeface="Arial" panose="020B0604020202020204" pitchFamily="34" charset="0"/>
              </a:rPr>
              <a:t>of</a:t>
            </a:r>
            <a:r>
              <a:rPr lang="ko-KR" altLang="en-US" sz="3200" b="1" dirty="0">
                <a:latin typeface="Grandview" panose="020B0502040204020203" pitchFamily="34" charset="0"/>
                <a:cs typeface="Arial" panose="020B0604020202020204" pitchFamily="34" charset="0"/>
              </a:rPr>
              <a:t> </a:t>
            </a:r>
            <a:r>
              <a:rPr lang="en-US" altLang="ko-KR" sz="3200" b="1" dirty="0">
                <a:latin typeface="Grandview" panose="020B0502040204020203" pitchFamily="34" charset="0"/>
                <a:cs typeface="Arial" panose="020B0604020202020204" pitchFamily="34" charset="0"/>
              </a:rPr>
              <a:t>Thomas-Fermi</a:t>
            </a:r>
            <a:r>
              <a:rPr lang="ko-KR" altLang="en-US" sz="3200" b="1" dirty="0">
                <a:latin typeface="Grandview" panose="020B0502040204020203" pitchFamily="34" charset="0"/>
                <a:cs typeface="Arial" panose="020B0604020202020204" pitchFamily="34" charset="0"/>
              </a:rPr>
              <a:t> </a:t>
            </a:r>
            <a:r>
              <a:rPr lang="en-US" altLang="ko-KR" sz="3200" b="1" dirty="0">
                <a:latin typeface="Grandview" panose="020B0502040204020203" pitchFamily="34" charset="0"/>
                <a:cs typeface="Arial" panose="020B0604020202020204" pitchFamily="34" charset="0"/>
              </a:rPr>
              <a:t>Limit</a:t>
            </a:r>
            <a:endParaRPr lang="ko-KR" altLang="en-US" sz="32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내용 개체 틀 2">
                <a:extLst>
                  <a:ext uri="{FF2B5EF4-FFF2-40B4-BE49-F238E27FC236}">
                    <a16:creationId xmlns:a16="http://schemas.microsoft.com/office/drawing/2014/main" id="{FDF0B25F-6BAE-1E65-8E50-6AFEC06FFDF5}"/>
                  </a:ext>
                </a:extLst>
              </p:cNvPr>
              <p:cNvSpPr txBox="1">
                <a:spLocks/>
              </p:cNvSpPr>
              <p:nvPr/>
            </p:nvSpPr>
            <p:spPr>
              <a:xfrm>
                <a:off x="669073" y="4264026"/>
                <a:ext cx="10853854" cy="2340059"/>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ko-KR" sz="2000" b="0" i="1" smtClean="0">
                              <a:solidFill>
                                <a:schemeClr val="tx1"/>
                              </a:solidFill>
                              <a:latin typeface="Cambria Math" panose="02040503050406030204" pitchFamily="18" charset="0"/>
                            </a:rPr>
                          </m:ctrlPr>
                        </m:dPr>
                        <m:e>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𝑅</m:t>
                              </m:r>
                            </m:e>
                            <m:sub>
                              <m:r>
                                <m:rPr>
                                  <m:sty m:val="p"/>
                                </m:rPr>
                                <a:rPr lang="en-US" altLang="ko-KR" sz="2000" b="0" i="1" smtClean="0">
                                  <a:solidFill>
                                    <a:schemeClr val="tx1"/>
                                  </a:solidFill>
                                  <a:latin typeface="Cambria Math" panose="02040503050406030204" pitchFamily="18" charset="0"/>
                                </a:rPr>
                                <m:t>TF</m:t>
                              </m:r>
                            </m:sub>
                          </m:sSub>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𝜋</m:t>
                          </m:r>
                          <m:rad>
                            <m:radPr>
                              <m:degHide m:val="on"/>
                              <m:ctrlPr>
                                <a:rPr lang="en-US" altLang="ko-KR" sz="2000" b="0" i="1" smtClean="0">
                                  <a:solidFill>
                                    <a:schemeClr val="tx1"/>
                                  </a:solidFill>
                                  <a:latin typeface="Cambria Math" panose="02040503050406030204" pitchFamily="18" charset="0"/>
                                </a:rPr>
                              </m:ctrlPr>
                            </m:radPr>
                            <m:deg/>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𝑎</m:t>
                                      </m:r>
                                    </m:e>
                                    <m:sub>
                                      <m:r>
                                        <a:rPr lang="en-US" altLang="ko-KR" sz="2000" b="0" i="1" smtClean="0">
                                          <a:solidFill>
                                            <a:schemeClr val="tx1"/>
                                          </a:solidFill>
                                          <a:latin typeface="Cambria Math" panose="02040503050406030204" pitchFamily="18" charset="0"/>
                                        </a:rPr>
                                        <m:t>𝑠</m:t>
                                      </m:r>
                                    </m:sub>
                                  </m:sSub>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ℏ</m:t>
                                      </m:r>
                                    </m:e>
                                    <m:sup>
                                      <m:r>
                                        <a:rPr lang="en-US" altLang="ko-KR" sz="2000" b="0" i="1" smtClean="0">
                                          <a:solidFill>
                                            <a:schemeClr val="tx1"/>
                                          </a:solidFill>
                                          <a:latin typeface="Cambria Math" panose="02040503050406030204" pitchFamily="18" charset="0"/>
                                        </a:rPr>
                                        <m:t>2</m:t>
                                      </m:r>
                                    </m:sup>
                                  </m:sSup>
                                </m:num>
                                <m:den>
                                  <m:r>
                                    <a:rPr lang="en-US" altLang="ko-KR" sz="2000" b="0" i="1" smtClean="0">
                                      <a:solidFill>
                                        <a:schemeClr val="tx1"/>
                                      </a:solidFill>
                                      <a:latin typeface="Cambria Math" panose="02040503050406030204" pitchFamily="18" charset="0"/>
                                    </a:rPr>
                                    <m:t>𝐺</m:t>
                                  </m:r>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𝑎</m:t>
                                      </m:r>
                                    </m:sub>
                                    <m:sup>
                                      <m:r>
                                        <a:rPr lang="en-US" altLang="ko-KR" sz="2000" b="0" i="1" smtClean="0">
                                          <a:solidFill>
                                            <a:schemeClr val="tx1"/>
                                          </a:solidFill>
                                          <a:latin typeface="Cambria Math" panose="02040503050406030204" pitchFamily="18" charset="0"/>
                                        </a:rPr>
                                        <m:t>3</m:t>
                                      </m:r>
                                    </m:sup>
                                  </m:sSubSup>
                                </m:den>
                              </m:f>
                            </m:e>
                          </m:rad>
                        </m:e>
                      </m:d>
                      <m:r>
                        <a:rPr lang="en-US" altLang="ko-KR" sz="2000" b="0" i="1" smtClean="0">
                          <a:solidFill>
                            <a:schemeClr val="tx1"/>
                          </a:solidFill>
                          <a:latin typeface="Cambria Math" panose="02040503050406030204" pitchFamily="18" charset="0"/>
                        </a:rPr>
                        <m:t>≥</m:t>
                      </m:r>
                      <m:d>
                        <m:dPr>
                          <m:begChr m:val="["/>
                          <m:endChr m:val="]"/>
                          <m:ctrlPr>
                            <a:rPr lang="en-US" altLang="ko-KR" sz="2000" b="0" i="1" smtClean="0">
                              <a:solidFill>
                                <a:schemeClr val="tx1"/>
                              </a:solidFill>
                              <a:latin typeface="Cambria Math" panose="02040503050406030204" pitchFamily="18" charset="0"/>
                            </a:rPr>
                          </m:ctrlPr>
                        </m:dPr>
                        <m:e>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𝑅</m:t>
                              </m:r>
                            </m:e>
                            <m:sub>
                              <m:r>
                                <m:rPr>
                                  <m:sty m:val="p"/>
                                </m:rPr>
                                <a:rPr lang="en-US" altLang="ko-KR" sz="2000" b="0" i="1" smtClean="0">
                                  <a:solidFill>
                                    <a:schemeClr val="tx1"/>
                                  </a:solidFill>
                                  <a:latin typeface="Cambria Math" panose="02040503050406030204" pitchFamily="18" charset="0"/>
                                </a:rPr>
                                <m:t>Bohr</m:t>
                              </m:r>
                            </m:sub>
                          </m:sSub>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ℏ</m:t>
                                  </m:r>
                                </m:e>
                                <m:sup>
                                  <m:r>
                                    <a:rPr lang="en-US" altLang="ko-KR" sz="2000" b="0" i="1" smtClean="0">
                                      <a:solidFill>
                                        <a:schemeClr val="tx1"/>
                                      </a:solidFill>
                                      <a:latin typeface="Cambria Math" panose="02040503050406030204" pitchFamily="18" charset="0"/>
                                    </a:rPr>
                                    <m:t>2</m:t>
                                  </m:r>
                                </m:sup>
                              </m:sSup>
                            </m:num>
                            <m:den>
                              <m:r>
                                <a:rPr lang="en-US" altLang="ko-KR" sz="2000" b="0" i="1" smtClean="0">
                                  <a:solidFill>
                                    <a:schemeClr val="tx1"/>
                                  </a:solidFill>
                                  <a:latin typeface="Cambria Math" panose="02040503050406030204" pitchFamily="18" charset="0"/>
                                </a:rPr>
                                <m:t>𝐺𝑀</m:t>
                              </m:r>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𝑎</m:t>
                                  </m:r>
                                </m:sub>
                                <m:sup>
                                  <m:r>
                                    <a:rPr lang="en-US" altLang="ko-KR" sz="2000" b="0" i="1" smtClean="0">
                                      <a:solidFill>
                                        <a:schemeClr val="tx1"/>
                                      </a:solidFill>
                                      <a:latin typeface="Cambria Math" panose="02040503050406030204" pitchFamily="18" charset="0"/>
                                    </a:rPr>
                                    <m:t>2</m:t>
                                  </m:r>
                                </m:sup>
                              </m:sSubSup>
                            </m:den>
                          </m:f>
                        </m:e>
                      </m:d>
                    </m:oMath>
                  </m:oMathPara>
                </a14:m>
                <a:endParaRPr lang="en-US" altLang="ko-KR" sz="2000" dirty="0">
                  <a:solidFill>
                    <a:schemeClr val="tx1"/>
                  </a:solidFill>
                </a:endParaRPr>
              </a:p>
              <a:p>
                <a:pPr marL="0" indent="0">
                  <a:buNone/>
                </a:pPr>
                <a:endParaRPr lang="en-US" altLang="ko-KR" sz="2000" dirty="0"/>
              </a:p>
              <a:p>
                <a:r>
                  <a:rPr lang="en-US" altLang="ko-KR" sz="2000" dirty="0">
                    <a:solidFill>
                      <a:schemeClr val="tx1"/>
                    </a:solidFill>
                  </a:rPr>
                  <a:t>For </a:t>
                </a:r>
                <a14:m>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m:rPr>
                            <m:sty m:val="p"/>
                          </m:rPr>
                          <a:rPr lang="en-US" altLang="ko-KR" sz="2000" b="0" i="1" smtClean="0">
                            <a:solidFill>
                              <a:schemeClr val="tx1"/>
                            </a:solidFill>
                            <a:latin typeface="Cambria Math" panose="02040503050406030204" pitchFamily="18" charset="0"/>
                          </a:rPr>
                          <m:t>dSph</m:t>
                        </m:r>
                      </m:sub>
                    </m:sSub>
                    <m:r>
                      <a:rPr lang="en-US" altLang="ko-KR" sz="2000" b="0" i="1" smtClean="0">
                        <a:solidFill>
                          <a:schemeClr val="tx1"/>
                        </a:solidFill>
                        <a:latin typeface="Cambria Math" panose="02040503050406030204" pitchFamily="18" charset="0"/>
                      </a:rPr>
                      <m:t>=1.425×</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8</m:t>
                        </m:r>
                      </m:sup>
                    </m:sSup>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𝑀</m:t>
                        </m:r>
                      </m:e>
                      <m:sub>
                        <m:r>
                          <a:rPr lang="en-US" altLang="ko-KR" sz="2000" b="0" i="1" smtClean="0">
                            <a:solidFill>
                              <a:schemeClr val="tx1"/>
                            </a:solidFill>
                            <a:latin typeface="Cambria Math" panose="02040503050406030204" pitchFamily="18" charset="0"/>
                          </a:rPr>
                          <m:t>⊙</m:t>
                        </m:r>
                      </m:sub>
                    </m:sSub>
                    <m:r>
                      <a:rPr lang="en-US" altLang="ko-KR" sz="2000" b="0" i="0" smtClean="0">
                        <a:solidFill>
                          <a:schemeClr val="tx1"/>
                        </a:solidFill>
                        <a:latin typeface="Cambria Math" panose="02040503050406030204" pitchFamily="18" charset="0"/>
                      </a:rPr>
                      <m:t> →</m:t>
                    </m:r>
                    <m:r>
                      <a:rPr lang="en-US" altLang="ko-KR" sz="2000" b="0" i="1" smtClean="0">
                        <a:solidFill>
                          <a:schemeClr val="tx1"/>
                        </a:solidFill>
                        <a:latin typeface="Cambria Math" panose="02040503050406030204" pitchFamily="18" charset="0"/>
                      </a:rPr>
                      <m:t>   </m:t>
                    </m:r>
                    <m:r>
                      <a:rPr lang="en-US" altLang="ko-KR" sz="2000" b="0" i="1" smtClean="0">
                        <a:solidFill>
                          <a:schemeClr val="tx1"/>
                        </a:solidFill>
                        <a:latin typeface="Cambria Math" panose="02040503050406030204" pitchFamily="18" charset="0"/>
                      </a:rPr>
                      <m:t>𝜆</m:t>
                    </m:r>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8</m:t>
                        </m:r>
                        <m:r>
                          <a:rPr lang="en-US" altLang="ko-KR" sz="2000" b="0" i="1" smtClean="0">
                            <a:solidFill>
                              <a:schemeClr val="tx1"/>
                            </a:solidFill>
                            <a:latin typeface="Cambria Math" panose="02040503050406030204" pitchFamily="18" charset="0"/>
                          </a:rPr>
                          <m:t>𝜋</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𝑎</m:t>
                            </m:r>
                          </m:e>
                          <m:sub>
                            <m:r>
                              <a:rPr lang="en-US" altLang="ko-KR" sz="2000" b="0" i="1" smtClean="0">
                                <a:solidFill>
                                  <a:schemeClr val="tx1"/>
                                </a:solidFill>
                                <a:latin typeface="Cambria Math" panose="02040503050406030204" pitchFamily="18" charset="0"/>
                              </a:rPr>
                              <m:t>𝑠</m:t>
                            </m:r>
                          </m:sub>
                        </m:sSub>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𝑎</m:t>
                            </m:r>
                          </m:sub>
                        </m:sSub>
                        <m:r>
                          <a:rPr lang="en-US" altLang="ko-KR" sz="2000" b="0" i="1" smtClean="0">
                            <a:solidFill>
                              <a:schemeClr val="tx1"/>
                            </a:solidFill>
                            <a:latin typeface="Cambria Math" panose="02040503050406030204" pitchFamily="18" charset="0"/>
                          </a:rPr>
                          <m:t>𝑐</m:t>
                        </m:r>
                      </m:num>
                      <m:den>
                        <m:r>
                          <a:rPr lang="en-US" altLang="ko-KR" sz="2000" b="0" i="1" smtClean="0">
                            <a:solidFill>
                              <a:schemeClr val="tx1"/>
                            </a:solidFill>
                            <a:latin typeface="Cambria Math" panose="02040503050406030204" pitchFamily="18" charset="0"/>
                          </a:rPr>
                          <m:t>ℏ</m:t>
                        </m:r>
                      </m:den>
                    </m:f>
                    <m:r>
                      <a:rPr lang="en-US" altLang="ko-KR" sz="2000" b="0" i="1" smtClean="0">
                        <a:solidFill>
                          <a:schemeClr val="tx1"/>
                        </a:solidFill>
                        <a:latin typeface="Cambria Math" panose="02040503050406030204" pitchFamily="18" charset="0"/>
                      </a:rPr>
                      <m:t>≥1.504×</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−92</m:t>
                        </m:r>
                      </m:sup>
                    </m:sSup>
                  </m:oMath>
                </a14:m>
                <a:endParaRPr lang="en-US" altLang="ko-KR" sz="2000" dirty="0">
                  <a:solidFill>
                    <a:schemeClr val="tx1"/>
                  </a:solidFill>
                </a:endParaRPr>
              </a:p>
              <a:p>
                <a:r>
                  <a:rPr lang="en-US" altLang="ko-KR" sz="2000" dirty="0">
                    <a:solidFill>
                      <a:schemeClr val="tx1"/>
                    </a:solidFill>
                  </a:rPr>
                  <a:t>Validity is irrelevant with </a:t>
                </a:r>
                <a14:m>
                  <m:oMath xmlns:m="http://schemas.openxmlformats.org/officeDocument/2006/math">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𝑎</m:t>
                        </m:r>
                      </m:sub>
                    </m:sSub>
                  </m:oMath>
                </a14:m>
                <a:endParaRPr lang="en-US" altLang="ko-KR" sz="2000" dirty="0">
                  <a:solidFill>
                    <a:schemeClr val="tx1"/>
                  </a:solidFill>
                </a:endParaRPr>
              </a:p>
            </p:txBody>
          </p:sp>
        </mc:Choice>
        <mc:Fallback xmlns="">
          <p:sp>
            <p:nvSpPr>
              <p:cNvPr id="7" name="내용 개체 틀 2">
                <a:extLst>
                  <a:ext uri="{FF2B5EF4-FFF2-40B4-BE49-F238E27FC236}">
                    <a16:creationId xmlns:a16="http://schemas.microsoft.com/office/drawing/2014/main" id="{FDF0B25F-6BAE-1E65-8E50-6AFEC06FFDF5}"/>
                  </a:ext>
                </a:extLst>
              </p:cNvPr>
              <p:cNvSpPr txBox="1">
                <a:spLocks noRot="1" noChangeAspect="1" noMove="1" noResize="1" noEditPoints="1" noAdjustHandles="1" noChangeArrowheads="1" noChangeShapeType="1" noTextEdit="1"/>
              </p:cNvSpPr>
              <p:nvPr/>
            </p:nvSpPr>
            <p:spPr>
              <a:xfrm>
                <a:off x="669073" y="4264026"/>
                <a:ext cx="10853854" cy="2340059"/>
              </a:xfrm>
              <a:prstGeom prst="rect">
                <a:avLst/>
              </a:prstGeom>
              <a:blipFill>
                <a:blip r:embed="rId4"/>
                <a:stretch>
                  <a:fillRect l="-506" t="-260" b="-2344"/>
                </a:stretch>
              </a:blipFill>
            </p:spPr>
            <p:txBody>
              <a:bodyPr/>
              <a:lstStyle/>
              <a:p>
                <a:r>
                  <a:rPr lang="ko-KR" altLang="en-US">
                    <a:noFill/>
                  </a:rPr>
                  <a:t> </a:t>
                </a:r>
              </a:p>
            </p:txBody>
          </p:sp>
        </mc:Fallback>
      </mc:AlternateContent>
      <p:sp>
        <p:nvSpPr>
          <p:cNvPr id="8" name="직사각형 7">
            <a:extLst>
              <a:ext uri="{FF2B5EF4-FFF2-40B4-BE49-F238E27FC236}">
                <a16:creationId xmlns:a16="http://schemas.microsoft.com/office/drawing/2014/main" id="{9C680FD7-9A6C-926E-DF26-A63BCA8A1621}"/>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9" name="직사각형 8">
            <a:extLst>
              <a:ext uri="{FF2B5EF4-FFF2-40B4-BE49-F238E27FC236}">
                <a16:creationId xmlns:a16="http://schemas.microsoft.com/office/drawing/2014/main" id="{67B38F6A-CB0A-1442-4BB6-70ED085E8F40}"/>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0" name="TextBox 9">
            <a:extLst>
              <a:ext uri="{FF2B5EF4-FFF2-40B4-BE49-F238E27FC236}">
                <a16:creationId xmlns:a16="http://schemas.microsoft.com/office/drawing/2014/main" id="{792CAD5F-D871-861F-942E-C0BE74000288}"/>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A180273-5639-F46E-3FF3-08CB5DD388D3}"/>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317DA614-FD1C-6C2B-8CDE-994FE4CA5DF7}"/>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C012D813-01AD-8DAA-CB37-B5FB68C7597B}"/>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3002136B-F561-F257-A757-3DFFCC18F17A}"/>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6308B558-864C-0278-7A30-414AEE487991}"/>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2832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62C7-26E9-9314-46BE-79BA4A3A7944}"/>
            </a:ext>
          </a:extLst>
        </p:cNvPr>
        <p:cNvGrpSpPr/>
        <p:nvPr/>
      </p:nvGrpSpPr>
      <p:grpSpPr>
        <a:xfrm>
          <a:off x="0" y="0"/>
          <a:ext cx="0" cy="0"/>
          <a:chOff x="0" y="0"/>
          <a:chExt cx="0" cy="0"/>
        </a:xfrm>
      </p:grpSpPr>
      <p:sp>
        <p:nvSpPr>
          <p:cNvPr id="22" name="제목 1">
            <a:extLst>
              <a:ext uri="{FF2B5EF4-FFF2-40B4-BE49-F238E27FC236}">
                <a16:creationId xmlns:a16="http://schemas.microsoft.com/office/drawing/2014/main" id="{4465C925-D22D-BAA8-153F-C9811495523A}"/>
              </a:ext>
            </a:extLst>
          </p:cNvPr>
          <p:cNvSpPr>
            <a:spLocks noGrp="1"/>
          </p:cNvSpPr>
          <p:nvPr>
            <p:ph type="title"/>
          </p:nvPr>
        </p:nvSpPr>
        <p:spPr>
          <a:xfrm>
            <a:off x="990600" y="516924"/>
            <a:ext cx="10210800" cy="692114"/>
          </a:xfrm>
        </p:spPr>
        <p:txBody>
          <a:bodyPr>
            <a:noAutofit/>
          </a:bodyPr>
          <a:lstStyle/>
          <a:p>
            <a:pPr algn="ctr"/>
            <a:r>
              <a:rPr lang="en-US" altLang="ko-KR" sz="3200" b="1" dirty="0" err="1">
                <a:latin typeface="Grandview" panose="020B0502040204020203" pitchFamily="34" charset="0"/>
                <a:cs typeface="Arial" panose="020B0604020202020204" pitchFamily="34" charset="0"/>
              </a:rPr>
              <a:t>PySIUltraLight</a:t>
            </a:r>
            <a:r>
              <a:rPr lang="en-US" altLang="ko-KR" sz="3200" b="1" dirty="0">
                <a:latin typeface="Grandview" panose="020B0502040204020203" pitchFamily="34" charset="0"/>
                <a:cs typeface="Arial" panose="020B0604020202020204" pitchFamily="34" charset="0"/>
              </a:rPr>
              <a:t> = </a:t>
            </a:r>
            <a:r>
              <a:rPr lang="en-US" altLang="ko-KR" sz="3200" b="1" dirty="0" err="1">
                <a:latin typeface="Grandview" panose="020B0502040204020203" pitchFamily="34" charset="0"/>
                <a:cs typeface="Arial" panose="020B0604020202020204" pitchFamily="34" charset="0"/>
              </a:rPr>
              <a:t>PyUltraLight</a:t>
            </a:r>
            <a:r>
              <a:rPr lang="en-US" altLang="ko-KR" sz="3200" b="1" dirty="0">
                <a:latin typeface="Grandview" panose="020B0502040204020203" pitchFamily="34" charset="0"/>
                <a:cs typeface="Arial" panose="020B0604020202020204" pitchFamily="34" charset="0"/>
              </a:rPr>
              <a:t> + Self-interaction</a:t>
            </a:r>
            <a:endParaRPr lang="ko-KR" altLang="en-US" sz="3200" b="1" dirty="0">
              <a:latin typeface="Grandview" panose="020B0502040204020203" pitchFamily="34" charset="0"/>
              <a:cs typeface="Arial" panose="020B0604020202020204" pitchFamily="34" charset="0"/>
            </a:endParaRPr>
          </a:p>
        </p:txBody>
      </p:sp>
      <p:sp>
        <p:nvSpPr>
          <p:cNvPr id="8" name="직사각형 7">
            <a:extLst>
              <a:ext uri="{FF2B5EF4-FFF2-40B4-BE49-F238E27FC236}">
                <a16:creationId xmlns:a16="http://schemas.microsoft.com/office/drawing/2014/main" id="{589C0B11-1FDE-0B48-A1A2-F3C6FB98F3D8}"/>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9" name="직사각형 8">
            <a:extLst>
              <a:ext uri="{FF2B5EF4-FFF2-40B4-BE49-F238E27FC236}">
                <a16:creationId xmlns:a16="http://schemas.microsoft.com/office/drawing/2014/main" id="{5FEA45E2-0579-2A12-7FAE-5E7F071145B5}"/>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0" name="TextBox 9">
            <a:extLst>
              <a:ext uri="{FF2B5EF4-FFF2-40B4-BE49-F238E27FC236}">
                <a16:creationId xmlns:a16="http://schemas.microsoft.com/office/drawing/2014/main" id="{73A22063-923E-B8EA-2012-06F0E3C3BDD8}"/>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C7C46BF-EEE4-32F9-4FA3-716896D63CAF}"/>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4F7EDE44-F1A3-2E6B-E426-4D095B2D2FAF}"/>
              </a:ext>
            </a:extLst>
          </p:cNvPr>
          <p:cNvSpPr/>
          <p:nvPr/>
        </p:nvSpPr>
        <p:spPr>
          <a:xfrm>
            <a:off x="247650" y="-3"/>
            <a:ext cx="247650"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a:t>
            </a:r>
            <a:endParaRPr lang="ko-KR" altLang="en-US" sz="900"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5D8BB74E-424B-8527-F228-03B9D181BAB4}"/>
              </a:ext>
            </a:extLst>
          </p:cNvPr>
          <p:cNvSpPr/>
          <p:nvPr/>
        </p:nvSpPr>
        <p:spPr>
          <a:xfrm>
            <a:off x="495300"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79789A31-D36D-0226-82A2-2260881C3D80}"/>
              </a:ext>
            </a:extLst>
          </p:cNvPr>
          <p:cNvSpPr/>
          <p:nvPr/>
        </p:nvSpPr>
        <p:spPr>
          <a:xfrm>
            <a:off x="742949" y="-3"/>
            <a:ext cx="247651"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11901DAA-3F89-55DF-22FA-808770E9E082}"/>
              </a:ext>
            </a:extLst>
          </p:cNvPr>
          <p:cNvSpPr/>
          <p:nvPr/>
        </p:nvSpPr>
        <p:spPr>
          <a:xfrm>
            <a:off x="990600" y="-3"/>
            <a:ext cx="1297304"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 DF in SI-ULDM</a:t>
            </a:r>
            <a:endParaRPr lang="ko-KR" altLang="en-US" sz="9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5FE3F09-24FE-68FD-3FAA-9C773E9C5398}"/>
              </a:ext>
            </a:extLst>
          </p:cNvPr>
          <p:cNvSpPr txBox="1"/>
          <p:nvPr/>
        </p:nvSpPr>
        <p:spPr>
          <a:xfrm>
            <a:off x="9540493" y="1055149"/>
            <a:ext cx="2041907" cy="307777"/>
          </a:xfrm>
          <a:prstGeom prst="rect">
            <a:avLst/>
          </a:prstGeom>
          <a:noFill/>
        </p:spPr>
        <p:txBody>
          <a:bodyPr wrap="square">
            <a:spAutoFit/>
          </a:bodyPr>
          <a:lstStyle/>
          <a:p>
            <a:r>
              <a:rPr lang="en-US" altLang="ko-KR" sz="1400" dirty="0">
                <a:solidFill>
                  <a:sysClr val="windowText" lastClr="000000"/>
                </a:solidFill>
                <a:latin typeface="Arial" panose="020B0604020202020204" pitchFamily="34" charset="0"/>
                <a:cs typeface="Arial" panose="020B0604020202020204" pitchFamily="34" charset="0"/>
              </a:rPr>
              <a:t>[Glennon+ 2011.09510]</a:t>
            </a:r>
            <a:endParaRPr lang="ko-KR" altLang="en-US" sz="1400" dirty="0"/>
          </a:p>
        </p:txBody>
      </p:sp>
      <mc:AlternateContent xmlns:mc="http://schemas.openxmlformats.org/markup-compatibility/2006" xmlns:a14="http://schemas.microsoft.com/office/drawing/2010/main">
        <mc:Choice Requires="a14">
          <p:sp>
            <p:nvSpPr>
              <p:cNvPr id="4" name="내용 개체 틀 2">
                <a:extLst>
                  <a:ext uri="{FF2B5EF4-FFF2-40B4-BE49-F238E27FC236}">
                    <a16:creationId xmlns:a16="http://schemas.microsoft.com/office/drawing/2014/main" id="{4F93CB67-3BBD-09D2-FD39-BC939ACCE86E}"/>
                  </a:ext>
                </a:extLst>
              </p:cNvPr>
              <p:cNvSpPr txBox="1">
                <a:spLocks/>
              </p:cNvSpPr>
              <p:nvPr/>
            </p:nvSpPr>
            <p:spPr>
              <a:xfrm>
                <a:off x="495300" y="1362926"/>
                <a:ext cx="11201400" cy="4978150"/>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solidFill>
                      <a:schemeClr val="tx1"/>
                    </a:solidFill>
                  </a:rPr>
                  <a:t>Self-coupling constant inside code-space </a:t>
                </a:r>
                <a14:m>
                  <m:oMath xmlns:m="http://schemas.openxmlformats.org/officeDocument/2006/math">
                    <m:r>
                      <a:rPr lang="en-US" altLang="ko-KR" sz="2000" b="0" i="1" smtClean="0">
                        <a:solidFill>
                          <a:schemeClr val="tx1"/>
                        </a:solidFill>
                        <a:latin typeface="Cambria Math" panose="02040503050406030204" pitchFamily="18" charset="0"/>
                      </a:rPr>
                      <m:t>𝜅</m:t>
                    </m:r>
                  </m:oMath>
                </a14:m>
                <a:endParaRPr lang="en-US" altLang="ko-KR" sz="2000" i="1" dirty="0">
                  <a:solidFill>
                    <a:schemeClr val="tx1"/>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ko-KR" sz="2000" b="0" i="1" smtClean="0">
                          <a:solidFill>
                            <a:schemeClr val="tx1"/>
                          </a:solidFill>
                          <a:latin typeface="Cambria Math" panose="02040503050406030204" pitchFamily="18" charset="0"/>
                        </a:rPr>
                        <m:t>𝜅</m:t>
                      </m:r>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ℏ</m:t>
                              </m:r>
                            </m:e>
                            <m:sup>
                              <m:r>
                                <a:rPr lang="en-US" altLang="ko-KR" sz="2000" b="0" i="1" smtClean="0">
                                  <a:solidFill>
                                    <a:schemeClr val="tx1"/>
                                  </a:solidFill>
                                  <a:latin typeface="Cambria Math" panose="02040503050406030204" pitchFamily="18" charset="0"/>
                                </a:rPr>
                                <m:t>2</m:t>
                              </m:r>
                            </m:sup>
                          </m:sSup>
                        </m:num>
                        <m:den>
                          <m:r>
                            <a:rPr lang="en-US" altLang="ko-KR" sz="2000" b="0" i="1" smtClean="0">
                              <a:solidFill>
                                <a:schemeClr val="tx1"/>
                              </a:solidFill>
                              <a:latin typeface="Cambria Math" panose="02040503050406030204" pitchFamily="18" charset="0"/>
                            </a:rPr>
                            <m:t>2</m:t>
                          </m:r>
                          <m:r>
                            <a:rPr lang="en-US" altLang="ko-KR" sz="2000" b="0" i="1" smtClean="0">
                              <a:solidFill>
                                <a:schemeClr val="tx1"/>
                              </a:solidFill>
                              <a:latin typeface="Cambria Math" panose="02040503050406030204" pitchFamily="18" charset="0"/>
                            </a:rPr>
                            <m:t>𝐺</m:t>
                          </m:r>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𝜙</m:t>
                              </m:r>
                            </m:sub>
                            <m:sup>
                              <m:r>
                                <a:rPr lang="en-US" altLang="ko-KR" sz="2000" b="0" i="1" smtClean="0">
                                  <a:solidFill>
                                    <a:schemeClr val="tx1"/>
                                  </a:solidFill>
                                  <a:latin typeface="Cambria Math" panose="02040503050406030204" pitchFamily="18" charset="0"/>
                                </a:rPr>
                                <m:t>3</m:t>
                              </m:r>
                            </m:sup>
                          </m:sSubSup>
                          <m:r>
                            <a:rPr lang="en-US" altLang="ko-KR" sz="2000" b="0" i="1" smtClean="0">
                              <a:solidFill>
                                <a:schemeClr val="tx1"/>
                              </a:solidFill>
                              <a:latin typeface="Cambria Math" panose="02040503050406030204" pitchFamily="18" charset="0"/>
                            </a:rPr>
                            <m:t>𝑐</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𝜏</m:t>
                              </m:r>
                            </m:e>
                            <m:sub>
                              <m:r>
                                <a:rPr lang="en-US" altLang="ko-KR" sz="2000" b="0" i="1" smtClean="0">
                                  <a:solidFill>
                                    <a:schemeClr val="tx1"/>
                                  </a:solidFill>
                                  <a:latin typeface="Cambria Math" panose="02040503050406030204" pitchFamily="18" charset="0"/>
                                </a:rPr>
                                <m:t>𝑐</m:t>
                              </m:r>
                            </m:sub>
                          </m:sSub>
                        </m:den>
                      </m:f>
                      <m:r>
                        <a:rPr lang="en-US" altLang="ko-KR" sz="2000" i="1">
                          <a:latin typeface="Cambria Math" panose="02040503050406030204" pitchFamily="18" charset="0"/>
                        </a:rPr>
                        <m:t>𝜆</m:t>
                      </m:r>
                      <m:r>
                        <a:rPr lang="en-US" altLang="ko-KR" sz="2000" b="0" i="1" smtClean="0">
                          <a:latin typeface="Cambria Math" panose="02040503050406030204" pitchFamily="18" charset="0"/>
                        </a:rPr>
                        <m:t>=2.07×</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88</m:t>
                          </m:r>
                        </m:sup>
                      </m:sSup>
                      <m:r>
                        <a:rPr lang="en-US" altLang="ko-KR" sz="2000" i="1">
                          <a:latin typeface="Cambria Math" panose="02040503050406030204" pitchFamily="18" charset="0"/>
                        </a:rPr>
                        <m:t>𝜆</m:t>
                      </m:r>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−22</m:t>
                                      </m:r>
                                    </m:sup>
                                  </m:sSup>
                                  <m:r>
                                    <m:rPr>
                                      <m:sty m:val="p"/>
                                    </m:rPr>
                                    <a:rPr lang="en-US" altLang="ko-KR" sz="2000" b="0" i="0" smtClean="0">
                                      <a:latin typeface="Cambria Math" panose="02040503050406030204" pitchFamily="18" charset="0"/>
                                    </a:rPr>
                                    <m:t>eV</m:t>
                                  </m:r>
                                </m:num>
                                <m:den>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den>
                              </m:f>
                            </m:e>
                          </m:d>
                        </m:e>
                        <m:sup>
                          <m:r>
                            <a:rPr lang="en-US" altLang="ko-KR" sz="2000" b="0" i="1" smtClean="0">
                              <a:latin typeface="Cambria Math" panose="02040503050406030204" pitchFamily="18" charset="0"/>
                            </a:rPr>
                            <m:t>3</m:t>
                          </m:r>
                        </m:sup>
                      </m:sSup>
                      <m:r>
                        <a:rPr lang="en-US" altLang="ko-KR" sz="2000" b="0" i="1" smtClean="0">
                          <a:latin typeface="Cambria Math" panose="02040503050406030204" pitchFamily="18" charset="0"/>
                        </a:rPr>
                        <m:t>   ⇒    </m:t>
                      </m:r>
                      <m:d>
                        <m:dPr>
                          <m:begChr m:val="{"/>
                          <m:endChr m:val=""/>
                          <m:ctrlPr>
                            <a:rPr lang="en-US" altLang="ko-KR" sz="2000" i="1" smtClean="0">
                              <a:solidFill>
                                <a:schemeClr val="tx1"/>
                              </a:solidFill>
                              <a:latin typeface="Cambria Math" panose="02040503050406030204" pitchFamily="18" charset="0"/>
                            </a:rPr>
                          </m:ctrlPr>
                        </m:dPr>
                        <m:e>
                          <m:eqArr>
                            <m:eqArrPr>
                              <m:ctrlPr>
                                <a:rPr lang="en-US" altLang="ko-KR" sz="2000" i="1" smtClean="0">
                                  <a:solidFill>
                                    <a:schemeClr val="tx1"/>
                                  </a:solidFill>
                                  <a:latin typeface="Cambria Math" panose="02040503050406030204" pitchFamily="18" charset="0"/>
                                </a:rPr>
                              </m:ctrlPr>
                            </m:eqArrPr>
                            <m:e>
                              <m:r>
                                <a:rPr lang="en-US" altLang="ko-KR" sz="2000" i="1">
                                  <a:latin typeface="Cambria Math" panose="02040503050406030204" pitchFamily="18" charset="0"/>
                                </a:rPr>
                                <m:t>𝑖</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𝜕𝜓</m:t>
                                  </m:r>
                                </m:num>
                                <m:den>
                                  <m:r>
                                    <a:rPr lang="en-US" altLang="ko-KR" sz="2000" i="1">
                                      <a:latin typeface="Cambria Math" panose="02040503050406030204" pitchFamily="18" charset="0"/>
                                    </a:rPr>
                                    <m:t>𝜕</m:t>
                                  </m:r>
                                  <m:r>
                                    <a:rPr lang="en-US" altLang="ko-KR" sz="2000" i="1">
                                      <a:latin typeface="Cambria Math" panose="02040503050406030204" pitchFamily="18" charset="0"/>
                                    </a:rPr>
                                    <m:t>𝑡</m:t>
                                  </m:r>
                                </m:den>
                              </m:f>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2</m:t>
                                  </m:r>
                                </m:den>
                              </m:f>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𝜓</m:t>
                              </m:r>
                              <m:r>
                                <a:rPr lang="en-US" altLang="ko-KR" sz="2000" i="1">
                                  <a:latin typeface="Cambria Math" panose="02040503050406030204" pitchFamily="18" charset="0"/>
                                </a:rPr>
                                <m:t>+</m:t>
                              </m:r>
                              <m:r>
                                <m:rPr>
                                  <m:sty m:val="p"/>
                                </m:rPr>
                                <a:rPr lang="en-US" altLang="ko-KR" sz="2000">
                                  <a:latin typeface="Cambria Math" panose="02040503050406030204" pitchFamily="18" charset="0"/>
                                </a:rPr>
                                <m:t>Φ</m:t>
                              </m:r>
                              <m:r>
                                <a:rPr lang="en-US" altLang="ko-KR" sz="2000" i="1">
                                  <a:latin typeface="Cambria Math" panose="02040503050406030204" pitchFamily="18" charset="0"/>
                                </a:rPr>
                                <m:t>𝜓</m:t>
                              </m:r>
                              <m:r>
                                <a:rPr lang="en-US" altLang="ko-KR" sz="2000" b="0" i="1" smtClean="0">
                                  <a:latin typeface="Cambria Math" panose="02040503050406030204" pitchFamily="18" charset="0"/>
                                </a:rPr>
                                <m:t>+</m:t>
                              </m:r>
                              <m:r>
                                <a:rPr lang="en-US" altLang="ko-KR" sz="2000" b="0" i="1" smtClean="0">
                                  <a:solidFill>
                                    <a:srgbClr val="0000FF"/>
                                  </a:solidFill>
                                  <a:latin typeface="Cambria Math" panose="02040503050406030204" pitchFamily="18" charset="0"/>
                                </a:rPr>
                                <m:t>𝜅</m:t>
                              </m:r>
                              <m:sSup>
                                <m:sSupPr>
                                  <m:ctrlPr>
                                    <a:rPr lang="en-US" altLang="ko-KR" sz="2000" b="0" i="1" smtClean="0">
                                      <a:solidFill>
                                        <a:srgbClr val="0000FF"/>
                                      </a:solidFill>
                                      <a:latin typeface="Cambria Math" panose="02040503050406030204" pitchFamily="18" charset="0"/>
                                    </a:rPr>
                                  </m:ctrlPr>
                                </m:sSupPr>
                                <m:e>
                                  <m:d>
                                    <m:dPr>
                                      <m:begChr m:val="|"/>
                                      <m:endChr m:val="|"/>
                                      <m:ctrlPr>
                                        <a:rPr lang="en-US" altLang="ko-KR" sz="2000" b="0" i="1" smtClean="0">
                                          <a:solidFill>
                                            <a:srgbClr val="0000FF"/>
                                          </a:solidFill>
                                          <a:latin typeface="Cambria Math" panose="02040503050406030204" pitchFamily="18" charset="0"/>
                                        </a:rPr>
                                      </m:ctrlPr>
                                    </m:dPr>
                                    <m:e>
                                      <m:r>
                                        <a:rPr lang="en-US" altLang="ko-KR" sz="2000" b="0" i="1" smtClean="0">
                                          <a:solidFill>
                                            <a:srgbClr val="0000FF"/>
                                          </a:solidFill>
                                          <a:latin typeface="Cambria Math" panose="02040503050406030204" pitchFamily="18" charset="0"/>
                                        </a:rPr>
                                        <m:t>𝜓</m:t>
                                      </m:r>
                                    </m:e>
                                  </m:d>
                                </m:e>
                                <m:sup>
                                  <m:r>
                                    <a:rPr lang="en-US" altLang="ko-KR" sz="2000" b="0" i="1" smtClean="0">
                                      <a:solidFill>
                                        <a:srgbClr val="0000FF"/>
                                      </a:solidFill>
                                      <a:latin typeface="Cambria Math" panose="02040503050406030204" pitchFamily="18" charset="0"/>
                                    </a:rPr>
                                    <m:t>2</m:t>
                                  </m:r>
                                </m:sup>
                              </m:sSup>
                              <m:r>
                                <a:rPr lang="en-US" altLang="ko-KR" sz="2000" b="0" i="1" smtClean="0">
                                  <a:solidFill>
                                    <a:srgbClr val="0000FF"/>
                                  </a:solidFill>
                                  <a:latin typeface="Cambria Math" panose="02040503050406030204" pitchFamily="18" charset="0"/>
                                </a:rPr>
                                <m:t>𝜓</m:t>
                              </m:r>
                            </m:e>
                            <m:e>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2</m:t>
                                  </m:r>
                                </m:sup>
                              </m:sSup>
                              <m:r>
                                <m:rPr>
                                  <m:sty m:val="p"/>
                                </m:rPr>
                                <a:rPr lang="en-US" altLang="ko-KR" sz="2000">
                                  <a:latin typeface="Cambria Math" panose="02040503050406030204" pitchFamily="18" charset="0"/>
                                </a:rPr>
                                <m:t>Φ</m:t>
                              </m:r>
                              <m:r>
                                <a:rPr lang="en-US" altLang="ko-KR" sz="2000" i="1">
                                  <a:latin typeface="Cambria Math" panose="02040503050406030204" pitchFamily="18" charset="0"/>
                                </a:rPr>
                                <m:t>=4</m:t>
                              </m:r>
                              <m:r>
                                <a:rPr lang="en-US" altLang="ko-KR" sz="2000" i="1">
                                  <a:latin typeface="Cambria Math" panose="02040503050406030204" pitchFamily="18" charset="0"/>
                                </a:rPr>
                                <m:t>𝜋</m:t>
                              </m:r>
                              <m:sSup>
                                <m:sSupPr>
                                  <m:ctrlPr>
                                    <a:rPr lang="en-US" altLang="ko-KR" sz="2000" i="1">
                                      <a:latin typeface="Cambria Math" panose="02040503050406030204" pitchFamily="18" charset="0"/>
                                    </a:rPr>
                                  </m:ctrlPr>
                                </m:sSupPr>
                                <m:e>
                                  <m:d>
                                    <m:dPr>
                                      <m:begChr m:val="|"/>
                                      <m:endChr m:val="|"/>
                                      <m:ctrlPr>
                                        <a:rPr lang="en-US" altLang="ko-KR" sz="2000" i="1">
                                          <a:latin typeface="Cambria Math" panose="02040503050406030204" pitchFamily="18" charset="0"/>
                                        </a:rPr>
                                      </m:ctrlPr>
                                    </m:dPr>
                                    <m:e>
                                      <m:r>
                                        <a:rPr lang="en-US" altLang="ko-KR" sz="2000" i="1">
                                          <a:latin typeface="Cambria Math" panose="02040503050406030204" pitchFamily="18" charset="0"/>
                                        </a:rPr>
                                        <m:t>𝜓</m:t>
                                      </m:r>
                                    </m:e>
                                  </m:d>
                                </m:e>
                                <m:sup>
                                  <m:r>
                                    <a:rPr lang="en-US" altLang="ko-KR" sz="2000" i="1">
                                      <a:latin typeface="Cambria Math" panose="02040503050406030204" pitchFamily="18" charset="0"/>
                                    </a:rPr>
                                    <m:t>2</m:t>
                                  </m:r>
                                </m:sup>
                              </m:sSup>
                            </m:e>
                          </m:eqArr>
                        </m:e>
                      </m:d>
                    </m:oMath>
                  </m:oMathPara>
                </a14:m>
                <a:endParaRPr lang="en-US" altLang="ko-KR" sz="2000" dirty="0">
                  <a:solidFill>
                    <a:schemeClr val="tx1"/>
                  </a:solidFill>
                </a:endParaRPr>
              </a:p>
              <a:p>
                <a:pPr marL="457200" indent="-457200">
                  <a:buFont typeface="+mj-lt"/>
                  <a:buAutoNum type="arabicPeriod"/>
                </a:pPr>
                <a:r>
                  <a:rPr lang="en-US" altLang="ko-KR" sz="2000" dirty="0"/>
                  <a:t>Time evolution</a:t>
                </a:r>
                <a:endParaRPr lang="en-US" altLang="ko-KR" sz="20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n-US" altLang="ko-KR" sz="2000" b="0" i="1" smtClean="0">
                          <a:solidFill>
                            <a:schemeClr val="tx1"/>
                          </a:solidFill>
                          <a:latin typeface="Cambria Math" panose="02040503050406030204" pitchFamily="18" charset="0"/>
                        </a:rPr>
                        <m:t>𝜓</m:t>
                      </m:r>
                      <m:d>
                        <m:dPr>
                          <m:ctrlPr>
                            <a:rPr lang="en-US" altLang="ko-KR" sz="2000" b="0" i="1" smtClean="0">
                              <a:solidFill>
                                <a:schemeClr val="tx1"/>
                              </a:solidFill>
                              <a:latin typeface="Cambria Math" panose="02040503050406030204" pitchFamily="18" charset="0"/>
                            </a:rPr>
                          </m:ctrlPr>
                        </m:dPr>
                        <m:e>
                          <m:acc>
                            <m:accPr>
                              <m:chr m:val="⃗"/>
                              <m:ctrlPr>
                                <a:rPr lang="en-US" altLang="ko-KR" sz="2000" b="0" i="1" smtClean="0">
                                  <a:solidFill>
                                    <a:schemeClr val="tx1"/>
                                  </a:solidFill>
                                  <a:latin typeface="Cambria Math" panose="02040503050406030204" pitchFamily="18" charset="0"/>
                                </a:rPr>
                              </m:ctrlPr>
                            </m:accPr>
                            <m:e>
                              <m:r>
                                <a:rPr lang="en-US" altLang="ko-KR" sz="2000" b="0" i="1" smtClean="0">
                                  <a:solidFill>
                                    <a:schemeClr val="tx1"/>
                                  </a:solidFill>
                                  <a:latin typeface="Cambria Math" panose="02040503050406030204" pitchFamily="18" charset="0"/>
                                </a:rPr>
                                <m:t>𝑥</m:t>
                              </m:r>
                            </m:e>
                          </m:acc>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𝑡</m:t>
                          </m:r>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h</m:t>
                          </m:r>
                        </m:e>
                      </m:d>
                      <m:r>
                        <a:rPr lang="en-US" altLang="ko-KR" sz="2000" b="0" i="1" smtClean="0">
                          <a:solidFill>
                            <a:schemeClr val="tx1"/>
                          </a:solidFill>
                          <a:latin typeface="Cambria Math" panose="02040503050406030204" pitchFamily="18" charset="0"/>
                        </a:rPr>
                        <m:t>=</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𝑒</m:t>
                          </m:r>
                        </m:e>
                        <m:sup>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𝑖</m:t>
                          </m:r>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h</m:t>
                              </m:r>
                            </m:num>
                            <m:den>
                              <m:r>
                                <a:rPr lang="en-US" altLang="ko-KR" sz="2000" b="0" i="1" smtClean="0">
                                  <a:solidFill>
                                    <a:schemeClr val="tx1"/>
                                  </a:solidFill>
                                  <a:latin typeface="Cambria Math" panose="02040503050406030204" pitchFamily="18" charset="0"/>
                                </a:rPr>
                                <m:t>2</m:t>
                              </m:r>
                            </m:den>
                          </m:f>
                          <m:r>
                            <m:rPr>
                              <m:sty m:val="p"/>
                            </m:rPr>
                            <a:rPr lang="en-US" altLang="ko-KR" sz="2000" b="0" i="0" smtClean="0">
                              <a:solidFill>
                                <a:schemeClr val="tx1"/>
                              </a:solidFill>
                              <a:latin typeface="Cambria Math" panose="02040503050406030204" pitchFamily="18" charset="0"/>
                            </a:rPr>
                            <m:t>Φ</m:t>
                          </m:r>
                          <m:d>
                            <m:dPr>
                              <m:ctrlPr>
                                <a:rPr lang="en-US" altLang="ko-KR" sz="2000" i="1">
                                  <a:solidFill>
                                    <a:schemeClr val="tx1"/>
                                  </a:solidFill>
                                  <a:latin typeface="Cambria Math" panose="02040503050406030204" pitchFamily="18" charset="0"/>
                                </a:rPr>
                              </m:ctrlPr>
                            </m:dPr>
                            <m:e>
                              <m:acc>
                                <m:accPr>
                                  <m:chr m:val="⃗"/>
                                  <m:ctrlPr>
                                    <a:rPr lang="en-US" altLang="ko-KR" sz="2000" i="1">
                                      <a:solidFill>
                                        <a:schemeClr val="tx1"/>
                                      </a:solidFill>
                                      <a:latin typeface="Cambria Math" panose="02040503050406030204" pitchFamily="18" charset="0"/>
                                    </a:rPr>
                                  </m:ctrlPr>
                                </m:accPr>
                                <m:e>
                                  <m:r>
                                    <a:rPr lang="en-US" altLang="ko-KR" sz="2000" i="1">
                                      <a:solidFill>
                                        <a:schemeClr val="tx1"/>
                                      </a:solidFill>
                                      <a:latin typeface="Cambria Math" panose="02040503050406030204" pitchFamily="18" charset="0"/>
                                    </a:rPr>
                                    <m:t>𝑥</m:t>
                                  </m:r>
                                </m:e>
                              </m:acc>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𝑡</m:t>
                              </m:r>
                              <m:r>
                                <a:rPr lang="en-US" altLang="ko-KR" sz="2000" i="1">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h</m:t>
                              </m:r>
                            </m:e>
                          </m:d>
                        </m:sup>
                      </m:sSup>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𝑒</m:t>
                          </m:r>
                        </m:e>
                        <m:sup>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𝑖</m:t>
                          </m:r>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h</m:t>
                              </m:r>
                            </m:num>
                            <m:den>
                              <m:r>
                                <a:rPr lang="en-US" altLang="ko-KR" sz="2000" i="1">
                                  <a:solidFill>
                                    <a:schemeClr val="tx1"/>
                                  </a:solidFill>
                                  <a:latin typeface="Cambria Math" panose="02040503050406030204" pitchFamily="18" charset="0"/>
                                </a:rPr>
                                <m:t>2</m:t>
                              </m:r>
                            </m:den>
                          </m:f>
                          <m:r>
                            <a:rPr lang="en-US" altLang="ko-KR" sz="2000" b="0" i="1" smtClean="0">
                              <a:solidFill>
                                <a:schemeClr val="tx1"/>
                              </a:solidFill>
                              <a:latin typeface="Cambria Math" panose="02040503050406030204" pitchFamily="18" charset="0"/>
                            </a:rPr>
                            <m:t>𝜅</m:t>
                          </m:r>
                          <m:sSup>
                            <m:sSupPr>
                              <m:ctrlPr>
                                <a:rPr lang="en-US" altLang="ko-KR" sz="2000" b="0" i="1" smtClean="0">
                                  <a:solidFill>
                                    <a:schemeClr val="tx1"/>
                                  </a:solidFill>
                                  <a:latin typeface="Cambria Math" panose="02040503050406030204" pitchFamily="18" charset="0"/>
                                </a:rPr>
                              </m:ctrlPr>
                            </m:sSupPr>
                            <m:e>
                              <m:d>
                                <m:dPr>
                                  <m:begChr m:val="|"/>
                                  <m:endChr m:val="|"/>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𝜓</m:t>
                                  </m:r>
                                  <m:d>
                                    <m:dPr>
                                      <m:ctrlPr>
                                        <a:rPr lang="en-US" altLang="ko-KR" sz="2000" i="1">
                                          <a:solidFill>
                                            <a:schemeClr val="tx1"/>
                                          </a:solidFill>
                                          <a:latin typeface="Cambria Math" panose="02040503050406030204" pitchFamily="18" charset="0"/>
                                        </a:rPr>
                                      </m:ctrlPr>
                                    </m:dPr>
                                    <m:e>
                                      <m:acc>
                                        <m:accPr>
                                          <m:chr m:val="⃗"/>
                                          <m:ctrlPr>
                                            <a:rPr lang="en-US" altLang="ko-KR" sz="2000" i="1">
                                              <a:solidFill>
                                                <a:schemeClr val="tx1"/>
                                              </a:solidFill>
                                              <a:latin typeface="Cambria Math" panose="02040503050406030204" pitchFamily="18" charset="0"/>
                                            </a:rPr>
                                          </m:ctrlPr>
                                        </m:accPr>
                                        <m:e>
                                          <m:r>
                                            <a:rPr lang="en-US" altLang="ko-KR" sz="2000" i="1">
                                              <a:solidFill>
                                                <a:schemeClr val="tx1"/>
                                              </a:solidFill>
                                              <a:latin typeface="Cambria Math" panose="02040503050406030204" pitchFamily="18" charset="0"/>
                                            </a:rPr>
                                            <m:t>𝑥</m:t>
                                          </m:r>
                                        </m:e>
                                      </m:acc>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𝑡</m:t>
                                      </m:r>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h</m:t>
                                      </m:r>
                                    </m:e>
                                  </m:d>
                                </m:e>
                              </m:d>
                            </m:e>
                            <m:sup>
                              <m:r>
                                <a:rPr lang="en-US" altLang="ko-KR" sz="2000" b="0" i="1" smtClean="0">
                                  <a:solidFill>
                                    <a:schemeClr val="tx1"/>
                                  </a:solidFill>
                                  <a:latin typeface="Cambria Math" panose="02040503050406030204" pitchFamily="18" charset="0"/>
                                </a:rPr>
                                <m:t>2</m:t>
                              </m:r>
                            </m:sup>
                          </m:sSup>
                        </m:sup>
                      </m:sSup>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ℱ</m:t>
                          </m:r>
                        </m:e>
                        <m:sub>
                          <m:r>
                            <a:rPr lang="en-US" altLang="ko-KR" sz="2000" b="0" i="1" smtClean="0">
                              <a:solidFill>
                                <a:schemeClr val="tx1"/>
                              </a:solidFill>
                              <a:latin typeface="Cambria Math" panose="02040503050406030204" pitchFamily="18" charset="0"/>
                            </a:rPr>
                            <m:t>𝑘</m:t>
                          </m:r>
                        </m:sub>
                        <m:sup>
                          <m:r>
                            <a:rPr lang="en-US" altLang="ko-KR" sz="2000" b="0" i="1" smtClean="0">
                              <a:solidFill>
                                <a:schemeClr val="tx1"/>
                              </a:solidFill>
                              <a:latin typeface="Cambria Math" panose="02040503050406030204" pitchFamily="18" charset="0"/>
                            </a:rPr>
                            <m:t>−1</m:t>
                          </m:r>
                        </m:sup>
                      </m:sSubSup>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𝑒</m:t>
                          </m:r>
                        </m:e>
                        <m:sup>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𝑖</m:t>
                          </m:r>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h</m:t>
                              </m:r>
                            </m:num>
                            <m:den>
                              <m:r>
                                <a:rPr lang="en-US" altLang="ko-KR" sz="2000" b="0" i="1" smtClean="0">
                                  <a:solidFill>
                                    <a:schemeClr val="tx1"/>
                                  </a:solidFill>
                                  <a:latin typeface="Cambria Math" panose="02040503050406030204" pitchFamily="18" charset="0"/>
                                </a:rPr>
                                <m:t>2</m:t>
                              </m:r>
                            </m:den>
                          </m:f>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𝑘</m:t>
                              </m:r>
                            </m:e>
                            <m:sup>
                              <m:r>
                                <a:rPr lang="en-US" altLang="ko-KR" sz="2000" b="0" i="1" smtClean="0">
                                  <a:solidFill>
                                    <a:schemeClr val="tx1"/>
                                  </a:solidFill>
                                  <a:latin typeface="Cambria Math" panose="02040503050406030204" pitchFamily="18" charset="0"/>
                                </a:rPr>
                                <m:t>2</m:t>
                              </m:r>
                            </m:sup>
                          </m:sSup>
                        </m:sup>
                      </m:sSup>
                      <m:sSub>
                        <m:sSubPr>
                          <m:ctrlPr>
                            <a:rPr lang="en-US" altLang="ko-KR" sz="2000" b="0" i="1" smtClean="0">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ℱ</m:t>
                          </m:r>
                        </m:e>
                        <m:sub>
                          <m:r>
                            <a:rPr lang="en-US" altLang="ko-KR" sz="2000" b="0" i="1" smtClean="0">
                              <a:solidFill>
                                <a:schemeClr val="tx1"/>
                              </a:solidFill>
                              <a:latin typeface="Cambria Math" panose="02040503050406030204" pitchFamily="18" charset="0"/>
                            </a:rPr>
                            <m:t>𝑘</m:t>
                          </m:r>
                        </m:sub>
                      </m:sSub>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𝑒</m:t>
                          </m:r>
                        </m:e>
                        <m:sup>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𝑖</m:t>
                          </m:r>
                          <m:f>
                            <m:fPr>
                              <m:ctrlPr>
                                <a:rPr lang="en-US" altLang="ko-KR" sz="2000" i="1">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h</m:t>
                              </m:r>
                            </m:num>
                            <m:den>
                              <m:r>
                                <a:rPr lang="en-US" altLang="ko-KR" sz="2000" i="1">
                                  <a:solidFill>
                                    <a:schemeClr val="tx1"/>
                                  </a:solidFill>
                                  <a:latin typeface="Cambria Math" panose="02040503050406030204" pitchFamily="18" charset="0"/>
                                </a:rPr>
                                <m:t>2</m:t>
                              </m:r>
                            </m:den>
                          </m:f>
                          <m:r>
                            <m:rPr>
                              <m:sty m:val="p"/>
                            </m:rPr>
                            <a:rPr lang="en-US" altLang="ko-KR" sz="2000">
                              <a:solidFill>
                                <a:schemeClr val="tx1"/>
                              </a:solidFill>
                              <a:latin typeface="Cambria Math" panose="02040503050406030204" pitchFamily="18" charset="0"/>
                            </a:rPr>
                            <m:t>Φ</m:t>
                          </m:r>
                          <m:d>
                            <m:dPr>
                              <m:ctrlPr>
                                <a:rPr lang="en-US" altLang="ko-KR" sz="2000" i="1">
                                  <a:solidFill>
                                    <a:schemeClr val="tx1"/>
                                  </a:solidFill>
                                  <a:latin typeface="Cambria Math" panose="02040503050406030204" pitchFamily="18" charset="0"/>
                                </a:rPr>
                              </m:ctrlPr>
                            </m:dPr>
                            <m:e>
                              <m:acc>
                                <m:accPr>
                                  <m:chr m:val="⃗"/>
                                  <m:ctrlPr>
                                    <a:rPr lang="en-US" altLang="ko-KR" sz="2000" i="1">
                                      <a:solidFill>
                                        <a:schemeClr val="tx1"/>
                                      </a:solidFill>
                                      <a:latin typeface="Cambria Math" panose="02040503050406030204" pitchFamily="18" charset="0"/>
                                    </a:rPr>
                                  </m:ctrlPr>
                                </m:accPr>
                                <m:e>
                                  <m:r>
                                    <a:rPr lang="en-US" altLang="ko-KR" sz="2000" i="1">
                                      <a:solidFill>
                                        <a:schemeClr val="tx1"/>
                                      </a:solidFill>
                                      <a:latin typeface="Cambria Math" panose="02040503050406030204" pitchFamily="18" charset="0"/>
                                    </a:rPr>
                                    <m:t>𝑥</m:t>
                                  </m:r>
                                </m:e>
                              </m:acc>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𝑡</m:t>
                              </m:r>
                            </m:e>
                          </m:d>
                        </m:sup>
                      </m:sSup>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𝑒</m:t>
                          </m:r>
                        </m:e>
                        <m:sup>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𝑖</m:t>
                          </m:r>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h</m:t>
                              </m:r>
                            </m:num>
                            <m:den>
                              <m:r>
                                <a:rPr lang="en-US" altLang="ko-KR" sz="2000" i="1">
                                  <a:solidFill>
                                    <a:schemeClr val="tx1"/>
                                  </a:solidFill>
                                  <a:latin typeface="Cambria Math" panose="02040503050406030204" pitchFamily="18" charset="0"/>
                                </a:rPr>
                                <m:t>2</m:t>
                              </m:r>
                            </m:den>
                          </m:f>
                          <m:r>
                            <a:rPr lang="en-US" altLang="ko-KR" sz="2000" i="1">
                              <a:solidFill>
                                <a:schemeClr val="tx1"/>
                              </a:solidFill>
                              <a:latin typeface="Cambria Math" panose="02040503050406030204" pitchFamily="18" charset="0"/>
                            </a:rPr>
                            <m:t>𝜅</m:t>
                          </m:r>
                          <m:sSup>
                            <m:sSupPr>
                              <m:ctrlPr>
                                <a:rPr lang="en-US" altLang="ko-KR" sz="2000" i="1">
                                  <a:solidFill>
                                    <a:schemeClr val="tx1"/>
                                  </a:solidFill>
                                  <a:latin typeface="Cambria Math" panose="02040503050406030204" pitchFamily="18" charset="0"/>
                                </a:rPr>
                              </m:ctrlPr>
                            </m:sSupPr>
                            <m:e>
                              <m:d>
                                <m:dPr>
                                  <m:begChr m:val="|"/>
                                  <m:endChr m:val="|"/>
                                  <m:ctrlPr>
                                    <a:rPr lang="en-US" altLang="ko-KR" sz="2000" i="1">
                                      <a:solidFill>
                                        <a:schemeClr val="tx1"/>
                                      </a:solidFill>
                                      <a:latin typeface="Cambria Math" panose="02040503050406030204" pitchFamily="18" charset="0"/>
                                    </a:rPr>
                                  </m:ctrlPr>
                                </m:dPr>
                                <m:e>
                                  <m:r>
                                    <a:rPr lang="en-US" altLang="ko-KR" sz="2000" i="1">
                                      <a:solidFill>
                                        <a:schemeClr val="tx1"/>
                                      </a:solidFill>
                                      <a:latin typeface="Cambria Math" panose="02040503050406030204" pitchFamily="18" charset="0"/>
                                    </a:rPr>
                                    <m:t>𝜓</m:t>
                                  </m:r>
                                  <m:d>
                                    <m:dPr>
                                      <m:ctrlPr>
                                        <a:rPr lang="en-US" altLang="ko-KR" sz="2000" i="1">
                                          <a:solidFill>
                                            <a:schemeClr val="tx1"/>
                                          </a:solidFill>
                                          <a:latin typeface="Cambria Math" panose="02040503050406030204" pitchFamily="18" charset="0"/>
                                        </a:rPr>
                                      </m:ctrlPr>
                                    </m:dPr>
                                    <m:e>
                                      <m:acc>
                                        <m:accPr>
                                          <m:chr m:val="⃗"/>
                                          <m:ctrlPr>
                                            <a:rPr lang="en-US" altLang="ko-KR" sz="2000" i="1">
                                              <a:solidFill>
                                                <a:schemeClr val="tx1"/>
                                              </a:solidFill>
                                              <a:latin typeface="Cambria Math" panose="02040503050406030204" pitchFamily="18" charset="0"/>
                                            </a:rPr>
                                          </m:ctrlPr>
                                        </m:accPr>
                                        <m:e>
                                          <m:r>
                                            <a:rPr lang="en-US" altLang="ko-KR" sz="2000" i="1">
                                              <a:solidFill>
                                                <a:schemeClr val="tx1"/>
                                              </a:solidFill>
                                              <a:latin typeface="Cambria Math" panose="02040503050406030204" pitchFamily="18" charset="0"/>
                                            </a:rPr>
                                            <m:t>𝑥</m:t>
                                          </m:r>
                                        </m:e>
                                      </m:acc>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𝑡</m:t>
                                      </m:r>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h</m:t>
                                      </m:r>
                                    </m:e>
                                  </m:d>
                                </m:e>
                              </m:d>
                            </m:e>
                            <m:sup>
                              <m:r>
                                <a:rPr lang="en-US" altLang="ko-KR" sz="2000" i="1">
                                  <a:solidFill>
                                    <a:schemeClr val="tx1"/>
                                  </a:solidFill>
                                  <a:latin typeface="Cambria Math" panose="02040503050406030204" pitchFamily="18" charset="0"/>
                                </a:rPr>
                                <m:t>2</m:t>
                              </m:r>
                            </m:sup>
                          </m:sSup>
                        </m:sup>
                      </m:sSup>
                      <m:r>
                        <a:rPr lang="en-US" altLang="ko-KR" sz="2000" i="1">
                          <a:solidFill>
                            <a:schemeClr val="tx1"/>
                          </a:solidFill>
                          <a:latin typeface="Cambria Math" panose="02040503050406030204" pitchFamily="18" charset="0"/>
                        </a:rPr>
                        <m:t>𝜓</m:t>
                      </m:r>
                      <m:d>
                        <m:dPr>
                          <m:ctrlPr>
                            <a:rPr lang="en-US" altLang="ko-KR" sz="2000" i="1">
                              <a:solidFill>
                                <a:schemeClr val="tx1"/>
                              </a:solidFill>
                              <a:latin typeface="Cambria Math" panose="02040503050406030204" pitchFamily="18" charset="0"/>
                            </a:rPr>
                          </m:ctrlPr>
                        </m:dPr>
                        <m:e>
                          <m:acc>
                            <m:accPr>
                              <m:chr m:val="⃗"/>
                              <m:ctrlPr>
                                <a:rPr lang="en-US" altLang="ko-KR" sz="2000" i="1">
                                  <a:solidFill>
                                    <a:schemeClr val="tx1"/>
                                  </a:solidFill>
                                  <a:latin typeface="Cambria Math" panose="02040503050406030204" pitchFamily="18" charset="0"/>
                                </a:rPr>
                              </m:ctrlPr>
                            </m:accPr>
                            <m:e>
                              <m:r>
                                <a:rPr lang="en-US" altLang="ko-KR" sz="2000" i="1">
                                  <a:solidFill>
                                    <a:schemeClr val="tx1"/>
                                  </a:solidFill>
                                  <a:latin typeface="Cambria Math" panose="02040503050406030204" pitchFamily="18" charset="0"/>
                                </a:rPr>
                                <m:t>𝑥</m:t>
                              </m:r>
                            </m:e>
                          </m:acc>
                          <m:r>
                            <a:rPr lang="en-US" altLang="ko-KR" sz="2000" i="1">
                              <a:solidFill>
                                <a:schemeClr val="tx1"/>
                              </a:solidFill>
                              <a:latin typeface="Cambria Math" panose="02040503050406030204" pitchFamily="18" charset="0"/>
                            </a:rPr>
                            <m:t>,</m:t>
                          </m:r>
                          <m:r>
                            <a:rPr lang="en-US" altLang="ko-KR" sz="2000" i="1">
                              <a:solidFill>
                                <a:schemeClr val="tx1"/>
                              </a:solidFill>
                              <a:latin typeface="Cambria Math" panose="02040503050406030204" pitchFamily="18" charset="0"/>
                            </a:rPr>
                            <m:t>𝑡</m:t>
                          </m:r>
                        </m:e>
                      </m:d>
                    </m:oMath>
                  </m:oMathPara>
                </a14:m>
                <a:endParaRPr lang="en-US" altLang="ko-KR" sz="2000" dirty="0">
                  <a:solidFill>
                    <a:schemeClr val="tx1"/>
                  </a:solidFill>
                </a:endParaRPr>
              </a:p>
              <a:p>
                <a:pPr marL="457200" indent="-457200">
                  <a:buFont typeface="+mj-lt"/>
                  <a:buAutoNum type="arabicPeriod" startAt="2"/>
                </a:pPr>
                <a:endParaRPr lang="en-US" altLang="ko-KR" sz="2000" dirty="0">
                  <a:solidFill>
                    <a:schemeClr val="tx1"/>
                  </a:solidFill>
                </a:endParaRPr>
              </a:p>
              <a:p>
                <a:pPr marL="457200" indent="-457200">
                  <a:buFont typeface="+mj-lt"/>
                  <a:buAutoNum type="arabicPeriod" startAt="2"/>
                </a:pPr>
                <a:r>
                  <a:rPr lang="en-US" altLang="ko-KR" sz="2000" dirty="0">
                    <a:solidFill>
                      <a:schemeClr val="tx1"/>
                    </a:solidFill>
                  </a:rPr>
                  <a:t>Initial soliton profile</a:t>
                </a:r>
              </a:p>
              <a:p>
                <a:pPr marL="0" indent="0">
                  <a:buNone/>
                </a:pPr>
                <a14:m>
                  <m:oMathPara xmlns:m="http://schemas.openxmlformats.org/officeDocument/2006/math">
                    <m:oMathParaPr>
                      <m:jc m:val="centerGroup"/>
                    </m:oMathParaPr>
                    <m:oMath xmlns:m="http://schemas.openxmlformats.org/officeDocument/2006/math">
                      <m:eqArr>
                        <m:eqArrPr>
                          <m:ctrlPr>
                            <a:rPr lang="en-US" altLang="ko-KR" sz="2000" i="1">
                              <a:latin typeface="Cambria Math" panose="02040503050406030204" pitchFamily="18" charset="0"/>
                            </a:rPr>
                          </m:ctrlPr>
                        </m:eqArrPr>
                        <m:e>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2</m:t>
                              </m:r>
                            </m:den>
                          </m:f>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𝑓</m:t>
                              </m:r>
                            </m:e>
                            <m:sup>
                              <m:r>
                                <a:rPr lang="en-US" altLang="ko-KR" sz="2000" i="1">
                                  <a:latin typeface="Cambria Math" panose="02040503050406030204" pitchFamily="18" charset="0"/>
                                </a:rPr>
                                <m:t>′′</m:t>
                              </m:r>
                            </m:sup>
                          </m:sSup>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𝑟</m:t>
                              </m:r>
                            </m:den>
                          </m:f>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𝑓</m:t>
                              </m:r>
                            </m:e>
                            <m:sup>
                              <m:r>
                                <a:rPr lang="en-US" altLang="ko-KR" sz="2000" i="1">
                                  <a:latin typeface="Cambria Math" panose="02040503050406030204" pitchFamily="18" charset="0"/>
                                </a:rPr>
                                <m:t>′</m:t>
                              </m:r>
                            </m:sup>
                          </m:sSup>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r>
                            <a:rPr lang="en-US" altLang="ko-KR" sz="2000" i="1">
                              <a:latin typeface="Cambria Math" panose="02040503050406030204" pitchFamily="18" charset="0"/>
                            </a:rPr>
                            <m:t>+</m:t>
                          </m:r>
                          <m:d>
                            <m:dPr>
                              <m:begChr m:val="["/>
                              <m:endChr m:val="]"/>
                              <m:ctrlPr>
                                <a:rPr lang="en-US" altLang="ko-KR" sz="2000" i="1">
                                  <a:latin typeface="Cambria Math" panose="02040503050406030204" pitchFamily="18" charset="0"/>
                                </a:rPr>
                              </m:ctrlPr>
                            </m:dPr>
                            <m:e>
                              <m:r>
                                <a:rPr lang="en-US" altLang="ko-KR" sz="2000" i="1">
                                  <a:latin typeface="Cambria Math" panose="02040503050406030204" pitchFamily="18" charset="0"/>
                                </a:rPr>
                                <m:t>𝜙</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r>
                                <a:rPr lang="en-US" altLang="ko-KR" sz="2000" i="1">
                                  <a:latin typeface="Cambria Math" panose="02040503050406030204" pitchFamily="18" charset="0"/>
                                </a:rPr>
                                <m:t>+</m:t>
                              </m:r>
                              <m:r>
                                <a:rPr lang="en-US" altLang="ko-KR" sz="2000" i="1">
                                  <a:latin typeface="Cambria Math" panose="02040503050406030204" pitchFamily="18" charset="0"/>
                                </a:rPr>
                                <m:t>𝛽</m:t>
                              </m:r>
                            </m:e>
                          </m:d>
                          <m:r>
                            <a:rPr lang="en-US" altLang="ko-KR" sz="2000" i="1">
                              <a:latin typeface="Cambria Math" panose="02040503050406030204" pitchFamily="18" charset="0"/>
                            </a:rPr>
                            <m:t>𝑓</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r>
                            <a:rPr lang="en-US" altLang="ko-KR" sz="2000" b="0" i="1" smtClean="0">
                              <a:latin typeface="Cambria Math" panose="02040503050406030204" pitchFamily="18" charset="0"/>
                            </a:rPr>
                            <m:t>+</m:t>
                          </m:r>
                          <m:r>
                            <a:rPr lang="en-US" altLang="ko-KR" sz="2000" b="0" i="1" smtClean="0">
                              <a:solidFill>
                                <a:srgbClr val="0000FF"/>
                              </a:solidFill>
                              <a:latin typeface="Cambria Math" panose="02040503050406030204" pitchFamily="18" charset="0"/>
                            </a:rPr>
                            <m:t>𝜅</m:t>
                          </m:r>
                          <m:sSup>
                            <m:sSupPr>
                              <m:ctrlPr>
                                <a:rPr lang="en-US" altLang="ko-KR" sz="2000" b="0" i="1" smtClean="0">
                                  <a:solidFill>
                                    <a:srgbClr val="0000FF"/>
                                  </a:solidFill>
                                  <a:latin typeface="Cambria Math" panose="02040503050406030204" pitchFamily="18" charset="0"/>
                                </a:rPr>
                              </m:ctrlPr>
                            </m:sSupPr>
                            <m:e>
                              <m:r>
                                <a:rPr lang="en-US" altLang="ko-KR" sz="2000" b="0" i="1" smtClean="0">
                                  <a:solidFill>
                                    <a:srgbClr val="0000FF"/>
                                  </a:solidFill>
                                  <a:latin typeface="Cambria Math" panose="02040503050406030204" pitchFamily="18" charset="0"/>
                                </a:rPr>
                                <m:t>𝑓</m:t>
                              </m:r>
                            </m:e>
                            <m:sup>
                              <m:r>
                                <a:rPr lang="en-US" altLang="ko-KR" sz="2000" b="0" i="1" smtClean="0">
                                  <a:solidFill>
                                    <a:srgbClr val="0000FF"/>
                                  </a:solidFill>
                                  <a:latin typeface="Cambria Math" panose="02040503050406030204" pitchFamily="18" charset="0"/>
                                </a:rPr>
                                <m:t>3</m:t>
                              </m:r>
                            </m:sup>
                          </m:sSup>
                          <m:d>
                            <m:dPr>
                              <m:ctrlPr>
                                <a:rPr lang="en-US" altLang="ko-KR" sz="2000" b="0" i="1" smtClean="0">
                                  <a:solidFill>
                                    <a:srgbClr val="0000FF"/>
                                  </a:solidFill>
                                  <a:latin typeface="Cambria Math" panose="02040503050406030204" pitchFamily="18" charset="0"/>
                                </a:rPr>
                              </m:ctrlPr>
                            </m:dPr>
                            <m:e>
                              <m:r>
                                <a:rPr lang="en-US" altLang="ko-KR" sz="2000" b="0" i="1" smtClean="0">
                                  <a:solidFill>
                                    <a:srgbClr val="0000FF"/>
                                  </a:solidFill>
                                  <a:latin typeface="Cambria Math" panose="02040503050406030204" pitchFamily="18" charset="0"/>
                                </a:rPr>
                                <m:t>𝑟</m:t>
                              </m:r>
                            </m:e>
                          </m:d>
                          <m:r>
                            <a:rPr lang="en-US" altLang="ko-KR" sz="2000" i="1">
                              <a:latin typeface="Cambria Math" panose="02040503050406030204" pitchFamily="18" charset="0"/>
                            </a:rPr>
                            <m:t>=0</m:t>
                          </m:r>
                        </m:e>
                        <m:e>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𝜙</m:t>
                              </m:r>
                            </m:e>
                            <m:sup>
                              <m:r>
                                <a:rPr lang="en-US" altLang="ko-KR" sz="2000" i="1">
                                  <a:latin typeface="Cambria Math" panose="02040503050406030204" pitchFamily="18" charset="0"/>
                                </a:rPr>
                                <m:t>′′</m:t>
                              </m:r>
                            </m:sup>
                          </m:sSup>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2</m:t>
                              </m:r>
                            </m:num>
                            <m:den>
                              <m:r>
                                <a:rPr lang="en-US" altLang="ko-KR" sz="2000" i="1">
                                  <a:latin typeface="Cambria Math" panose="02040503050406030204" pitchFamily="18" charset="0"/>
                                </a:rPr>
                                <m:t>𝑟</m:t>
                              </m:r>
                            </m:den>
                          </m:f>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𝜙</m:t>
                              </m:r>
                            </m:e>
                            <m:sup>
                              <m:r>
                                <a:rPr lang="en-US" altLang="ko-KR" sz="2000" i="1">
                                  <a:latin typeface="Cambria Math" panose="02040503050406030204" pitchFamily="18" charset="0"/>
                                </a:rPr>
                                <m:t>′</m:t>
                              </m:r>
                            </m:sup>
                          </m:sSup>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r>
                            <a:rPr lang="en-US" altLang="ko-KR" sz="2000" i="1">
                              <a:latin typeface="Cambria Math" panose="02040503050406030204" pitchFamily="18" charset="0"/>
                            </a:rPr>
                            <m:t>−4</m:t>
                          </m:r>
                          <m:r>
                            <a:rPr lang="en-US" altLang="ko-KR" sz="2000" i="1">
                              <a:latin typeface="Cambria Math" panose="02040503050406030204" pitchFamily="18" charset="0"/>
                            </a:rPr>
                            <m:t>𝜋</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𝑓</m:t>
                              </m:r>
                            </m:e>
                            <m:sup>
                              <m:r>
                                <a:rPr lang="en-US" altLang="ko-KR" sz="2000" i="1">
                                  <a:latin typeface="Cambria Math" panose="02040503050406030204" pitchFamily="18" charset="0"/>
                                </a:rPr>
                                <m:t>2</m:t>
                              </m:r>
                            </m:sup>
                          </m:sSup>
                          <m:d>
                            <m:dPr>
                              <m:ctrlPr>
                                <a:rPr lang="en-US" altLang="ko-KR" sz="2000" i="1">
                                  <a:latin typeface="Cambria Math" panose="02040503050406030204" pitchFamily="18" charset="0"/>
                                </a:rPr>
                              </m:ctrlPr>
                            </m:dPr>
                            <m:e>
                              <m:r>
                                <a:rPr lang="en-US" altLang="ko-KR" sz="2000" i="1">
                                  <a:latin typeface="Cambria Math" panose="02040503050406030204" pitchFamily="18" charset="0"/>
                                </a:rPr>
                                <m:t>𝑟</m:t>
                              </m:r>
                            </m:e>
                          </m:d>
                          <m:r>
                            <a:rPr lang="en-US" altLang="ko-KR" sz="2000" i="1">
                              <a:latin typeface="Cambria Math" panose="02040503050406030204" pitchFamily="18" charset="0"/>
                            </a:rPr>
                            <m:t>=0</m:t>
                          </m:r>
                        </m:e>
                      </m:eqArr>
                    </m:oMath>
                  </m:oMathPara>
                </a14:m>
                <a:endParaRPr lang="en-US" altLang="ko-KR" sz="2000" dirty="0">
                  <a:solidFill>
                    <a:schemeClr val="tx1"/>
                  </a:solidFill>
                </a:endParaRPr>
              </a:p>
              <a:p>
                <a:endParaRPr lang="en-US" altLang="ko-KR" sz="2000" dirty="0">
                  <a:solidFill>
                    <a:schemeClr val="tx1"/>
                  </a:solidFill>
                </a:endParaRPr>
              </a:p>
              <a:p>
                <a:r>
                  <a:rPr lang="en-US" altLang="ko-KR" sz="2000" dirty="0">
                    <a:solidFill>
                      <a:schemeClr val="tx1"/>
                    </a:solidFill>
                  </a:rPr>
                  <a:t>Not publicly available… but </a:t>
                </a:r>
                <a:r>
                  <a:rPr lang="en-US" altLang="ko-KR" sz="2000" dirty="0">
                    <a:solidFill>
                      <a:srgbClr val="FF0000"/>
                    </a:solidFill>
                    <a:highlight>
                      <a:srgbClr val="FFFF00"/>
                    </a:highlight>
                  </a:rPr>
                  <a:t>VERY simple to modify</a:t>
                </a:r>
                <a:r>
                  <a:rPr lang="en-US" altLang="ko-KR" sz="2000" dirty="0">
                    <a:solidFill>
                      <a:schemeClr val="tx1"/>
                    </a:solidFill>
                  </a:rPr>
                  <a:t>!</a:t>
                </a:r>
              </a:p>
              <a:p>
                <a:endParaRPr lang="en-US" altLang="ko-KR" sz="2000" dirty="0">
                  <a:solidFill>
                    <a:schemeClr val="tx1"/>
                  </a:solidFill>
                </a:endParaRPr>
              </a:p>
            </p:txBody>
          </p:sp>
        </mc:Choice>
        <mc:Fallback xmlns="">
          <p:sp>
            <p:nvSpPr>
              <p:cNvPr id="4" name="내용 개체 틀 2">
                <a:extLst>
                  <a:ext uri="{FF2B5EF4-FFF2-40B4-BE49-F238E27FC236}">
                    <a16:creationId xmlns:a16="http://schemas.microsoft.com/office/drawing/2014/main" id="{4F93CB67-3BBD-09D2-FD39-BC939ACCE86E}"/>
                  </a:ext>
                </a:extLst>
              </p:cNvPr>
              <p:cNvSpPr txBox="1">
                <a:spLocks noRot="1" noChangeAspect="1" noMove="1" noResize="1" noEditPoints="1" noAdjustHandles="1" noChangeArrowheads="1" noChangeShapeType="1" noTextEdit="1"/>
              </p:cNvSpPr>
              <p:nvPr/>
            </p:nvSpPr>
            <p:spPr>
              <a:xfrm>
                <a:off x="495300" y="1362926"/>
                <a:ext cx="11201400" cy="4978150"/>
              </a:xfrm>
              <a:prstGeom prst="rect">
                <a:avLst/>
              </a:prstGeom>
              <a:blipFill>
                <a:blip r:embed="rId3"/>
                <a:stretch>
                  <a:fillRect l="-598" t="-1348" b="-123"/>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727052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D0531-2195-A7A0-04B1-A23FF8258997}"/>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0581724-FDE4-4C3E-36FD-617F3AA2A3F6}"/>
              </a:ext>
            </a:extLst>
          </p:cNvPr>
          <p:cNvSpPr>
            <a:spLocks noGrp="1"/>
          </p:cNvSpPr>
          <p:nvPr>
            <p:ph type="title"/>
          </p:nvPr>
        </p:nvSpPr>
        <p:spPr>
          <a:xfrm>
            <a:off x="1720645" y="2482000"/>
            <a:ext cx="8750706" cy="1107440"/>
          </a:xfrm>
        </p:spPr>
        <p:txBody>
          <a:bodyPr>
            <a:noAutofit/>
          </a:bodyPr>
          <a:lstStyle/>
          <a:p>
            <a:pPr algn="ctr"/>
            <a:r>
              <a:rPr lang="en-US" altLang="ko-KR" sz="5400" b="1" dirty="0">
                <a:latin typeface="Grandview" panose="020B0502040204020203" pitchFamily="34" charset="0"/>
              </a:rPr>
              <a:t>Physical overview of ULDM</a:t>
            </a:r>
            <a:endParaRPr lang="ko-KR" altLang="en-US" sz="5400" b="1" dirty="0">
              <a:latin typeface="Grandview" panose="020B0502040204020203" pitchFamily="34" charset="0"/>
              <a:cs typeface="Arial" panose="020B0604020202020204" pitchFamily="34" charset="0"/>
            </a:endParaRPr>
          </a:p>
        </p:txBody>
      </p:sp>
      <p:sp>
        <p:nvSpPr>
          <p:cNvPr id="3" name="직사각형 2">
            <a:extLst>
              <a:ext uri="{FF2B5EF4-FFF2-40B4-BE49-F238E27FC236}">
                <a16:creationId xmlns:a16="http://schemas.microsoft.com/office/drawing/2014/main" id="{657BE1FC-A9CC-2AF6-E46A-DD1BAE7E2DA8}"/>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4" name="TextBox 3">
            <a:extLst>
              <a:ext uri="{FF2B5EF4-FFF2-40B4-BE49-F238E27FC236}">
                <a16:creationId xmlns:a16="http://schemas.microsoft.com/office/drawing/2014/main" id="{C339F239-DC4A-9243-0999-6D45EAEC6B15}"/>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7/37</a:t>
            </a:r>
            <a:endParaRPr lang="ko-KR" altLang="en-US" sz="1050" dirty="0">
              <a:solidFill>
                <a:schemeClr val="bg1"/>
              </a:solidFill>
            </a:endParaRPr>
          </a:p>
        </p:txBody>
      </p:sp>
      <p:sp>
        <p:nvSpPr>
          <p:cNvPr id="5" name="직사각형 4">
            <a:extLst>
              <a:ext uri="{FF2B5EF4-FFF2-40B4-BE49-F238E27FC236}">
                <a16:creationId xmlns:a16="http://schemas.microsoft.com/office/drawing/2014/main" id="{95D51B5C-F02B-2BF5-E880-954AF7120310}"/>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6" name="TextBox 5">
            <a:extLst>
              <a:ext uri="{FF2B5EF4-FFF2-40B4-BE49-F238E27FC236}">
                <a16:creationId xmlns:a16="http://schemas.microsoft.com/office/drawing/2014/main" id="{3D87EFBE-00E1-7AEE-35C5-C02640C41F55}"/>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A10AEE9-F07D-E9C6-1E92-C3B1011D3373}"/>
              </a:ext>
            </a:extLst>
          </p:cNvPr>
          <p:cNvSpPr txBox="1"/>
          <p:nvPr/>
        </p:nvSpPr>
        <p:spPr>
          <a:xfrm>
            <a:off x="1838960" y="3589440"/>
            <a:ext cx="8453120" cy="1569660"/>
          </a:xfrm>
          <a:prstGeom prst="rect">
            <a:avLst/>
          </a:prstGeom>
          <a:noFill/>
        </p:spPr>
        <p:txBody>
          <a:bodyPr wrap="square" rtlCol="0">
            <a:spAutoFit/>
          </a:bodyPr>
          <a:lstStyle/>
          <a:p>
            <a:pPr marL="285750" indent="-285750">
              <a:buFont typeface="Arial" panose="020B0604020202020204" pitchFamily="34" charset="0"/>
              <a:buChar char="•"/>
            </a:pPr>
            <a:r>
              <a:rPr lang="en-US" altLang="ko-KR" sz="2400" dirty="0"/>
              <a:t>Evolution equations of ULDM</a:t>
            </a:r>
          </a:p>
          <a:p>
            <a:pPr marL="285750" indent="-285750">
              <a:buFont typeface="Arial" panose="020B0604020202020204" pitchFamily="34" charset="0"/>
              <a:buChar char="•"/>
            </a:pPr>
            <a:r>
              <a:rPr lang="en-US" altLang="ko-KR" sz="2400" dirty="0"/>
              <a:t>Structure of ULDM halos</a:t>
            </a:r>
          </a:p>
          <a:p>
            <a:pPr marL="285750" indent="-285750">
              <a:buFont typeface="Arial" panose="020B0604020202020204" pitchFamily="34" charset="0"/>
              <a:buChar char="•"/>
            </a:pPr>
            <a:r>
              <a:rPr lang="en-US" altLang="ko-KR" sz="2400" dirty="0"/>
              <a:t>Dynamical friction for linear orbit</a:t>
            </a:r>
          </a:p>
          <a:p>
            <a:pPr marL="285750" indent="-285750">
              <a:buFont typeface="Arial" panose="020B0604020202020204" pitchFamily="34" charset="0"/>
              <a:buChar char="•"/>
            </a:pPr>
            <a:r>
              <a:rPr lang="en-US" altLang="ko-KR" sz="2400" dirty="0"/>
              <a:t>Gravitational Cooling</a:t>
            </a:r>
            <a:endParaRPr lang="ko-KR" altLang="en-US" sz="2400" dirty="0"/>
          </a:p>
        </p:txBody>
      </p:sp>
      <p:sp>
        <p:nvSpPr>
          <p:cNvPr id="8" name="TextBox 7">
            <a:extLst>
              <a:ext uri="{FF2B5EF4-FFF2-40B4-BE49-F238E27FC236}">
                <a16:creationId xmlns:a16="http://schemas.microsoft.com/office/drawing/2014/main" id="{FDCB6009-6E78-4C27-C2E8-CA74BD478C2E}"/>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C6C58C85-C90D-3B72-69AB-31C08681293A}"/>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A85C6619-BF7A-FE5A-BEF0-D5B8BD651C81}"/>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9EFB3D44-CA3A-46FE-2F3A-560D05A5921A}"/>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5369E695-F66A-A0B0-482D-4D8B57F51D22}"/>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3504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A29F1-B7F9-0EFA-DAE4-7CBDF63D21A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40FEB0D8-0C8A-72F5-6B13-025DBB8EFA62}"/>
              </a:ext>
            </a:extLst>
          </p:cNvPr>
          <p:cNvSpPr>
            <a:spLocks noGrp="1"/>
          </p:cNvSpPr>
          <p:nvPr>
            <p:ph type="title"/>
          </p:nvPr>
        </p:nvSpPr>
        <p:spPr>
          <a:xfrm>
            <a:off x="-1" y="2361364"/>
            <a:ext cx="12191998" cy="2135272"/>
          </a:xfrm>
        </p:spPr>
        <p:txBody>
          <a:bodyPr>
            <a:noAutofit/>
          </a:bodyPr>
          <a:lstStyle/>
          <a:p>
            <a:pPr algn="ctr"/>
            <a:r>
              <a:rPr lang="en-US" altLang="ko-KR" sz="5400" b="1" dirty="0">
                <a:latin typeface="Grandview" panose="020B0502040204020203" pitchFamily="34" charset="0"/>
              </a:rPr>
              <a:t>Other Interesting</a:t>
            </a:r>
            <a:r>
              <a:rPr lang="ko-KR" altLang="en-US" sz="5400" b="1" dirty="0">
                <a:latin typeface="Grandview" panose="020B0502040204020203" pitchFamily="34" charset="0"/>
              </a:rPr>
              <a:t> </a:t>
            </a:r>
            <a:r>
              <a:rPr lang="en-US" altLang="ko-KR" sz="5400" b="1" dirty="0">
                <a:latin typeface="Grandview" panose="020B0502040204020203" pitchFamily="34" charset="0"/>
              </a:rPr>
              <a:t>Topics?</a:t>
            </a:r>
            <a:endParaRPr lang="ko-KR" altLang="en-US" sz="5400" b="1" dirty="0">
              <a:latin typeface="Grandview" panose="020B0502040204020203" pitchFamily="34" charset="0"/>
              <a:cs typeface="Arial" panose="020B0604020202020204" pitchFamily="34" charset="0"/>
            </a:endParaRPr>
          </a:p>
        </p:txBody>
      </p:sp>
      <p:sp>
        <p:nvSpPr>
          <p:cNvPr id="7" name="직사각형 6">
            <a:extLst>
              <a:ext uri="{FF2B5EF4-FFF2-40B4-BE49-F238E27FC236}">
                <a16:creationId xmlns:a16="http://schemas.microsoft.com/office/drawing/2014/main" id="{CF44A11D-FA75-865E-52B4-80B68DFC9089}"/>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8" name="직사각형 7">
            <a:extLst>
              <a:ext uri="{FF2B5EF4-FFF2-40B4-BE49-F238E27FC236}">
                <a16:creationId xmlns:a16="http://schemas.microsoft.com/office/drawing/2014/main" id="{18DA2846-034E-0065-94B4-DF37DE1138DA}"/>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9" name="TextBox 8">
            <a:extLst>
              <a:ext uri="{FF2B5EF4-FFF2-40B4-BE49-F238E27FC236}">
                <a16:creationId xmlns:a16="http://schemas.microsoft.com/office/drawing/2014/main" id="{00B3D9F4-4A02-5E00-7B5F-1C39FBF9A4F0}"/>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8295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12221-88FA-1AFB-03B1-5E63540D31AF}"/>
            </a:ext>
          </a:extLst>
        </p:cNvPr>
        <p:cNvGrpSpPr/>
        <p:nvPr/>
      </p:nvGrpSpPr>
      <p:grpSpPr>
        <a:xfrm>
          <a:off x="0" y="0"/>
          <a:ext cx="0" cy="0"/>
          <a:chOff x="0" y="0"/>
          <a:chExt cx="0" cy="0"/>
        </a:xfrm>
      </p:grpSpPr>
      <p:sp>
        <p:nvSpPr>
          <p:cNvPr id="31" name="제목 1">
            <a:extLst>
              <a:ext uri="{FF2B5EF4-FFF2-40B4-BE49-F238E27FC236}">
                <a16:creationId xmlns:a16="http://schemas.microsoft.com/office/drawing/2014/main" id="{B6448DAE-4135-B7D6-639A-EAA0F310214B}"/>
              </a:ext>
            </a:extLst>
          </p:cNvPr>
          <p:cNvSpPr txBox="1">
            <a:spLocks/>
          </p:cNvSpPr>
          <p:nvPr/>
        </p:nvSpPr>
        <p:spPr>
          <a:xfrm>
            <a:off x="1070517" y="384558"/>
            <a:ext cx="10050966" cy="956847"/>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000" b="1" dirty="0">
                <a:latin typeface="Grandview" panose="020B0502040204020203" pitchFamily="34" charset="0"/>
                <a:cs typeface="Arial" panose="020B0604020202020204" pitchFamily="34" charset="0"/>
              </a:rPr>
              <a:t>SI from ALP?</a:t>
            </a:r>
            <a:endParaRPr lang="ko-KR" altLang="en-US" sz="4000" b="1" dirty="0">
              <a:latin typeface="Grandview" panose="020B0502040204020203" pitchFamily="34" charset="0"/>
              <a:cs typeface="Arial" panose="020B0604020202020204" pitchFamily="34" charset="0"/>
            </a:endParaRPr>
          </a:p>
        </p:txBody>
      </p:sp>
      <p:pic>
        <p:nvPicPr>
          <p:cNvPr id="6" name="그림 5">
            <a:extLst>
              <a:ext uri="{FF2B5EF4-FFF2-40B4-BE49-F238E27FC236}">
                <a16:creationId xmlns:a16="http://schemas.microsoft.com/office/drawing/2014/main" id="{21EE5F36-3D62-00BA-F12A-685B88BF90AF}"/>
              </a:ext>
            </a:extLst>
          </p:cNvPr>
          <p:cNvPicPr>
            <a:picLocks noChangeAspect="1"/>
          </p:cNvPicPr>
          <p:nvPr/>
        </p:nvPicPr>
        <p:blipFill>
          <a:blip r:embed="rId3"/>
          <a:stretch>
            <a:fillRect/>
          </a:stretch>
        </p:blipFill>
        <p:spPr>
          <a:xfrm>
            <a:off x="334721" y="685409"/>
            <a:ext cx="3063505" cy="260626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7E4C42F-F6F4-C838-6340-BAA141FF52E1}"/>
                  </a:ext>
                </a:extLst>
              </p:cNvPr>
              <p:cNvSpPr txBox="1"/>
              <p:nvPr/>
            </p:nvSpPr>
            <p:spPr>
              <a:xfrm>
                <a:off x="3598278" y="1188338"/>
                <a:ext cx="8187322" cy="2646750"/>
              </a:xfrm>
              <a:prstGeom prst="rect">
                <a:avLst/>
              </a:prstGeom>
              <a:noFill/>
            </p:spPr>
            <p:txBody>
              <a:bodyPr wrap="square" rtlCol="0">
                <a:spAutoFit/>
              </a:bodyPr>
              <a:lstStyle/>
              <a:p>
                <a:endParaRPr lang="en-US" altLang="ko-KR"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𝑉</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𝜙</m:t>
                          </m:r>
                        </m:e>
                      </m:d>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𝜆</m:t>
                          </m:r>
                        </m:num>
                        <m:den>
                          <m:r>
                            <a:rPr lang="en-US" altLang="ko-KR" sz="2000" b="0" i="1" smtClean="0">
                              <a:latin typeface="Cambria Math" panose="02040503050406030204" pitchFamily="18" charset="0"/>
                            </a:rPr>
                            <m:t>8</m:t>
                          </m:r>
                        </m:den>
                      </m:f>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sSup>
                                <m:sSupPr>
                                  <m:ctrlPr>
                                    <a:rPr lang="en-US" altLang="ko-KR" sz="2000" b="0" i="1" smtClean="0">
                                      <a:latin typeface="Cambria Math" panose="02040503050406030204" pitchFamily="18" charset="0"/>
                                    </a:rPr>
                                  </m:ctrlPr>
                                </m:sSupPr>
                                <m:e>
                                  <m:d>
                                    <m:dPr>
                                      <m:begChr m:val="|"/>
                                      <m:endChr m:val="|"/>
                                      <m:ctrlPr>
                                        <a:rPr lang="en-US" altLang="ko-KR" sz="2000" b="0" i="1" smtClean="0">
                                          <a:latin typeface="Cambria Math" panose="02040503050406030204" pitchFamily="18" charset="0"/>
                                        </a:rPr>
                                      </m:ctrlPr>
                                    </m:dPr>
                                    <m:e>
                                      <m:r>
                                        <m:rPr>
                                          <m:sty m:val="p"/>
                                        </m:rPr>
                                        <a:rPr lang="en-US" altLang="ko-KR" sz="2000" b="0" i="0" smtClean="0">
                                          <a:latin typeface="Cambria Math" panose="02040503050406030204" pitchFamily="18" charset="0"/>
                                        </a:rPr>
                                        <m:t>Φ</m:t>
                                      </m:r>
                                    </m:e>
                                  </m:d>
                                </m:e>
                                <m:sup>
                                  <m:r>
                                    <a:rPr lang="en-US" altLang="ko-KR" sz="2000" b="0" i="1" smtClean="0">
                                      <a:latin typeface="Cambria Math" panose="02040503050406030204" pitchFamily="18" charset="0"/>
                                    </a:rPr>
                                    <m:t>2</m:t>
                                  </m:r>
                                </m:sup>
                              </m:sSup>
                              <m:r>
                                <a:rPr lang="en-US" altLang="ko-KR" sz="2000" b="0" i="1" smtClean="0">
                                  <a:latin typeface="Cambria Math" panose="02040503050406030204" pitchFamily="18" charset="0"/>
                                </a:rPr>
                                <m:t>−</m:t>
                              </m:r>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𝑓</m:t>
                                  </m:r>
                                </m:e>
                                <m:sub>
                                  <m:r>
                                    <a:rPr lang="en-US" altLang="ko-KR" sz="2000" b="0" i="1" smtClean="0">
                                      <a:latin typeface="Cambria Math" panose="02040503050406030204" pitchFamily="18" charset="0"/>
                                    </a:rPr>
                                    <m:t>𝑎</m:t>
                                  </m:r>
                                </m:sub>
                                <m:sup>
                                  <m:r>
                                    <a:rPr lang="en-US" altLang="ko-KR" sz="2000" b="0" i="1" smtClean="0">
                                      <a:latin typeface="Cambria Math" panose="02040503050406030204" pitchFamily="18" charset="0"/>
                                    </a:rPr>
                                    <m:t>2</m:t>
                                  </m:r>
                                </m:sup>
                              </m:sSubSup>
                            </m:e>
                          </m:d>
                        </m:e>
                        <m:sup>
                          <m:r>
                            <a:rPr lang="en-US" altLang="ko-KR" sz="2000" b="0" i="1" smtClean="0">
                              <a:latin typeface="Cambria Math" panose="02040503050406030204" pitchFamily="18" charset="0"/>
                            </a:rPr>
                            <m:t>2</m:t>
                          </m:r>
                        </m:sup>
                      </m:sSup>
                      <m:r>
                        <a:rPr lang="en-US" altLang="ko-KR" sz="2000" b="0" i="1" smtClean="0">
                          <a:latin typeface="Cambria Math" panose="02040503050406030204" pitchFamily="18" charset="0"/>
                        </a:rPr>
                        <m:t>+</m:t>
                      </m:r>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b="0" i="1" smtClean="0">
                              <a:latin typeface="Cambria Math" panose="02040503050406030204" pitchFamily="18" charset="0"/>
                            </a:rPr>
                            <m:t>2</m:t>
                          </m:r>
                        </m:sup>
                      </m:sSubSup>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𝑇</m:t>
                          </m:r>
                        </m:e>
                      </m:d>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𝑓</m:t>
                          </m:r>
                        </m:e>
                        <m:sub>
                          <m:r>
                            <a:rPr lang="en-US" altLang="ko-KR" sz="2000" i="1">
                              <a:latin typeface="Cambria Math" panose="02040503050406030204" pitchFamily="18" charset="0"/>
                            </a:rPr>
                            <m:t>𝜙</m:t>
                          </m:r>
                        </m:sub>
                        <m:sup>
                          <m:r>
                            <a:rPr lang="en-US" altLang="ko-KR" sz="2000" b="0" i="1" smtClean="0">
                              <a:latin typeface="Cambria Math" panose="02040503050406030204" pitchFamily="18" charset="0"/>
                            </a:rPr>
                            <m:t>2</m:t>
                          </m:r>
                        </m:sup>
                      </m:sSubSup>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1±</m:t>
                          </m:r>
                          <m:func>
                            <m:funcPr>
                              <m:ctrlPr>
                                <a:rPr lang="en-US" altLang="ko-KR" sz="2000" b="0" i="1" smtClean="0">
                                  <a:latin typeface="Cambria Math" panose="02040503050406030204" pitchFamily="18" charset="0"/>
                                </a:rPr>
                              </m:ctrlPr>
                            </m:funcPr>
                            <m:fName>
                              <m:r>
                                <m:rPr>
                                  <m:sty m:val="p"/>
                                </m:rPr>
                                <a:rPr lang="en-US" altLang="ko-KR" sz="2000" b="0" i="0" smtClean="0">
                                  <a:latin typeface="Cambria Math" panose="02040503050406030204" pitchFamily="18" charset="0"/>
                                </a:rPr>
                                <m:t>cos</m:t>
                              </m:r>
                            </m:fName>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𝜙</m:t>
                                  </m:r>
                                </m:num>
                                <m:den>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𝑓</m:t>
                                      </m:r>
                                    </m:e>
                                    <m:sub>
                                      <m:r>
                                        <a:rPr lang="en-US" altLang="ko-KR" sz="2000" i="1">
                                          <a:latin typeface="Cambria Math" panose="02040503050406030204" pitchFamily="18" charset="0"/>
                                        </a:rPr>
                                        <m:t>𝜙</m:t>
                                      </m:r>
                                    </m:sub>
                                  </m:sSub>
                                </m:den>
                              </m:f>
                            </m:e>
                          </m:func>
                        </m:e>
                      </m:d>
                    </m:oMath>
                  </m:oMathPara>
                </a14:m>
                <a:endParaRPr lang="en-US" altLang="ko-KR" sz="2000" dirty="0"/>
              </a:p>
              <a:p>
                <a:pPr marL="342900" indent="-342900">
                  <a:buFont typeface="Arial" panose="020B0604020202020204" pitchFamily="34" charset="0"/>
                  <a:buChar char="•"/>
                </a:pPr>
                <a:endParaRPr lang="en-US" altLang="ko-KR" sz="2000" dirty="0"/>
              </a:p>
              <a:p>
                <a:pPr marL="342900" indent="-342900">
                  <a:buFont typeface="Arial" panose="020B0604020202020204" pitchFamily="34" charset="0"/>
                  <a:buChar char="•"/>
                </a:pP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𝑉</m:t>
                        </m:r>
                      </m:e>
                      <m:sub>
                        <m:r>
                          <m:rPr>
                            <m:sty m:val="p"/>
                          </m:rPr>
                          <a:rPr lang="en-US" altLang="ko-KR" sz="2000" b="0" i="1" smtClean="0">
                            <a:latin typeface="Cambria Math" panose="02040503050406030204" pitchFamily="18" charset="0"/>
                          </a:rPr>
                          <m:t>ALP</m:t>
                        </m:r>
                      </m:sub>
                    </m:sSub>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𝜙</m:t>
                        </m:r>
                      </m:e>
                    </m:d>
                    <m:r>
                      <a:rPr lang="en-US" altLang="ko-KR" sz="2000" b="0" i="1" smtClean="0">
                        <a:latin typeface="Cambria Math" panose="02040503050406030204" pitchFamily="18" charset="0"/>
                      </a:rPr>
                      <m:t>=</m:t>
                    </m:r>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b="0" i="1" smtClean="0">
                            <a:latin typeface="Cambria Math" panose="02040503050406030204" pitchFamily="18" charset="0"/>
                          </a:rPr>
                          <m:t>2</m:t>
                        </m:r>
                      </m:sup>
                    </m:sSubSup>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𝑓</m:t>
                        </m:r>
                      </m:e>
                      <m:sub>
                        <m:r>
                          <a:rPr lang="en-US" altLang="ko-KR" sz="2000" i="1">
                            <a:latin typeface="Cambria Math" panose="02040503050406030204" pitchFamily="18" charset="0"/>
                          </a:rPr>
                          <m:t>𝜙</m:t>
                        </m:r>
                      </m:sub>
                      <m:sup>
                        <m:r>
                          <a:rPr lang="en-US" altLang="ko-KR" sz="2000" b="0" i="1" smtClean="0">
                            <a:latin typeface="Cambria Math" panose="02040503050406030204" pitchFamily="18" charset="0"/>
                          </a:rPr>
                          <m:t>2</m:t>
                        </m:r>
                      </m:sup>
                    </m:sSubSup>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1−</m:t>
                        </m:r>
                        <m:func>
                          <m:funcPr>
                            <m:ctrlPr>
                              <a:rPr lang="en-US" altLang="ko-KR" sz="2000" b="0" i="1" smtClean="0">
                                <a:latin typeface="Cambria Math" panose="02040503050406030204" pitchFamily="18" charset="0"/>
                              </a:rPr>
                            </m:ctrlPr>
                          </m:funcPr>
                          <m:fName>
                            <m:r>
                              <m:rPr>
                                <m:sty m:val="p"/>
                              </m:rPr>
                              <a:rPr lang="en-US" altLang="ko-KR" sz="2000" b="0" i="0" smtClean="0">
                                <a:latin typeface="Cambria Math" panose="02040503050406030204" pitchFamily="18" charset="0"/>
                              </a:rPr>
                              <m:t>cos</m:t>
                            </m:r>
                          </m:fName>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𝜙</m:t>
                                </m:r>
                              </m:num>
                              <m:den>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𝑓</m:t>
                                    </m:r>
                                  </m:e>
                                  <m:sub>
                                    <m:r>
                                      <a:rPr lang="en-US" altLang="ko-KR" sz="2000" i="1">
                                        <a:latin typeface="Cambria Math" panose="02040503050406030204" pitchFamily="18" charset="0"/>
                                      </a:rPr>
                                      <m:t>𝜙</m:t>
                                    </m:r>
                                  </m:sub>
                                </m:sSub>
                              </m:den>
                            </m:f>
                          </m:e>
                        </m:func>
                      </m:e>
                    </m:d>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r>
                          <a:rPr lang="en-US" altLang="ko-KR" sz="2000" b="0" i="1" smtClean="0">
                            <a:latin typeface="Cambria Math" panose="02040503050406030204" pitchFamily="18" charset="0"/>
                          </a:rPr>
                          <m:t>2</m:t>
                        </m:r>
                      </m:den>
                    </m:f>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b="0" i="1" smtClean="0">
                            <a:latin typeface="Cambria Math" panose="02040503050406030204" pitchFamily="18" charset="0"/>
                          </a:rPr>
                          <m:t>2</m:t>
                        </m:r>
                      </m:sup>
                    </m:sSubSup>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𝜙</m:t>
                        </m:r>
                      </m:e>
                      <m:sup>
                        <m:r>
                          <a:rPr lang="en-US" altLang="ko-KR" sz="2000" b="0" i="1" smtClean="0">
                            <a:latin typeface="Cambria Math" panose="02040503050406030204" pitchFamily="18" charset="0"/>
                          </a:rPr>
                          <m:t>2</m:t>
                        </m:r>
                      </m:sup>
                    </m:sSup>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r>
                          <a:rPr lang="en-US" altLang="ko-KR" sz="2000" b="0" i="1" smtClean="0">
                            <a:latin typeface="Cambria Math" panose="02040503050406030204" pitchFamily="18" charset="0"/>
                          </a:rPr>
                          <m:t>24</m:t>
                        </m:r>
                      </m:den>
                    </m:f>
                    <m:f>
                      <m:fPr>
                        <m:ctrlPr>
                          <a:rPr lang="en-US" altLang="ko-KR" sz="2000" b="0" i="1" smtClean="0">
                            <a:latin typeface="Cambria Math" panose="02040503050406030204" pitchFamily="18" charset="0"/>
                          </a:rPr>
                        </m:ctrlPr>
                      </m:fPr>
                      <m:num>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b="0" i="1" smtClean="0">
                                <a:latin typeface="Cambria Math" panose="02040503050406030204" pitchFamily="18" charset="0"/>
                              </a:rPr>
                              <m:t>2</m:t>
                            </m:r>
                          </m:sup>
                        </m:sSubSup>
                      </m:num>
                      <m:den>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𝑓</m:t>
                            </m:r>
                          </m:e>
                          <m:sub>
                            <m:r>
                              <a:rPr lang="en-US" altLang="ko-KR" sz="2000" i="1">
                                <a:latin typeface="Cambria Math" panose="02040503050406030204" pitchFamily="18" charset="0"/>
                              </a:rPr>
                              <m:t>𝜙</m:t>
                            </m:r>
                          </m:sub>
                          <m:sup>
                            <m:r>
                              <a:rPr lang="en-US" altLang="ko-KR" sz="2000" b="0" i="1" smtClean="0">
                                <a:latin typeface="Cambria Math" panose="02040503050406030204" pitchFamily="18" charset="0"/>
                              </a:rPr>
                              <m:t>2</m:t>
                            </m:r>
                          </m:sup>
                        </m:sSubSup>
                      </m:den>
                    </m:f>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𝜙</m:t>
                        </m:r>
                      </m:e>
                      <m:sup>
                        <m:r>
                          <a:rPr lang="en-US" altLang="ko-KR" sz="2000" b="0" i="1" smtClean="0">
                            <a:latin typeface="Cambria Math" panose="02040503050406030204" pitchFamily="18" charset="0"/>
                          </a:rPr>
                          <m:t>4</m:t>
                        </m:r>
                      </m:sup>
                    </m:sSup>
                  </m:oMath>
                </a14:m>
                <a:r>
                  <a:rPr lang="en-US" altLang="ko-KR" sz="2000" dirty="0"/>
                  <a:t> </a:t>
                </a:r>
                <a:r>
                  <a:rPr lang="ko-KR" altLang="en-US" sz="2000" dirty="0"/>
                  <a:t>⇒ </a:t>
                </a:r>
                <a:r>
                  <a:rPr lang="en-US" altLang="ko-KR" sz="2000" dirty="0"/>
                  <a:t>Attractive</a:t>
                </a:r>
              </a:p>
              <a:p>
                <a:pPr marL="342900" indent="-342900">
                  <a:buFont typeface="Arial" panose="020B0604020202020204" pitchFamily="34" charset="0"/>
                  <a:buChar char="•"/>
                </a:pPr>
                <a14:m>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𝑉</m:t>
                        </m:r>
                      </m:e>
                      <m:sub>
                        <m:r>
                          <m:rPr>
                            <m:sty m:val="p"/>
                          </m:rPr>
                          <a:rPr lang="en-US" altLang="ko-KR" sz="2000" i="1">
                            <a:latin typeface="Cambria Math" panose="02040503050406030204" pitchFamily="18" charset="0"/>
                          </a:rPr>
                          <m:t>ALP</m:t>
                        </m:r>
                      </m:sub>
                    </m:sSub>
                    <m:d>
                      <m:dPr>
                        <m:ctrlPr>
                          <a:rPr lang="en-US" altLang="ko-KR" sz="2000" i="1">
                            <a:latin typeface="Cambria Math" panose="02040503050406030204" pitchFamily="18" charset="0"/>
                          </a:rPr>
                        </m:ctrlPr>
                      </m:dPr>
                      <m:e>
                        <m:r>
                          <a:rPr lang="en-US" altLang="ko-KR" sz="2000" i="1">
                            <a:latin typeface="Cambria Math" panose="02040503050406030204" pitchFamily="18" charset="0"/>
                          </a:rPr>
                          <m:t>𝜙</m:t>
                        </m:r>
                      </m:e>
                    </m:d>
                    <m:r>
                      <a:rPr lang="en-US" altLang="ko-KR" sz="2000" i="1">
                        <a:latin typeface="Cambria Math" panose="02040503050406030204" pitchFamily="18" charset="0"/>
                      </a:rPr>
                      <m:t>=</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𝑓</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d>
                      <m:dPr>
                        <m:ctrlPr>
                          <a:rPr lang="en-US" altLang="ko-KR" sz="2000" i="1">
                            <a:latin typeface="Cambria Math" panose="02040503050406030204" pitchFamily="18" charset="0"/>
                          </a:rPr>
                        </m:ctrlPr>
                      </m:dPr>
                      <m:e>
                        <m:r>
                          <a:rPr lang="en-US" altLang="ko-KR" sz="2000" i="1">
                            <a:latin typeface="Cambria Math" panose="02040503050406030204" pitchFamily="18" charset="0"/>
                          </a:rPr>
                          <m:t>1</m:t>
                        </m:r>
                        <m:r>
                          <a:rPr lang="en-US" altLang="ko-KR" sz="2000" b="0" i="1" smtClean="0">
                            <a:latin typeface="Cambria Math" panose="02040503050406030204" pitchFamily="18" charset="0"/>
                          </a:rPr>
                          <m:t>+</m:t>
                        </m:r>
                        <m:func>
                          <m:funcPr>
                            <m:ctrlPr>
                              <a:rPr lang="en-US" altLang="ko-KR" sz="2000" i="1">
                                <a:latin typeface="Cambria Math" panose="02040503050406030204" pitchFamily="18" charset="0"/>
                              </a:rPr>
                            </m:ctrlPr>
                          </m:funcPr>
                          <m:fName>
                            <m:r>
                              <m:rPr>
                                <m:sty m:val="p"/>
                              </m:rPr>
                              <a:rPr lang="en-US" altLang="ko-KR" sz="2000">
                                <a:latin typeface="Cambria Math" panose="02040503050406030204" pitchFamily="18" charset="0"/>
                              </a:rPr>
                              <m:t>cos</m:t>
                            </m:r>
                          </m:fName>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𝜙</m:t>
                                </m:r>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𝑓</m:t>
                                    </m:r>
                                  </m:e>
                                  <m:sub>
                                    <m:r>
                                      <a:rPr lang="en-US" altLang="ko-KR" sz="2000" i="1">
                                        <a:latin typeface="Cambria Math" panose="02040503050406030204" pitchFamily="18" charset="0"/>
                                      </a:rPr>
                                      <m:t>𝜙</m:t>
                                    </m:r>
                                  </m:sub>
                                </m:sSub>
                              </m:den>
                            </m:f>
                          </m:e>
                        </m:func>
                      </m:e>
                    </m:d>
                    <m:r>
                      <a:rPr lang="en-US" altLang="ko-KR" sz="2000" i="1">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𝑉</m:t>
                        </m:r>
                      </m:e>
                      <m:sub>
                        <m:r>
                          <a:rPr lang="en-US" altLang="ko-KR" sz="2000" b="0" i="1" smtClean="0">
                            <a:latin typeface="Cambria Math" panose="02040503050406030204" pitchFamily="18" charset="0"/>
                          </a:rPr>
                          <m:t>0</m:t>
                        </m:r>
                      </m:sub>
                    </m:sSub>
                    <m:r>
                      <a:rPr lang="en-US" altLang="ko-KR" sz="2000" b="0" i="1" smtClean="0">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2</m:t>
                        </m:r>
                      </m:den>
                    </m:f>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𝜙</m:t>
                        </m:r>
                      </m:e>
                      <m:sup>
                        <m:r>
                          <a:rPr lang="en-US" altLang="ko-KR" sz="2000" i="1">
                            <a:latin typeface="Cambria Math" panose="02040503050406030204" pitchFamily="18" charset="0"/>
                          </a:rPr>
                          <m:t>2</m:t>
                        </m:r>
                      </m:sup>
                    </m:sSup>
                    <m:r>
                      <a:rPr lang="en-US" altLang="ko-KR" sz="2000" b="0" i="1" smtClean="0">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24</m:t>
                        </m:r>
                      </m:den>
                    </m:f>
                    <m:f>
                      <m:fPr>
                        <m:ctrlPr>
                          <a:rPr lang="en-US" altLang="ko-KR" sz="2000" i="1">
                            <a:latin typeface="Cambria Math" panose="02040503050406030204" pitchFamily="18" charset="0"/>
                          </a:rPr>
                        </m:ctrlPr>
                      </m:fPr>
                      <m:num>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num>
                      <m:den>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𝑓</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den>
                    </m:f>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𝜙</m:t>
                        </m:r>
                      </m:e>
                      <m:sup>
                        <m:r>
                          <a:rPr lang="en-US" altLang="ko-KR" sz="2000" i="1">
                            <a:latin typeface="Cambria Math" panose="02040503050406030204" pitchFamily="18" charset="0"/>
                          </a:rPr>
                          <m:t>4</m:t>
                        </m:r>
                      </m:sup>
                    </m:sSup>
                  </m:oMath>
                </a14:m>
                <a:r>
                  <a:rPr lang="ko-KR" altLang="en-US" sz="2000" dirty="0"/>
                  <a:t>⇒ </a:t>
                </a:r>
                <a:r>
                  <a:rPr lang="en-US" altLang="ko-KR" sz="2000" dirty="0">
                    <a:solidFill>
                      <a:srgbClr val="FF0000"/>
                    </a:solidFill>
                  </a:rPr>
                  <a:t>Repulsive</a:t>
                </a:r>
              </a:p>
            </p:txBody>
          </p:sp>
        </mc:Choice>
        <mc:Fallback xmlns="">
          <p:sp>
            <p:nvSpPr>
              <p:cNvPr id="9" name="TextBox 8">
                <a:extLst>
                  <a:ext uri="{FF2B5EF4-FFF2-40B4-BE49-F238E27FC236}">
                    <a16:creationId xmlns:a16="http://schemas.microsoft.com/office/drawing/2014/main" id="{A7E4C42F-F6F4-C838-6340-BAA141FF52E1}"/>
                  </a:ext>
                </a:extLst>
              </p:cNvPr>
              <p:cNvSpPr txBox="1">
                <a:spLocks noRot="1" noChangeAspect="1" noMove="1" noResize="1" noEditPoints="1" noAdjustHandles="1" noChangeArrowheads="1" noChangeShapeType="1" noTextEdit="1"/>
              </p:cNvSpPr>
              <p:nvPr/>
            </p:nvSpPr>
            <p:spPr>
              <a:xfrm>
                <a:off x="3598278" y="1188338"/>
                <a:ext cx="8187322" cy="2646750"/>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0A55336-979E-985F-C265-17884A7BBC4A}"/>
                  </a:ext>
                </a:extLst>
              </p:cNvPr>
              <p:cNvSpPr txBox="1"/>
              <p:nvPr/>
            </p:nvSpPr>
            <p:spPr>
              <a:xfrm>
                <a:off x="1999439" y="1092074"/>
                <a:ext cx="1654425" cy="3873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ko-KR" sz="1800" b="0" i="0" smtClean="0">
                          <a:latin typeface="Cambria Math" panose="02040503050406030204" pitchFamily="18" charset="0"/>
                        </a:rPr>
                        <m:t>Φ</m:t>
                      </m:r>
                      <m:r>
                        <a:rPr lang="en-US" altLang="ko-KR" sz="1800" b="0" i="1" smtClean="0">
                          <a:latin typeface="Cambria Math" panose="02040503050406030204" pitchFamily="18" charset="0"/>
                        </a:rPr>
                        <m:t>=</m:t>
                      </m:r>
                      <m:d>
                        <m:dPr>
                          <m:begChr m:val="|"/>
                          <m:endChr m:val="|"/>
                          <m:ctrlPr>
                            <a:rPr lang="en-US" altLang="ko-KR" sz="1800" i="1">
                              <a:latin typeface="Cambria Math" panose="02040503050406030204" pitchFamily="18" charset="0"/>
                            </a:rPr>
                          </m:ctrlPr>
                        </m:dPr>
                        <m:e>
                          <m:r>
                            <m:rPr>
                              <m:sty m:val="p"/>
                            </m:rPr>
                            <a:rPr lang="en-US" altLang="ko-KR" sz="1800">
                              <a:latin typeface="Cambria Math" panose="02040503050406030204" pitchFamily="18" charset="0"/>
                            </a:rPr>
                            <m:t>Φ</m:t>
                          </m:r>
                        </m:e>
                      </m:d>
                      <m:sSup>
                        <m:sSupPr>
                          <m:ctrlPr>
                            <a:rPr lang="en-US" altLang="ko-KR" sz="1800" b="0" i="1" smtClean="0">
                              <a:latin typeface="Cambria Math" panose="02040503050406030204" pitchFamily="18" charset="0"/>
                            </a:rPr>
                          </m:ctrlPr>
                        </m:sSupPr>
                        <m:e>
                          <m:r>
                            <a:rPr lang="en-US" altLang="ko-KR" sz="1800" b="0" i="1" smtClean="0">
                              <a:latin typeface="Cambria Math" panose="02040503050406030204" pitchFamily="18" charset="0"/>
                            </a:rPr>
                            <m:t>𝑒</m:t>
                          </m:r>
                        </m:e>
                        <m:sup>
                          <m:r>
                            <a:rPr lang="en-US" altLang="ko-KR" sz="1800" b="0" i="1" smtClean="0">
                              <a:latin typeface="Cambria Math" panose="02040503050406030204" pitchFamily="18" charset="0"/>
                            </a:rPr>
                            <m:t>𝑖</m:t>
                          </m:r>
                          <m:r>
                            <a:rPr lang="en-US" altLang="ko-KR" sz="1800" b="0" i="1" smtClean="0">
                              <a:latin typeface="Cambria Math" panose="02040503050406030204" pitchFamily="18" charset="0"/>
                            </a:rPr>
                            <m:t>𝜙</m:t>
                          </m:r>
                          <m:r>
                            <a:rPr lang="en-US" altLang="ko-KR" sz="1800" b="0" i="1" smtClean="0">
                              <a:latin typeface="Cambria Math" panose="02040503050406030204" pitchFamily="18" charset="0"/>
                            </a:rPr>
                            <m:t>/</m:t>
                          </m:r>
                          <m:sSub>
                            <m:sSubPr>
                              <m:ctrlPr>
                                <a:rPr lang="en-US" altLang="ko-KR" sz="1800" b="0" i="1" smtClean="0">
                                  <a:latin typeface="Cambria Math" panose="02040503050406030204" pitchFamily="18" charset="0"/>
                                </a:rPr>
                              </m:ctrlPr>
                            </m:sSubPr>
                            <m:e>
                              <m:r>
                                <a:rPr lang="en-US" altLang="ko-KR" sz="1800" b="0" i="1" smtClean="0">
                                  <a:latin typeface="Cambria Math" panose="02040503050406030204" pitchFamily="18" charset="0"/>
                                </a:rPr>
                                <m:t>𝑓</m:t>
                              </m:r>
                            </m:e>
                            <m:sub>
                              <m:r>
                                <a:rPr lang="en-US" altLang="ko-KR" sz="1800" b="0" i="1" smtClean="0">
                                  <a:latin typeface="Cambria Math" panose="02040503050406030204" pitchFamily="18" charset="0"/>
                                </a:rPr>
                                <m:t>𝜙</m:t>
                              </m:r>
                            </m:sub>
                          </m:sSub>
                        </m:sup>
                      </m:sSup>
                    </m:oMath>
                  </m:oMathPara>
                </a14:m>
                <a:endParaRPr lang="ko-KR" altLang="en-US" dirty="0"/>
              </a:p>
            </p:txBody>
          </p:sp>
        </mc:Choice>
        <mc:Fallback xmlns="">
          <p:sp>
            <p:nvSpPr>
              <p:cNvPr id="12" name="TextBox 11">
                <a:extLst>
                  <a:ext uri="{FF2B5EF4-FFF2-40B4-BE49-F238E27FC236}">
                    <a16:creationId xmlns:a16="http://schemas.microsoft.com/office/drawing/2014/main" id="{B0A55336-979E-985F-C265-17884A7BBC4A}"/>
                  </a:ext>
                </a:extLst>
              </p:cNvPr>
              <p:cNvSpPr txBox="1">
                <a:spLocks noRot="1" noChangeAspect="1" noMove="1" noResize="1" noEditPoints="1" noAdjustHandles="1" noChangeArrowheads="1" noChangeShapeType="1" noTextEdit="1"/>
              </p:cNvSpPr>
              <p:nvPr/>
            </p:nvSpPr>
            <p:spPr>
              <a:xfrm>
                <a:off x="1999439" y="1092074"/>
                <a:ext cx="1654425" cy="387350"/>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54B8D1A-11B7-19E4-49A8-C008D2431586}"/>
                  </a:ext>
                </a:extLst>
              </p:cNvPr>
              <p:cNvSpPr txBox="1"/>
              <p:nvPr/>
            </p:nvSpPr>
            <p:spPr>
              <a:xfrm>
                <a:off x="406400" y="4022675"/>
                <a:ext cx="11379200" cy="1985928"/>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a:rPr lang="en-US" altLang="ko-KR" sz="2000" b="0" i="1" smtClean="0">
                        <a:solidFill>
                          <a:schemeClr val="tx1"/>
                        </a:solidFill>
                        <a:latin typeface="Cambria Math" panose="02040503050406030204" pitchFamily="18" charset="0"/>
                      </a:rPr>
                      <m:t>𝑉</m:t>
                    </m:r>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𝜙</m:t>
                        </m:r>
                      </m:e>
                    </m:d>
                    <m:r>
                      <a:rPr lang="en-US" altLang="ko-KR" sz="2000" i="1">
                        <a:solidFill>
                          <a:schemeClr val="tx1"/>
                        </a:solidFill>
                        <a:latin typeface="Cambria Math" panose="02040503050406030204" pitchFamily="18" charset="0"/>
                      </a:rPr>
                      <m:t>=−</m:t>
                    </m:r>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1</m:t>
                        </m:r>
                      </m:num>
                      <m:den>
                        <m:r>
                          <a:rPr lang="en-US" altLang="ko-KR" sz="2000" i="1">
                            <a:solidFill>
                              <a:schemeClr val="tx1"/>
                            </a:solidFill>
                            <a:latin typeface="Cambria Math" panose="02040503050406030204" pitchFamily="18" charset="0"/>
                          </a:rPr>
                          <m:t>2</m:t>
                        </m:r>
                      </m:den>
                    </m:f>
                    <m:sSubSup>
                      <m:sSubSupPr>
                        <m:ctrlPr>
                          <a:rPr lang="en-US" altLang="ko-KR" sz="2000" i="1">
                            <a:solidFill>
                              <a:schemeClr val="tx1"/>
                            </a:solidFill>
                            <a:latin typeface="Cambria Math" panose="02040503050406030204" pitchFamily="18" charset="0"/>
                          </a:rPr>
                        </m:ctrlPr>
                      </m:sSubSupPr>
                      <m:e>
                        <m:r>
                          <a:rPr lang="en-US" altLang="ko-KR" sz="2000" i="1">
                            <a:solidFill>
                              <a:schemeClr val="tx1"/>
                            </a:solidFill>
                            <a:latin typeface="Cambria Math" panose="02040503050406030204" pitchFamily="18" charset="0"/>
                          </a:rPr>
                          <m:t>𝑚</m:t>
                        </m:r>
                      </m:e>
                      <m:sub>
                        <m:r>
                          <a:rPr lang="en-US" altLang="ko-KR" sz="2000" i="1">
                            <a:solidFill>
                              <a:schemeClr val="tx1"/>
                            </a:solidFill>
                            <a:latin typeface="Cambria Math" panose="02040503050406030204" pitchFamily="18" charset="0"/>
                          </a:rPr>
                          <m:t>𝑎</m:t>
                        </m:r>
                      </m:sub>
                      <m:sup>
                        <m:r>
                          <a:rPr lang="en-US" altLang="ko-KR" sz="2000" i="1">
                            <a:solidFill>
                              <a:schemeClr val="tx1"/>
                            </a:solidFill>
                            <a:latin typeface="Cambria Math" panose="02040503050406030204" pitchFamily="18" charset="0"/>
                          </a:rPr>
                          <m:t>2</m:t>
                        </m:r>
                      </m:sup>
                    </m:sSubSup>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𝜙</m:t>
                        </m:r>
                      </m:e>
                      <m:sup>
                        <m:r>
                          <a:rPr lang="en-US" altLang="ko-KR" sz="2000" i="1">
                            <a:solidFill>
                              <a:schemeClr val="tx1"/>
                            </a:solidFill>
                            <a:latin typeface="Cambria Math" panose="02040503050406030204" pitchFamily="18" charset="0"/>
                          </a:rPr>
                          <m:t>2</m:t>
                        </m:r>
                      </m:sup>
                    </m:sSup>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𝜆</m:t>
                        </m:r>
                      </m:num>
                      <m:den>
                        <m:r>
                          <a:rPr lang="en-US" altLang="ko-KR" sz="2000" b="0" i="1" smtClean="0">
                            <a:solidFill>
                              <a:schemeClr val="tx1"/>
                            </a:solidFill>
                            <a:latin typeface="Cambria Math" panose="02040503050406030204" pitchFamily="18" charset="0"/>
                          </a:rPr>
                          <m:t>4</m:t>
                        </m:r>
                      </m:den>
                    </m:f>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𝜙</m:t>
                        </m:r>
                      </m:e>
                      <m:sup>
                        <m:r>
                          <a:rPr lang="en-US" altLang="ko-KR" sz="2000" b="0" i="1" smtClean="0">
                            <a:solidFill>
                              <a:schemeClr val="tx1"/>
                            </a:solidFill>
                            <a:latin typeface="Cambria Math" panose="02040503050406030204" pitchFamily="18" charset="0"/>
                          </a:rPr>
                          <m:t>4</m:t>
                        </m:r>
                      </m:sup>
                    </m:sSup>
                  </m:oMath>
                </a14:m>
                <a:r>
                  <a:rPr lang="en-US" altLang="ko-KR" sz="2000" dirty="0">
                    <a:solidFill>
                      <a:schemeClr val="tx1"/>
                    </a:solidFill>
                  </a:rPr>
                  <a:t> has SSB at </a:t>
                </a:r>
                <a14:m>
                  <m:oMath xmlns:m="http://schemas.openxmlformats.org/officeDocument/2006/math">
                    <m:r>
                      <a:rPr lang="en-US" altLang="ko-KR" sz="2000" b="0" i="1" smtClean="0">
                        <a:solidFill>
                          <a:schemeClr val="tx1"/>
                        </a:solidFill>
                        <a:latin typeface="Cambria Math" panose="02040503050406030204" pitchFamily="18" charset="0"/>
                      </a:rPr>
                      <m:t>𝑣</m:t>
                    </m:r>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𝑎</m:t>
                            </m:r>
                          </m:sub>
                        </m:sSub>
                      </m:num>
                      <m:den>
                        <m:rad>
                          <m:radPr>
                            <m:degHide m:val="on"/>
                            <m:ctrlPr>
                              <a:rPr lang="en-US" altLang="ko-KR" sz="2000" b="0" i="1" smtClean="0">
                                <a:solidFill>
                                  <a:schemeClr val="tx1"/>
                                </a:solidFill>
                                <a:latin typeface="Cambria Math" panose="02040503050406030204" pitchFamily="18" charset="0"/>
                              </a:rPr>
                            </m:ctrlPr>
                          </m:radPr>
                          <m:deg/>
                          <m:e>
                            <m:r>
                              <a:rPr lang="en-US" altLang="ko-KR" sz="2000" b="0" i="1" smtClean="0">
                                <a:solidFill>
                                  <a:schemeClr val="tx1"/>
                                </a:solidFill>
                                <a:latin typeface="Cambria Math" panose="02040503050406030204" pitchFamily="18" charset="0"/>
                              </a:rPr>
                              <m:t>𝜆</m:t>
                            </m:r>
                          </m:e>
                        </m:rad>
                      </m:den>
                    </m:f>
                  </m:oMath>
                </a14:m>
                <a:r>
                  <a:rPr lang="en-US" altLang="ko-KR" sz="2000" dirty="0">
                    <a:solidFill>
                      <a:schemeClr val="tx1"/>
                    </a:solidFill>
                  </a:rPr>
                  <a:t> </a:t>
                </a:r>
                <a:r>
                  <a:rPr lang="ko-KR" altLang="en-US" sz="2000" dirty="0">
                    <a:solidFill>
                      <a:schemeClr val="tx1"/>
                    </a:solidFill>
                  </a:rPr>
                  <a:t>⇒ </a:t>
                </a:r>
                <a14:m>
                  <m:oMath xmlns:m="http://schemas.openxmlformats.org/officeDocument/2006/math">
                    <m:r>
                      <a:rPr lang="en-US" altLang="ko-KR" sz="2000" b="0" i="1" smtClean="0">
                        <a:solidFill>
                          <a:schemeClr val="tx1"/>
                        </a:solidFill>
                        <a:latin typeface="Cambria Math" panose="02040503050406030204" pitchFamily="18" charset="0"/>
                      </a:rPr>
                      <m:t>𝑉</m:t>
                    </m:r>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𝜎</m:t>
                        </m:r>
                      </m:e>
                    </m:d>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𝜆</m:t>
                        </m:r>
                      </m:num>
                      <m:den>
                        <m:r>
                          <a:rPr lang="en-US" altLang="ko-KR" sz="2000" b="0" i="1" smtClean="0">
                            <a:solidFill>
                              <a:schemeClr val="tx1"/>
                            </a:solidFill>
                            <a:latin typeface="Cambria Math" panose="02040503050406030204" pitchFamily="18" charset="0"/>
                          </a:rPr>
                          <m:t>4</m:t>
                        </m:r>
                      </m:den>
                    </m:f>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𝜎</m:t>
                        </m:r>
                      </m:e>
                      <m:sup>
                        <m:r>
                          <a:rPr lang="en-US" altLang="ko-KR" sz="2000" b="0" i="1" smtClean="0">
                            <a:solidFill>
                              <a:schemeClr val="tx1"/>
                            </a:solidFill>
                            <a:latin typeface="Cambria Math" panose="02040503050406030204" pitchFamily="18" charset="0"/>
                          </a:rPr>
                          <m:t>4</m:t>
                        </m:r>
                      </m:sup>
                    </m:sSup>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𝜆</m:t>
                    </m:r>
                    <m:r>
                      <a:rPr lang="en-US" altLang="ko-KR" sz="2000" b="0" i="1" smtClean="0">
                        <a:solidFill>
                          <a:schemeClr val="tx1"/>
                        </a:solidFill>
                        <a:latin typeface="Cambria Math" panose="02040503050406030204" pitchFamily="18" charset="0"/>
                      </a:rPr>
                      <m:t>𝑣</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𝜎</m:t>
                        </m:r>
                      </m:e>
                      <m:sup>
                        <m:r>
                          <a:rPr lang="en-US" altLang="ko-KR" sz="2000" b="0" i="1" smtClean="0">
                            <a:solidFill>
                              <a:schemeClr val="tx1"/>
                            </a:solidFill>
                            <a:latin typeface="Cambria Math" panose="02040503050406030204" pitchFamily="18" charset="0"/>
                          </a:rPr>
                          <m:t>3</m:t>
                        </m:r>
                      </m:sup>
                    </m:sSup>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1</m:t>
                        </m:r>
                      </m:num>
                      <m:den>
                        <m:r>
                          <a:rPr lang="en-US" altLang="ko-KR" sz="2000" b="0" i="1" smtClean="0">
                            <a:solidFill>
                              <a:schemeClr val="tx1"/>
                            </a:solidFill>
                            <a:latin typeface="Cambria Math" panose="02040503050406030204" pitchFamily="18" charset="0"/>
                          </a:rPr>
                          <m:t>2</m:t>
                        </m:r>
                      </m:den>
                    </m:f>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𝜎</m:t>
                        </m:r>
                      </m:sub>
                      <m:sup>
                        <m:r>
                          <a:rPr lang="en-US" altLang="ko-KR" sz="2000" b="0" i="1" smtClean="0">
                            <a:solidFill>
                              <a:schemeClr val="tx1"/>
                            </a:solidFill>
                            <a:latin typeface="Cambria Math" panose="02040503050406030204" pitchFamily="18" charset="0"/>
                          </a:rPr>
                          <m:t>2</m:t>
                        </m:r>
                      </m:sup>
                    </m:sSubSup>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𝜎</m:t>
                        </m:r>
                      </m:e>
                      <m:sup>
                        <m:r>
                          <a:rPr lang="en-US" altLang="ko-KR" sz="2000" b="0" i="1" smtClean="0">
                            <a:solidFill>
                              <a:schemeClr val="tx1"/>
                            </a:solidFill>
                            <a:latin typeface="Cambria Math" panose="02040503050406030204" pitchFamily="18" charset="0"/>
                          </a:rPr>
                          <m:t>2</m:t>
                        </m:r>
                      </m:sup>
                    </m:sSup>
                    <m:r>
                      <a:rPr lang="en-US" altLang="ko-KR" sz="2000" b="0" i="1" smtClean="0">
                        <a:solidFill>
                          <a:schemeClr val="tx1"/>
                        </a:solidFill>
                        <a:latin typeface="Cambria Math" panose="02040503050406030204" pitchFamily="18" charset="0"/>
                      </a:rPr>
                      <m:t>+</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𝑉</m:t>
                        </m:r>
                      </m:e>
                      <m:sub>
                        <m:r>
                          <a:rPr lang="en-US" altLang="ko-KR" sz="2000" b="0" i="1" smtClean="0">
                            <a:solidFill>
                              <a:schemeClr val="tx1"/>
                            </a:solidFill>
                            <a:latin typeface="Cambria Math" panose="02040503050406030204" pitchFamily="18" charset="0"/>
                          </a:rPr>
                          <m:t>0</m:t>
                        </m:r>
                      </m:sub>
                    </m:sSub>
                  </m:oMath>
                </a14:m>
                <a:endParaRPr lang="en-US" altLang="ko-KR" sz="2000" dirty="0">
                  <a:solidFill>
                    <a:schemeClr val="tx1"/>
                  </a:solidFill>
                </a:endParaRPr>
              </a:p>
              <a:p>
                <a:pPr/>
                <a14:m>
                  <m:oMathPara xmlns:m="http://schemas.openxmlformats.org/officeDocument/2006/math">
                    <m:oMathParaPr>
                      <m:jc m:val="centerGroup"/>
                    </m:oMathParaPr>
                    <m:oMath xmlns:m="http://schemas.openxmlformats.org/officeDocument/2006/math">
                      <m:f>
                        <m:fPr>
                          <m:ctrlPr>
                            <a:rPr lang="en-US" altLang="ko-KR" sz="2000" b="0" i="1" smtClean="0">
                              <a:solidFill>
                                <a:schemeClr val="tx1"/>
                              </a:solidFill>
                              <a:latin typeface="Cambria Math" panose="02040503050406030204" pitchFamily="18" charset="0"/>
                            </a:rPr>
                          </m:ctrlPr>
                        </m:fPr>
                        <m:num>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m:t>
                              </m:r>
                            </m:e>
                            <m:sup>
                              <m:r>
                                <a:rPr lang="en-US" altLang="ko-KR" sz="2000" b="0" i="1" smtClean="0">
                                  <a:solidFill>
                                    <a:schemeClr val="tx1"/>
                                  </a:solidFill>
                                  <a:latin typeface="Cambria Math" panose="02040503050406030204" pitchFamily="18" charset="0"/>
                                </a:rPr>
                                <m:t>2</m:t>
                              </m:r>
                            </m:sup>
                          </m:sSup>
                          <m:r>
                            <a:rPr lang="en-US" altLang="ko-KR" sz="2000" b="0" i="1" smtClean="0">
                              <a:solidFill>
                                <a:schemeClr val="tx1"/>
                              </a:solidFill>
                              <a:latin typeface="Cambria Math" panose="02040503050406030204" pitchFamily="18" charset="0"/>
                            </a:rPr>
                            <m:t>𝜎</m:t>
                          </m:r>
                        </m:num>
                        <m:den>
                          <m:r>
                            <a:rPr lang="en-US" altLang="ko-KR" sz="2000" b="0" i="1" smtClean="0">
                              <a:solidFill>
                                <a:schemeClr val="tx1"/>
                              </a:solidFill>
                              <a:latin typeface="Cambria Math" panose="02040503050406030204" pitchFamily="18" charset="0"/>
                            </a:rPr>
                            <m:t>𝜕</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𝑡</m:t>
                              </m:r>
                            </m:e>
                            <m:sup>
                              <m:r>
                                <a:rPr lang="en-US" altLang="ko-KR" sz="2000" b="0" i="1" smtClean="0">
                                  <a:solidFill>
                                    <a:schemeClr val="tx1"/>
                                  </a:solidFill>
                                  <a:latin typeface="Cambria Math" panose="02040503050406030204" pitchFamily="18" charset="0"/>
                                </a:rPr>
                                <m:t>2</m:t>
                              </m:r>
                            </m:sup>
                          </m:sSup>
                        </m:den>
                      </m:f>
                      <m:r>
                        <a:rPr lang="en-US" altLang="ko-KR" sz="2000" b="0" i="1" smtClean="0">
                          <a:solidFill>
                            <a:schemeClr val="tx1"/>
                          </a:solidFill>
                          <a:latin typeface="Cambria Math" panose="02040503050406030204" pitchFamily="18" charset="0"/>
                        </a:rPr>
                        <m:t>−</m:t>
                      </m:r>
                      <m:sSup>
                        <m:sSupPr>
                          <m:ctrlPr>
                            <a:rPr lang="en-US" altLang="ko-KR" sz="2000" b="0" i="1" smtClean="0">
                              <a:solidFill>
                                <a:schemeClr val="tx1"/>
                              </a:solidFill>
                              <a:latin typeface="Cambria Math" panose="02040503050406030204" pitchFamily="18" charset="0"/>
                            </a:rPr>
                          </m:ctrlPr>
                        </m:sSupPr>
                        <m:e>
                          <m:r>
                            <m:rPr>
                              <m:sty m:val="p"/>
                            </m:rPr>
                            <a:rPr lang="en-US" altLang="ko-KR" sz="2000" b="0" i="0" smtClean="0">
                              <a:solidFill>
                                <a:schemeClr val="tx1"/>
                              </a:solidFill>
                              <a:latin typeface="Cambria Math" panose="02040503050406030204" pitchFamily="18" charset="0"/>
                            </a:rPr>
                            <m:t>∇</m:t>
                          </m:r>
                        </m:e>
                        <m:sup>
                          <m:r>
                            <a:rPr lang="en-US" altLang="ko-KR" sz="2000" b="0" i="1" smtClean="0">
                              <a:solidFill>
                                <a:schemeClr val="tx1"/>
                              </a:solidFill>
                              <a:latin typeface="Cambria Math" panose="02040503050406030204" pitchFamily="18" charset="0"/>
                            </a:rPr>
                            <m:t>2</m:t>
                          </m:r>
                        </m:sup>
                      </m:sSup>
                      <m:r>
                        <a:rPr lang="en-US" altLang="ko-KR" sz="2000" b="0" i="1" smtClean="0">
                          <a:solidFill>
                            <a:schemeClr val="tx1"/>
                          </a:solidFill>
                          <a:latin typeface="Cambria Math" panose="02040503050406030204" pitchFamily="18" charset="0"/>
                        </a:rPr>
                        <m:t>𝜎</m:t>
                      </m:r>
                      <m:r>
                        <a:rPr lang="en-US" altLang="ko-KR" sz="2000" b="0" i="1" smtClean="0">
                          <a:solidFill>
                            <a:schemeClr val="tx1"/>
                          </a:solidFill>
                          <a:latin typeface="Cambria Math" panose="02040503050406030204" pitchFamily="18" charset="0"/>
                        </a:rPr>
                        <m:t>+</m:t>
                      </m:r>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1+2</m:t>
                          </m:r>
                          <m:r>
                            <m:rPr>
                              <m:sty m:val="p"/>
                            </m:rPr>
                            <a:rPr lang="en-US" altLang="ko-KR" sz="2000" b="0" i="0" smtClean="0">
                              <a:solidFill>
                                <a:schemeClr val="tx1"/>
                              </a:solidFill>
                              <a:latin typeface="Cambria Math" panose="02040503050406030204" pitchFamily="18" charset="0"/>
                            </a:rPr>
                            <m:t>Φ</m:t>
                          </m:r>
                        </m:e>
                      </m:d>
                      <m:d>
                        <m:dPr>
                          <m:ctrlPr>
                            <a:rPr lang="en-US" altLang="ko-KR" sz="2000" b="0" i="1" smtClean="0">
                              <a:solidFill>
                                <a:schemeClr val="tx1"/>
                              </a:solidFill>
                              <a:latin typeface="Cambria Math" panose="02040503050406030204" pitchFamily="18" charset="0"/>
                            </a:rPr>
                          </m:ctrlPr>
                        </m:dPr>
                        <m:e>
                          <m:r>
                            <a:rPr lang="en-US" altLang="ko-KR" sz="2000" b="0" i="1" smtClean="0">
                              <a:solidFill>
                                <a:schemeClr val="tx1"/>
                              </a:solidFill>
                              <a:latin typeface="Cambria Math" panose="02040503050406030204" pitchFamily="18" charset="0"/>
                            </a:rPr>
                            <m:t>𝜆</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𝜎</m:t>
                              </m:r>
                            </m:e>
                            <m:sup>
                              <m:r>
                                <a:rPr lang="en-US" altLang="ko-KR" sz="2000" b="0" i="1" smtClean="0">
                                  <a:solidFill>
                                    <a:schemeClr val="tx1"/>
                                  </a:solidFill>
                                  <a:latin typeface="Cambria Math" panose="02040503050406030204" pitchFamily="18" charset="0"/>
                                </a:rPr>
                                <m:t>3</m:t>
                              </m:r>
                            </m:sup>
                          </m:sSup>
                          <m:r>
                            <a:rPr lang="en-US" altLang="ko-KR" sz="2000" b="0" i="1" smtClean="0">
                              <a:solidFill>
                                <a:schemeClr val="tx1"/>
                              </a:solidFill>
                              <a:latin typeface="Cambria Math" panose="02040503050406030204" pitchFamily="18" charset="0"/>
                            </a:rPr>
                            <m:t>+3</m:t>
                          </m:r>
                          <m:r>
                            <a:rPr lang="en-US" altLang="ko-KR" sz="2000" b="0" i="1" smtClean="0">
                              <a:solidFill>
                                <a:schemeClr val="tx1"/>
                              </a:solidFill>
                              <a:latin typeface="Cambria Math" panose="02040503050406030204" pitchFamily="18" charset="0"/>
                            </a:rPr>
                            <m:t>𝜆</m:t>
                          </m:r>
                          <m:r>
                            <a:rPr lang="en-US" altLang="ko-KR" sz="2000" b="0" i="1" smtClean="0">
                              <a:solidFill>
                                <a:schemeClr val="tx1"/>
                              </a:solidFill>
                              <a:latin typeface="Cambria Math" panose="02040503050406030204" pitchFamily="18" charset="0"/>
                            </a:rPr>
                            <m:t>𝑣</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𝜎</m:t>
                              </m:r>
                            </m:e>
                            <m:sup>
                              <m:r>
                                <a:rPr lang="en-US" altLang="ko-KR" sz="2000" b="0" i="1" smtClean="0">
                                  <a:solidFill>
                                    <a:schemeClr val="tx1"/>
                                  </a:solidFill>
                                  <a:latin typeface="Cambria Math" panose="02040503050406030204" pitchFamily="18" charset="0"/>
                                </a:rPr>
                                <m:t>2</m:t>
                              </m:r>
                            </m:sup>
                          </m:sSup>
                          <m:r>
                            <a:rPr lang="en-US" altLang="ko-KR" sz="2000" b="0" i="1" smtClean="0">
                              <a:solidFill>
                                <a:schemeClr val="tx1"/>
                              </a:solidFill>
                              <a:latin typeface="Cambria Math" panose="02040503050406030204" pitchFamily="18" charset="0"/>
                            </a:rPr>
                            <m:t>+</m:t>
                          </m:r>
                          <m:sSubSup>
                            <m:sSubSupPr>
                              <m:ctrlPr>
                                <a:rPr lang="en-US" altLang="ko-KR" sz="2000" b="0" i="1" smtClean="0">
                                  <a:solidFill>
                                    <a:schemeClr val="tx1"/>
                                  </a:solidFill>
                                  <a:latin typeface="Cambria Math" panose="02040503050406030204" pitchFamily="18" charset="0"/>
                                </a:rPr>
                              </m:ctrlPr>
                            </m:sSubSup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𝜎</m:t>
                              </m:r>
                            </m:sub>
                            <m:sup>
                              <m:r>
                                <a:rPr lang="en-US" altLang="ko-KR" sz="2000" b="0" i="1" smtClean="0">
                                  <a:solidFill>
                                    <a:schemeClr val="tx1"/>
                                  </a:solidFill>
                                  <a:latin typeface="Cambria Math" panose="02040503050406030204" pitchFamily="18" charset="0"/>
                                </a:rPr>
                                <m:t>2</m:t>
                              </m:r>
                            </m:sup>
                          </m:sSubSup>
                          <m:r>
                            <a:rPr lang="en-US" altLang="ko-KR" sz="2000" i="1">
                              <a:latin typeface="Cambria Math" panose="02040503050406030204" pitchFamily="18" charset="0"/>
                            </a:rPr>
                            <m:t>𝜎</m:t>
                          </m:r>
                        </m:e>
                      </m:d>
                      <m:r>
                        <a:rPr lang="en-US" altLang="ko-KR" sz="2000" b="0" i="1" smtClean="0">
                          <a:latin typeface="Cambria Math" panose="02040503050406030204" pitchFamily="18" charset="0"/>
                        </a:rPr>
                        <m:t>=0</m:t>
                      </m:r>
                    </m:oMath>
                  </m:oMathPara>
                </a14:m>
                <a:endParaRPr lang="en-US" altLang="ko-KR" sz="2000" dirty="0">
                  <a:solidFill>
                    <a:schemeClr val="tx1"/>
                  </a:solidFill>
                </a:endParaRPr>
              </a:p>
              <a:p>
                <a:pPr marL="342900" indent="-342900">
                  <a:buFont typeface="Arial" panose="020B0604020202020204" pitchFamily="34" charset="0"/>
                  <a:buChar char="•"/>
                </a:pPr>
                <a:endParaRPr lang="en-US" altLang="ko-KR" sz="2000" dirty="0"/>
              </a:p>
              <a:p>
                <a:pPr marL="342900" indent="-342900">
                  <a:buFont typeface="Arial" panose="020B0604020202020204" pitchFamily="34" charset="0"/>
                  <a:buChar char="•"/>
                </a:pPr>
                <a14:m>
                  <m:oMath xmlns:m="http://schemas.openxmlformats.org/officeDocument/2006/math">
                    <m:r>
                      <a:rPr lang="en-US" altLang="ko-KR" sz="2000" b="0" i="1" smtClean="0">
                        <a:solidFill>
                          <a:schemeClr val="tx1"/>
                        </a:solidFill>
                        <a:latin typeface="Cambria Math" panose="02040503050406030204" pitchFamily="18" charset="0"/>
                      </a:rPr>
                      <m:t>𝜎</m:t>
                    </m:r>
                    <m:d>
                      <m:dPr>
                        <m:ctrlPr>
                          <a:rPr lang="en-US" altLang="ko-KR" sz="2000" b="0" i="1" smtClean="0">
                            <a:solidFill>
                              <a:schemeClr val="tx1"/>
                            </a:solidFill>
                            <a:latin typeface="Cambria Math" panose="02040503050406030204" pitchFamily="18" charset="0"/>
                          </a:rPr>
                        </m:ctrlPr>
                      </m:dPr>
                      <m:e>
                        <m:acc>
                          <m:accPr>
                            <m:chr m:val="⃗"/>
                            <m:ctrlPr>
                              <a:rPr lang="en-US" altLang="ko-KR" sz="2000" b="0" i="1" smtClean="0">
                                <a:solidFill>
                                  <a:schemeClr val="tx1"/>
                                </a:solidFill>
                                <a:latin typeface="Cambria Math" panose="02040503050406030204" pitchFamily="18" charset="0"/>
                              </a:rPr>
                            </m:ctrlPr>
                          </m:accPr>
                          <m:e>
                            <m:r>
                              <a:rPr lang="en-US" altLang="ko-KR" sz="2000" b="0" i="1" smtClean="0">
                                <a:solidFill>
                                  <a:schemeClr val="tx1"/>
                                </a:solidFill>
                                <a:latin typeface="Cambria Math" panose="02040503050406030204" pitchFamily="18" charset="0"/>
                              </a:rPr>
                              <m:t>𝑥</m:t>
                            </m:r>
                          </m:e>
                        </m:acc>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𝑡</m:t>
                        </m:r>
                      </m:e>
                    </m:d>
                    <m:r>
                      <a:rPr lang="en-US" altLang="ko-KR" sz="2000" b="0" i="1" smtClean="0">
                        <a:solidFill>
                          <a:schemeClr val="tx1"/>
                        </a:solidFill>
                        <a:latin typeface="Cambria Math" panose="02040503050406030204" pitchFamily="18" charset="0"/>
                      </a:rPr>
                      <m:t>=</m:t>
                    </m:r>
                    <m:f>
                      <m:fPr>
                        <m:ctrlPr>
                          <a:rPr lang="en-US" altLang="ko-KR" sz="2000" b="0" i="1" smtClean="0">
                            <a:solidFill>
                              <a:schemeClr val="tx1"/>
                            </a:solidFill>
                            <a:latin typeface="Cambria Math" panose="02040503050406030204" pitchFamily="18" charset="0"/>
                          </a:rPr>
                        </m:ctrlPr>
                      </m:fPr>
                      <m:num>
                        <m:r>
                          <a:rPr lang="en-US" altLang="ko-KR" sz="2000" b="0" i="1" smtClean="0">
                            <a:solidFill>
                              <a:schemeClr val="tx1"/>
                            </a:solidFill>
                            <a:latin typeface="Cambria Math" panose="02040503050406030204" pitchFamily="18" charset="0"/>
                          </a:rPr>
                          <m:t>ℏ</m:t>
                        </m:r>
                      </m:num>
                      <m:den>
                        <m:rad>
                          <m:radPr>
                            <m:degHide m:val="on"/>
                            <m:ctrlPr>
                              <a:rPr lang="en-US" altLang="ko-KR" sz="2000" b="0" i="1" smtClean="0">
                                <a:solidFill>
                                  <a:schemeClr val="tx1"/>
                                </a:solidFill>
                                <a:latin typeface="Cambria Math" panose="02040503050406030204" pitchFamily="18" charset="0"/>
                              </a:rPr>
                            </m:ctrlPr>
                          </m:radPr>
                          <m:deg/>
                          <m:e>
                            <m:r>
                              <a:rPr lang="en-US" altLang="ko-KR" sz="2000" b="0" i="1" smtClean="0">
                                <a:solidFill>
                                  <a:schemeClr val="tx1"/>
                                </a:solidFill>
                                <a:latin typeface="Cambria Math" panose="02040503050406030204" pitchFamily="18" charset="0"/>
                              </a:rPr>
                              <m:t>2</m:t>
                            </m:r>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𝑚</m:t>
                                </m:r>
                              </m:e>
                              <m:sub>
                                <m:r>
                                  <a:rPr lang="en-US" altLang="ko-KR" sz="2000" b="0" i="1" smtClean="0">
                                    <a:solidFill>
                                      <a:schemeClr val="tx1"/>
                                    </a:solidFill>
                                    <a:latin typeface="Cambria Math" panose="02040503050406030204" pitchFamily="18" charset="0"/>
                                  </a:rPr>
                                  <m:t>𝜎</m:t>
                                </m:r>
                              </m:sub>
                            </m:sSub>
                          </m:e>
                        </m:rad>
                      </m:den>
                    </m:f>
                    <m:d>
                      <m:dPr>
                        <m:begChr m:val="["/>
                        <m:endChr m:val="]"/>
                        <m:ctrlPr>
                          <a:rPr lang="en-US" altLang="ko-KR" sz="2000" b="0" i="1" smtClean="0">
                            <a:solidFill>
                              <a:schemeClr val="tx1"/>
                            </a:solidFill>
                            <a:latin typeface="Cambria Math" panose="02040503050406030204" pitchFamily="18" charset="0"/>
                          </a:rPr>
                        </m:ctrlPr>
                      </m:dPr>
                      <m:e>
                        <m:r>
                          <a:rPr lang="en-US" altLang="ko-KR" sz="2000" i="1">
                            <a:latin typeface="Cambria Math" panose="02040503050406030204" pitchFamily="18" charset="0"/>
                          </a:rPr>
                          <m:t>𝜓</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𝑒</m:t>
                            </m:r>
                          </m:e>
                          <m:sup>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𝑖</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𝜎</m:t>
                                </m:r>
                              </m:sub>
                            </m:sSub>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𝑐</m:t>
                                </m:r>
                              </m:e>
                              <m:sup>
                                <m:r>
                                  <a:rPr lang="en-US" altLang="ko-KR" sz="2000" b="0" i="1" smtClean="0">
                                    <a:latin typeface="Cambria Math" panose="02040503050406030204" pitchFamily="18" charset="0"/>
                                  </a:rPr>
                                  <m:t>2</m:t>
                                </m:r>
                              </m:sup>
                            </m:sSup>
                            <m:r>
                              <a:rPr lang="en-US" altLang="ko-KR" sz="2000" b="0" i="1" smtClean="0">
                                <a:latin typeface="Cambria Math" panose="02040503050406030204" pitchFamily="18" charset="0"/>
                              </a:rPr>
                              <m:t>𝑡</m:t>
                            </m:r>
                            <m:r>
                              <a:rPr lang="en-US" altLang="ko-KR" sz="2000" b="0" i="1" smtClean="0">
                                <a:latin typeface="Cambria Math" panose="02040503050406030204" pitchFamily="18" charset="0"/>
                              </a:rPr>
                              <m:t>/ℏ</m:t>
                            </m:r>
                          </m:sup>
                        </m:sSup>
                        <m:r>
                          <a:rPr lang="en-US" altLang="ko-KR" sz="2000" b="0" i="1" smtClean="0">
                            <a:latin typeface="Cambria Math" panose="02040503050406030204" pitchFamily="18" charset="0"/>
                          </a:rPr>
                          <m:t>+</m:t>
                        </m:r>
                        <m:r>
                          <m:rPr>
                            <m:sty m:val="p"/>
                          </m:rPr>
                          <a:rPr lang="en-US" altLang="ko-KR" sz="2000" b="0" i="1" smtClean="0">
                            <a:latin typeface="Cambria Math" panose="02040503050406030204" pitchFamily="18" charset="0"/>
                          </a:rPr>
                          <m:t>h</m:t>
                        </m:r>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𝑐</m:t>
                        </m:r>
                        <m:r>
                          <a:rPr lang="en-US" altLang="ko-KR" sz="2000" b="0" i="1" smtClean="0">
                            <a:latin typeface="Cambria Math" panose="02040503050406030204" pitchFamily="18" charset="0"/>
                          </a:rPr>
                          <m:t>.</m:t>
                        </m:r>
                      </m:e>
                    </m:d>
                  </m:oMath>
                </a14:m>
                <a:r>
                  <a:rPr lang="en-US" altLang="ko-KR" sz="2000" dirty="0">
                    <a:solidFill>
                      <a:schemeClr val="tx1"/>
                    </a:solidFill>
                  </a:rPr>
                  <a:t> </a:t>
                </a:r>
                <a:r>
                  <a:rPr lang="ko-KR" altLang="en-US" sz="2000" dirty="0">
                    <a:solidFill>
                      <a:schemeClr val="tx1"/>
                    </a:solidFill>
                  </a:rPr>
                  <a:t>⇒ </a:t>
                </a:r>
                <a:r>
                  <a:rPr lang="en-US" altLang="ko-KR" sz="2000" dirty="0">
                    <a:solidFill>
                      <a:schemeClr val="tx1"/>
                    </a:solidFill>
                  </a:rPr>
                  <a:t>Fast-term rules out the </a:t>
                </a:r>
                <a14:m>
                  <m:oMath xmlns:m="http://schemas.openxmlformats.org/officeDocument/2006/math">
                    <m:r>
                      <a:rPr lang="en-US" altLang="ko-KR" sz="2000" b="0" i="1" smtClean="0">
                        <a:solidFill>
                          <a:schemeClr val="tx1"/>
                        </a:solidFill>
                        <a:latin typeface="Cambria Math" panose="02040503050406030204" pitchFamily="18" charset="0"/>
                      </a:rPr>
                      <m:t>3</m:t>
                    </m:r>
                    <m:r>
                      <a:rPr lang="en-US" altLang="ko-KR" sz="2000" b="0" i="1" smtClean="0">
                        <a:solidFill>
                          <a:schemeClr val="tx1"/>
                        </a:solidFill>
                        <a:latin typeface="Cambria Math" panose="02040503050406030204" pitchFamily="18" charset="0"/>
                      </a:rPr>
                      <m:t>𝜆</m:t>
                    </m:r>
                    <m:r>
                      <a:rPr lang="en-US" altLang="ko-KR" sz="2000" b="0" i="1" smtClean="0">
                        <a:solidFill>
                          <a:schemeClr val="tx1"/>
                        </a:solidFill>
                        <a:latin typeface="Cambria Math" panose="02040503050406030204" pitchFamily="18" charset="0"/>
                      </a:rPr>
                      <m:t>𝑣</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𝜎</m:t>
                        </m:r>
                      </m:e>
                      <m:sup>
                        <m:r>
                          <a:rPr lang="en-US" altLang="ko-KR" sz="2000" b="0" i="1" smtClean="0">
                            <a:solidFill>
                              <a:schemeClr val="tx1"/>
                            </a:solidFill>
                            <a:latin typeface="Cambria Math" panose="02040503050406030204" pitchFamily="18" charset="0"/>
                          </a:rPr>
                          <m:t>2</m:t>
                        </m:r>
                      </m:sup>
                    </m:sSup>
                  </m:oMath>
                </a14:m>
                <a:r>
                  <a:rPr lang="en-US" altLang="ko-KR" sz="2000" dirty="0">
                    <a:solidFill>
                      <a:schemeClr val="tx1"/>
                    </a:solidFill>
                  </a:rPr>
                  <a:t> term in KG eq… GPP again!</a:t>
                </a:r>
              </a:p>
            </p:txBody>
          </p:sp>
        </mc:Choice>
        <mc:Fallback xmlns="">
          <p:sp>
            <p:nvSpPr>
              <p:cNvPr id="2" name="TextBox 1">
                <a:extLst>
                  <a:ext uri="{FF2B5EF4-FFF2-40B4-BE49-F238E27FC236}">
                    <a16:creationId xmlns:a16="http://schemas.microsoft.com/office/drawing/2014/main" id="{454B8D1A-11B7-19E4-49A8-C008D2431586}"/>
                  </a:ext>
                </a:extLst>
              </p:cNvPr>
              <p:cNvSpPr txBox="1">
                <a:spLocks noRot="1" noChangeAspect="1" noMove="1" noResize="1" noEditPoints="1" noAdjustHandles="1" noChangeArrowheads="1" noChangeShapeType="1" noTextEdit="1"/>
              </p:cNvSpPr>
              <p:nvPr/>
            </p:nvSpPr>
            <p:spPr>
              <a:xfrm>
                <a:off x="406400" y="4022675"/>
                <a:ext cx="11379200" cy="1985928"/>
              </a:xfrm>
              <a:prstGeom prst="rect">
                <a:avLst/>
              </a:prstGeom>
              <a:blipFill>
                <a:blip r:embed="rId6"/>
                <a:stretch>
                  <a:fillRect/>
                </a:stretch>
              </a:blipFill>
            </p:spPr>
            <p:txBody>
              <a:bodyPr/>
              <a:lstStyle/>
              <a:p>
                <a:r>
                  <a:rPr lang="ko-KR" altLang="en-US">
                    <a:noFill/>
                  </a:rPr>
                  <a:t> </a:t>
                </a:r>
              </a:p>
            </p:txBody>
          </p:sp>
        </mc:Fallback>
      </mc:AlternateContent>
      <p:sp>
        <p:nvSpPr>
          <p:cNvPr id="7" name="직사각형 6">
            <a:extLst>
              <a:ext uri="{FF2B5EF4-FFF2-40B4-BE49-F238E27FC236}">
                <a16:creationId xmlns:a16="http://schemas.microsoft.com/office/drawing/2014/main" id="{832ECED7-8067-CC0D-D6E7-3D66C6A9391D}"/>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8" name="TextBox 7">
            <a:extLst>
              <a:ext uri="{FF2B5EF4-FFF2-40B4-BE49-F238E27FC236}">
                <a16:creationId xmlns:a16="http://schemas.microsoft.com/office/drawing/2014/main" id="{A4632583-E295-EC14-D119-3F4E6A6ACDB7}"/>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B02A1E66-7615-79BA-0BE8-DE4E56E5EA9D}"/>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Tree>
    <p:extLst>
      <p:ext uri="{BB962C8B-B14F-4D97-AF65-F5344CB8AC3E}">
        <p14:creationId xmlns:p14="http://schemas.microsoft.com/office/powerpoint/2010/main" val="4094981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668E5-2AC8-5E6B-3F70-027218876A66}"/>
            </a:ext>
          </a:extLst>
        </p:cNvPr>
        <p:cNvGrpSpPr/>
        <p:nvPr/>
      </p:nvGrpSpPr>
      <p:grpSpPr>
        <a:xfrm>
          <a:off x="0" y="0"/>
          <a:ext cx="0" cy="0"/>
          <a:chOff x="0" y="0"/>
          <a:chExt cx="0" cy="0"/>
        </a:xfrm>
      </p:grpSpPr>
      <p:pic>
        <p:nvPicPr>
          <p:cNvPr id="11" name="그림 10" descr="텍스트, 스크린샷, 폰트, 번호이(가) 표시된 사진&#10;&#10;AI 생성 콘텐츠는 정확하지 않을 수 있습니다.">
            <a:extLst>
              <a:ext uri="{FF2B5EF4-FFF2-40B4-BE49-F238E27FC236}">
                <a16:creationId xmlns:a16="http://schemas.microsoft.com/office/drawing/2014/main" id="{8A621EE1-A6E0-AE68-339F-7F751C8CF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398"/>
            <a:ext cx="12192000" cy="1556711"/>
          </a:xfrm>
          <a:prstGeom prst="rect">
            <a:avLst/>
          </a:prstGeom>
        </p:spPr>
      </p:pic>
      <p:pic>
        <p:nvPicPr>
          <p:cNvPr id="22" name="그림 21" descr="텍스트, 스크린샷, 폰트, 번호이(가) 표시된 사진&#10;&#10;AI 생성 콘텐츠는 정확하지 않을 수 있습니다.">
            <a:extLst>
              <a:ext uri="{FF2B5EF4-FFF2-40B4-BE49-F238E27FC236}">
                <a16:creationId xmlns:a16="http://schemas.microsoft.com/office/drawing/2014/main" id="{0D414435-4F67-B3E8-3BB3-0CF695E02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21398"/>
            <a:ext cx="12192000" cy="1563421"/>
          </a:xfrm>
          <a:prstGeom prst="rect">
            <a:avLst/>
          </a:prstGeom>
        </p:spPr>
      </p:pic>
      <p:sp>
        <p:nvSpPr>
          <p:cNvPr id="23" name="TextBox 22">
            <a:extLst>
              <a:ext uri="{FF2B5EF4-FFF2-40B4-BE49-F238E27FC236}">
                <a16:creationId xmlns:a16="http://schemas.microsoft.com/office/drawing/2014/main" id="{92D9E9AC-F0A7-DD0F-F78E-A320F376984E}"/>
              </a:ext>
            </a:extLst>
          </p:cNvPr>
          <p:cNvSpPr txBox="1"/>
          <p:nvPr/>
        </p:nvSpPr>
        <p:spPr>
          <a:xfrm>
            <a:off x="117020" y="1802123"/>
            <a:ext cx="2460930" cy="307777"/>
          </a:xfrm>
          <a:prstGeom prst="rect">
            <a:avLst/>
          </a:prstGeom>
          <a:noFill/>
        </p:spPr>
        <p:txBody>
          <a:bodyPr wrap="none" rtlCol="0">
            <a:spAutoFit/>
          </a:bodyPr>
          <a:lstStyle/>
          <a:p>
            <a:pPr algn="r"/>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E.G.M.Ferreira</a:t>
            </a:r>
            <a:r>
              <a:rPr lang="en-US" altLang="ko-KR" sz="1400" dirty="0">
                <a:latin typeface="Arial" panose="020B0604020202020204" pitchFamily="34" charset="0"/>
                <a:cs typeface="Arial" panose="020B0604020202020204" pitchFamily="34" charset="0"/>
              </a:rPr>
              <a:t> 2005.03254]</a:t>
            </a:r>
            <a:endParaRPr lang="ko-KR" altLang="en-US" sz="1400" dirty="0">
              <a:latin typeface="Arial" panose="020B0604020202020204" pitchFamily="34" charset="0"/>
              <a:cs typeface="Arial" panose="020B0604020202020204" pitchFamily="34" charset="0"/>
            </a:endParaRPr>
          </a:p>
        </p:txBody>
      </p:sp>
      <p:sp>
        <p:nvSpPr>
          <p:cNvPr id="24" name="직사각형 23">
            <a:extLst>
              <a:ext uri="{FF2B5EF4-FFF2-40B4-BE49-F238E27FC236}">
                <a16:creationId xmlns:a16="http://schemas.microsoft.com/office/drawing/2014/main" id="{9A14C574-714D-43FB-E1A7-3257DE02585A}"/>
              </a:ext>
            </a:extLst>
          </p:cNvPr>
          <p:cNvSpPr/>
          <p:nvPr/>
        </p:nvSpPr>
        <p:spPr>
          <a:xfrm>
            <a:off x="2093589" y="1008453"/>
            <a:ext cx="1787946" cy="503106"/>
          </a:xfrm>
          <a:prstGeom prst="rect">
            <a:avLst/>
          </a:prstGeom>
          <a:solidFill>
            <a:srgbClr val="FFFF00">
              <a:alpha val="20000"/>
            </a:srgbClr>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0F26D0-8B4F-C8BE-D9DE-A88E4DD06FB8}"/>
                  </a:ext>
                </a:extLst>
              </p:cNvPr>
              <p:cNvSpPr txBox="1"/>
              <p:nvPr/>
            </p:nvSpPr>
            <p:spPr>
              <a:xfrm>
                <a:off x="285137" y="2325179"/>
                <a:ext cx="11621726" cy="983411"/>
              </a:xfrm>
              <a:prstGeom prst="rect">
                <a:avLst/>
              </a:prstGeom>
              <a:noFill/>
            </p:spPr>
            <p:txBody>
              <a:bodyPr wrap="square" rtlCol="0">
                <a:spAutoFit/>
              </a:bodyPr>
              <a:lstStyle/>
              <a:p>
                <a:pPr marL="342900" indent="-342900">
                  <a:buFont typeface="Arial" panose="020B0604020202020204" pitchFamily="34" charset="0"/>
                  <a:buChar char="•"/>
                </a:pPr>
                <a:r>
                  <a:rPr lang="en-US" altLang="ko-KR" sz="2000" dirty="0"/>
                  <a:t>Naturally arisen from pseudo-Nambu Goldstone boson (</a:t>
                </a:r>
                <a:r>
                  <a:rPr lang="en-US" altLang="ko-KR" sz="2000" dirty="0" err="1"/>
                  <a:t>pNGB</a:t>
                </a:r>
                <a:r>
                  <a:rPr lang="en-US" altLang="ko-KR" sz="2000" dirty="0"/>
                  <a:t>) beyond the standard model</a:t>
                </a:r>
                <a:endParaRPr lang="en-US" altLang="ko-KR"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altLang="ko-KR" sz="1400"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𝑠</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m:t>
                      </m:r>
                      <m:r>
                        <a:rPr lang="en-US" altLang="ko-KR" sz="2000" i="1">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𝑡</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𝑎</m:t>
                          </m:r>
                        </m:e>
                        <m:sup>
                          <m:r>
                            <a:rPr lang="en-US" altLang="ko-KR" sz="2000" i="1">
                              <a:latin typeface="Cambria Math" panose="02040503050406030204" pitchFamily="18" charset="0"/>
                            </a:rPr>
                            <m:t>2</m:t>
                          </m:r>
                        </m:sup>
                      </m:sSup>
                      <m:d>
                        <m:dPr>
                          <m:ctrlPr>
                            <a:rPr lang="en-US" altLang="ko-KR" sz="2000" i="1">
                              <a:latin typeface="Cambria Math" panose="02040503050406030204" pitchFamily="18" charset="0"/>
                            </a:rPr>
                          </m:ctrlPr>
                        </m:dPr>
                        <m:e>
                          <m:r>
                            <a:rPr lang="en-US" altLang="ko-KR" sz="2000" i="1">
                              <a:latin typeface="Cambria Math" panose="02040503050406030204" pitchFamily="18" charset="0"/>
                            </a:rPr>
                            <m:t>𝑡</m:t>
                          </m:r>
                        </m:e>
                      </m:d>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𝛿</m:t>
                          </m:r>
                        </m:e>
                        <m:sub>
                          <m:r>
                            <a:rPr lang="en-US" altLang="ko-KR" sz="2000" i="1">
                              <a:latin typeface="Cambria Math" panose="02040503050406030204" pitchFamily="18" charset="0"/>
                            </a:rPr>
                            <m:t>𝑖𝑗</m:t>
                          </m:r>
                        </m:sub>
                      </m:sSub>
                      <m:r>
                        <a:rPr lang="en-US" altLang="ko-KR" sz="2000" i="1">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𝑥</m:t>
                          </m:r>
                        </m:e>
                        <m:sup>
                          <m:r>
                            <a:rPr lang="en-US" altLang="ko-KR" sz="2000" i="1">
                              <a:latin typeface="Cambria Math" panose="02040503050406030204" pitchFamily="18" charset="0"/>
                            </a:rPr>
                            <m:t>𝑖</m:t>
                          </m:r>
                        </m:sup>
                      </m:sSup>
                      <m:r>
                        <a:rPr lang="en-US" altLang="ko-KR" sz="2000" i="1">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𝑥</m:t>
                          </m:r>
                        </m:e>
                        <m:sup>
                          <m:r>
                            <a:rPr lang="en-US" altLang="ko-KR" sz="2000" i="1">
                              <a:latin typeface="Cambria Math" panose="02040503050406030204" pitchFamily="18" charset="0"/>
                            </a:rPr>
                            <m:t>𝑗</m:t>
                          </m:r>
                        </m:sup>
                      </m:sSup>
                      <m:r>
                        <a:rPr lang="en-US" altLang="ko-KR" sz="2000" b="0" i="1" smtClean="0">
                          <a:latin typeface="Cambria Math" panose="02040503050406030204" pitchFamily="18" charset="0"/>
                        </a:rPr>
                        <m:t>    ⇒    </m:t>
                      </m:r>
                      <m:acc>
                        <m:accPr>
                          <m:chr m:val="̈"/>
                          <m:ctrlPr>
                            <a:rPr lang="en-US" altLang="ko-KR" sz="2000" b="0" i="1" smtClean="0">
                              <a:latin typeface="Cambria Math" panose="02040503050406030204" pitchFamily="18" charset="0"/>
                            </a:rPr>
                          </m:ctrlPr>
                        </m:accPr>
                        <m:e>
                          <m:r>
                            <a:rPr lang="en-US" altLang="ko-KR" sz="2000" i="1" smtClean="0">
                              <a:latin typeface="Cambria Math" panose="02040503050406030204" pitchFamily="18" charset="0"/>
                            </a:rPr>
                            <m:t>𝜙</m:t>
                          </m:r>
                        </m:e>
                      </m:acc>
                      <m:r>
                        <a:rPr lang="en-US" altLang="ko-KR" sz="2000" b="0" i="1" dirty="0" smtClean="0">
                          <a:latin typeface="Cambria Math" panose="02040503050406030204" pitchFamily="18" charset="0"/>
                        </a:rPr>
                        <m:t>+3</m:t>
                      </m:r>
                      <m:r>
                        <a:rPr lang="en-US" altLang="ko-KR" sz="2000" b="0" i="1" dirty="0" smtClean="0">
                          <a:latin typeface="Cambria Math" panose="02040503050406030204" pitchFamily="18" charset="0"/>
                        </a:rPr>
                        <m:t>𝐻</m:t>
                      </m:r>
                      <m:d>
                        <m:dPr>
                          <m:ctrlPr>
                            <a:rPr lang="en-US" altLang="ko-KR" sz="2000" b="0" i="1" dirty="0" smtClean="0">
                              <a:latin typeface="Cambria Math" panose="02040503050406030204" pitchFamily="18" charset="0"/>
                            </a:rPr>
                          </m:ctrlPr>
                        </m:dPr>
                        <m:e>
                          <m:r>
                            <a:rPr lang="en-US" altLang="ko-KR" sz="2000" b="0" i="1" dirty="0" smtClean="0">
                              <a:latin typeface="Cambria Math" panose="02040503050406030204" pitchFamily="18" charset="0"/>
                            </a:rPr>
                            <m:t>𝑡</m:t>
                          </m:r>
                        </m:e>
                      </m:d>
                      <m:acc>
                        <m:accPr>
                          <m:chr m:val="̇"/>
                          <m:ctrlPr>
                            <a:rPr lang="en-US" altLang="ko-KR" sz="2000" b="0" i="1" dirty="0" smtClean="0">
                              <a:latin typeface="Cambria Math" panose="02040503050406030204" pitchFamily="18" charset="0"/>
                            </a:rPr>
                          </m:ctrlPr>
                        </m:accPr>
                        <m:e>
                          <m:r>
                            <a:rPr lang="en-US" altLang="ko-KR" sz="2000" b="0" i="1" dirty="0" smtClean="0">
                              <a:latin typeface="Cambria Math" panose="02040503050406030204" pitchFamily="18" charset="0"/>
                            </a:rPr>
                            <m:t>𝜙</m:t>
                          </m:r>
                        </m:e>
                      </m:acc>
                      <m:r>
                        <a:rPr lang="en-US" altLang="ko-KR" sz="2000" b="0" i="1" dirty="0" smtClean="0">
                          <a:latin typeface="Cambria Math" panose="02040503050406030204" pitchFamily="18" charset="0"/>
                        </a:rPr>
                        <m:t>+</m:t>
                      </m:r>
                      <m:sSubSup>
                        <m:sSubSupPr>
                          <m:ctrlPr>
                            <a:rPr lang="en-US" altLang="ko-KR" sz="2000" b="0" i="1" dirty="0" smtClean="0">
                              <a:latin typeface="Cambria Math" panose="02040503050406030204" pitchFamily="18" charset="0"/>
                            </a:rPr>
                          </m:ctrlPr>
                        </m:sSubSupPr>
                        <m:e>
                          <m:r>
                            <a:rPr lang="en-US" altLang="ko-KR" sz="2000" b="0" i="1" dirty="0" smtClean="0">
                              <a:latin typeface="Cambria Math" panose="02040503050406030204" pitchFamily="18" charset="0"/>
                            </a:rPr>
                            <m:t>𝑚</m:t>
                          </m:r>
                        </m:e>
                        <m:sub>
                          <m:r>
                            <a:rPr lang="en-US" altLang="ko-KR" sz="2000" b="0" i="1" dirty="0" smtClean="0">
                              <a:latin typeface="Cambria Math" panose="02040503050406030204" pitchFamily="18" charset="0"/>
                            </a:rPr>
                            <m:t>𝜙</m:t>
                          </m:r>
                        </m:sub>
                        <m:sup>
                          <m:r>
                            <a:rPr lang="en-US" altLang="ko-KR" sz="2000" b="0" i="1" dirty="0" smtClean="0">
                              <a:latin typeface="Cambria Math" panose="02040503050406030204" pitchFamily="18" charset="0"/>
                            </a:rPr>
                            <m:t>2</m:t>
                          </m:r>
                        </m:sup>
                      </m:sSubSup>
                      <m:r>
                        <a:rPr lang="en-US" altLang="ko-KR" sz="2000" b="0" i="1" dirty="0" smtClean="0">
                          <a:latin typeface="Cambria Math" panose="02040503050406030204" pitchFamily="18" charset="0"/>
                        </a:rPr>
                        <m:t>𝜙</m:t>
                      </m:r>
                      <m:r>
                        <a:rPr lang="en-US" altLang="ko-KR" sz="2000" b="0" i="1" dirty="0" smtClean="0">
                          <a:latin typeface="Cambria Math" panose="02040503050406030204" pitchFamily="18" charset="0"/>
                        </a:rPr>
                        <m:t>=0</m:t>
                      </m:r>
                    </m:oMath>
                  </m:oMathPara>
                </a14:m>
                <a:endParaRPr lang="en-US" altLang="ko-KR" sz="2000" b="0" dirty="0"/>
              </a:p>
            </p:txBody>
          </p:sp>
        </mc:Choice>
        <mc:Fallback xmlns="">
          <p:sp>
            <p:nvSpPr>
              <p:cNvPr id="6" name="TextBox 5">
                <a:extLst>
                  <a:ext uri="{FF2B5EF4-FFF2-40B4-BE49-F238E27FC236}">
                    <a16:creationId xmlns:a16="http://schemas.microsoft.com/office/drawing/2014/main" id="{3A0F26D0-8B4F-C8BE-D9DE-A88E4DD06FB8}"/>
                  </a:ext>
                </a:extLst>
              </p:cNvPr>
              <p:cNvSpPr txBox="1">
                <a:spLocks noRot="1" noChangeAspect="1" noMove="1" noResize="1" noEditPoints="1" noAdjustHandles="1" noChangeArrowheads="1" noChangeShapeType="1" noTextEdit="1"/>
              </p:cNvSpPr>
              <p:nvPr/>
            </p:nvSpPr>
            <p:spPr>
              <a:xfrm>
                <a:off x="285137" y="2325179"/>
                <a:ext cx="11621726" cy="983411"/>
              </a:xfrm>
              <a:prstGeom prst="rect">
                <a:avLst/>
              </a:prstGeom>
              <a:blipFill>
                <a:blip r:embed="rId5"/>
                <a:stretch>
                  <a:fillRect l="-472" t="-3086" b="-3086"/>
                </a:stretch>
              </a:blipFill>
            </p:spPr>
            <p:txBody>
              <a:bodyPr/>
              <a:lstStyle/>
              <a:p>
                <a:r>
                  <a:rPr lang="ko-KR" altLang="en-US">
                    <a:noFill/>
                  </a:rPr>
                  <a:t> </a:t>
                </a:r>
              </a:p>
            </p:txBody>
          </p:sp>
        </mc:Fallback>
      </mc:AlternateContent>
      <p:pic>
        <p:nvPicPr>
          <p:cNvPr id="15" name="그림 14">
            <a:extLst>
              <a:ext uri="{FF2B5EF4-FFF2-40B4-BE49-F238E27FC236}">
                <a16:creationId xmlns:a16="http://schemas.microsoft.com/office/drawing/2014/main" id="{977D1910-2909-229A-B41D-C76A3DFCF3DF}"/>
              </a:ext>
            </a:extLst>
          </p:cNvPr>
          <p:cNvPicPr>
            <a:picLocks noChangeAspect="1"/>
          </p:cNvPicPr>
          <p:nvPr/>
        </p:nvPicPr>
        <p:blipFill>
          <a:blip r:embed="rId6"/>
          <a:stretch>
            <a:fillRect/>
          </a:stretch>
        </p:blipFill>
        <p:spPr>
          <a:xfrm>
            <a:off x="1180013" y="3308590"/>
            <a:ext cx="6640860" cy="2886937"/>
          </a:xfrm>
          <a:prstGeom prst="rect">
            <a:avLst/>
          </a:prstGeom>
        </p:spPr>
      </p:pic>
      <p:sp>
        <p:nvSpPr>
          <p:cNvPr id="16" name="TextBox 15">
            <a:extLst>
              <a:ext uri="{FF2B5EF4-FFF2-40B4-BE49-F238E27FC236}">
                <a16:creationId xmlns:a16="http://schemas.microsoft.com/office/drawing/2014/main" id="{207606D9-D905-AFED-416B-5CD21BFD0ED1}"/>
              </a:ext>
            </a:extLst>
          </p:cNvPr>
          <p:cNvSpPr txBox="1"/>
          <p:nvPr/>
        </p:nvSpPr>
        <p:spPr>
          <a:xfrm>
            <a:off x="1180013" y="6257459"/>
            <a:ext cx="2334293" cy="307777"/>
          </a:xfrm>
          <a:prstGeom prst="rect">
            <a:avLst/>
          </a:prstGeom>
          <a:noFill/>
        </p:spPr>
        <p:txBody>
          <a:bodyPr wrap="none" rtlCol="0">
            <a:spAutoFit/>
          </a:bodyPr>
          <a:lstStyle/>
          <a:p>
            <a:pPr algn="r"/>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C.A.J.O’Hare</a:t>
            </a:r>
            <a:r>
              <a:rPr lang="en-US" altLang="ko-KR" sz="1400" dirty="0">
                <a:latin typeface="Arial" panose="020B0604020202020204" pitchFamily="34" charset="0"/>
                <a:cs typeface="Arial" panose="020B0604020202020204" pitchFamily="34" charset="0"/>
              </a:rPr>
              <a:t> 2403.17697]</a:t>
            </a:r>
            <a:endParaRPr lang="ko-KR" altLang="en-US" sz="1400" dirty="0">
              <a:latin typeface="Arial" panose="020B0604020202020204" pitchFamily="34" charset="0"/>
              <a:cs typeface="Arial" panose="020B0604020202020204" pitchFamily="34" charset="0"/>
            </a:endParaRPr>
          </a:p>
        </p:txBody>
      </p:sp>
      <p:sp>
        <p:nvSpPr>
          <p:cNvPr id="26" name="직사각형 25">
            <a:extLst>
              <a:ext uri="{FF2B5EF4-FFF2-40B4-BE49-F238E27FC236}">
                <a16:creationId xmlns:a16="http://schemas.microsoft.com/office/drawing/2014/main" id="{5FCF9483-B57C-B947-40C0-D070A6247E64}"/>
              </a:ext>
            </a:extLst>
          </p:cNvPr>
          <p:cNvSpPr/>
          <p:nvPr/>
        </p:nvSpPr>
        <p:spPr>
          <a:xfrm rot="3416102">
            <a:off x="6821880" y="4945275"/>
            <a:ext cx="660900" cy="171450"/>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8" name="말풍선: 모서리가 둥근 사각형 27">
                <a:extLst>
                  <a:ext uri="{FF2B5EF4-FFF2-40B4-BE49-F238E27FC236}">
                    <a16:creationId xmlns:a16="http://schemas.microsoft.com/office/drawing/2014/main" id="{F1BF048A-FAEA-80B7-CB8A-CEB2A93FF65B}"/>
                  </a:ext>
                </a:extLst>
              </p:cNvPr>
              <p:cNvSpPr/>
              <p:nvPr/>
            </p:nvSpPr>
            <p:spPr>
              <a:xfrm>
                <a:off x="8156258" y="4707294"/>
                <a:ext cx="2734590" cy="849086"/>
              </a:xfrm>
              <a:prstGeom prst="wedgeRoundRectCallout">
                <a:avLst>
                  <a:gd name="adj1" fmla="val -78301"/>
                  <a:gd name="adj2" fmla="val -24345"/>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chemeClr val="tx1"/>
                    </a:solidFill>
                  </a:rPr>
                  <a:t>ULDM </a:t>
                </a:r>
                <a14:m>
                  <m:oMath xmlns:m="http://schemas.openxmlformats.org/officeDocument/2006/math">
                    <m:r>
                      <a:rPr lang="en-US" altLang="ko-KR" sz="2000" b="0" i="1" smtClean="0">
                        <a:solidFill>
                          <a:schemeClr val="tx1"/>
                        </a:solidFill>
                        <a:latin typeface="Cambria Math" panose="02040503050406030204" pitchFamily="18" charset="0"/>
                      </a:rPr>
                      <m:t>≃</m:t>
                    </m:r>
                  </m:oMath>
                </a14:m>
                <a:r>
                  <a:rPr lang="ko-KR" altLang="en-US" sz="2000" dirty="0">
                    <a:solidFill>
                      <a:schemeClr val="tx1"/>
                    </a:solidFill>
                  </a:rPr>
                  <a:t> </a:t>
                </a:r>
                <a:r>
                  <a:rPr lang="en-US" altLang="ko-KR" sz="2000" dirty="0">
                    <a:solidFill>
                      <a:schemeClr val="tx1"/>
                    </a:solidFill>
                  </a:rPr>
                  <a:t>CDM</a:t>
                </a:r>
              </a:p>
              <a:p>
                <a:pPr algn="ctr"/>
                <a:r>
                  <a:rPr lang="en-US" altLang="ko-KR" sz="2000" dirty="0">
                    <a:solidFill>
                      <a:schemeClr val="tx1"/>
                    </a:solidFill>
                  </a:rPr>
                  <a:t>(Mpc-scale)</a:t>
                </a:r>
                <a:endParaRPr lang="ko-KR" altLang="en-US" sz="2000" dirty="0">
                  <a:solidFill>
                    <a:schemeClr val="tx1"/>
                  </a:solidFill>
                </a:endParaRPr>
              </a:p>
            </p:txBody>
          </p:sp>
        </mc:Choice>
        <mc:Fallback xmlns="">
          <p:sp>
            <p:nvSpPr>
              <p:cNvPr id="28" name="말풍선: 모서리가 둥근 사각형 27">
                <a:extLst>
                  <a:ext uri="{FF2B5EF4-FFF2-40B4-BE49-F238E27FC236}">
                    <a16:creationId xmlns:a16="http://schemas.microsoft.com/office/drawing/2014/main" id="{F1BF048A-FAEA-80B7-CB8A-CEB2A93FF65B}"/>
                  </a:ext>
                </a:extLst>
              </p:cNvPr>
              <p:cNvSpPr>
                <a:spLocks noRot="1" noChangeAspect="1" noMove="1" noResize="1" noEditPoints="1" noAdjustHandles="1" noChangeArrowheads="1" noChangeShapeType="1" noTextEdit="1"/>
              </p:cNvSpPr>
              <p:nvPr/>
            </p:nvSpPr>
            <p:spPr>
              <a:xfrm>
                <a:off x="8156258" y="4707294"/>
                <a:ext cx="2734590" cy="849086"/>
              </a:xfrm>
              <a:prstGeom prst="wedgeRoundRectCallout">
                <a:avLst>
                  <a:gd name="adj1" fmla="val -78301"/>
                  <a:gd name="adj2" fmla="val -24345"/>
                  <a:gd name="adj3" fmla="val 16667"/>
                </a:avLst>
              </a:prstGeom>
              <a:blipFill>
                <a:blip r:embed="rId7"/>
                <a:stretch>
                  <a:fillRect b="-3546"/>
                </a:stretch>
              </a:blipFill>
              <a:ln>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58CB582-0C62-D57B-3F62-EE49989B5F9D}"/>
                  </a:ext>
                </a:extLst>
              </p:cNvPr>
              <p:cNvSpPr txBox="1"/>
              <p:nvPr/>
            </p:nvSpPr>
            <p:spPr>
              <a:xfrm>
                <a:off x="8156258" y="3308590"/>
                <a:ext cx="2529860" cy="6685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𝜌</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r>
                            <a:rPr lang="en-US" altLang="ko-KR" sz="2000" b="0" i="1" smtClean="0">
                              <a:latin typeface="Cambria Math" panose="02040503050406030204" pitchFamily="18" charset="0"/>
                            </a:rPr>
                            <m:t>2</m:t>
                          </m:r>
                        </m:den>
                      </m:f>
                      <m:sSup>
                        <m:sSupPr>
                          <m:ctrlPr>
                            <a:rPr lang="en-US" altLang="ko-KR" sz="2000" b="0" i="1" smtClean="0">
                              <a:latin typeface="Cambria Math" panose="02040503050406030204" pitchFamily="18" charset="0"/>
                            </a:rPr>
                          </m:ctrlPr>
                        </m:sSup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𝜙</m:t>
                              </m:r>
                            </m:e>
                          </m:acc>
                        </m:e>
                        <m:sup>
                          <m:r>
                            <a:rPr lang="en-US" altLang="ko-KR" sz="2000" b="0" i="1" smtClean="0">
                              <a:latin typeface="Cambria Math" panose="02040503050406030204" pitchFamily="18" charset="0"/>
                            </a:rPr>
                            <m:t>2</m:t>
                          </m:r>
                        </m:sup>
                      </m:sSup>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r>
                            <a:rPr lang="en-US" altLang="ko-KR" sz="2000" b="0" i="1" smtClean="0">
                              <a:latin typeface="Cambria Math" panose="02040503050406030204" pitchFamily="18" charset="0"/>
                            </a:rPr>
                            <m:t>2</m:t>
                          </m:r>
                        </m:den>
                      </m:f>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up>
                          <m:r>
                            <a:rPr lang="en-US" altLang="ko-KR" sz="2000" b="0" i="1" smtClean="0">
                              <a:latin typeface="Cambria Math" panose="02040503050406030204" pitchFamily="18" charset="0"/>
                            </a:rPr>
                            <m:t>2</m:t>
                          </m:r>
                        </m:sup>
                      </m:sSubSup>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𝜙</m:t>
                          </m:r>
                        </m:e>
                        <m:sup>
                          <m:r>
                            <a:rPr lang="en-US" altLang="ko-KR" sz="2000" b="0" i="1" smtClean="0">
                              <a:latin typeface="Cambria Math" panose="02040503050406030204" pitchFamily="18" charset="0"/>
                            </a:rPr>
                            <m:t>2</m:t>
                          </m:r>
                        </m:sup>
                      </m:sSup>
                    </m:oMath>
                  </m:oMathPara>
                </a14:m>
                <a:endParaRPr lang="ko-KR" altLang="en-US" sz="2000" dirty="0"/>
              </a:p>
            </p:txBody>
          </p:sp>
        </mc:Choice>
        <mc:Fallback xmlns="">
          <p:sp>
            <p:nvSpPr>
              <p:cNvPr id="2" name="TextBox 1">
                <a:extLst>
                  <a:ext uri="{FF2B5EF4-FFF2-40B4-BE49-F238E27FC236}">
                    <a16:creationId xmlns:a16="http://schemas.microsoft.com/office/drawing/2014/main" id="{E58CB582-0C62-D57B-3F62-EE49989B5F9D}"/>
                  </a:ext>
                </a:extLst>
              </p:cNvPr>
              <p:cNvSpPr txBox="1">
                <a:spLocks noRot="1" noChangeAspect="1" noMove="1" noResize="1" noEditPoints="1" noAdjustHandles="1" noChangeArrowheads="1" noChangeShapeType="1" noTextEdit="1"/>
              </p:cNvSpPr>
              <p:nvPr/>
            </p:nvSpPr>
            <p:spPr>
              <a:xfrm>
                <a:off x="8156258" y="3308590"/>
                <a:ext cx="2529860" cy="668516"/>
              </a:xfrm>
              <a:prstGeom prst="rect">
                <a:avLst/>
              </a:prstGeom>
              <a:blipFill>
                <a:blip r:embed="rId8"/>
                <a:stretch>
                  <a:fillRect/>
                </a:stretch>
              </a:blipFill>
            </p:spPr>
            <p:txBody>
              <a:bodyPr/>
              <a:lstStyle/>
              <a:p>
                <a:r>
                  <a:rPr lang="ko-KR" altLang="en-US">
                    <a:noFill/>
                  </a:rPr>
                  <a:t> </a:t>
                </a:r>
              </a:p>
            </p:txBody>
          </p:sp>
        </mc:Fallback>
      </mc:AlternateContent>
      <p:sp>
        <p:nvSpPr>
          <p:cNvPr id="7" name="직사각형 6">
            <a:extLst>
              <a:ext uri="{FF2B5EF4-FFF2-40B4-BE49-F238E27FC236}">
                <a16:creationId xmlns:a16="http://schemas.microsoft.com/office/drawing/2014/main" id="{C5755721-35AA-18F0-C983-8945FA85A5B0}"/>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8" name="직사각형 7">
            <a:extLst>
              <a:ext uri="{FF2B5EF4-FFF2-40B4-BE49-F238E27FC236}">
                <a16:creationId xmlns:a16="http://schemas.microsoft.com/office/drawing/2014/main" id="{98E9F45F-CA84-27F7-8CB9-2A44855EC6C0}"/>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9" name="TextBox 8">
            <a:extLst>
              <a:ext uri="{FF2B5EF4-FFF2-40B4-BE49-F238E27FC236}">
                <a16:creationId xmlns:a16="http://schemas.microsoft.com/office/drawing/2014/main" id="{07A6F463-010E-FC79-D3F1-CCE579D1FA83}"/>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282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4F43E-86A3-5F3D-955C-10DA94067E7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A42C8120-EE3F-CF24-B554-A99B2A11A41C}"/>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Evolution equation : Homogeneous</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7BC9D1-DDB1-D7EE-601A-82DA1ECF4D76}"/>
                  </a:ext>
                </a:extLst>
              </p:cNvPr>
              <p:cNvSpPr txBox="1"/>
              <p:nvPr/>
            </p:nvSpPr>
            <p:spPr>
              <a:xfrm>
                <a:off x="285137" y="1233497"/>
                <a:ext cx="11621726" cy="12320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2000" i="1" smtClean="0">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𝑠</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m:t>
                      </m:r>
                      <m:r>
                        <a:rPr lang="en-US" altLang="ko-KR" sz="2000" i="1">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𝑡</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𝑎</m:t>
                          </m:r>
                        </m:e>
                        <m:sup>
                          <m:r>
                            <a:rPr lang="en-US" altLang="ko-KR" sz="2000" i="1">
                              <a:latin typeface="Cambria Math" panose="02040503050406030204" pitchFamily="18" charset="0"/>
                            </a:rPr>
                            <m:t>2</m:t>
                          </m:r>
                        </m:sup>
                      </m:sSup>
                      <m:d>
                        <m:dPr>
                          <m:ctrlPr>
                            <a:rPr lang="en-US" altLang="ko-KR" sz="2000" i="1">
                              <a:latin typeface="Cambria Math" panose="02040503050406030204" pitchFamily="18" charset="0"/>
                            </a:rPr>
                          </m:ctrlPr>
                        </m:dPr>
                        <m:e>
                          <m:r>
                            <a:rPr lang="en-US" altLang="ko-KR" sz="2000" i="1">
                              <a:latin typeface="Cambria Math" panose="02040503050406030204" pitchFamily="18" charset="0"/>
                            </a:rPr>
                            <m:t>𝑡</m:t>
                          </m:r>
                        </m:e>
                      </m:d>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𝛿</m:t>
                          </m:r>
                        </m:e>
                        <m:sub>
                          <m:r>
                            <a:rPr lang="en-US" altLang="ko-KR" sz="2000" i="1">
                              <a:latin typeface="Cambria Math" panose="02040503050406030204" pitchFamily="18" charset="0"/>
                            </a:rPr>
                            <m:t>𝑖𝑗</m:t>
                          </m:r>
                        </m:sub>
                      </m:sSub>
                      <m:r>
                        <a:rPr lang="en-US" altLang="ko-KR" sz="2000" i="1">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𝑥</m:t>
                          </m:r>
                        </m:e>
                        <m:sup>
                          <m:r>
                            <a:rPr lang="en-US" altLang="ko-KR" sz="2000" i="1">
                              <a:latin typeface="Cambria Math" panose="02040503050406030204" pitchFamily="18" charset="0"/>
                            </a:rPr>
                            <m:t>𝑖</m:t>
                          </m:r>
                        </m:sup>
                      </m:sSup>
                      <m:r>
                        <a:rPr lang="en-US" altLang="ko-KR" sz="2000" i="1">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𝑥</m:t>
                          </m:r>
                        </m:e>
                        <m:sup>
                          <m:r>
                            <a:rPr lang="en-US" altLang="ko-KR" sz="2000" i="1">
                              <a:latin typeface="Cambria Math" panose="02040503050406030204" pitchFamily="18" charset="0"/>
                            </a:rPr>
                            <m:t>𝑗</m:t>
                          </m:r>
                        </m:sup>
                      </m:sSup>
                      <m:r>
                        <a:rPr lang="en-US" altLang="ko-KR" sz="2000" b="0" i="1" smtClean="0">
                          <a:latin typeface="Cambria Math" panose="02040503050406030204" pitchFamily="18" charset="0"/>
                        </a:rPr>
                        <m:t>    ⇒    </m:t>
                      </m:r>
                      <m:d>
                        <m:dPr>
                          <m:begChr m:val="{"/>
                          <m:endChr m:val=""/>
                          <m:ctrlPr>
                            <a:rPr lang="en-US" altLang="ko-KR" sz="2000" b="0" i="1" smtClean="0">
                              <a:latin typeface="Cambria Math" panose="02040503050406030204" pitchFamily="18" charset="0"/>
                            </a:rPr>
                          </m:ctrlPr>
                        </m:dPr>
                        <m:e>
                          <m:eqArr>
                            <m:eqArrPr>
                              <m:ctrlPr>
                                <a:rPr lang="en-US" altLang="ko-KR" sz="2000" b="0" i="1" smtClean="0">
                                  <a:latin typeface="Cambria Math" panose="02040503050406030204" pitchFamily="18" charset="0"/>
                                </a:rPr>
                              </m:ctrlPr>
                            </m:eqArr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𝜙</m:t>
                                  </m:r>
                                </m:e>
                              </m:acc>
                              <m:r>
                                <a:rPr lang="en-US" altLang="ko-KR" sz="2000" i="1" dirty="0">
                                  <a:latin typeface="Cambria Math" panose="02040503050406030204" pitchFamily="18" charset="0"/>
                                </a:rPr>
                                <m:t>+3</m:t>
                              </m:r>
                              <m:r>
                                <a:rPr lang="en-US" altLang="ko-KR" sz="2000" i="1" dirty="0">
                                  <a:latin typeface="Cambria Math" panose="02040503050406030204" pitchFamily="18" charset="0"/>
                                </a:rPr>
                                <m:t>𝐻</m:t>
                              </m:r>
                              <m:d>
                                <m:dPr>
                                  <m:ctrlPr>
                                    <a:rPr lang="en-US" altLang="ko-KR" sz="2000" i="1" dirty="0">
                                      <a:latin typeface="Cambria Math" panose="02040503050406030204" pitchFamily="18" charset="0"/>
                                    </a:rPr>
                                  </m:ctrlPr>
                                </m:dPr>
                                <m:e>
                                  <m:r>
                                    <a:rPr lang="en-US" altLang="ko-KR" sz="2000" i="1" dirty="0">
                                      <a:latin typeface="Cambria Math" panose="02040503050406030204" pitchFamily="18" charset="0"/>
                                    </a:rPr>
                                    <m:t>𝑡</m:t>
                                  </m:r>
                                </m:e>
                              </m:d>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𝜙</m:t>
                                  </m:r>
                                </m:e>
                              </m:acc>
                              <m:r>
                                <a:rPr lang="en-US" altLang="ko-KR" sz="2000" i="1" dirty="0">
                                  <a:latin typeface="Cambria Math" panose="02040503050406030204" pitchFamily="18" charset="0"/>
                                </a:rPr>
                                <m:t>+</m:t>
                              </m:r>
                              <m:sSubSup>
                                <m:sSubSupPr>
                                  <m:ctrlPr>
                                    <a:rPr lang="en-US" altLang="ko-KR" sz="2000" i="1" dirty="0">
                                      <a:latin typeface="Cambria Math" panose="02040503050406030204" pitchFamily="18" charset="0"/>
                                    </a:rPr>
                                  </m:ctrlPr>
                                </m:sSubSupPr>
                                <m:e>
                                  <m:r>
                                    <a:rPr lang="en-US" altLang="ko-KR" sz="2000" i="1" dirty="0">
                                      <a:latin typeface="Cambria Math" panose="02040503050406030204" pitchFamily="18" charset="0"/>
                                    </a:rPr>
                                    <m:t>𝑚</m:t>
                                  </m:r>
                                </m:e>
                                <m:sub>
                                  <m:r>
                                    <a:rPr lang="en-US" altLang="ko-KR" sz="2000" i="1" dirty="0">
                                      <a:latin typeface="Cambria Math" panose="02040503050406030204" pitchFamily="18" charset="0"/>
                                    </a:rPr>
                                    <m:t>𝜙</m:t>
                                  </m:r>
                                </m:sub>
                                <m:sup>
                                  <m:r>
                                    <a:rPr lang="en-US" altLang="ko-KR" sz="2000" i="1" dirty="0">
                                      <a:latin typeface="Cambria Math" panose="02040503050406030204" pitchFamily="18" charset="0"/>
                                    </a:rPr>
                                    <m:t>2</m:t>
                                  </m:r>
                                </m:sup>
                              </m:sSubSup>
                              <m:r>
                                <a:rPr lang="en-US" altLang="ko-KR" sz="2000" i="1" dirty="0">
                                  <a:latin typeface="Cambria Math" panose="02040503050406030204" pitchFamily="18" charset="0"/>
                                </a:rPr>
                                <m:t>𝜙</m:t>
                              </m:r>
                              <m:r>
                                <a:rPr lang="en-US" altLang="ko-KR" sz="2000" i="1" dirty="0">
                                  <a:latin typeface="Cambria Math" panose="02040503050406030204" pitchFamily="18" charset="0"/>
                                </a:rPr>
                                <m:t>+</m:t>
                              </m:r>
                              <m:r>
                                <a:rPr lang="en-US" altLang="ko-KR" sz="2000" i="1" dirty="0">
                                  <a:latin typeface="Cambria Math" panose="02040503050406030204" pitchFamily="18" charset="0"/>
                                </a:rPr>
                                <m:t>𝜆</m:t>
                              </m:r>
                              <m:sSup>
                                <m:sSupPr>
                                  <m:ctrlPr>
                                    <a:rPr lang="en-US" altLang="ko-KR" sz="2000" i="1" dirty="0">
                                      <a:latin typeface="Cambria Math" panose="02040503050406030204" pitchFamily="18" charset="0"/>
                                    </a:rPr>
                                  </m:ctrlPr>
                                </m:sSupPr>
                                <m:e>
                                  <m:r>
                                    <a:rPr lang="en-US" altLang="ko-KR" sz="2000" i="1" dirty="0">
                                      <a:latin typeface="Cambria Math" panose="02040503050406030204" pitchFamily="18" charset="0"/>
                                    </a:rPr>
                                    <m:t>𝜙</m:t>
                                  </m:r>
                                </m:e>
                                <m:sup>
                                  <m:r>
                                    <a:rPr lang="en-US" altLang="ko-KR" sz="2000" i="1" dirty="0">
                                      <a:latin typeface="Cambria Math" panose="02040503050406030204" pitchFamily="18" charset="0"/>
                                    </a:rPr>
                                    <m:t>3</m:t>
                                  </m:r>
                                </m:sup>
                              </m:sSup>
                              <m:r>
                                <a:rPr lang="en-US" altLang="ko-KR" sz="2000" i="1" dirty="0">
                                  <a:latin typeface="Cambria Math" panose="02040503050406030204" pitchFamily="18" charset="0"/>
                                </a:rPr>
                                <m:t>=0</m:t>
                              </m:r>
                              <m:r>
                                <m:rPr>
                                  <m:nor/>
                                </m:rPr>
                                <a:rPr lang="en-US" altLang="ko-KR" sz="2000" dirty="0"/>
                                <m:t> </m:t>
                              </m:r>
                            </m:e>
                            <m:e>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𝜌</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2</m:t>
                                  </m:r>
                                </m:den>
                              </m:f>
                              <m:sSup>
                                <m:sSupPr>
                                  <m:ctrlPr>
                                    <a:rPr lang="en-US" altLang="ko-KR" sz="2000" i="1">
                                      <a:latin typeface="Cambria Math" panose="02040503050406030204" pitchFamily="18" charset="0"/>
                                    </a:rPr>
                                  </m:ctrlPr>
                                </m:sSup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𝜙</m:t>
                                      </m:r>
                                    </m:e>
                                  </m:acc>
                                </m:e>
                                <m:sup>
                                  <m:r>
                                    <a:rPr lang="en-US" altLang="ko-KR" sz="2000" i="1">
                                      <a:latin typeface="Cambria Math" panose="02040503050406030204" pitchFamily="18" charset="0"/>
                                    </a:rPr>
                                    <m:t>2</m:t>
                                  </m:r>
                                </m:sup>
                              </m:sSup>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2</m:t>
                                  </m:r>
                                </m:den>
                              </m:f>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𝜙</m:t>
                                  </m:r>
                                </m:e>
                                <m:sup>
                                  <m:r>
                                    <a:rPr lang="en-US" altLang="ko-KR" sz="2000" i="1">
                                      <a:latin typeface="Cambria Math" panose="02040503050406030204" pitchFamily="18" charset="0"/>
                                    </a:rPr>
                                    <m:t>2</m:t>
                                  </m:r>
                                </m:sup>
                              </m:sSup>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𝜆</m:t>
                                  </m:r>
                                </m:num>
                                <m:den>
                                  <m:r>
                                    <a:rPr lang="en-US" altLang="ko-KR" sz="2000" b="0" i="1" smtClean="0">
                                      <a:latin typeface="Cambria Math" panose="02040503050406030204" pitchFamily="18" charset="0"/>
                                    </a:rPr>
                                    <m:t>4</m:t>
                                  </m:r>
                                </m:den>
                              </m:f>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𝜙</m:t>
                                  </m:r>
                                </m:e>
                                <m:sup>
                                  <m:r>
                                    <a:rPr lang="en-US" altLang="ko-KR" sz="2000" b="0" i="1" smtClean="0">
                                      <a:latin typeface="Cambria Math" panose="02040503050406030204" pitchFamily="18" charset="0"/>
                                    </a:rPr>
                                    <m:t>4</m:t>
                                  </m:r>
                                </m:sup>
                              </m:sSup>
                            </m:e>
                          </m:eqArr>
                        </m:e>
                      </m:d>
                    </m:oMath>
                  </m:oMathPara>
                </a14:m>
                <a:endParaRPr lang="en-US" altLang="ko-KR" sz="2000" b="0" dirty="0"/>
              </a:p>
            </p:txBody>
          </p:sp>
        </mc:Choice>
        <mc:Fallback xmlns="">
          <p:sp>
            <p:nvSpPr>
              <p:cNvPr id="8" name="TextBox 7">
                <a:extLst>
                  <a:ext uri="{FF2B5EF4-FFF2-40B4-BE49-F238E27FC236}">
                    <a16:creationId xmlns:a16="http://schemas.microsoft.com/office/drawing/2014/main" id="{8E7BC9D1-DDB1-D7EE-601A-82DA1ECF4D76}"/>
                  </a:ext>
                </a:extLst>
              </p:cNvPr>
              <p:cNvSpPr txBox="1">
                <a:spLocks noRot="1" noChangeAspect="1" noMove="1" noResize="1" noEditPoints="1" noAdjustHandles="1" noChangeArrowheads="1" noChangeShapeType="1" noTextEdit="1"/>
              </p:cNvSpPr>
              <p:nvPr/>
            </p:nvSpPr>
            <p:spPr>
              <a:xfrm>
                <a:off x="285137" y="1233497"/>
                <a:ext cx="11621726" cy="1232004"/>
              </a:xfrm>
              <a:prstGeom prst="rect">
                <a:avLst/>
              </a:prstGeom>
              <a:blipFill>
                <a:blip r:embed="rId3"/>
                <a:stretch>
                  <a:fillRect/>
                </a:stretch>
              </a:blipFill>
            </p:spPr>
            <p:txBody>
              <a:bodyPr/>
              <a:lstStyle/>
              <a:p>
                <a:r>
                  <a:rPr lang="ko-KR" altLang="en-US">
                    <a:noFill/>
                  </a:rPr>
                  <a:t> </a:t>
                </a:r>
              </a:p>
            </p:txBody>
          </p:sp>
        </mc:Fallback>
      </mc:AlternateContent>
      <p:pic>
        <p:nvPicPr>
          <p:cNvPr id="16" name="그림 15">
            <a:extLst>
              <a:ext uri="{FF2B5EF4-FFF2-40B4-BE49-F238E27FC236}">
                <a16:creationId xmlns:a16="http://schemas.microsoft.com/office/drawing/2014/main" id="{D11569B9-A37D-FDB8-FAF6-00B7D19A32A9}"/>
              </a:ext>
            </a:extLst>
          </p:cNvPr>
          <p:cNvPicPr>
            <a:picLocks noChangeAspect="1"/>
          </p:cNvPicPr>
          <p:nvPr/>
        </p:nvPicPr>
        <p:blipFill>
          <a:blip r:embed="rId4"/>
          <a:stretch>
            <a:fillRect/>
          </a:stretch>
        </p:blipFill>
        <p:spPr>
          <a:xfrm>
            <a:off x="4040155" y="2782395"/>
            <a:ext cx="7966071" cy="284210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30AF22F-87B2-A902-D7B3-6740C0976043}"/>
                  </a:ext>
                </a:extLst>
              </p:cNvPr>
              <p:cNvSpPr txBox="1"/>
              <p:nvPr/>
            </p:nvSpPr>
            <p:spPr>
              <a:xfrm>
                <a:off x="5117758" y="5656746"/>
                <a:ext cx="5810864" cy="705706"/>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t>Early stage : Radiation-like behavior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𝜌</m:t>
                        </m:r>
                      </m:e>
                      <m:sub>
                        <m:r>
                          <a:rPr lang="en-US" altLang="ko-KR" b="0" i="1" smtClean="0">
                            <a:latin typeface="Cambria Math" panose="02040503050406030204" pitchFamily="18" charset="0"/>
                          </a:rPr>
                          <m:t>𝜙</m:t>
                        </m:r>
                      </m:sub>
                    </m:sSub>
                    <m:r>
                      <a:rPr lang="en-US" altLang="ko-KR" b="0" i="1" smtClean="0">
                        <a:latin typeface="Cambria Math" panose="02040503050406030204" pitchFamily="18" charset="0"/>
                      </a:rPr>
                      <m:t>~</m:t>
                    </m:r>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𝑎</m:t>
                        </m:r>
                      </m:e>
                      <m:sup>
                        <m:r>
                          <a:rPr lang="en-US" altLang="ko-KR" b="0" i="1" smtClean="0">
                            <a:latin typeface="Cambria Math" panose="02040503050406030204" pitchFamily="18" charset="0"/>
                          </a:rPr>
                          <m:t>−4</m:t>
                        </m:r>
                      </m:sup>
                    </m:sSup>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oMath>
                </a14:m>
                <a:endParaRPr lang="en-US" altLang="ko-KR" dirty="0"/>
              </a:p>
              <a:p>
                <a:pPr marL="285750" indent="-285750">
                  <a:buFont typeface="Arial" panose="020B0604020202020204" pitchFamily="34" charset="0"/>
                  <a:buChar char="•"/>
                </a:pPr>
                <a:r>
                  <a:rPr lang="en-US" altLang="ko-KR" dirty="0"/>
                  <a:t>Late stage </a:t>
                </a:r>
                <a:r>
                  <a:rPr lang="en-US" altLang="ko-KR" dirty="0">
                    <a:solidFill>
                      <a:srgbClr val="0000FF"/>
                    </a:solidFill>
                  </a:rPr>
                  <a:t>but still RD </a:t>
                </a:r>
                <a:r>
                  <a:rPr lang="en-US" altLang="ko-KR" dirty="0"/>
                  <a:t>: Matter-like behavior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𝜌</m:t>
                        </m:r>
                      </m:e>
                      <m:sub>
                        <m:r>
                          <a:rPr lang="en-US" altLang="ko-KR" b="0" i="1" smtClean="0">
                            <a:latin typeface="Cambria Math" panose="02040503050406030204" pitchFamily="18" charset="0"/>
                          </a:rPr>
                          <m:t>𝜙</m:t>
                        </m:r>
                      </m:sub>
                    </m:sSub>
                    <m:r>
                      <a:rPr lang="en-US" altLang="ko-KR" b="0" i="1" smtClean="0">
                        <a:latin typeface="Cambria Math" panose="02040503050406030204" pitchFamily="18" charset="0"/>
                      </a:rPr>
                      <m:t>∼</m:t>
                    </m:r>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𝑎</m:t>
                        </m:r>
                      </m:e>
                      <m:sup>
                        <m:r>
                          <a:rPr lang="en-US" altLang="ko-KR" b="0" i="1" smtClean="0">
                            <a:latin typeface="Cambria Math" panose="02040503050406030204" pitchFamily="18" charset="0"/>
                          </a:rPr>
                          <m:t>−3</m:t>
                        </m:r>
                      </m:sup>
                    </m:sSup>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𝑡</m:t>
                        </m:r>
                      </m:e>
                    </m:d>
                  </m:oMath>
                </a14:m>
                <a:endParaRPr lang="ko-KR" altLang="en-US" dirty="0"/>
              </a:p>
            </p:txBody>
          </p:sp>
        </mc:Choice>
        <mc:Fallback xmlns="">
          <p:sp>
            <p:nvSpPr>
              <p:cNvPr id="17" name="TextBox 16">
                <a:extLst>
                  <a:ext uri="{FF2B5EF4-FFF2-40B4-BE49-F238E27FC236}">
                    <a16:creationId xmlns:a16="http://schemas.microsoft.com/office/drawing/2014/main" id="{E30AF22F-87B2-A902-D7B3-6740C0976043}"/>
                  </a:ext>
                </a:extLst>
              </p:cNvPr>
              <p:cNvSpPr txBox="1">
                <a:spLocks noRot="1" noChangeAspect="1" noMove="1" noResize="1" noEditPoints="1" noAdjustHandles="1" noChangeArrowheads="1" noChangeShapeType="1" noTextEdit="1"/>
              </p:cNvSpPr>
              <p:nvPr/>
            </p:nvSpPr>
            <p:spPr>
              <a:xfrm>
                <a:off x="5117758" y="5656746"/>
                <a:ext cx="5810864" cy="705706"/>
              </a:xfrm>
              <a:prstGeom prst="rect">
                <a:avLst/>
              </a:prstGeom>
              <a:blipFill>
                <a:blip r:embed="rId5"/>
                <a:stretch>
                  <a:fillRect l="-735" t="-4310" b="-9483"/>
                </a:stretch>
              </a:blipFill>
            </p:spPr>
            <p:txBody>
              <a:bodyPr/>
              <a:lstStyle/>
              <a:p>
                <a:r>
                  <a:rPr lang="ko-KR" altLang="en-US">
                    <a:noFill/>
                  </a:rPr>
                  <a:t> </a:t>
                </a:r>
              </a:p>
            </p:txBody>
          </p:sp>
        </mc:Fallback>
      </mc:AlternateContent>
      <p:pic>
        <p:nvPicPr>
          <p:cNvPr id="19" name="그림 18">
            <a:extLst>
              <a:ext uri="{FF2B5EF4-FFF2-40B4-BE49-F238E27FC236}">
                <a16:creationId xmlns:a16="http://schemas.microsoft.com/office/drawing/2014/main" id="{C44FE027-3D61-F5B1-BA9B-0503A170FB8B}"/>
              </a:ext>
            </a:extLst>
          </p:cNvPr>
          <p:cNvPicPr>
            <a:picLocks noChangeAspect="1"/>
          </p:cNvPicPr>
          <p:nvPr/>
        </p:nvPicPr>
        <p:blipFill>
          <a:blip r:embed="rId6"/>
          <a:stretch>
            <a:fillRect/>
          </a:stretch>
        </p:blipFill>
        <p:spPr>
          <a:xfrm>
            <a:off x="0" y="2754068"/>
            <a:ext cx="3946849" cy="2870435"/>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287DE3C-029F-8A33-B957-784C71B85E0A}"/>
                  </a:ext>
                </a:extLst>
              </p:cNvPr>
              <p:cNvSpPr txBox="1"/>
              <p:nvPr/>
            </p:nvSpPr>
            <p:spPr>
              <a:xfrm>
                <a:off x="285137" y="5728404"/>
                <a:ext cx="3415004" cy="369332"/>
              </a:xfrm>
              <a:prstGeom prst="rect">
                <a:avLst/>
              </a:prstGeom>
              <a:noFill/>
            </p:spPr>
            <p:txBody>
              <a:bodyPr wrap="square" rtlCol="0">
                <a:spAutoFit/>
              </a:bodyPr>
              <a:lstStyle/>
              <a:p>
                <a:pPr marL="285750" indent="-285750">
                  <a:buFont typeface="Arial" panose="020B0604020202020204" pitchFamily="34" charset="0"/>
                  <a:buChar char="•"/>
                </a:pPr>
                <a:r>
                  <a:rPr lang="en-US" altLang="ko-KR" b="0" dirty="0"/>
                  <a:t>Oscillation </a:t>
                </a:r>
                <a:r>
                  <a:rPr lang="en-US" altLang="ko-KR" b="0" dirty="0" err="1"/>
                  <a:t>dephase</a:t>
                </a:r>
                <a:r>
                  <a:rPr lang="en-US" altLang="ko-KR" b="0" dirty="0"/>
                  <a:t> by </a:t>
                </a:r>
                <a14:m>
                  <m:oMath xmlns:m="http://schemas.openxmlformats.org/officeDocument/2006/math">
                    <m:r>
                      <a:rPr lang="en-US" altLang="ko-KR" b="0" i="1" smtClean="0">
                        <a:latin typeface="Cambria Math" panose="02040503050406030204" pitchFamily="18" charset="0"/>
                      </a:rPr>
                      <m:t>𝜆</m:t>
                    </m:r>
                    <m:r>
                      <a:rPr lang="en-US" altLang="ko-KR" b="0" i="1" smtClean="0">
                        <a:latin typeface="Cambria Math" panose="02040503050406030204" pitchFamily="18" charset="0"/>
                      </a:rPr>
                      <m:t>&gt;0</m:t>
                    </m:r>
                  </m:oMath>
                </a14:m>
                <a:endParaRPr lang="ko-KR" altLang="en-US" dirty="0"/>
              </a:p>
            </p:txBody>
          </p:sp>
        </mc:Choice>
        <mc:Fallback xmlns="">
          <p:sp>
            <p:nvSpPr>
              <p:cNvPr id="20" name="TextBox 19">
                <a:extLst>
                  <a:ext uri="{FF2B5EF4-FFF2-40B4-BE49-F238E27FC236}">
                    <a16:creationId xmlns:a16="http://schemas.microsoft.com/office/drawing/2014/main" id="{7287DE3C-029F-8A33-B957-784C71B85E0A}"/>
                  </a:ext>
                </a:extLst>
              </p:cNvPr>
              <p:cNvSpPr txBox="1">
                <a:spLocks noRot="1" noChangeAspect="1" noMove="1" noResize="1" noEditPoints="1" noAdjustHandles="1" noChangeArrowheads="1" noChangeShapeType="1" noTextEdit="1"/>
              </p:cNvSpPr>
              <p:nvPr/>
            </p:nvSpPr>
            <p:spPr>
              <a:xfrm>
                <a:off x="285137" y="5728404"/>
                <a:ext cx="3415004" cy="369332"/>
              </a:xfrm>
              <a:prstGeom prst="rect">
                <a:avLst/>
              </a:prstGeom>
              <a:blipFill>
                <a:blip r:embed="rId7"/>
                <a:stretch>
                  <a:fillRect l="-1250" t="-10000" b="-26667"/>
                </a:stretch>
              </a:blipFill>
            </p:spPr>
            <p:txBody>
              <a:bodyPr/>
              <a:lstStyle/>
              <a:p>
                <a:r>
                  <a:rPr lang="ko-KR" altLang="en-US">
                    <a:noFill/>
                  </a:rPr>
                  <a:t> </a:t>
                </a:r>
              </a:p>
            </p:txBody>
          </p:sp>
        </mc:Fallback>
      </mc:AlternateContent>
      <p:sp>
        <p:nvSpPr>
          <p:cNvPr id="6" name="직사각형 5">
            <a:extLst>
              <a:ext uri="{FF2B5EF4-FFF2-40B4-BE49-F238E27FC236}">
                <a16:creationId xmlns:a16="http://schemas.microsoft.com/office/drawing/2014/main" id="{BAC91F1E-38AE-BC93-6044-6DC555FD95E5}"/>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9" name="직사각형 8">
            <a:extLst>
              <a:ext uri="{FF2B5EF4-FFF2-40B4-BE49-F238E27FC236}">
                <a16:creationId xmlns:a16="http://schemas.microsoft.com/office/drawing/2014/main" id="{A2938DF1-2016-A2E6-8A9F-76A7789636F7}"/>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0" name="TextBox 9">
            <a:extLst>
              <a:ext uri="{FF2B5EF4-FFF2-40B4-BE49-F238E27FC236}">
                <a16:creationId xmlns:a16="http://schemas.microsoft.com/office/drawing/2014/main" id="{C6E6FDB1-81EE-50AF-EEBD-FC7ABE1E71A1}"/>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04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A930F-5D93-3298-BF8E-042337E79FDC}"/>
            </a:ext>
          </a:extLst>
        </p:cNvPr>
        <p:cNvGrpSpPr/>
        <p:nvPr/>
      </p:nvGrpSpPr>
      <p:grpSpPr>
        <a:xfrm>
          <a:off x="0" y="0"/>
          <a:ext cx="0" cy="0"/>
          <a:chOff x="0" y="0"/>
          <a:chExt cx="0" cy="0"/>
        </a:xfrm>
      </p:grpSpPr>
      <p:pic>
        <p:nvPicPr>
          <p:cNvPr id="9" name="그림 8">
            <a:extLst>
              <a:ext uri="{FF2B5EF4-FFF2-40B4-BE49-F238E27FC236}">
                <a16:creationId xmlns:a16="http://schemas.microsoft.com/office/drawing/2014/main" id="{58F331E5-1D47-449E-C170-3D5310D6B5F4}"/>
              </a:ext>
            </a:extLst>
          </p:cNvPr>
          <p:cNvPicPr>
            <a:picLocks noChangeAspect="1"/>
          </p:cNvPicPr>
          <p:nvPr/>
        </p:nvPicPr>
        <p:blipFill>
          <a:blip r:embed="rId3"/>
          <a:srcRect l="1406" t="1574" r="1406" b="1351"/>
          <a:stretch>
            <a:fillRect/>
          </a:stretch>
        </p:blipFill>
        <p:spPr>
          <a:xfrm>
            <a:off x="7045053" y="3204345"/>
            <a:ext cx="5146947" cy="3398400"/>
          </a:xfrm>
          <a:prstGeom prst="rect">
            <a:avLst/>
          </a:prstGeom>
        </p:spPr>
      </p:pic>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BCB03AAC-C419-B0CD-BEB5-831A55920AD4}"/>
                  </a:ext>
                </a:extLst>
              </p:cNvPr>
              <p:cNvSpPr>
                <a:spLocks noGrp="1"/>
              </p:cNvSpPr>
              <p:nvPr>
                <p:ph type="title"/>
              </p:nvPr>
            </p:nvSpPr>
            <p:spPr>
              <a:xfrm>
                <a:off x="3169920" y="384558"/>
                <a:ext cx="5852160" cy="956847"/>
              </a:xfrm>
            </p:spPr>
            <p:txBody>
              <a:bodyPr>
                <a:noAutofit/>
              </a:bodyPr>
              <a:lstStyle/>
              <a:p>
                <a:pPr algn="ctr"/>
                <a:r>
                  <a:rPr lang="en-US" altLang="ko-KR" sz="4000" b="1" dirty="0">
                    <a:latin typeface="Grandview" panose="020B0502040204020203" pitchFamily="34" charset="0"/>
                    <a:cs typeface="Arial" panose="020B0604020202020204" pitchFamily="34" charset="0"/>
                  </a:rPr>
                  <a:t>Jeans Instability : </a:t>
                </a:r>
                <a14:m>
                  <m:oMath xmlns:m="http://schemas.openxmlformats.org/officeDocument/2006/math">
                    <m:r>
                      <a:rPr lang="en-US" altLang="ko-KR" sz="4000" b="1" i="1" smtClean="0">
                        <a:latin typeface="Cambria Math" panose="02040503050406030204" pitchFamily="18" charset="0"/>
                        <a:cs typeface="Arial" panose="020B0604020202020204" pitchFamily="34" charset="0"/>
                      </a:rPr>
                      <m:t>𝝀</m:t>
                    </m:r>
                    <m:r>
                      <a:rPr lang="en-US" altLang="ko-KR" sz="4000" b="1" i="1" smtClean="0">
                        <a:latin typeface="Cambria Math" panose="02040503050406030204" pitchFamily="18" charset="0"/>
                        <a:cs typeface="Arial" panose="020B0604020202020204" pitchFamily="34" charset="0"/>
                      </a:rPr>
                      <m:t>=</m:t>
                    </m:r>
                    <m:r>
                      <a:rPr lang="en-US" altLang="ko-KR" sz="4000" b="1" i="1" smtClean="0">
                        <a:latin typeface="Cambria Math" panose="02040503050406030204" pitchFamily="18" charset="0"/>
                        <a:cs typeface="Arial" panose="020B0604020202020204" pitchFamily="34" charset="0"/>
                      </a:rPr>
                      <m:t>𝟎</m:t>
                    </m:r>
                  </m:oMath>
                </a14:m>
                <a:endParaRPr lang="ko-KR" altLang="en-US" sz="4000" b="1" dirty="0">
                  <a:latin typeface="Grandview" panose="020B0502040204020203" pitchFamily="34" charset="0"/>
                  <a:cs typeface="Arial" panose="020B0604020202020204" pitchFamily="34" charset="0"/>
                </a:endParaRPr>
              </a:p>
            </p:txBody>
          </p:sp>
        </mc:Choice>
        <mc:Fallback xmlns="">
          <p:sp>
            <p:nvSpPr>
              <p:cNvPr id="2" name="제목 1">
                <a:extLst>
                  <a:ext uri="{FF2B5EF4-FFF2-40B4-BE49-F238E27FC236}">
                    <a16:creationId xmlns:a16="http://schemas.microsoft.com/office/drawing/2014/main" id="{BCB03AAC-C419-B0CD-BEB5-831A55920AD4}"/>
                  </a:ext>
                </a:extLst>
              </p:cNvPr>
              <p:cNvSpPr>
                <a:spLocks noGrp="1" noRot="1" noChangeAspect="1" noMove="1" noResize="1" noEditPoints="1" noAdjustHandles="1" noChangeArrowheads="1" noChangeShapeType="1" noTextEdit="1"/>
              </p:cNvSpPr>
              <p:nvPr>
                <p:ph type="title"/>
              </p:nvPr>
            </p:nvSpPr>
            <p:spPr>
              <a:xfrm>
                <a:off x="3169920" y="384558"/>
                <a:ext cx="5852160" cy="956847"/>
              </a:xfrm>
              <a:blipFill>
                <a:blip r:embed="rId5"/>
                <a:stretch>
                  <a:fillRect l="-938" t="-1911" b="-1019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내용 개체 틀 2">
                <a:extLst>
                  <a:ext uri="{FF2B5EF4-FFF2-40B4-BE49-F238E27FC236}">
                    <a16:creationId xmlns:a16="http://schemas.microsoft.com/office/drawing/2014/main" id="{9CB83447-5AEA-327C-8C91-697707E26CEA}"/>
                  </a:ext>
                </a:extLst>
              </p:cNvPr>
              <p:cNvSpPr txBox="1">
                <a:spLocks/>
              </p:cNvSpPr>
              <p:nvPr/>
            </p:nvSpPr>
            <p:spPr>
              <a:xfrm>
                <a:off x="373626" y="1341404"/>
                <a:ext cx="11444748" cy="1293641"/>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2000" dirty="0"/>
                  <a:t>Density perturbation </a:t>
                </a:r>
                <a14:m>
                  <m:oMath xmlns:m="http://schemas.openxmlformats.org/officeDocument/2006/math">
                    <m:r>
                      <a:rPr lang="en-US" altLang="ko-KR" sz="2000" b="0" i="1" smtClean="0">
                        <a:latin typeface="Cambria Math" panose="02040503050406030204" pitchFamily="18" charset="0"/>
                      </a:rPr>
                      <m:t>𝛿</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i="1">
                        <a:latin typeface="Cambria Math" panose="02040503050406030204" pitchFamily="18" charset="0"/>
                      </a:rPr>
                      <m:t>=</m:t>
                    </m:r>
                    <m:r>
                      <a:rPr lang="en-US" altLang="ko-KR" sz="2000" i="1">
                        <a:latin typeface="Cambria Math" panose="02040503050406030204" pitchFamily="18" charset="0"/>
                      </a:rPr>
                      <m:t>𝜌</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i="1">
                        <a:latin typeface="Cambria Math" panose="02040503050406030204" pitchFamily="18" charset="0"/>
                      </a:rPr>
                      <m:t>/</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𝜌</m:t>
                        </m:r>
                      </m:e>
                    </m:acc>
                    <m:r>
                      <a:rPr lang="en-US" altLang="ko-KR" sz="2000" i="1" dirty="0">
                        <a:latin typeface="Cambria Math" panose="02040503050406030204" pitchFamily="18" charset="0"/>
                      </a:rPr>
                      <m:t>−1</m:t>
                    </m:r>
                  </m:oMath>
                </a14:m>
                <a:endParaRPr lang="en-US" altLang="ko-KR" sz="20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altLang="ko-KR" sz="2000" i="1" smtClean="0">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𝛿</m:t>
                          </m:r>
                        </m:num>
                        <m:den>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𝑡</m:t>
                              </m:r>
                            </m:e>
                            <m:sup>
                              <m:r>
                                <a:rPr lang="en-US" altLang="ko-KR" sz="2000" i="1">
                                  <a:latin typeface="Cambria Math" panose="02040503050406030204" pitchFamily="18" charset="0"/>
                                </a:rPr>
                                <m:t>2</m:t>
                              </m:r>
                            </m:sup>
                          </m:sSup>
                        </m:den>
                      </m:f>
                      <m:r>
                        <a:rPr lang="en-US" altLang="ko-KR" sz="2000" b="0" i="1" smtClean="0">
                          <a:latin typeface="Cambria Math" panose="02040503050406030204" pitchFamily="18" charset="0"/>
                        </a:rPr>
                        <m:t>+2</m:t>
                      </m:r>
                      <m:r>
                        <a:rPr lang="en-US" altLang="ko-KR" sz="2000" b="0" i="1" smtClean="0">
                          <a:latin typeface="Cambria Math" panose="02040503050406030204" pitchFamily="18" charset="0"/>
                        </a:rPr>
                        <m:t>𝐻</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𝜕𝛿</m:t>
                          </m:r>
                        </m:num>
                        <m:den>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𝑡</m:t>
                          </m:r>
                        </m:den>
                      </m:f>
                      <m:r>
                        <a:rPr lang="en-US" altLang="ko-KR" sz="2000" i="1">
                          <a:latin typeface="Cambria Math" panose="02040503050406030204" pitchFamily="18" charset="0"/>
                        </a:rPr>
                        <m:t>+</m:t>
                      </m:r>
                      <m:d>
                        <m:dPr>
                          <m:ctrlPr>
                            <a:rPr lang="en-US" altLang="ko-KR" sz="2000" b="0" i="1" smtClean="0">
                              <a:latin typeface="Cambria Math" panose="02040503050406030204" pitchFamily="18" charset="0"/>
                            </a:rPr>
                          </m:ctrlPr>
                        </m:dPr>
                        <m:e>
                          <m:f>
                            <m:fPr>
                              <m:ctrlPr>
                                <a:rPr lang="en-US" altLang="ko-KR" sz="2000" i="1" smtClean="0">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ℏ</m:t>
                                  </m:r>
                                </m:e>
                                <m:sup>
                                  <m:r>
                                    <a:rPr lang="en-US" altLang="ko-KR" sz="2000" i="1">
                                      <a:latin typeface="Cambria Math" panose="02040503050406030204" pitchFamily="18" charset="0"/>
                                    </a:rPr>
                                    <m:t>2</m:t>
                                  </m:r>
                                </m:sup>
                              </m:sSup>
                            </m:num>
                            <m:den>
                              <m:r>
                                <a:rPr lang="en-US" altLang="ko-KR" sz="2000" i="1">
                                  <a:latin typeface="Cambria Math" panose="02040503050406030204" pitchFamily="18" charset="0"/>
                                </a:rPr>
                                <m:t>4</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𝑎</m:t>
                                  </m:r>
                                </m:e>
                                <m:sup>
                                  <m:r>
                                    <a:rPr lang="en-US" altLang="ko-KR" sz="2000" b="0" i="1" smtClean="0">
                                      <a:latin typeface="Cambria Math" panose="02040503050406030204" pitchFamily="18" charset="0"/>
                                    </a:rPr>
                                    <m:t>4</m:t>
                                  </m:r>
                                </m:sup>
                              </m:sSup>
                            </m:den>
                          </m:f>
                          <m:sSup>
                            <m:sSupPr>
                              <m:ctrlPr>
                                <a:rPr lang="en-US" altLang="ko-KR" sz="2000" i="1">
                                  <a:latin typeface="Cambria Math" panose="02040503050406030204" pitchFamily="18" charset="0"/>
                                </a:rPr>
                              </m:ctrlPr>
                            </m:sSupPr>
                            <m:e>
                              <m:r>
                                <a:rPr lang="en-US" altLang="ko-KR" sz="2000" b="0" i="1" smtClean="0">
                                  <a:latin typeface="Cambria Math" panose="02040503050406030204" pitchFamily="18" charset="0"/>
                                </a:rPr>
                                <m:t>𝑘</m:t>
                              </m:r>
                            </m:e>
                            <m:sup>
                              <m:r>
                                <a:rPr lang="en-US" altLang="ko-KR" sz="2000" i="1">
                                  <a:latin typeface="Cambria Math" panose="02040503050406030204" pitchFamily="18" charset="0"/>
                                </a:rPr>
                                <m:t>4</m:t>
                              </m:r>
                            </m:sup>
                          </m:sSup>
                          <m:r>
                            <a:rPr lang="en-US" altLang="ko-KR" sz="2000" i="1">
                              <a:latin typeface="Cambria Math" panose="02040503050406030204" pitchFamily="18" charset="0"/>
                            </a:rPr>
                            <m:t>−4</m:t>
                          </m:r>
                          <m:r>
                            <a:rPr lang="en-US" altLang="ko-KR" sz="2000" i="1">
                              <a:latin typeface="Cambria Math" panose="02040503050406030204" pitchFamily="18" charset="0"/>
                            </a:rPr>
                            <m:t>𝜋</m:t>
                          </m:r>
                          <m:r>
                            <a:rPr lang="en-US" altLang="ko-KR" sz="2000" i="1">
                              <a:latin typeface="Cambria Math" panose="02040503050406030204" pitchFamily="18" charset="0"/>
                            </a:rPr>
                            <m:t>𝐺</m:t>
                          </m:r>
                          <m:r>
                            <a:rPr lang="en-US" altLang="ko-KR" sz="2000" i="1">
                              <a:latin typeface="Cambria Math" panose="02040503050406030204" pitchFamily="18" charset="0"/>
                            </a:rPr>
                            <m:t>𝜌</m:t>
                          </m:r>
                        </m:e>
                      </m:d>
                      <m:r>
                        <a:rPr lang="en-US" altLang="ko-KR" sz="2000" i="1">
                          <a:latin typeface="Cambria Math" panose="02040503050406030204" pitchFamily="18" charset="0"/>
                        </a:rPr>
                        <m:t>𝛿</m:t>
                      </m:r>
                      <m:r>
                        <a:rPr lang="en-US" altLang="ko-KR" sz="2000" i="1">
                          <a:latin typeface="Cambria Math" panose="02040503050406030204" pitchFamily="18" charset="0"/>
                        </a:rPr>
                        <m:t>=0  ⇒</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𝑘</m:t>
                          </m:r>
                        </m:e>
                        <m:sub>
                          <m:r>
                            <a:rPr lang="en-US" altLang="ko-KR" sz="2000" i="1">
                              <a:latin typeface="Cambria Math" panose="02040503050406030204" pitchFamily="18" charset="0"/>
                            </a:rPr>
                            <m:t>𝐽</m:t>
                          </m:r>
                        </m:sub>
                      </m:sSub>
                      <m:r>
                        <a:rPr lang="en-US" altLang="ko-KR" sz="2000" i="1">
                          <a:latin typeface="Cambria Math" panose="02040503050406030204" pitchFamily="18" charset="0"/>
                        </a:rPr>
                        <m:t>=</m:t>
                      </m:r>
                      <m:r>
                        <a:rPr lang="en-US" altLang="ko-KR" sz="2000" b="0" i="1" smtClean="0">
                          <a:latin typeface="Cambria Math" panose="02040503050406030204" pitchFamily="18" charset="0"/>
                        </a:rPr>
                        <m:t>𝑎</m:t>
                      </m:r>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16</m:t>
                                  </m:r>
                                  <m:r>
                                    <a:rPr lang="en-US" altLang="ko-KR" sz="2000" i="1">
                                      <a:latin typeface="Cambria Math" panose="02040503050406030204" pitchFamily="18" charset="0"/>
                                    </a:rPr>
                                    <m:t>𝜋</m:t>
                                  </m:r>
                                  <m:r>
                                    <a:rPr lang="en-US" altLang="ko-KR" sz="2000" i="1">
                                      <a:latin typeface="Cambria Math" panose="02040503050406030204" pitchFamily="18" charset="0"/>
                                    </a:rPr>
                                    <m:t>𝐺</m:t>
                                  </m:r>
                                  <m:r>
                                    <a:rPr lang="en-US" altLang="ko-KR" sz="2000" i="1">
                                      <a:latin typeface="Cambria Math" panose="02040503050406030204" pitchFamily="18" charset="0"/>
                                    </a:rPr>
                                    <m:t>𝜌</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num>
                                <m:den>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ℏ</m:t>
                                      </m:r>
                                    </m:e>
                                    <m:sup>
                                      <m:r>
                                        <a:rPr lang="en-US" altLang="ko-KR" sz="2000" i="1">
                                          <a:latin typeface="Cambria Math" panose="02040503050406030204" pitchFamily="18" charset="0"/>
                                        </a:rPr>
                                        <m:t>2</m:t>
                                      </m:r>
                                    </m:sup>
                                  </m:sSup>
                                </m:den>
                              </m:f>
                            </m:e>
                          </m:d>
                        </m:e>
                        <m:sup>
                          <m:r>
                            <a:rPr lang="en-US" altLang="ko-KR" sz="2000" i="1">
                              <a:latin typeface="Cambria Math" panose="02040503050406030204" pitchFamily="18" charset="0"/>
                            </a:rPr>
                            <m:t>1/4</m:t>
                          </m:r>
                        </m:sup>
                      </m:sSup>
                    </m:oMath>
                  </m:oMathPara>
                </a14:m>
                <a:endParaRPr lang="en-US" altLang="ko-KR" sz="2000" dirty="0"/>
              </a:p>
            </p:txBody>
          </p:sp>
        </mc:Choice>
        <mc:Fallback xmlns="">
          <p:sp>
            <p:nvSpPr>
              <p:cNvPr id="8" name="내용 개체 틀 2">
                <a:extLst>
                  <a:ext uri="{FF2B5EF4-FFF2-40B4-BE49-F238E27FC236}">
                    <a16:creationId xmlns:a16="http://schemas.microsoft.com/office/drawing/2014/main" id="{9CB83447-5AEA-327C-8C91-697707E26CEA}"/>
                  </a:ext>
                </a:extLst>
              </p:cNvPr>
              <p:cNvSpPr txBox="1">
                <a:spLocks noRot="1" noChangeAspect="1" noMove="1" noResize="1" noEditPoints="1" noAdjustHandles="1" noChangeArrowheads="1" noChangeShapeType="1" noTextEdit="1"/>
              </p:cNvSpPr>
              <p:nvPr/>
            </p:nvSpPr>
            <p:spPr>
              <a:xfrm>
                <a:off x="373626" y="1341404"/>
                <a:ext cx="11444748" cy="1293641"/>
              </a:xfrm>
              <a:prstGeom prst="rect">
                <a:avLst/>
              </a:prstGeom>
              <a:blipFill>
                <a:blip r:embed="rId6"/>
                <a:stretch>
                  <a:fillRect l="-532" t="-801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내용 개체 틀 2">
                <a:extLst>
                  <a:ext uri="{FF2B5EF4-FFF2-40B4-BE49-F238E27FC236}">
                    <a16:creationId xmlns:a16="http://schemas.microsoft.com/office/drawing/2014/main" id="{5BFC929E-4306-0A2F-C593-423030E65260}"/>
                  </a:ext>
                </a:extLst>
              </p:cNvPr>
              <p:cNvSpPr txBox="1">
                <a:spLocks/>
              </p:cNvSpPr>
              <p:nvPr/>
            </p:nvSpPr>
            <p:spPr>
              <a:xfrm>
                <a:off x="191780" y="3316125"/>
                <a:ext cx="7393858" cy="2889458"/>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t>Cosmological scale: </a:t>
                </a:r>
                <a14:m>
                  <m:oMath xmlns:m="http://schemas.openxmlformats.org/officeDocument/2006/math">
                    <m:r>
                      <a:rPr lang="en-US" altLang="ko-KR" sz="2000" b="0" i="1" smtClean="0">
                        <a:latin typeface="Cambria Math" panose="02040503050406030204" pitchFamily="18" charset="0"/>
                      </a:rPr>
                      <m:t>𝜌</m:t>
                    </m:r>
                    <m:r>
                      <a:rPr lang="en-US" altLang="ko-KR" sz="2000" b="0" i="1" smtClean="0">
                        <a:latin typeface="Cambria Math" panose="02040503050406030204" pitchFamily="18" charset="0"/>
                      </a:rPr>
                      <m:t>=</m:t>
                    </m:r>
                    <m:sSub>
                      <m:sSubPr>
                        <m:ctrlPr>
                          <a:rPr lang="en-US" altLang="ko-KR" sz="2000" i="1">
                            <a:latin typeface="Cambria Math" panose="02040503050406030204" pitchFamily="18" charset="0"/>
                          </a:rPr>
                        </m:ctrlPr>
                      </m:sSubPr>
                      <m:e>
                        <m:r>
                          <m:rPr>
                            <m:sty m:val="p"/>
                          </m:rPr>
                          <a:rPr lang="en-US" altLang="ko-KR" sz="2000">
                            <a:latin typeface="Cambria Math" panose="02040503050406030204" pitchFamily="18" charset="0"/>
                          </a:rPr>
                          <m:t>Ω</m:t>
                        </m:r>
                      </m:e>
                      <m:sub>
                        <m:r>
                          <m:rPr>
                            <m:sty m:val="p"/>
                          </m:rPr>
                          <a:rPr lang="en-US" altLang="ko-KR" sz="2000">
                            <a:latin typeface="Cambria Math" panose="02040503050406030204" pitchFamily="18" charset="0"/>
                          </a:rPr>
                          <m:t>DM</m:t>
                        </m:r>
                      </m:sub>
                    </m:sSub>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3</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𝐻</m:t>
                            </m:r>
                          </m:e>
                          <m:sup>
                            <m:r>
                              <a:rPr lang="en-US" altLang="ko-KR" sz="2000" i="1">
                                <a:latin typeface="Cambria Math" panose="02040503050406030204" pitchFamily="18" charset="0"/>
                              </a:rPr>
                              <m:t>2</m:t>
                            </m:r>
                          </m:sup>
                        </m:sSup>
                      </m:num>
                      <m:den>
                        <m:r>
                          <a:rPr lang="en-US" altLang="ko-KR" sz="2000" b="0" i="1" smtClean="0">
                            <a:latin typeface="Cambria Math" panose="02040503050406030204" pitchFamily="18" charset="0"/>
                          </a:rPr>
                          <m:t>8</m:t>
                        </m:r>
                        <m:r>
                          <a:rPr lang="en-US" altLang="ko-KR" sz="2000" b="0" i="1" smtClean="0">
                            <a:latin typeface="Cambria Math" panose="02040503050406030204" pitchFamily="18" charset="0"/>
                          </a:rPr>
                          <m:t>𝜋</m:t>
                        </m:r>
                        <m:r>
                          <a:rPr lang="en-US" altLang="ko-KR" sz="2000" b="0" i="1" smtClean="0">
                            <a:latin typeface="Cambria Math" panose="02040503050406030204" pitchFamily="18" charset="0"/>
                          </a:rPr>
                          <m:t>𝐺</m:t>
                        </m:r>
                      </m:den>
                    </m:f>
                  </m:oMath>
                </a14:m>
                <a:endParaRPr lang="en-US" altLang="ko-KR" sz="2000" dirty="0"/>
              </a:p>
              <a:p>
                <a:pPr marL="0" indent="0">
                  <a:buNone/>
                </a:pPr>
                <a14:m>
                  <m:oMathPara xmlns:m="http://schemas.openxmlformats.org/officeDocument/2006/math">
                    <m:oMathParaPr>
                      <m:jc m:val="centerGroup"/>
                    </m:oMathParaPr>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𝑘</m:t>
                          </m:r>
                        </m:e>
                        <m:sub>
                          <m:r>
                            <a:rPr lang="en-US" altLang="ko-KR" sz="2000" i="1">
                              <a:latin typeface="Cambria Math" panose="02040503050406030204" pitchFamily="18" charset="0"/>
                            </a:rPr>
                            <m:t>𝐽</m:t>
                          </m:r>
                        </m:sub>
                      </m:sSub>
                      <m:r>
                        <a:rPr lang="en-US" altLang="ko-KR" sz="2000" b="0" i="1" smtClean="0">
                          <a:latin typeface="Cambria Math" panose="02040503050406030204" pitchFamily="18" charset="0"/>
                        </a:rPr>
                        <m:t>=68.17</m:t>
                      </m:r>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Mpc</m:t>
                          </m:r>
                        </m:e>
                        <m:sup>
                          <m:r>
                            <a:rPr lang="en-US" altLang="ko-KR" sz="2000" b="0" i="1" smtClean="0">
                              <a:latin typeface="Cambria Math" panose="02040503050406030204" pitchFamily="18" charset="0"/>
                            </a:rPr>
                            <m:t>−1</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num>
                                <m:den>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−22</m:t>
                                      </m:r>
                                    </m:sup>
                                  </m:sSup>
                                  <m:r>
                                    <m:rPr>
                                      <m:sty m:val="p"/>
                                    </m:rPr>
                                    <a:rPr lang="en-US" altLang="ko-KR" sz="2000" i="1">
                                      <a:latin typeface="Cambria Math" panose="02040503050406030204" pitchFamily="18" charset="0"/>
                                    </a:rPr>
                                    <m:t>eV</m:t>
                                  </m:r>
                                </m:den>
                              </m:f>
                            </m:e>
                          </m:d>
                        </m:e>
                        <m:sup>
                          <m:r>
                            <a:rPr lang="en-US" altLang="ko-KR" sz="2000" i="1">
                              <a:latin typeface="Cambria Math" panose="02040503050406030204" pitchFamily="18" charset="0"/>
                            </a:rPr>
                            <m:t>1/2</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b="0" i="1" smtClean="0">
                                      <a:latin typeface="Cambria Math" panose="02040503050406030204" pitchFamily="18" charset="0"/>
                                    </a:rPr>
                                    <m:t>𝐻</m:t>
                                  </m:r>
                                </m:num>
                                <m:den>
                                  <m:r>
                                    <a:rPr lang="en-US" altLang="ko-KR" sz="2000" b="0" i="1" smtClean="0">
                                      <a:latin typeface="Cambria Math" panose="02040503050406030204" pitchFamily="18" charset="0"/>
                                    </a:rPr>
                                    <m:t>70</m:t>
                                  </m:r>
                                  <m:r>
                                    <m:rPr>
                                      <m:sty m:val="p"/>
                                    </m:rPr>
                                    <a:rPr lang="en-US" altLang="ko-KR" sz="2000" b="0" i="1" smtClean="0">
                                      <a:latin typeface="Cambria Math" panose="02040503050406030204" pitchFamily="18" charset="0"/>
                                    </a:rPr>
                                    <m:t>km</m:t>
                                  </m:r>
                                  <m:r>
                                    <a:rPr lang="en-US" altLang="ko-KR" sz="2000" b="0" i="1" smtClean="0">
                                      <a:latin typeface="Cambria Math" panose="02040503050406030204" pitchFamily="18" charset="0"/>
                                    </a:rPr>
                                    <m:t>/</m:t>
                                  </m:r>
                                  <m:r>
                                    <m:rPr>
                                      <m:sty m:val="p"/>
                                    </m:rPr>
                                    <a:rPr lang="en-US" altLang="ko-KR" sz="2000" b="0" i="1" smtClean="0">
                                      <a:latin typeface="Cambria Math" panose="02040503050406030204" pitchFamily="18" charset="0"/>
                                    </a:rPr>
                                    <m:t>s</m:t>
                                  </m:r>
                                  <m:r>
                                    <a:rPr lang="en-US" altLang="ko-KR" sz="2000" b="0" i="1" smtClean="0">
                                      <a:latin typeface="Cambria Math" panose="02040503050406030204" pitchFamily="18" charset="0"/>
                                    </a:rPr>
                                    <m:t>⋅</m:t>
                                  </m:r>
                                  <m:r>
                                    <m:rPr>
                                      <m:sty m:val="p"/>
                                    </m:rPr>
                                    <a:rPr lang="en-US" altLang="ko-KR" sz="2000" b="0" i="1" smtClean="0">
                                      <a:latin typeface="Cambria Math" panose="02040503050406030204" pitchFamily="18" charset="0"/>
                                    </a:rPr>
                                    <m:t>Mpc</m:t>
                                  </m:r>
                                </m:den>
                              </m:f>
                            </m:e>
                          </m:d>
                        </m:e>
                        <m:sup>
                          <m:r>
                            <a:rPr lang="en-US" altLang="ko-KR" sz="2000" i="1">
                              <a:latin typeface="Cambria Math" panose="02040503050406030204" pitchFamily="18" charset="0"/>
                            </a:rPr>
                            <m:t>1/2</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b>
                                    <m:sSubPr>
                                      <m:ctrlPr>
                                        <a:rPr lang="en-US" altLang="ko-KR" sz="2000" i="1">
                                          <a:latin typeface="Cambria Math" panose="02040503050406030204" pitchFamily="18" charset="0"/>
                                        </a:rPr>
                                      </m:ctrlPr>
                                    </m:sSubPr>
                                    <m:e>
                                      <m:r>
                                        <m:rPr>
                                          <m:sty m:val="p"/>
                                        </m:rPr>
                                        <a:rPr lang="en-US" altLang="ko-KR" sz="2000">
                                          <a:latin typeface="Cambria Math" panose="02040503050406030204" pitchFamily="18" charset="0"/>
                                        </a:rPr>
                                        <m:t>Ω</m:t>
                                      </m:r>
                                    </m:e>
                                    <m:sub>
                                      <m:r>
                                        <m:rPr>
                                          <m:sty m:val="p"/>
                                        </m:rPr>
                                        <a:rPr lang="en-US" altLang="ko-KR" sz="2000">
                                          <a:latin typeface="Cambria Math" panose="02040503050406030204" pitchFamily="18" charset="0"/>
                                        </a:rPr>
                                        <m:t>DM</m:t>
                                      </m:r>
                                    </m:sub>
                                  </m:sSub>
                                </m:num>
                                <m:den>
                                  <m:r>
                                    <a:rPr lang="en-US" altLang="ko-KR" sz="2000" b="0" i="1" smtClean="0">
                                      <a:latin typeface="Cambria Math" panose="02040503050406030204" pitchFamily="18" charset="0"/>
                                    </a:rPr>
                                    <m:t>0.27</m:t>
                                  </m:r>
                                </m:den>
                              </m:f>
                            </m:e>
                          </m:d>
                        </m:e>
                        <m:sup>
                          <m:r>
                            <a:rPr lang="en-US" altLang="ko-KR" sz="2000" i="1">
                              <a:latin typeface="Cambria Math" panose="02040503050406030204" pitchFamily="18" charset="0"/>
                            </a:rPr>
                            <m:t>1/4</m:t>
                          </m:r>
                        </m:sup>
                      </m:sSup>
                    </m:oMath>
                  </m:oMathPara>
                </a14:m>
                <a:endParaRPr lang="en-US" altLang="ko-KR" sz="2000" dirty="0"/>
              </a:p>
              <a:p>
                <a:r>
                  <a:rPr lang="en-US" altLang="ko-KR" sz="2000" dirty="0"/>
                  <a:t>Galactic scale: </a:t>
                </a:r>
                <a14:m>
                  <m:oMath xmlns:m="http://schemas.openxmlformats.org/officeDocument/2006/math">
                    <m:r>
                      <a:rPr lang="en-US" altLang="ko-KR" sz="2000" b="0" i="1" smtClean="0">
                        <a:latin typeface="Cambria Math" panose="02040503050406030204" pitchFamily="18" charset="0"/>
                      </a:rPr>
                      <m:t>𝜌</m:t>
                    </m:r>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𝒪</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0.1</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𝑀</m:t>
                            </m:r>
                          </m:e>
                          <m:sub>
                            <m:r>
                              <a:rPr lang="en-US" altLang="ko-KR" sz="2000" b="0" i="1" smtClean="0">
                                <a:latin typeface="Cambria Math" panose="02040503050406030204" pitchFamily="18" charset="0"/>
                              </a:rPr>
                              <m:t>⊙</m:t>
                            </m:r>
                          </m:sub>
                        </m:sSub>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pc</m:t>
                            </m:r>
                          </m:e>
                          <m:sup>
                            <m:r>
                              <a:rPr lang="en-US" altLang="ko-KR" sz="2000" b="0" i="1" smtClean="0">
                                <a:latin typeface="Cambria Math" panose="02040503050406030204" pitchFamily="18" charset="0"/>
                              </a:rPr>
                              <m:t>3</m:t>
                            </m:r>
                          </m:sup>
                        </m:sSup>
                      </m:e>
                    </m:d>
                  </m:oMath>
                </a14:m>
                <a:endParaRPr lang="en-US" altLang="ko-KR" sz="2000" b="0" dirty="0"/>
              </a:p>
              <a:p>
                <a:pPr marL="0" indent="0">
                  <a:buNone/>
                </a:pPr>
                <a14:m>
                  <m:oMathPara xmlns:m="http://schemas.openxmlformats.org/officeDocument/2006/math">
                    <m:oMathParaPr>
                      <m:jc m:val="centerGroup"/>
                    </m:oMathParaPr>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𝑘</m:t>
                          </m:r>
                        </m:e>
                        <m:sub>
                          <m:r>
                            <a:rPr lang="en-US" altLang="ko-KR" sz="2000" i="1">
                              <a:latin typeface="Cambria Math" panose="02040503050406030204" pitchFamily="18" charset="0"/>
                            </a:rPr>
                            <m:t>𝐽</m:t>
                          </m:r>
                        </m:sub>
                      </m:sSub>
                      <m:r>
                        <a:rPr lang="en-US" altLang="ko-KR" sz="2000" i="1">
                          <a:latin typeface="Cambria Math" panose="02040503050406030204" pitchFamily="18" charset="0"/>
                        </a:rPr>
                        <m:t>=2.7693</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kpc</m:t>
                          </m:r>
                        </m:e>
                        <m:sup>
                          <m:r>
                            <a:rPr lang="en-US" altLang="ko-KR" sz="2000" i="1">
                              <a:latin typeface="Cambria Math" panose="02040503050406030204" pitchFamily="18" charset="0"/>
                            </a:rPr>
                            <m:t>−1</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num>
                                <m:den>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10</m:t>
                                      </m:r>
                                    </m:e>
                                    <m:sup>
                                      <m:r>
                                        <a:rPr lang="en-US" altLang="ko-KR" sz="2000" i="1">
                                          <a:latin typeface="Cambria Math" panose="02040503050406030204" pitchFamily="18" charset="0"/>
                                        </a:rPr>
                                        <m:t>−22</m:t>
                                      </m:r>
                                    </m:sup>
                                  </m:sSup>
                                  <m:r>
                                    <m:rPr>
                                      <m:sty m:val="p"/>
                                    </m:rPr>
                                    <a:rPr lang="en-US" altLang="ko-KR" sz="2000" i="1">
                                      <a:latin typeface="Cambria Math" panose="02040503050406030204" pitchFamily="18" charset="0"/>
                                    </a:rPr>
                                    <m:t>eV</m:t>
                                  </m:r>
                                </m:den>
                              </m:f>
                            </m:e>
                          </m:d>
                        </m:e>
                        <m:sup>
                          <m:r>
                            <a:rPr lang="en-US" altLang="ko-KR" sz="2000" i="1">
                              <a:latin typeface="Cambria Math" panose="02040503050406030204" pitchFamily="18" charset="0"/>
                            </a:rPr>
                            <m:t>1/2</m:t>
                          </m:r>
                        </m:sup>
                      </m:sSup>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𝜌</m:t>
                                  </m:r>
                                </m:num>
                                <m:den>
                                  <m:r>
                                    <a:rPr lang="en-US" altLang="ko-KR" sz="2000" i="1">
                                      <a:latin typeface="Cambria Math" panose="02040503050406030204" pitchFamily="18" charset="0"/>
                                    </a:rPr>
                                    <m:t>0.1</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𝑀</m:t>
                                      </m:r>
                                    </m:e>
                                    <m:sub>
                                      <m:r>
                                        <a:rPr lang="en-US" altLang="ko-KR" sz="2000" i="1">
                                          <a:latin typeface="Cambria Math" panose="02040503050406030204" pitchFamily="18" charset="0"/>
                                        </a:rPr>
                                        <m:t>⊙</m:t>
                                      </m:r>
                                    </m:sub>
                                  </m:sSub>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pc</m:t>
                                      </m:r>
                                    </m:e>
                                    <m:sup>
                                      <m:r>
                                        <a:rPr lang="en-US" altLang="ko-KR" sz="2000" i="1">
                                          <a:latin typeface="Cambria Math" panose="02040503050406030204" pitchFamily="18" charset="0"/>
                                        </a:rPr>
                                        <m:t>3</m:t>
                                      </m:r>
                                    </m:sup>
                                  </m:sSup>
                                </m:den>
                              </m:f>
                            </m:e>
                          </m:d>
                        </m:e>
                        <m:sup>
                          <m:r>
                            <a:rPr lang="en-US" altLang="ko-KR" sz="2000" i="1">
                              <a:latin typeface="Cambria Math" panose="02040503050406030204" pitchFamily="18" charset="0"/>
                            </a:rPr>
                            <m:t>1/4</m:t>
                          </m:r>
                        </m:sup>
                      </m:sSup>
                    </m:oMath>
                  </m:oMathPara>
                </a14:m>
                <a:endParaRPr lang="ko-KR" altLang="en-US" sz="2000" dirty="0"/>
              </a:p>
              <a:p>
                <a:r>
                  <a:rPr lang="en-US" altLang="ko-KR" sz="2000" dirty="0"/>
                  <a:t>All typical scales of the system is determined by </a:t>
                </a:r>
                <a14:m>
                  <m:oMath xmlns:m="http://schemas.openxmlformats.org/officeDocument/2006/math">
                    <m:r>
                      <a:rPr lang="en-US" altLang="ko-KR" sz="2000" b="0" i="1" smtClean="0">
                        <a:solidFill>
                          <a:srgbClr val="0000FF"/>
                        </a:solidFill>
                        <a:latin typeface="Cambria Math" panose="02040503050406030204" pitchFamily="18" charset="0"/>
                      </a:rPr>
                      <m:t>ℏ/</m:t>
                    </m:r>
                    <m:sSub>
                      <m:sSubPr>
                        <m:ctrlPr>
                          <a:rPr lang="en-US" altLang="ko-KR" sz="2000" b="0" i="1" smtClean="0">
                            <a:solidFill>
                              <a:srgbClr val="0000FF"/>
                            </a:solidFill>
                            <a:latin typeface="Cambria Math" panose="02040503050406030204" pitchFamily="18" charset="0"/>
                          </a:rPr>
                        </m:ctrlPr>
                      </m:sSubPr>
                      <m:e>
                        <m:r>
                          <a:rPr lang="en-US" altLang="ko-KR" sz="2000" b="0" i="1" smtClean="0">
                            <a:solidFill>
                              <a:srgbClr val="0000FF"/>
                            </a:solidFill>
                            <a:latin typeface="Cambria Math" panose="02040503050406030204" pitchFamily="18" charset="0"/>
                          </a:rPr>
                          <m:t>𝑚</m:t>
                        </m:r>
                      </m:e>
                      <m:sub>
                        <m:r>
                          <a:rPr lang="en-US" altLang="ko-KR" sz="2000" b="0" i="1" smtClean="0">
                            <a:solidFill>
                              <a:srgbClr val="0000FF"/>
                            </a:solidFill>
                            <a:latin typeface="Cambria Math" panose="02040503050406030204" pitchFamily="18" charset="0"/>
                          </a:rPr>
                          <m:t>𝜙</m:t>
                        </m:r>
                      </m:sub>
                    </m:sSub>
                  </m:oMath>
                </a14:m>
                <a:endParaRPr lang="en-US" altLang="ko-KR" sz="2000" dirty="0"/>
              </a:p>
            </p:txBody>
          </p:sp>
        </mc:Choice>
        <mc:Fallback xmlns="">
          <p:sp>
            <p:nvSpPr>
              <p:cNvPr id="6" name="내용 개체 틀 2">
                <a:extLst>
                  <a:ext uri="{FF2B5EF4-FFF2-40B4-BE49-F238E27FC236}">
                    <a16:creationId xmlns:a16="http://schemas.microsoft.com/office/drawing/2014/main" id="{5BFC929E-4306-0A2F-C593-423030E65260}"/>
                  </a:ext>
                </a:extLst>
              </p:cNvPr>
              <p:cNvSpPr txBox="1">
                <a:spLocks noRot="1" noChangeAspect="1" noMove="1" noResize="1" noEditPoints="1" noAdjustHandles="1" noChangeArrowheads="1" noChangeShapeType="1" noTextEdit="1"/>
              </p:cNvSpPr>
              <p:nvPr/>
            </p:nvSpPr>
            <p:spPr>
              <a:xfrm>
                <a:off x="191780" y="3316125"/>
                <a:ext cx="7393858" cy="2889458"/>
              </a:xfrm>
              <a:prstGeom prst="rect">
                <a:avLst/>
              </a:prstGeom>
              <a:blipFill>
                <a:blip r:embed="rId7"/>
                <a:stretch>
                  <a:fillRect l="-742"/>
                </a:stretch>
              </a:blipFill>
            </p:spPr>
            <p:txBody>
              <a:bodyPr/>
              <a:lstStyle/>
              <a:p>
                <a:r>
                  <a:rPr lang="ko-KR" altLang="en-US">
                    <a:noFill/>
                  </a:rPr>
                  <a:t> </a:t>
                </a:r>
              </a:p>
            </p:txBody>
          </p:sp>
        </mc:Fallback>
      </mc:AlternateContent>
      <p:cxnSp>
        <p:nvCxnSpPr>
          <p:cNvPr id="10" name="직선 화살표 연결선 9">
            <a:extLst>
              <a:ext uri="{FF2B5EF4-FFF2-40B4-BE49-F238E27FC236}">
                <a16:creationId xmlns:a16="http://schemas.microsoft.com/office/drawing/2014/main" id="{BCA56D7E-9ADA-3DF0-18DB-08B6C93C7FFD}"/>
              </a:ext>
            </a:extLst>
          </p:cNvPr>
          <p:cNvCxnSpPr>
            <a:cxnSpLocks/>
          </p:cNvCxnSpPr>
          <p:nvPr/>
        </p:nvCxnSpPr>
        <p:spPr>
          <a:xfrm>
            <a:off x="373626" y="2610620"/>
            <a:ext cx="7133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E1995CB-FB25-6B52-D13C-62F43D2839BB}"/>
                  </a:ext>
                </a:extLst>
              </p:cNvPr>
              <p:cNvSpPr txBox="1"/>
              <p:nvPr/>
            </p:nvSpPr>
            <p:spPr>
              <a:xfrm>
                <a:off x="7506930" y="2425254"/>
                <a:ext cx="3709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𝑘</m:t>
                      </m:r>
                    </m:oMath>
                  </m:oMathPara>
                </a14:m>
                <a:endParaRPr lang="ko-KR" altLang="en-US" dirty="0"/>
              </a:p>
            </p:txBody>
          </p:sp>
        </mc:Choice>
        <mc:Fallback xmlns="">
          <p:sp>
            <p:nvSpPr>
              <p:cNvPr id="11" name="TextBox 10">
                <a:extLst>
                  <a:ext uri="{FF2B5EF4-FFF2-40B4-BE49-F238E27FC236}">
                    <a16:creationId xmlns:a16="http://schemas.microsoft.com/office/drawing/2014/main" id="{DE1995CB-FB25-6B52-D13C-62F43D2839BB}"/>
                  </a:ext>
                </a:extLst>
              </p:cNvPr>
              <p:cNvSpPr txBox="1">
                <a:spLocks noRot="1" noChangeAspect="1" noMove="1" noResize="1" noEditPoints="1" noAdjustHandles="1" noChangeArrowheads="1" noChangeShapeType="1" noTextEdit="1"/>
              </p:cNvSpPr>
              <p:nvPr/>
            </p:nvSpPr>
            <p:spPr>
              <a:xfrm>
                <a:off x="7506930" y="2425254"/>
                <a:ext cx="370934" cy="369332"/>
              </a:xfrm>
              <a:prstGeom prst="rect">
                <a:avLst/>
              </a:prstGeom>
              <a:blipFill>
                <a:blip r:embed="rId8"/>
                <a:stretch>
                  <a:fillRect/>
                </a:stretch>
              </a:blipFill>
            </p:spPr>
            <p:txBody>
              <a:bodyPr/>
              <a:lstStyle/>
              <a:p>
                <a:r>
                  <a:rPr lang="ko-KR" altLang="en-US">
                    <a:noFill/>
                  </a:rPr>
                  <a:t> </a:t>
                </a:r>
              </a:p>
            </p:txBody>
          </p:sp>
        </mc:Fallback>
      </mc:AlternateContent>
      <p:cxnSp>
        <p:nvCxnSpPr>
          <p:cNvPr id="13" name="직선 연결선 12">
            <a:extLst>
              <a:ext uri="{FF2B5EF4-FFF2-40B4-BE49-F238E27FC236}">
                <a16:creationId xmlns:a16="http://schemas.microsoft.com/office/drawing/2014/main" id="{427F53E7-FDF1-A032-45FE-7B8875FC1C94}"/>
              </a:ext>
            </a:extLst>
          </p:cNvPr>
          <p:cNvCxnSpPr>
            <a:cxnSpLocks/>
          </p:cNvCxnSpPr>
          <p:nvPr/>
        </p:nvCxnSpPr>
        <p:spPr>
          <a:xfrm>
            <a:off x="3940278" y="2610620"/>
            <a:ext cx="0" cy="6738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직사각형 14">
                <a:extLst>
                  <a:ext uri="{FF2B5EF4-FFF2-40B4-BE49-F238E27FC236}">
                    <a16:creationId xmlns:a16="http://schemas.microsoft.com/office/drawing/2014/main" id="{B7E50C7C-DD8A-014E-8FFC-03EB7CF17B88}"/>
                  </a:ext>
                </a:extLst>
              </p:cNvPr>
              <p:cNvSpPr/>
              <p:nvPr/>
            </p:nvSpPr>
            <p:spPr>
              <a:xfrm>
                <a:off x="373626" y="2610620"/>
                <a:ext cx="3566652" cy="673820"/>
              </a:xfrm>
              <a:prstGeom prst="rect">
                <a:avLst/>
              </a:prstGeom>
              <a:solidFill>
                <a:srgbClr val="0000FF">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ko-KR" b="0" i="1" smtClean="0">
                        <a:solidFill>
                          <a:schemeClr val="tx1"/>
                        </a:solidFill>
                        <a:latin typeface="Cambria Math" panose="02040503050406030204" pitchFamily="18" charset="0"/>
                      </a:rPr>
                      <m:t>𝑘</m:t>
                    </m:r>
                    <m:r>
                      <a:rPr lang="en-US" altLang="ko-KR" b="0" i="1" smtClean="0">
                        <a:solidFill>
                          <a:schemeClr val="tx1"/>
                        </a:solidFill>
                        <a:latin typeface="Cambria Math" panose="02040503050406030204" pitchFamily="18" charset="0"/>
                      </a:rPr>
                      <m:t>&lt;</m:t>
                    </m:r>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𝑘</m:t>
                        </m:r>
                      </m:e>
                      <m:sub>
                        <m:r>
                          <a:rPr lang="en-US" altLang="ko-KR" b="0" i="1" smtClean="0">
                            <a:solidFill>
                              <a:schemeClr val="tx1"/>
                            </a:solidFill>
                            <a:latin typeface="Cambria Math" panose="02040503050406030204" pitchFamily="18" charset="0"/>
                          </a:rPr>
                          <m:t>𝐽</m:t>
                        </m:r>
                      </m:sub>
                    </m:sSub>
                  </m:oMath>
                </a14:m>
                <a:r>
                  <a:rPr lang="ko-KR" altLang="en-US" dirty="0">
                    <a:solidFill>
                      <a:schemeClr val="tx1"/>
                    </a:solidFill>
                  </a:rPr>
                  <a:t> </a:t>
                </a:r>
                <a:r>
                  <a:rPr lang="en-US" altLang="ko-KR" dirty="0">
                    <a:solidFill>
                      <a:schemeClr val="tx1"/>
                    </a:solidFill>
                  </a:rPr>
                  <a:t>: Behaving like CDM</a:t>
                </a:r>
                <a:endParaRPr lang="ko-KR" altLang="en-US" dirty="0">
                  <a:solidFill>
                    <a:schemeClr val="tx1"/>
                  </a:solidFill>
                </a:endParaRPr>
              </a:p>
            </p:txBody>
          </p:sp>
        </mc:Choice>
        <mc:Fallback xmlns="">
          <p:sp>
            <p:nvSpPr>
              <p:cNvPr id="15" name="직사각형 14">
                <a:extLst>
                  <a:ext uri="{FF2B5EF4-FFF2-40B4-BE49-F238E27FC236}">
                    <a16:creationId xmlns:a16="http://schemas.microsoft.com/office/drawing/2014/main" id="{B7E50C7C-DD8A-014E-8FFC-03EB7CF17B88}"/>
                  </a:ext>
                </a:extLst>
              </p:cNvPr>
              <p:cNvSpPr>
                <a:spLocks noRot="1" noChangeAspect="1" noMove="1" noResize="1" noEditPoints="1" noAdjustHandles="1" noChangeArrowheads="1" noChangeShapeType="1" noTextEdit="1"/>
              </p:cNvSpPr>
              <p:nvPr/>
            </p:nvSpPr>
            <p:spPr>
              <a:xfrm>
                <a:off x="373626" y="2610620"/>
                <a:ext cx="3566652" cy="673820"/>
              </a:xfrm>
              <a:prstGeom prst="rect">
                <a:avLst/>
              </a:prstGeom>
              <a:blipFill>
                <a:blip r:embed="rId9"/>
                <a:stretch>
                  <a:fillRect/>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직사각형 15">
                <a:extLst>
                  <a:ext uri="{FF2B5EF4-FFF2-40B4-BE49-F238E27FC236}">
                    <a16:creationId xmlns:a16="http://schemas.microsoft.com/office/drawing/2014/main" id="{62012031-35BE-5B02-44F6-34C00ABFB4AF}"/>
                  </a:ext>
                </a:extLst>
              </p:cNvPr>
              <p:cNvSpPr/>
              <p:nvPr/>
            </p:nvSpPr>
            <p:spPr>
              <a:xfrm>
                <a:off x="3940275" y="2610620"/>
                <a:ext cx="3566651" cy="673820"/>
              </a:xfrm>
              <a:prstGeom prst="rect">
                <a:avLst/>
              </a:prstGeom>
              <a:solidFill>
                <a:srgbClr val="FF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ko-KR" b="0" i="1" smtClean="0">
                        <a:solidFill>
                          <a:schemeClr val="tx1"/>
                        </a:solidFill>
                        <a:latin typeface="Cambria Math" panose="02040503050406030204" pitchFamily="18" charset="0"/>
                      </a:rPr>
                      <m:t>𝑘</m:t>
                    </m:r>
                    <m:r>
                      <a:rPr lang="en-US" altLang="ko-KR" b="0" i="1" smtClean="0">
                        <a:solidFill>
                          <a:schemeClr val="tx1"/>
                        </a:solidFill>
                        <a:latin typeface="Cambria Math" panose="02040503050406030204" pitchFamily="18" charset="0"/>
                      </a:rPr>
                      <m:t>&gt;</m:t>
                    </m:r>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𝑘</m:t>
                        </m:r>
                      </m:e>
                      <m:sub>
                        <m:r>
                          <a:rPr lang="en-US" altLang="ko-KR" b="0" i="1" smtClean="0">
                            <a:solidFill>
                              <a:schemeClr val="tx1"/>
                            </a:solidFill>
                            <a:latin typeface="Cambria Math" panose="02040503050406030204" pitchFamily="18" charset="0"/>
                          </a:rPr>
                          <m:t>𝐽</m:t>
                        </m:r>
                      </m:sub>
                    </m:sSub>
                  </m:oMath>
                </a14:m>
                <a:r>
                  <a:rPr lang="ko-KR" altLang="en-US" dirty="0">
                    <a:solidFill>
                      <a:schemeClr val="tx1"/>
                    </a:solidFill>
                  </a:rPr>
                  <a:t> </a:t>
                </a:r>
                <a:r>
                  <a:rPr lang="en-US" altLang="ko-KR" dirty="0">
                    <a:solidFill>
                      <a:schemeClr val="tx1"/>
                    </a:solidFill>
                  </a:rPr>
                  <a:t>: Suppressing structures</a:t>
                </a:r>
                <a:endParaRPr lang="ko-KR" altLang="en-US" dirty="0">
                  <a:solidFill>
                    <a:schemeClr val="tx1"/>
                  </a:solidFill>
                </a:endParaRPr>
              </a:p>
            </p:txBody>
          </p:sp>
        </mc:Choice>
        <mc:Fallback xmlns="">
          <p:sp>
            <p:nvSpPr>
              <p:cNvPr id="16" name="직사각형 15">
                <a:extLst>
                  <a:ext uri="{FF2B5EF4-FFF2-40B4-BE49-F238E27FC236}">
                    <a16:creationId xmlns:a16="http://schemas.microsoft.com/office/drawing/2014/main" id="{62012031-35BE-5B02-44F6-34C00ABFB4AF}"/>
                  </a:ext>
                </a:extLst>
              </p:cNvPr>
              <p:cNvSpPr>
                <a:spLocks noRot="1" noChangeAspect="1" noMove="1" noResize="1" noEditPoints="1" noAdjustHandles="1" noChangeArrowheads="1" noChangeShapeType="1" noTextEdit="1"/>
              </p:cNvSpPr>
              <p:nvPr/>
            </p:nvSpPr>
            <p:spPr>
              <a:xfrm>
                <a:off x="3940275" y="2610620"/>
                <a:ext cx="3566651" cy="673820"/>
              </a:xfrm>
              <a:prstGeom prst="rect">
                <a:avLst/>
              </a:prstGeom>
              <a:blipFill>
                <a:blip r:embed="rId10"/>
                <a:stretch>
                  <a:fillRect/>
                </a:stretch>
              </a:blipFill>
              <a:ln>
                <a:noFill/>
              </a:ln>
            </p:spPr>
            <p:txBody>
              <a:bodyPr/>
              <a:lstStyle/>
              <a:p>
                <a:r>
                  <a:rPr lang="ko-KR" altLang="en-US">
                    <a:noFill/>
                  </a:rPr>
                  <a:t> </a:t>
                </a:r>
              </a:p>
            </p:txBody>
          </p:sp>
        </mc:Fallback>
      </mc:AlternateContent>
      <p:sp>
        <p:nvSpPr>
          <p:cNvPr id="20" name="사각형: 둥근 모서리 19">
            <a:extLst>
              <a:ext uri="{FF2B5EF4-FFF2-40B4-BE49-F238E27FC236}">
                <a16:creationId xmlns:a16="http://schemas.microsoft.com/office/drawing/2014/main" id="{21DA9DF1-32E2-7C78-0C70-88C1DB524136}"/>
              </a:ext>
            </a:extLst>
          </p:cNvPr>
          <p:cNvSpPr/>
          <p:nvPr/>
        </p:nvSpPr>
        <p:spPr>
          <a:xfrm>
            <a:off x="3980098" y="1681316"/>
            <a:ext cx="2310580" cy="845574"/>
          </a:xfrm>
          <a:prstGeom prst="roundRect">
            <a:avLst/>
          </a:prstGeom>
          <a:solidFill>
            <a:srgbClr val="FFFFFF">
              <a:alpha val="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1469607A-97DC-3511-6828-CC2E7ABA9EF2}"/>
              </a:ext>
            </a:extLst>
          </p:cNvPr>
          <p:cNvSpPr txBox="1"/>
          <p:nvPr/>
        </p:nvSpPr>
        <p:spPr>
          <a:xfrm>
            <a:off x="9836547" y="3228276"/>
            <a:ext cx="2303296" cy="307777"/>
          </a:xfrm>
          <a:prstGeom prst="rect">
            <a:avLst/>
          </a:prstGeom>
          <a:solidFill>
            <a:srgbClr val="FFFFFF">
              <a:alpha val="0"/>
            </a:srgbClr>
          </a:solidFill>
        </p:spPr>
        <p:txBody>
          <a:bodyPr wrap="square" rtlCol="0">
            <a:spAutoFit/>
          </a:bodyPr>
          <a:lstStyle/>
          <a:p>
            <a:r>
              <a:rPr lang="en-US" altLang="ko-KR" sz="1400" dirty="0">
                <a:latin typeface="Arial" panose="020B0604020202020204" pitchFamily="34" charset="0"/>
                <a:cs typeface="Arial" panose="020B0604020202020204" pitchFamily="34" charset="0"/>
              </a:rPr>
              <a:t>[Produced by </a:t>
            </a:r>
            <a:r>
              <a:rPr lang="en-US" altLang="ko-KR" sz="1400" dirty="0" err="1">
                <a:latin typeface="Arial" panose="020B0604020202020204" pitchFamily="34" charset="0"/>
                <a:cs typeface="Arial" panose="020B0604020202020204" pitchFamily="34" charset="0"/>
              </a:rPr>
              <a:t>AxionCAMB</a:t>
            </a:r>
            <a:r>
              <a:rPr lang="en-US" altLang="ko-KR" sz="1400" dirty="0">
                <a:latin typeface="Arial" panose="020B0604020202020204" pitchFamily="34" charset="0"/>
                <a:cs typeface="Arial" panose="020B0604020202020204" pitchFamily="34" charset="0"/>
              </a:rPr>
              <a:t>]</a:t>
            </a:r>
            <a:endParaRPr lang="ko-KR" altLang="en-US"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598DB5D-A0E9-59CC-D62A-38CF7A248604}"/>
              </a:ext>
            </a:extLst>
          </p:cNvPr>
          <p:cNvSpPr txBox="1"/>
          <p:nvPr/>
        </p:nvSpPr>
        <p:spPr>
          <a:xfrm>
            <a:off x="4581793" y="6047276"/>
            <a:ext cx="1514205" cy="307777"/>
          </a:xfrm>
          <a:prstGeom prst="rect">
            <a:avLst/>
          </a:prstGeom>
          <a:solidFill>
            <a:srgbClr val="FFFFFF">
              <a:alpha val="0"/>
            </a:srgbClr>
          </a:solidFill>
        </p:spPr>
        <p:txBody>
          <a:bodyPr wrap="square" rtlCol="0">
            <a:spAutoFit/>
          </a:bodyPr>
          <a:lstStyle/>
          <a:p>
            <a:r>
              <a:rPr lang="en-US" altLang="ko-KR" sz="1400" dirty="0">
                <a:latin typeface="Arial" panose="020B0604020202020204" pitchFamily="34" charset="0"/>
                <a:cs typeface="Arial" panose="020B0604020202020204" pitchFamily="34" charset="0"/>
              </a:rPr>
              <a:t>[Lee 2310.01442]</a:t>
            </a:r>
            <a:endParaRPr lang="ko-KR" altLang="en-US" sz="1400"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FA1BF2DB-48EB-BDDF-DB50-B8506E6A5DE8}"/>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8" name="직사각형 17">
            <a:extLst>
              <a:ext uri="{FF2B5EF4-FFF2-40B4-BE49-F238E27FC236}">
                <a16:creationId xmlns:a16="http://schemas.microsoft.com/office/drawing/2014/main" id="{0A9B2A29-60E5-61D7-8B7B-B17A1854EA66}"/>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9" name="TextBox 18">
            <a:extLst>
              <a:ext uri="{FF2B5EF4-FFF2-40B4-BE49-F238E27FC236}">
                <a16:creationId xmlns:a16="http://schemas.microsoft.com/office/drawing/2014/main" id="{4E2223A8-C586-98B7-E006-587D5F9EB7FB}"/>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7544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8D2ED-6FBE-7831-5EE1-0709B854B3F9}"/>
            </a:ext>
          </a:extLst>
        </p:cNvPr>
        <p:cNvGrpSpPr/>
        <p:nvPr/>
      </p:nvGrpSpPr>
      <p:grpSpPr>
        <a:xfrm>
          <a:off x="0" y="0"/>
          <a:ext cx="0" cy="0"/>
          <a:chOff x="0" y="0"/>
          <a:chExt cx="0" cy="0"/>
        </a:xfrm>
      </p:grpSpPr>
      <p:pic>
        <p:nvPicPr>
          <p:cNvPr id="9" name="그림 8" descr="텍스트, 라인, 도표, 그래프이(가) 표시된 사진&#10;&#10;AI 생성 콘텐츠는 정확하지 않을 수 있습니다.">
            <a:extLst>
              <a:ext uri="{FF2B5EF4-FFF2-40B4-BE49-F238E27FC236}">
                <a16:creationId xmlns:a16="http://schemas.microsoft.com/office/drawing/2014/main" id="{90D72404-32F2-2BAD-024A-56C05B4B7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833" y="3037258"/>
            <a:ext cx="4780940" cy="3596143"/>
          </a:xfrm>
          <a:prstGeom prst="rect">
            <a:avLst/>
          </a:prstGeom>
        </p:spPr>
      </p:pic>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707453EB-E752-714C-5A3F-4DDDFADED045}"/>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cs typeface="Arial" panose="020B0604020202020204" pitchFamily="34" charset="0"/>
                  </a:rPr>
                  <a:t>Jeans Instability : </a:t>
                </a:r>
                <a14:m>
                  <m:oMath xmlns:m="http://schemas.openxmlformats.org/officeDocument/2006/math">
                    <m:r>
                      <a:rPr lang="en-US" altLang="ko-KR" sz="4000" b="1" i="1" smtClean="0">
                        <a:latin typeface="Cambria Math" panose="02040503050406030204" pitchFamily="18" charset="0"/>
                        <a:cs typeface="Arial" panose="020B0604020202020204" pitchFamily="34" charset="0"/>
                      </a:rPr>
                      <m:t>𝝀</m:t>
                    </m:r>
                    <m:r>
                      <a:rPr lang="en-US" altLang="ko-KR" sz="4000" b="1" i="1" smtClean="0">
                        <a:latin typeface="Cambria Math" panose="02040503050406030204" pitchFamily="18" charset="0"/>
                        <a:cs typeface="Arial" panose="020B0604020202020204" pitchFamily="34" charset="0"/>
                      </a:rPr>
                      <m:t>&gt;</m:t>
                    </m:r>
                    <m:r>
                      <a:rPr lang="en-US" altLang="ko-KR" sz="4000" b="1" i="1" smtClean="0">
                        <a:latin typeface="Cambria Math" panose="02040503050406030204" pitchFamily="18" charset="0"/>
                        <a:cs typeface="Arial" panose="020B0604020202020204" pitchFamily="34" charset="0"/>
                      </a:rPr>
                      <m:t>𝟎</m:t>
                    </m:r>
                  </m:oMath>
                </a14:m>
                <a:endParaRPr lang="ko-KR" altLang="en-US" sz="4000" b="1" dirty="0">
                  <a:latin typeface="Grandview" panose="020B0502040204020203" pitchFamily="34" charset="0"/>
                  <a:cs typeface="Arial" panose="020B0604020202020204" pitchFamily="34" charset="0"/>
                </a:endParaRPr>
              </a:p>
            </p:txBody>
          </p:sp>
        </mc:Choice>
        <mc:Fallback xmlns="">
          <p:sp>
            <p:nvSpPr>
              <p:cNvPr id="2" name="제목 1">
                <a:extLst>
                  <a:ext uri="{FF2B5EF4-FFF2-40B4-BE49-F238E27FC236}">
                    <a16:creationId xmlns:a16="http://schemas.microsoft.com/office/drawing/2014/main" id="{707453EB-E752-714C-5A3F-4DDDFADED045}"/>
                  </a:ext>
                </a:extLst>
              </p:cNvPr>
              <p:cNvSpPr>
                <a:spLocks noGrp="1" noRot="1" noChangeAspect="1" noMove="1" noResize="1" noEditPoints="1" noAdjustHandles="1" noChangeArrowheads="1" noChangeShapeType="1" noTextEdit="1"/>
              </p:cNvSpPr>
              <p:nvPr>
                <p:ph type="title"/>
              </p:nvPr>
            </p:nvSpPr>
            <p:spPr>
              <a:xfrm>
                <a:off x="1070517" y="384558"/>
                <a:ext cx="10050966" cy="956847"/>
              </a:xfrm>
              <a:blipFill>
                <a:blip r:embed="rId4"/>
                <a:stretch>
                  <a:fillRect t="-1911" b="-1019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내용 개체 틀 2">
                <a:extLst>
                  <a:ext uri="{FF2B5EF4-FFF2-40B4-BE49-F238E27FC236}">
                    <a16:creationId xmlns:a16="http://schemas.microsoft.com/office/drawing/2014/main" id="{8321F215-7EC9-6B63-ABC1-57453B8830B7}"/>
                  </a:ext>
                </a:extLst>
              </p:cNvPr>
              <p:cNvSpPr txBox="1">
                <a:spLocks/>
              </p:cNvSpPr>
              <p:nvPr/>
            </p:nvSpPr>
            <p:spPr>
              <a:xfrm>
                <a:off x="373626" y="1341404"/>
                <a:ext cx="5854454" cy="1293641"/>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f>
                        <m:fPr>
                          <m:ctrlPr>
                            <a:rPr lang="en-US" altLang="ko-KR" sz="2000" i="1" smtClean="0">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𝛿</m:t>
                          </m:r>
                        </m:num>
                        <m:den>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𝑡</m:t>
                              </m:r>
                            </m:e>
                            <m:sup>
                              <m:r>
                                <a:rPr lang="en-US" altLang="ko-KR" sz="2000" i="1">
                                  <a:latin typeface="Cambria Math" panose="02040503050406030204" pitchFamily="18" charset="0"/>
                                </a:rPr>
                                <m:t>2</m:t>
                              </m:r>
                            </m:sup>
                          </m:sSup>
                        </m:den>
                      </m:f>
                      <m:r>
                        <a:rPr lang="en-US" altLang="ko-KR" sz="2000" b="0" i="1" smtClean="0">
                          <a:latin typeface="Cambria Math" panose="02040503050406030204" pitchFamily="18" charset="0"/>
                        </a:rPr>
                        <m:t>+2</m:t>
                      </m:r>
                      <m:r>
                        <a:rPr lang="en-US" altLang="ko-KR" sz="2000" b="0" i="1" smtClean="0">
                          <a:latin typeface="Cambria Math" panose="02040503050406030204" pitchFamily="18" charset="0"/>
                        </a:rPr>
                        <m:t>𝐻</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𝜕𝛿</m:t>
                          </m:r>
                        </m:num>
                        <m:den>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𝑡</m:t>
                          </m:r>
                        </m:den>
                      </m:f>
                      <m:r>
                        <a:rPr lang="en-US" altLang="ko-KR" sz="2000" i="1">
                          <a:latin typeface="Cambria Math" panose="02040503050406030204" pitchFamily="18" charset="0"/>
                        </a:rPr>
                        <m:t>+</m:t>
                      </m:r>
                      <m:d>
                        <m:dPr>
                          <m:ctrlPr>
                            <a:rPr lang="en-US" altLang="ko-KR" sz="2000" b="0" i="1" smtClean="0">
                              <a:latin typeface="Cambria Math" panose="02040503050406030204" pitchFamily="18" charset="0"/>
                            </a:rPr>
                          </m:ctrlPr>
                        </m:dPr>
                        <m:e>
                          <m:f>
                            <m:fPr>
                              <m:ctrlPr>
                                <a:rPr lang="en-US" altLang="ko-KR" sz="2000" i="1" smtClean="0">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ℏ</m:t>
                                  </m:r>
                                </m:e>
                                <m:sup>
                                  <m:r>
                                    <a:rPr lang="en-US" altLang="ko-KR" sz="2000" i="1">
                                      <a:latin typeface="Cambria Math" panose="02040503050406030204" pitchFamily="18" charset="0"/>
                                    </a:rPr>
                                    <m:t>2</m:t>
                                  </m:r>
                                </m:sup>
                              </m:sSup>
                            </m:num>
                            <m:den>
                              <m:r>
                                <a:rPr lang="en-US" altLang="ko-KR" sz="2000" i="1">
                                  <a:latin typeface="Cambria Math" panose="02040503050406030204" pitchFamily="18" charset="0"/>
                                </a:rPr>
                                <m:t>4</m:t>
                              </m:r>
                              <m:sSubSup>
                                <m:sSubSupPr>
                                  <m:ctrlPr>
                                    <a:rPr lang="en-US" altLang="ko-KR" sz="2000" i="1">
                                      <a:latin typeface="Cambria Math" panose="02040503050406030204" pitchFamily="18" charset="0"/>
                                    </a:rPr>
                                  </m:ctrlPr>
                                </m:sSubSup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up>
                                  <m:r>
                                    <a:rPr lang="en-US" altLang="ko-KR" sz="2000" i="1">
                                      <a:latin typeface="Cambria Math" panose="02040503050406030204" pitchFamily="18" charset="0"/>
                                    </a:rPr>
                                    <m:t>2</m:t>
                                  </m:r>
                                </m:sup>
                              </m:sSubSup>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𝑎</m:t>
                                  </m:r>
                                </m:e>
                                <m:sup>
                                  <m:r>
                                    <a:rPr lang="en-US" altLang="ko-KR" sz="2000" b="0" i="1" smtClean="0">
                                      <a:latin typeface="Cambria Math" panose="02040503050406030204" pitchFamily="18" charset="0"/>
                                    </a:rPr>
                                    <m:t>4</m:t>
                                  </m:r>
                                </m:sup>
                              </m:sSup>
                            </m:den>
                          </m:f>
                          <m:sSup>
                            <m:sSupPr>
                              <m:ctrlPr>
                                <a:rPr lang="en-US" altLang="ko-KR" sz="2000" i="1">
                                  <a:latin typeface="Cambria Math" panose="02040503050406030204" pitchFamily="18" charset="0"/>
                                </a:rPr>
                              </m:ctrlPr>
                            </m:sSupPr>
                            <m:e>
                              <m:r>
                                <a:rPr lang="en-US" altLang="ko-KR" sz="2000" b="0" i="1" smtClean="0">
                                  <a:latin typeface="Cambria Math" panose="02040503050406030204" pitchFamily="18" charset="0"/>
                                </a:rPr>
                                <m:t>𝑘</m:t>
                              </m:r>
                            </m:e>
                            <m:sup>
                              <m:r>
                                <a:rPr lang="en-US" altLang="ko-KR" sz="2000" i="1">
                                  <a:latin typeface="Cambria Math" panose="02040503050406030204" pitchFamily="18" charset="0"/>
                                </a:rPr>
                                <m:t>4</m:t>
                              </m:r>
                            </m:sup>
                          </m:sSup>
                          <m:r>
                            <a:rPr lang="en-US" altLang="ko-KR" sz="2000" b="0" i="1" smtClean="0">
                              <a:latin typeface="Cambria Math" panose="02040503050406030204" pitchFamily="18" charset="0"/>
                            </a:rPr>
                            <m:t>+</m:t>
                          </m:r>
                          <m:sSubSup>
                            <m:sSubSupPr>
                              <m:ctrlPr>
                                <a:rPr lang="en-US" altLang="ko-KR" sz="2000" b="0" i="1" smtClean="0">
                                  <a:latin typeface="Cambria Math" panose="02040503050406030204" pitchFamily="18" charset="0"/>
                                </a:rPr>
                              </m:ctrlPr>
                            </m:sSubSupPr>
                            <m:e>
                              <m:r>
                                <a:rPr lang="en-US" altLang="ko-KR" sz="2000" b="0" i="1" smtClean="0">
                                  <a:latin typeface="Cambria Math" panose="02040503050406030204" pitchFamily="18" charset="0"/>
                                </a:rPr>
                                <m:t>𝑐</m:t>
                              </m:r>
                            </m:e>
                            <m:sub>
                              <m:r>
                                <a:rPr lang="en-US" altLang="ko-KR" sz="2000" b="0" i="1" smtClean="0">
                                  <a:latin typeface="Cambria Math" panose="02040503050406030204" pitchFamily="18" charset="0"/>
                                </a:rPr>
                                <m:t>𝑠</m:t>
                              </m:r>
                            </m:sub>
                            <m:sup>
                              <m:r>
                                <a:rPr lang="en-US" altLang="ko-KR" sz="2000" b="0" i="1" smtClean="0">
                                  <a:latin typeface="Cambria Math" panose="02040503050406030204" pitchFamily="18" charset="0"/>
                                </a:rPr>
                                <m:t>2</m:t>
                              </m:r>
                            </m:sup>
                          </m:sSubSup>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𝑘</m:t>
                              </m:r>
                            </m:e>
                            <m:sup>
                              <m:r>
                                <a:rPr lang="en-US" altLang="ko-KR" sz="2000" b="0" i="1" smtClean="0">
                                  <a:latin typeface="Cambria Math" panose="02040503050406030204" pitchFamily="18" charset="0"/>
                                </a:rPr>
                                <m:t>2</m:t>
                              </m:r>
                            </m:sup>
                          </m:sSup>
                          <m:r>
                            <a:rPr lang="en-US" altLang="ko-KR" sz="2000" i="1">
                              <a:latin typeface="Cambria Math" panose="02040503050406030204" pitchFamily="18" charset="0"/>
                            </a:rPr>
                            <m:t>−4</m:t>
                          </m:r>
                          <m:r>
                            <a:rPr lang="en-US" altLang="ko-KR" sz="2000" i="1">
                              <a:latin typeface="Cambria Math" panose="02040503050406030204" pitchFamily="18" charset="0"/>
                            </a:rPr>
                            <m:t>𝜋</m:t>
                          </m:r>
                          <m:r>
                            <a:rPr lang="en-US" altLang="ko-KR" sz="2000" i="1">
                              <a:latin typeface="Cambria Math" panose="02040503050406030204" pitchFamily="18" charset="0"/>
                            </a:rPr>
                            <m:t>𝐺</m:t>
                          </m:r>
                          <m:r>
                            <a:rPr lang="en-US" altLang="ko-KR" sz="2000" i="1">
                              <a:latin typeface="Cambria Math" panose="02040503050406030204" pitchFamily="18" charset="0"/>
                            </a:rPr>
                            <m:t>𝜌</m:t>
                          </m:r>
                        </m:e>
                      </m:d>
                      <m:r>
                        <a:rPr lang="en-US" altLang="ko-KR" sz="2000" i="1">
                          <a:latin typeface="Cambria Math" panose="02040503050406030204" pitchFamily="18" charset="0"/>
                        </a:rPr>
                        <m:t>𝛿</m:t>
                      </m:r>
                      <m:r>
                        <a:rPr lang="en-US" altLang="ko-KR" sz="2000" i="1">
                          <a:latin typeface="Cambria Math" panose="02040503050406030204" pitchFamily="18" charset="0"/>
                        </a:rPr>
                        <m:t>=0</m:t>
                      </m:r>
                    </m:oMath>
                  </m:oMathPara>
                </a14:m>
                <a:endParaRPr lang="en-US" altLang="ko-KR" sz="2000" dirty="0"/>
              </a:p>
            </p:txBody>
          </p:sp>
        </mc:Choice>
        <mc:Fallback xmlns="">
          <p:sp>
            <p:nvSpPr>
              <p:cNvPr id="8" name="내용 개체 틀 2">
                <a:extLst>
                  <a:ext uri="{FF2B5EF4-FFF2-40B4-BE49-F238E27FC236}">
                    <a16:creationId xmlns:a16="http://schemas.microsoft.com/office/drawing/2014/main" id="{8321F215-7EC9-6B63-ABC1-57453B8830B7}"/>
                  </a:ext>
                </a:extLst>
              </p:cNvPr>
              <p:cNvSpPr txBox="1">
                <a:spLocks noRot="1" noChangeAspect="1" noMove="1" noResize="1" noEditPoints="1" noAdjustHandles="1" noChangeArrowheads="1" noChangeShapeType="1" noTextEdit="1"/>
              </p:cNvSpPr>
              <p:nvPr/>
            </p:nvSpPr>
            <p:spPr>
              <a:xfrm>
                <a:off x="373626" y="1341404"/>
                <a:ext cx="5854454" cy="1293641"/>
              </a:xfrm>
              <a:prstGeom prst="rect">
                <a:avLst/>
              </a:prstGeom>
              <a:blipFill>
                <a:blip r:embed="rId5"/>
                <a:stretch>
                  <a:fillRect/>
                </a:stretch>
              </a:blipFill>
            </p:spPr>
            <p:txBody>
              <a:bodyPr/>
              <a:lstStyle/>
              <a:p>
                <a:r>
                  <a:rPr lang="ko-KR" altLang="en-US">
                    <a:noFill/>
                  </a:rPr>
                  <a:t> </a:t>
                </a:r>
              </a:p>
            </p:txBody>
          </p:sp>
        </mc:Fallback>
      </mc:AlternateContent>
      <p:sp>
        <p:nvSpPr>
          <p:cNvPr id="20" name="사각형: 둥근 모서리 19">
            <a:extLst>
              <a:ext uri="{FF2B5EF4-FFF2-40B4-BE49-F238E27FC236}">
                <a16:creationId xmlns:a16="http://schemas.microsoft.com/office/drawing/2014/main" id="{ACF46132-3187-7E60-36A3-B7D1AF2F58CD}"/>
              </a:ext>
            </a:extLst>
          </p:cNvPr>
          <p:cNvSpPr/>
          <p:nvPr/>
        </p:nvSpPr>
        <p:spPr>
          <a:xfrm>
            <a:off x="2218257" y="1317076"/>
            <a:ext cx="3182702" cy="845574"/>
          </a:xfrm>
          <a:prstGeom prst="roundRect">
            <a:avLst/>
          </a:prstGeom>
          <a:solidFill>
            <a:srgbClr val="FFFFFF">
              <a:alpha val="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TextBox 20">
            <a:extLst>
              <a:ext uri="{FF2B5EF4-FFF2-40B4-BE49-F238E27FC236}">
                <a16:creationId xmlns:a16="http://schemas.microsoft.com/office/drawing/2014/main" id="{7A85C604-9982-D59D-65D3-680B58222FCC}"/>
              </a:ext>
            </a:extLst>
          </p:cNvPr>
          <p:cNvSpPr txBox="1"/>
          <p:nvPr/>
        </p:nvSpPr>
        <p:spPr>
          <a:xfrm>
            <a:off x="7315865" y="3886041"/>
            <a:ext cx="2879167"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Aboubrahim</a:t>
            </a:r>
            <a:r>
              <a:rPr lang="en-US" altLang="ko-KR" sz="1400" dirty="0">
                <a:latin typeface="Arial" panose="020B0604020202020204" pitchFamily="34" charset="0"/>
                <a:cs typeface="Arial" panose="020B0604020202020204" pitchFamily="34" charset="0"/>
              </a:rPr>
              <a:t> et al. 2406.19284]</a:t>
            </a:r>
            <a:endParaRPr lang="ko-KR"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내용 개체 틀 2">
                <a:extLst>
                  <a:ext uri="{FF2B5EF4-FFF2-40B4-BE49-F238E27FC236}">
                    <a16:creationId xmlns:a16="http://schemas.microsoft.com/office/drawing/2014/main" id="{89BB2A4A-A4DB-61EF-6868-670A34E21FD9}"/>
                  </a:ext>
                </a:extLst>
              </p:cNvPr>
              <p:cNvSpPr txBox="1">
                <a:spLocks/>
              </p:cNvSpPr>
              <p:nvPr/>
            </p:nvSpPr>
            <p:spPr>
              <a:xfrm>
                <a:off x="6137711" y="1546649"/>
                <a:ext cx="5519174" cy="393912"/>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ko-KR" altLang="en-US" sz="2000" dirty="0"/>
                  <a:t>⇒  </a:t>
                </a:r>
                <a:r>
                  <a:rPr lang="en-US" altLang="ko-KR" sz="2000" dirty="0"/>
                  <a:t>Larger-scale suppression more than of </a:t>
                </a:r>
                <a14:m>
                  <m:oMath xmlns:m="http://schemas.openxmlformats.org/officeDocument/2006/math">
                    <m:r>
                      <a:rPr lang="en-US" altLang="ko-KR" sz="2000" b="0" i="1" smtClean="0">
                        <a:latin typeface="Cambria Math" panose="02040503050406030204" pitchFamily="18" charset="0"/>
                      </a:rPr>
                      <m:t>𝜆</m:t>
                    </m:r>
                    <m:r>
                      <a:rPr lang="en-US" altLang="ko-KR" sz="2000" b="0" i="1" smtClean="0">
                        <a:latin typeface="Cambria Math" panose="02040503050406030204" pitchFamily="18" charset="0"/>
                      </a:rPr>
                      <m:t>=0</m:t>
                    </m:r>
                  </m:oMath>
                </a14:m>
                <a:endParaRPr lang="en-US" altLang="ko-KR" sz="2000" dirty="0"/>
              </a:p>
            </p:txBody>
          </p:sp>
        </mc:Choice>
        <mc:Fallback xmlns="">
          <p:sp>
            <p:nvSpPr>
              <p:cNvPr id="10" name="내용 개체 틀 2">
                <a:extLst>
                  <a:ext uri="{FF2B5EF4-FFF2-40B4-BE49-F238E27FC236}">
                    <a16:creationId xmlns:a16="http://schemas.microsoft.com/office/drawing/2014/main" id="{89BB2A4A-A4DB-61EF-6868-670A34E21FD9}"/>
                  </a:ext>
                </a:extLst>
              </p:cNvPr>
              <p:cNvSpPr txBox="1">
                <a:spLocks noRot="1" noChangeAspect="1" noMove="1" noResize="1" noEditPoints="1" noAdjustHandles="1" noChangeArrowheads="1" noChangeShapeType="1" noTextEdit="1"/>
              </p:cNvSpPr>
              <p:nvPr/>
            </p:nvSpPr>
            <p:spPr>
              <a:xfrm>
                <a:off x="6137711" y="1546649"/>
                <a:ext cx="5519174" cy="393912"/>
              </a:xfrm>
              <a:prstGeom prst="rect">
                <a:avLst/>
              </a:prstGeom>
              <a:blipFill>
                <a:blip r:embed="rId6"/>
                <a:stretch>
                  <a:fillRect l="-1215" t="-20313" b="-2187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내용 개체 틀 2">
                <a:extLst>
                  <a:ext uri="{FF2B5EF4-FFF2-40B4-BE49-F238E27FC236}">
                    <a16:creationId xmlns:a16="http://schemas.microsoft.com/office/drawing/2014/main" id="{460FA69C-16FB-A126-DCB2-C2A010C2E665}"/>
                  </a:ext>
                </a:extLst>
              </p:cNvPr>
              <p:cNvSpPr txBox="1">
                <a:spLocks/>
              </p:cNvSpPr>
              <p:nvPr/>
            </p:nvSpPr>
            <p:spPr>
              <a:xfrm>
                <a:off x="373626" y="2274238"/>
                <a:ext cx="11283259" cy="543834"/>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t>Strong </a:t>
                </a:r>
                <a14:m>
                  <m:oMath xmlns:m="http://schemas.openxmlformats.org/officeDocument/2006/math">
                    <m:r>
                      <a:rPr lang="en-US" altLang="ko-KR" sz="2000" b="0" i="1" smtClean="0">
                        <a:latin typeface="Cambria Math" panose="02040503050406030204" pitchFamily="18" charset="0"/>
                      </a:rPr>
                      <m:t>𝜆</m:t>
                    </m:r>
                  </m:oMath>
                </a14:m>
                <a:r>
                  <a:rPr lang="ko-KR" altLang="en-US" sz="2000" dirty="0"/>
                  <a:t> ⇒ </a:t>
                </a:r>
                <a:r>
                  <a:rPr lang="en-US" altLang="ko-KR" sz="2000" dirty="0"/>
                  <a:t>All typical scales of the system is determined by </a:t>
                </a:r>
                <a14:m>
                  <m:oMath xmlns:m="http://schemas.openxmlformats.org/officeDocument/2006/math">
                    <m:sSub>
                      <m:sSubPr>
                        <m:ctrlPr>
                          <a:rPr lang="en-US" altLang="ko-KR" sz="2000" i="1" smtClean="0">
                            <a:solidFill>
                              <a:srgbClr val="0000FF"/>
                            </a:solidFill>
                            <a:latin typeface="Cambria Math" panose="02040503050406030204" pitchFamily="18" charset="0"/>
                          </a:rPr>
                        </m:ctrlPr>
                      </m:sSubPr>
                      <m:e>
                        <m:acc>
                          <m:accPr>
                            <m:chr m:val="̃"/>
                            <m:ctrlPr>
                              <a:rPr lang="en-US" altLang="ko-KR" sz="2000" b="0" i="1" smtClean="0">
                                <a:solidFill>
                                  <a:srgbClr val="0000FF"/>
                                </a:solidFill>
                                <a:latin typeface="Cambria Math" panose="02040503050406030204" pitchFamily="18" charset="0"/>
                              </a:rPr>
                            </m:ctrlPr>
                          </m:accPr>
                          <m:e>
                            <m:r>
                              <a:rPr lang="en-US" altLang="ko-KR" sz="2000" i="1">
                                <a:solidFill>
                                  <a:srgbClr val="0000FF"/>
                                </a:solidFill>
                                <a:latin typeface="Cambria Math" panose="02040503050406030204" pitchFamily="18" charset="0"/>
                              </a:rPr>
                              <m:t>𝑚</m:t>
                            </m:r>
                          </m:e>
                        </m:acc>
                      </m:e>
                      <m:sub>
                        <m:r>
                          <a:rPr lang="en-US" altLang="ko-KR" sz="2000" i="1">
                            <a:solidFill>
                              <a:srgbClr val="0000FF"/>
                            </a:solidFill>
                            <a:latin typeface="Cambria Math" panose="02040503050406030204" pitchFamily="18" charset="0"/>
                          </a:rPr>
                          <m:t>𝜙</m:t>
                        </m:r>
                      </m:sub>
                    </m:sSub>
                    <m:r>
                      <a:rPr lang="en-US" altLang="ko-KR" sz="2000" b="0" i="1" smtClean="0">
                        <a:solidFill>
                          <a:srgbClr val="0000FF"/>
                        </a:solidFill>
                        <a:latin typeface="Cambria Math" panose="02040503050406030204" pitchFamily="18" charset="0"/>
                      </a:rPr>
                      <m:t>≡</m:t>
                    </m:r>
                    <m:sSub>
                      <m:sSubPr>
                        <m:ctrlPr>
                          <a:rPr lang="en-US" altLang="ko-KR" sz="2000" b="0" i="1" smtClean="0">
                            <a:solidFill>
                              <a:srgbClr val="0000FF"/>
                            </a:solidFill>
                            <a:latin typeface="Cambria Math" panose="02040503050406030204" pitchFamily="18" charset="0"/>
                          </a:rPr>
                        </m:ctrlPr>
                      </m:sSubPr>
                      <m:e>
                        <m:r>
                          <a:rPr lang="en-US" altLang="ko-KR" sz="2000" b="0" i="1" smtClean="0">
                            <a:solidFill>
                              <a:srgbClr val="0000FF"/>
                            </a:solidFill>
                            <a:latin typeface="Cambria Math" panose="02040503050406030204" pitchFamily="18" charset="0"/>
                          </a:rPr>
                          <m:t>𝑚</m:t>
                        </m:r>
                      </m:e>
                      <m:sub>
                        <m:r>
                          <a:rPr lang="en-US" altLang="ko-KR" sz="2000" b="0" i="1" smtClean="0">
                            <a:solidFill>
                              <a:srgbClr val="0000FF"/>
                            </a:solidFill>
                            <a:latin typeface="Cambria Math" panose="02040503050406030204" pitchFamily="18" charset="0"/>
                          </a:rPr>
                          <m:t>𝜙</m:t>
                        </m:r>
                      </m:sub>
                    </m:sSub>
                    <m:r>
                      <a:rPr lang="en-US" altLang="ko-KR" sz="2000" b="0" i="1" smtClean="0">
                        <a:solidFill>
                          <a:srgbClr val="0000FF"/>
                        </a:solidFill>
                        <a:latin typeface="Cambria Math" panose="02040503050406030204" pitchFamily="18" charset="0"/>
                      </a:rPr>
                      <m:t>/</m:t>
                    </m:r>
                    <m:sSup>
                      <m:sSupPr>
                        <m:ctrlPr>
                          <a:rPr lang="en-US" altLang="ko-KR" sz="2000" b="0" i="1" smtClean="0">
                            <a:solidFill>
                              <a:srgbClr val="0000FF"/>
                            </a:solidFill>
                            <a:latin typeface="Cambria Math" panose="02040503050406030204" pitchFamily="18" charset="0"/>
                          </a:rPr>
                        </m:ctrlPr>
                      </m:sSupPr>
                      <m:e>
                        <m:r>
                          <a:rPr lang="en-US" altLang="ko-KR" sz="2000" b="0" i="1" smtClean="0">
                            <a:solidFill>
                              <a:srgbClr val="0000FF"/>
                            </a:solidFill>
                            <a:latin typeface="Cambria Math" panose="02040503050406030204" pitchFamily="18" charset="0"/>
                          </a:rPr>
                          <m:t>𝜆</m:t>
                        </m:r>
                      </m:e>
                      <m:sup>
                        <m:r>
                          <a:rPr lang="en-US" altLang="ko-KR" sz="2000" b="0" i="1" smtClean="0">
                            <a:solidFill>
                              <a:srgbClr val="0000FF"/>
                            </a:solidFill>
                            <a:latin typeface="Cambria Math" panose="02040503050406030204" pitchFamily="18" charset="0"/>
                          </a:rPr>
                          <m:t>1/4</m:t>
                        </m:r>
                      </m:sup>
                    </m:sSup>
                  </m:oMath>
                </a14:m>
                <a:endParaRPr lang="en-US" altLang="ko-KR" sz="2000" dirty="0"/>
              </a:p>
            </p:txBody>
          </p:sp>
        </mc:Choice>
        <mc:Fallback xmlns="">
          <p:sp>
            <p:nvSpPr>
              <p:cNvPr id="13" name="내용 개체 틀 2">
                <a:extLst>
                  <a:ext uri="{FF2B5EF4-FFF2-40B4-BE49-F238E27FC236}">
                    <a16:creationId xmlns:a16="http://schemas.microsoft.com/office/drawing/2014/main" id="{460FA69C-16FB-A126-DCB2-C2A010C2E665}"/>
                  </a:ext>
                </a:extLst>
              </p:cNvPr>
              <p:cNvSpPr txBox="1">
                <a:spLocks noRot="1" noChangeAspect="1" noMove="1" noResize="1" noEditPoints="1" noAdjustHandles="1" noChangeArrowheads="1" noChangeShapeType="1" noTextEdit="1"/>
              </p:cNvSpPr>
              <p:nvPr/>
            </p:nvSpPr>
            <p:spPr>
              <a:xfrm>
                <a:off x="373626" y="2274238"/>
                <a:ext cx="11283259" cy="543834"/>
              </a:xfrm>
              <a:prstGeom prst="rect">
                <a:avLst/>
              </a:prstGeom>
              <a:blipFill>
                <a:blip r:embed="rId7"/>
                <a:stretch>
                  <a:fillRect l="-486" t="-8989"/>
                </a:stretch>
              </a:blipFill>
            </p:spPr>
            <p:txBody>
              <a:bodyPr/>
              <a:lstStyle/>
              <a:p>
                <a:r>
                  <a:rPr lang="ko-KR" altLang="en-US">
                    <a:noFill/>
                  </a:rPr>
                  <a:t> </a:t>
                </a:r>
              </a:p>
            </p:txBody>
          </p:sp>
        </mc:Fallback>
      </mc:AlternateContent>
      <p:sp>
        <p:nvSpPr>
          <p:cNvPr id="14" name="TextBox 13">
            <a:extLst>
              <a:ext uri="{FF2B5EF4-FFF2-40B4-BE49-F238E27FC236}">
                <a16:creationId xmlns:a16="http://schemas.microsoft.com/office/drawing/2014/main" id="{EF11C62E-4236-F4D8-BC48-99DC8958DBC3}"/>
              </a:ext>
            </a:extLst>
          </p:cNvPr>
          <p:cNvSpPr txBox="1"/>
          <p:nvPr/>
        </p:nvSpPr>
        <p:spPr>
          <a:xfrm>
            <a:off x="7996585" y="2671204"/>
            <a:ext cx="1955135"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[Lee &amp; Ji 2412.10285]</a:t>
            </a:r>
            <a:endParaRPr lang="ko-KR" altLang="en-US" sz="1400" dirty="0">
              <a:latin typeface="Arial" panose="020B0604020202020204" pitchFamily="34" charset="0"/>
              <a:cs typeface="Arial" panose="020B0604020202020204" pitchFamily="34" charset="0"/>
            </a:endParaRPr>
          </a:p>
        </p:txBody>
      </p:sp>
      <p:pic>
        <p:nvPicPr>
          <p:cNvPr id="16" name="그림 15">
            <a:extLst>
              <a:ext uri="{FF2B5EF4-FFF2-40B4-BE49-F238E27FC236}">
                <a16:creationId xmlns:a16="http://schemas.microsoft.com/office/drawing/2014/main" id="{C06F214E-BE03-D9FA-9687-73529F03F243}"/>
              </a:ext>
            </a:extLst>
          </p:cNvPr>
          <p:cNvPicPr>
            <a:picLocks noChangeAspect="1"/>
          </p:cNvPicPr>
          <p:nvPr/>
        </p:nvPicPr>
        <p:blipFill>
          <a:blip r:embed="rId8"/>
          <a:stretch>
            <a:fillRect/>
          </a:stretch>
        </p:blipFill>
        <p:spPr>
          <a:xfrm>
            <a:off x="373626" y="3073151"/>
            <a:ext cx="5110748" cy="3530938"/>
          </a:xfrm>
          <a:prstGeom prst="rect">
            <a:avLst/>
          </a:prstGeom>
        </p:spPr>
      </p:pic>
      <p:sp>
        <p:nvSpPr>
          <p:cNvPr id="6" name="직사각형 5">
            <a:extLst>
              <a:ext uri="{FF2B5EF4-FFF2-40B4-BE49-F238E27FC236}">
                <a16:creationId xmlns:a16="http://schemas.microsoft.com/office/drawing/2014/main" id="{FD68B7C8-6DF1-775E-92C1-7FB73B7D5FB1}"/>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1" name="직사각형 10">
            <a:extLst>
              <a:ext uri="{FF2B5EF4-FFF2-40B4-BE49-F238E27FC236}">
                <a16:creationId xmlns:a16="http://schemas.microsoft.com/office/drawing/2014/main" id="{2F1663F5-DD64-9AAC-B9AB-4ED83789E49C}"/>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2" name="TextBox 11">
            <a:extLst>
              <a:ext uri="{FF2B5EF4-FFF2-40B4-BE49-F238E27FC236}">
                <a16:creationId xmlns:a16="http://schemas.microsoft.com/office/drawing/2014/main" id="{4C88E8C4-6895-508B-29AE-DE68A6533B76}"/>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963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C6454-C8FC-435A-D04F-4C27AF55C8F5}"/>
            </a:ext>
          </a:extLst>
        </p:cNvPr>
        <p:cNvGrpSpPr/>
        <p:nvPr/>
      </p:nvGrpSpPr>
      <p:grpSpPr>
        <a:xfrm>
          <a:off x="0" y="0"/>
          <a:ext cx="0" cy="0"/>
          <a:chOff x="0" y="0"/>
          <a:chExt cx="0" cy="0"/>
        </a:xfrm>
      </p:grpSpPr>
      <p:sp>
        <p:nvSpPr>
          <p:cNvPr id="5" name="제목 1">
            <a:extLst>
              <a:ext uri="{FF2B5EF4-FFF2-40B4-BE49-F238E27FC236}">
                <a16:creationId xmlns:a16="http://schemas.microsoft.com/office/drawing/2014/main" id="{C317E16E-0E84-87AF-9367-6FBE42422FD4}"/>
              </a:ext>
            </a:extLst>
          </p:cNvPr>
          <p:cNvSpPr>
            <a:spLocks noGrp="1"/>
          </p:cNvSpPr>
          <p:nvPr>
            <p:ph type="title"/>
          </p:nvPr>
        </p:nvSpPr>
        <p:spPr>
          <a:xfrm>
            <a:off x="747132" y="516924"/>
            <a:ext cx="10697736" cy="692114"/>
          </a:xfrm>
        </p:spPr>
        <p:txBody>
          <a:bodyPr>
            <a:noAutofit/>
          </a:bodyPr>
          <a:lstStyle/>
          <a:p>
            <a:pPr algn="ctr"/>
            <a:r>
              <a:rPr lang="en-US" altLang="ko-KR" sz="4000" b="1" dirty="0">
                <a:latin typeface="Grandview" panose="020B0502040204020203" pitchFamily="34" charset="0"/>
                <a:cs typeface="Arial" panose="020B0604020202020204" pitchFamily="34" charset="0"/>
              </a:rPr>
              <a:t>Supermassive Black Hole with SI-ULDM</a:t>
            </a:r>
            <a:endParaRPr lang="ko-KR" altLang="en-US" sz="4000" b="1" dirty="0">
              <a:latin typeface="Grandview" panose="020B0502040204020203"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7EE7E03-D1CA-D5CE-F856-98130E955413}"/>
                  </a:ext>
                </a:extLst>
              </p:cNvPr>
              <p:cNvSpPr txBox="1"/>
              <p:nvPr/>
            </p:nvSpPr>
            <p:spPr>
              <a:xfrm>
                <a:off x="193037" y="5196764"/>
                <a:ext cx="5902959" cy="1015663"/>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a:t>NR simulation (</a:t>
                </a:r>
                <a:r>
                  <a:rPr lang="en-US" altLang="ko-KR" sz="2000" dirty="0" err="1"/>
                  <a:t>GRChombo</a:t>
                </a:r>
                <a:r>
                  <a:rPr lang="en-US" altLang="ko-KR" sz="2000" dirty="0"/>
                  <a:t>) </a:t>
                </a:r>
                <a:r>
                  <a:rPr lang="ko-KR" altLang="en-US" sz="2000" dirty="0"/>
                  <a:t>⇒ </a:t>
                </a:r>
                <a14:m>
                  <m:oMath xmlns:m="http://schemas.openxmlformats.org/officeDocument/2006/math">
                    <m:r>
                      <a:rPr lang="en-US" altLang="ko-KR" sz="2000" b="0" i="1" dirty="0" smtClean="0">
                        <a:latin typeface="Cambria Math" panose="02040503050406030204" pitchFamily="18" charset="0"/>
                      </a:rPr>
                      <m:t>𝜆</m:t>
                    </m:r>
                    <m:r>
                      <a:rPr lang="en-US" altLang="ko-KR" sz="2000" b="0" i="1" dirty="0" smtClean="0">
                        <a:latin typeface="Cambria Math" panose="02040503050406030204" pitchFamily="18" charset="0"/>
                      </a:rPr>
                      <m:t>&gt;0</m:t>
                    </m:r>
                  </m:oMath>
                </a14:m>
                <a:r>
                  <a:rPr lang="en-US" altLang="ko-KR" sz="2000" dirty="0"/>
                  <a:t> delays merging</a:t>
                </a:r>
              </a:p>
              <a:p>
                <a:pPr marL="285750" indent="-285750">
                  <a:buFont typeface="Arial" panose="020B0604020202020204" pitchFamily="34" charset="0"/>
                  <a:buChar char="•"/>
                </a:pPr>
                <a:endParaRPr lang="en-US" altLang="ko-KR" sz="2000" dirty="0"/>
              </a:p>
              <a:p>
                <a:pPr marL="285750" indent="-285750">
                  <a:buFont typeface="Arial" panose="020B0604020202020204" pitchFamily="34" charset="0"/>
                  <a:buChar char="•"/>
                </a:pPr>
                <a:endParaRPr lang="en-US" altLang="ko-KR" sz="2000" dirty="0"/>
              </a:p>
            </p:txBody>
          </p:sp>
        </mc:Choice>
        <mc:Fallback xmlns="">
          <p:sp>
            <p:nvSpPr>
              <p:cNvPr id="6" name="TextBox 5">
                <a:extLst>
                  <a:ext uri="{FF2B5EF4-FFF2-40B4-BE49-F238E27FC236}">
                    <a16:creationId xmlns:a16="http://schemas.microsoft.com/office/drawing/2014/main" id="{E7EE7E03-D1CA-D5CE-F856-98130E955413}"/>
                  </a:ext>
                </a:extLst>
              </p:cNvPr>
              <p:cNvSpPr txBox="1">
                <a:spLocks noRot="1" noChangeAspect="1" noMove="1" noResize="1" noEditPoints="1" noAdjustHandles="1" noChangeArrowheads="1" noChangeShapeType="1" noTextEdit="1"/>
              </p:cNvSpPr>
              <p:nvPr/>
            </p:nvSpPr>
            <p:spPr>
              <a:xfrm>
                <a:off x="193037" y="5196764"/>
                <a:ext cx="5902959" cy="1015663"/>
              </a:xfrm>
              <a:prstGeom prst="rect">
                <a:avLst/>
              </a:prstGeom>
              <a:blipFill>
                <a:blip r:embed="rId5"/>
                <a:stretch>
                  <a:fillRect l="-930" t="-4192" r="-310"/>
                </a:stretch>
              </a:blipFill>
            </p:spPr>
            <p:txBody>
              <a:bodyPr/>
              <a:lstStyle/>
              <a:p>
                <a:r>
                  <a:rPr lang="ko-KR" altLang="en-US">
                    <a:noFill/>
                  </a:rPr>
                  <a:t> </a:t>
                </a:r>
              </a:p>
            </p:txBody>
          </p:sp>
        </mc:Fallback>
      </mc:AlternateContent>
      <p:sp>
        <p:nvSpPr>
          <p:cNvPr id="12" name="TextBox 11">
            <a:extLst>
              <a:ext uri="{FF2B5EF4-FFF2-40B4-BE49-F238E27FC236}">
                <a16:creationId xmlns:a16="http://schemas.microsoft.com/office/drawing/2014/main" id="{2FE79394-0557-20B5-4908-6438E05BD835}"/>
              </a:ext>
            </a:extLst>
          </p:cNvPr>
          <p:cNvSpPr txBox="1"/>
          <p:nvPr/>
        </p:nvSpPr>
        <p:spPr>
          <a:xfrm>
            <a:off x="459103" y="5504417"/>
            <a:ext cx="2743200" cy="307777"/>
          </a:xfrm>
          <a:prstGeom prst="rect">
            <a:avLst/>
          </a:prstGeom>
          <a:noFill/>
        </p:spPr>
        <p:txBody>
          <a:bodyPr wrap="square">
            <a:spAutoFit/>
          </a:bodyPr>
          <a:lstStyle/>
          <a:p>
            <a:r>
              <a:rPr lang="ko-KR" altLang="en-US" sz="1400" dirty="0">
                <a:latin typeface="Arial" panose="020B0604020202020204" pitchFamily="34" charset="0"/>
                <a:cs typeface="Arial" panose="020B0604020202020204" pitchFamily="34" charset="0"/>
              </a:rPr>
              <a:t>[</a:t>
            </a:r>
            <a:r>
              <a:rPr lang="ko-KR" altLang="en-US" sz="1400" dirty="0" err="1">
                <a:latin typeface="Arial" panose="020B0604020202020204" pitchFamily="34" charset="0"/>
                <a:cs typeface="Arial" panose="020B0604020202020204" pitchFamily="34" charset="0"/>
              </a:rPr>
              <a:t>Aurrekoetxea</a:t>
            </a:r>
            <a:r>
              <a:rPr lang="ko-KR" altLang="en-US" sz="1400" dirty="0">
                <a:latin typeface="Arial" panose="020B0604020202020204" pitchFamily="34" charset="0"/>
                <a:cs typeface="Arial" panose="020B0604020202020204" pitchFamily="34" charset="0"/>
              </a:rPr>
              <a:t> </a:t>
            </a:r>
            <a:r>
              <a:rPr lang="ko-KR" altLang="en-US" sz="1400" dirty="0" err="1">
                <a:latin typeface="Arial" panose="020B0604020202020204" pitchFamily="34" charset="0"/>
                <a:cs typeface="Arial" panose="020B0604020202020204" pitchFamily="34" charset="0"/>
              </a:rPr>
              <a:t>et</a:t>
            </a:r>
            <a:r>
              <a:rPr lang="ko-KR" altLang="en-US" sz="1400" dirty="0">
                <a:latin typeface="Arial" panose="020B0604020202020204" pitchFamily="34" charset="0"/>
                <a:cs typeface="Arial" panose="020B0604020202020204" pitchFamily="34" charset="0"/>
              </a:rPr>
              <a:t> </a:t>
            </a:r>
            <a:r>
              <a:rPr lang="ko-KR" altLang="en-US" sz="1400" dirty="0" err="1">
                <a:latin typeface="Arial" panose="020B0604020202020204" pitchFamily="34" charset="0"/>
                <a:cs typeface="Arial" panose="020B0604020202020204" pitchFamily="34" charset="0"/>
              </a:rPr>
              <a:t>al</a:t>
            </a:r>
            <a:r>
              <a:rPr lang="ko-KR" altLang="en-US" sz="1400" dirty="0">
                <a:latin typeface="Arial" panose="020B0604020202020204" pitchFamily="34" charset="0"/>
                <a:cs typeface="Arial" panose="020B0604020202020204" pitchFamily="34" charset="0"/>
              </a:rPr>
              <a:t>. 2409.01937]</a:t>
            </a:r>
          </a:p>
        </p:txBody>
      </p:sp>
      <p:pic>
        <p:nvPicPr>
          <p:cNvPr id="7" name="GRChombo">
            <a:hlinkClick r:id="" action="ppaction://media"/>
            <a:extLst>
              <a:ext uri="{FF2B5EF4-FFF2-40B4-BE49-F238E27FC236}">
                <a16:creationId xmlns:a16="http://schemas.microsoft.com/office/drawing/2014/main" id="{3AC19843-CA26-AA28-5022-ED505E77D09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3037" y="1289169"/>
            <a:ext cx="5750840" cy="3333820"/>
          </a:xfrm>
          <a:prstGeom prst="rect">
            <a:avLst/>
          </a:prstGeom>
        </p:spPr>
      </p:pic>
      <p:pic>
        <p:nvPicPr>
          <p:cNvPr id="11" name="그림 10">
            <a:extLst>
              <a:ext uri="{FF2B5EF4-FFF2-40B4-BE49-F238E27FC236}">
                <a16:creationId xmlns:a16="http://schemas.microsoft.com/office/drawing/2014/main" id="{1D5436BC-E87B-3F0D-D523-C527AEB695AF}"/>
              </a:ext>
            </a:extLst>
          </p:cNvPr>
          <p:cNvPicPr>
            <a:picLocks noChangeAspect="1"/>
          </p:cNvPicPr>
          <p:nvPr/>
        </p:nvPicPr>
        <p:blipFill>
          <a:blip r:embed="rId7"/>
          <a:stretch>
            <a:fillRect/>
          </a:stretch>
        </p:blipFill>
        <p:spPr>
          <a:xfrm>
            <a:off x="6746240" y="1281654"/>
            <a:ext cx="5161283" cy="333382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AB6CA9-CABB-17C8-16C8-D4256200F92C}"/>
                  </a:ext>
                </a:extLst>
              </p:cNvPr>
              <p:cNvSpPr txBox="1"/>
              <p:nvPr/>
            </p:nvSpPr>
            <p:spPr>
              <a:xfrm>
                <a:off x="6400244" y="4517009"/>
                <a:ext cx="5750840" cy="2246769"/>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a:t>GW dephasing from BBH in ULDM soliton </a:t>
                </a:r>
                <a:r>
                  <a:rPr lang="ko-KR" altLang="en-US" sz="2000" dirty="0"/>
                  <a:t>⇒ </a:t>
                </a:r>
                <a:r>
                  <a:rPr lang="en-US" altLang="ko-KR" sz="2000" dirty="0"/>
                  <a:t>detectable by LISA</a:t>
                </a:r>
              </a:p>
              <a:p>
                <a:pPr marL="285750" indent="-285750">
                  <a:buFont typeface="Arial" panose="020B0604020202020204" pitchFamily="34" charset="0"/>
                  <a:buChar char="•"/>
                </a:pPr>
                <a:endParaRPr lang="en-US" altLang="ko-KR" sz="2000" dirty="0"/>
              </a:p>
              <a:p>
                <a:pPr marL="285750" indent="-285750">
                  <a:buFont typeface="Arial" panose="020B0604020202020204" pitchFamily="34" charset="0"/>
                  <a:buChar char="•"/>
                </a:pPr>
                <a:endParaRPr lang="en-US" altLang="ko-KR" sz="2000" dirty="0"/>
              </a:p>
              <a:p>
                <a:pPr marL="285750" indent="-285750">
                  <a:buFont typeface="Arial" panose="020B0604020202020204" pitchFamily="34" charset="0"/>
                  <a:buChar char="•"/>
                </a:pPr>
                <a:r>
                  <a:rPr lang="en-US" altLang="ko-KR" sz="2000" dirty="0"/>
                  <a:t>Reproduce many published papers by adopting </a:t>
                </a:r>
                <a14:m>
                  <m:oMath xmlns:m="http://schemas.openxmlformats.org/officeDocument/2006/math">
                    <m:r>
                      <a:rPr lang="en-US" altLang="ko-KR" sz="2000" b="0" i="1" smtClean="0">
                        <a:latin typeface="Cambria Math" panose="02040503050406030204" pitchFamily="18" charset="0"/>
                      </a:rPr>
                      <m:t>𝜆</m:t>
                    </m:r>
                    <m:r>
                      <a:rPr lang="en-US" altLang="ko-KR" sz="2000" b="0" i="1" smtClean="0">
                        <a:latin typeface="Cambria Math" panose="02040503050406030204" pitchFamily="18" charset="0"/>
                      </a:rPr>
                      <m:t>&gt;0</m:t>
                    </m:r>
                  </m:oMath>
                </a14:m>
                <a:r>
                  <a:rPr lang="en-US" altLang="ko-KR" sz="2000" dirty="0"/>
                  <a:t> seems interesting(?) </a:t>
                </a:r>
              </a:p>
              <a:p>
                <a:pPr marL="285750" indent="-285750">
                  <a:buFont typeface="Arial" panose="020B0604020202020204" pitchFamily="34" charset="0"/>
                  <a:buChar char="•"/>
                </a:pPr>
                <a:endParaRPr lang="en-US" altLang="ko-KR" sz="2000" dirty="0"/>
              </a:p>
            </p:txBody>
          </p:sp>
        </mc:Choice>
        <mc:Fallback xmlns="">
          <p:sp>
            <p:nvSpPr>
              <p:cNvPr id="13" name="TextBox 12">
                <a:extLst>
                  <a:ext uri="{FF2B5EF4-FFF2-40B4-BE49-F238E27FC236}">
                    <a16:creationId xmlns:a16="http://schemas.microsoft.com/office/drawing/2014/main" id="{78AB6CA9-CABB-17C8-16C8-D4256200F92C}"/>
                  </a:ext>
                </a:extLst>
              </p:cNvPr>
              <p:cNvSpPr txBox="1">
                <a:spLocks noRot="1" noChangeAspect="1" noMove="1" noResize="1" noEditPoints="1" noAdjustHandles="1" noChangeArrowheads="1" noChangeShapeType="1" noTextEdit="1"/>
              </p:cNvSpPr>
              <p:nvPr/>
            </p:nvSpPr>
            <p:spPr>
              <a:xfrm>
                <a:off x="6400244" y="4517009"/>
                <a:ext cx="5750840" cy="2246769"/>
              </a:xfrm>
              <a:prstGeom prst="rect">
                <a:avLst/>
              </a:prstGeom>
              <a:blipFill>
                <a:blip r:embed="rId8"/>
                <a:stretch>
                  <a:fillRect l="-954" t="-2168"/>
                </a:stretch>
              </a:blipFill>
            </p:spPr>
            <p:txBody>
              <a:bodyPr/>
              <a:lstStyle/>
              <a:p>
                <a:r>
                  <a:rPr lang="ko-KR" altLang="en-US">
                    <a:noFill/>
                  </a:rPr>
                  <a:t> </a:t>
                </a:r>
              </a:p>
            </p:txBody>
          </p:sp>
        </mc:Fallback>
      </mc:AlternateContent>
      <p:sp>
        <p:nvSpPr>
          <p:cNvPr id="14" name="TextBox 13">
            <a:extLst>
              <a:ext uri="{FF2B5EF4-FFF2-40B4-BE49-F238E27FC236}">
                <a16:creationId xmlns:a16="http://schemas.microsoft.com/office/drawing/2014/main" id="{AED82618-351A-1143-FDCE-2532D3255DD2}"/>
              </a:ext>
            </a:extLst>
          </p:cNvPr>
          <p:cNvSpPr txBox="1"/>
          <p:nvPr/>
        </p:nvSpPr>
        <p:spPr>
          <a:xfrm>
            <a:off x="6675121" y="5165507"/>
            <a:ext cx="4343552" cy="307777"/>
          </a:xfrm>
          <a:prstGeom prst="rect">
            <a:avLst/>
          </a:prstGeom>
          <a:noFill/>
        </p:spPr>
        <p:txBody>
          <a:bodyPr wrap="square">
            <a:spAutoFit/>
          </a:bodyPr>
          <a:lstStyle/>
          <a:p>
            <a:r>
              <a:rPr lang="ko-KR" altLang="en-US" sz="1400" dirty="0">
                <a:latin typeface="Arial" panose="020B0604020202020204" pitchFamily="34" charset="0"/>
                <a:cs typeface="Arial" panose="020B0604020202020204" pitchFamily="34" charset="0"/>
              </a:rPr>
              <a:t>[</a:t>
            </a:r>
            <a:r>
              <a:rPr lang="en-US" altLang="ko-KR" sz="1400" dirty="0">
                <a:latin typeface="Arial" panose="020B0604020202020204" pitchFamily="34" charset="0"/>
                <a:cs typeface="Arial" panose="020B0604020202020204" pitchFamily="34" charset="0"/>
              </a:rPr>
              <a:t>Kadota</a:t>
            </a:r>
            <a:r>
              <a:rPr lang="ko-KR" altLang="en-US" sz="1400" dirty="0">
                <a:latin typeface="Arial" panose="020B0604020202020204" pitchFamily="34" charset="0"/>
                <a:cs typeface="Arial" panose="020B0604020202020204" pitchFamily="34" charset="0"/>
              </a:rPr>
              <a:t> </a:t>
            </a:r>
            <a:r>
              <a:rPr lang="ko-KR" altLang="en-US" sz="1400" dirty="0" err="1">
                <a:latin typeface="Arial" panose="020B0604020202020204" pitchFamily="34" charset="0"/>
                <a:cs typeface="Arial" panose="020B0604020202020204" pitchFamily="34" charset="0"/>
              </a:rPr>
              <a:t>et</a:t>
            </a:r>
            <a:r>
              <a:rPr lang="ko-KR" altLang="en-US" sz="1400" dirty="0">
                <a:latin typeface="Arial" panose="020B0604020202020204" pitchFamily="34" charset="0"/>
                <a:cs typeface="Arial" panose="020B0604020202020204" pitchFamily="34" charset="0"/>
              </a:rPr>
              <a:t> </a:t>
            </a:r>
            <a:r>
              <a:rPr lang="ko-KR" altLang="en-US" sz="1400" dirty="0" err="1">
                <a:latin typeface="Arial" panose="020B0604020202020204" pitchFamily="34" charset="0"/>
                <a:cs typeface="Arial" panose="020B0604020202020204" pitchFamily="34" charset="0"/>
              </a:rPr>
              <a:t>al</a:t>
            </a:r>
            <a:r>
              <a:rPr lang="ko-KR" altLang="en-US" sz="1400" dirty="0">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2306.10828, Kim &amp; Yang 2407.14604</a:t>
            </a:r>
            <a:r>
              <a:rPr lang="ko-KR" altLang="en-US" sz="1400" dirty="0">
                <a:latin typeface="Arial" panose="020B0604020202020204" pitchFamily="34" charset="0"/>
                <a:cs typeface="Arial" panose="020B0604020202020204" pitchFamily="34" charset="0"/>
              </a:rPr>
              <a:t>]</a:t>
            </a:r>
          </a:p>
        </p:txBody>
      </p:sp>
      <p:sp>
        <p:nvSpPr>
          <p:cNvPr id="2" name="직사각형 1">
            <a:extLst>
              <a:ext uri="{FF2B5EF4-FFF2-40B4-BE49-F238E27FC236}">
                <a16:creationId xmlns:a16="http://schemas.microsoft.com/office/drawing/2014/main" id="{87AB3BB9-EBFD-711A-C254-46BB2D59DCF4}"/>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10" name="직사각형 9">
            <a:extLst>
              <a:ext uri="{FF2B5EF4-FFF2-40B4-BE49-F238E27FC236}">
                <a16:creationId xmlns:a16="http://schemas.microsoft.com/office/drawing/2014/main" id="{23F2C5BC-3951-9D57-610E-9AE83F0E7E44}"/>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5" name="TextBox 14">
            <a:extLst>
              <a:ext uri="{FF2B5EF4-FFF2-40B4-BE49-F238E27FC236}">
                <a16:creationId xmlns:a16="http://schemas.microsoft.com/office/drawing/2014/main" id="{3E5E9605-6153-1F2D-2567-04CDA9AFE934}"/>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81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0BF7E-8F04-05EF-8FBF-FAE1D17EDB4D}"/>
            </a:ext>
          </a:extLst>
        </p:cNvPr>
        <p:cNvGrpSpPr/>
        <p:nvPr/>
      </p:nvGrpSpPr>
      <p:grpSpPr>
        <a:xfrm>
          <a:off x="0" y="0"/>
          <a:ext cx="0" cy="0"/>
          <a:chOff x="0" y="0"/>
          <a:chExt cx="0" cy="0"/>
        </a:xfrm>
      </p:grpSpPr>
      <p:sp>
        <p:nvSpPr>
          <p:cNvPr id="35" name="사각형: 둥근 모서리 34">
            <a:extLst>
              <a:ext uri="{FF2B5EF4-FFF2-40B4-BE49-F238E27FC236}">
                <a16:creationId xmlns:a16="http://schemas.microsoft.com/office/drawing/2014/main" id="{BAE17742-639F-4C9A-0B8C-0329F19A9DA7}"/>
              </a:ext>
            </a:extLst>
          </p:cNvPr>
          <p:cNvSpPr/>
          <p:nvPr/>
        </p:nvSpPr>
        <p:spPr>
          <a:xfrm>
            <a:off x="1792604" y="5002044"/>
            <a:ext cx="8606792" cy="1540226"/>
          </a:xfrm>
          <a:prstGeom prst="roundRect">
            <a:avLst/>
          </a:prstGeom>
          <a:solidFill>
            <a:srgbClr val="FFFFE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950501D3-56FF-B3BF-FB8B-73EFF5F0C490}"/>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Evolution equation</a:t>
            </a:r>
            <a:endParaRPr lang="ko-KR" altLang="en-US" sz="4000" b="1" dirty="0">
              <a:latin typeface="Grandview" panose="020B0502040204020203" pitchFamily="34" charset="0"/>
              <a:cs typeface="Arial" panose="020B0604020202020204" pitchFamily="34" charset="0"/>
            </a:endParaRPr>
          </a:p>
        </p:txBody>
      </p:sp>
      <p:sp>
        <p:nvSpPr>
          <p:cNvPr id="8" name="직사각형 7">
            <a:extLst>
              <a:ext uri="{FF2B5EF4-FFF2-40B4-BE49-F238E27FC236}">
                <a16:creationId xmlns:a16="http://schemas.microsoft.com/office/drawing/2014/main" id="{410891B2-1B06-26B4-0ABE-9E49FCDB47C4}"/>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9" name="TextBox 8">
            <a:extLst>
              <a:ext uri="{FF2B5EF4-FFF2-40B4-BE49-F238E27FC236}">
                <a16:creationId xmlns:a16="http://schemas.microsoft.com/office/drawing/2014/main" id="{207E2D7D-2CB3-D5FA-E133-1CEF8A325471}"/>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8/37</a:t>
            </a:r>
            <a:endParaRPr lang="ko-KR" altLang="en-US" sz="1050" dirty="0">
              <a:solidFill>
                <a:schemeClr val="bg1"/>
              </a:solidFill>
            </a:endParaRPr>
          </a:p>
        </p:txBody>
      </p:sp>
      <p:sp>
        <p:nvSpPr>
          <p:cNvPr id="16" name="직사각형 15">
            <a:extLst>
              <a:ext uri="{FF2B5EF4-FFF2-40B4-BE49-F238E27FC236}">
                <a16:creationId xmlns:a16="http://schemas.microsoft.com/office/drawing/2014/main" id="{221DFBE6-0A53-DA1B-CAFC-579C6BF14D9F}"/>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7" name="TextBox 16">
            <a:extLst>
              <a:ext uri="{FF2B5EF4-FFF2-40B4-BE49-F238E27FC236}">
                <a16:creationId xmlns:a16="http://schemas.microsoft.com/office/drawing/2014/main" id="{A79E332E-C76D-F910-2123-C3EE8E47871E}"/>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3B0FA48-82CD-48D9-E45B-24E95B76DD8E}"/>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4BAF46D1-0120-B361-23CC-68B56B10EB5E}"/>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73149DF7-280F-A64D-7CB5-EFB1BAF2F851}"/>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1CD48D24-C89F-CD6B-C687-459F9A7C18B6}"/>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F6C85F2C-A298-9526-77D0-0774C12AABA6}"/>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44D0A6DC-7E5B-92D0-8EFC-95DB47282DF9}"/>
                  </a:ext>
                </a:extLst>
              </p:cNvPr>
              <p:cNvSpPr>
                <a:spLocks noGrp="1"/>
              </p:cNvSpPr>
              <p:nvPr>
                <p:ph idx="1"/>
              </p:nvPr>
            </p:nvSpPr>
            <p:spPr>
              <a:xfrm>
                <a:off x="487680" y="1262897"/>
                <a:ext cx="11216640" cy="1249390"/>
              </a:xfrm>
            </p:spPr>
            <p:txBody>
              <a:bodyPr>
                <a:normAutofit/>
              </a:bodyPr>
              <a:lstStyle/>
              <a:p>
                <a:pPr>
                  <a:lnSpc>
                    <a:spcPct val="100000"/>
                  </a:lnSpc>
                </a:pPr>
                <a:r>
                  <a:rPr lang="en-US" altLang="ko-KR" sz="2000" dirty="0"/>
                  <a:t>Free scalar field </a:t>
                </a:r>
                <a14:m>
                  <m:oMath xmlns:m="http://schemas.openxmlformats.org/officeDocument/2006/math">
                    <m:r>
                      <a:rPr lang="en-US" altLang="ko-KR" sz="2000" b="0" i="1" smtClean="0">
                        <a:latin typeface="Cambria Math" panose="02040503050406030204" pitchFamily="18" charset="0"/>
                      </a:rPr>
                      <m:t>𝜙</m:t>
                    </m:r>
                  </m:oMath>
                </a14:m>
                <a:r>
                  <a:rPr lang="ko-KR" altLang="en-US" sz="2000" dirty="0"/>
                  <a:t> </a:t>
                </a:r>
                <a:r>
                  <a:rPr lang="en-US" altLang="ko-KR" sz="2000" dirty="0"/>
                  <a:t>with mass </a:t>
                </a:r>
                <a14:m>
                  <m:oMath xmlns:m="http://schemas.openxmlformats.org/officeDocument/2006/math">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oMath>
                </a14:m>
                <a:endParaRPr lang="en-US" altLang="ko-KR" sz="2000" dirty="0"/>
              </a:p>
              <a:p>
                <a:pPr marL="0" indent="0">
                  <a:lnSpc>
                    <a:spcPct val="100000"/>
                  </a:lnSpc>
                  <a:buNone/>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𝑆</m:t>
                      </m:r>
                      <m:r>
                        <a:rPr lang="en-US" altLang="ko-KR" sz="2000" b="0" i="1" smtClean="0">
                          <a:latin typeface="Cambria Math" panose="02040503050406030204" pitchFamily="18" charset="0"/>
                        </a:rPr>
                        <m:t>=</m:t>
                      </m:r>
                      <m:nary>
                        <m:naryPr>
                          <m:subHide m:val="on"/>
                          <m:supHide m:val="on"/>
                          <m:ctrlPr>
                            <a:rPr lang="en-US" altLang="ko-KR" sz="2000" b="0" i="1" smtClean="0">
                              <a:latin typeface="Cambria Math" panose="02040503050406030204" pitchFamily="18" charset="0"/>
                            </a:rPr>
                          </m:ctrlPr>
                        </m:naryPr>
                        <m:sub/>
                        <m:sup/>
                        <m:e>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𝑑</m:t>
                              </m:r>
                            </m:e>
                            <m:sup>
                              <m:r>
                                <a:rPr lang="en-US" altLang="ko-KR" sz="2000" b="0" i="1" smtClean="0">
                                  <a:latin typeface="Cambria Math" panose="02040503050406030204" pitchFamily="18" charset="0"/>
                                </a:rPr>
                                <m:t>4</m:t>
                              </m:r>
                            </m:sup>
                          </m:sSup>
                          <m:r>
                            <a:rPr lang="en-US" altLang="ko-KR" sz="2000" b="0" i="1" smtClean="0">
                              <a:latin typeface="Cambria Math" panose="02040503050406030204" pitchFamily="18" charset="0"/>
                            </a:rPr>
                            <m:t>𝑥</m:t>
                          </m:r>
                          <m:rad>
                            <m:radPr>
                              <m:degHide m:val="on"/>
                              <m:ctrlPr>
                                <a:rPr lang="en-US" altLang="ko-KR" sz="2000" b="0" i="1" smtClean="0">
                                  <a:latin typeface="Cambria Math" panose="02040503050406030204" pitchFamily="18" charset="0"/>
                                </a:rPr>
                              </m:ctrlPr>
                            </m:radPr>
                            <m:deg/>
                            <m:e>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𝑔</m:t>
                              </m:r>
                            </m:e>
                          </m:rad>
                          <m:d>
                            <m:dPr>
                              <m:begChr m:val="["/>
                              <m:endChr m:val="]"/>
                              <m:ctrlPr>
                                <a:rPr lang="en-US" altLang="ko-KR" sz="2000" b="0" i="1" smtClean="0">
                                  <a:latin typeface="Cambria Math" panose="02040503050406030204" pitchFamily="18" charset="0"/>
                                </a:rPr>
                              </m:ctrlPr>
                            </m:dPr>
                            <m:e>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𝑅</m:t>
                                  </m:r>
                                </m:num>
                                <m:den>
                                  <m:r>
                                    <a:rPr lang="en-US" altLang="ko-KR" sz="2000" b="0" i="1" smtClean="0">
                                      <a:latin typeface="Cambria Math" panose="02040503050406030204" pitchFamily="18" charset="0"/>
                                    </a:rPr>
                                    <m:t>16</m:t>
                                  </m:r>
                                  <m:r>
                                    <a:rPr lang="en-US" altLang="ko-KR" sz="2000" b="0" i="1" smtClean="0">
                                      <a:latin typeface="Cambria Math" panose="02040503050406030204" pitchFamily="18" charset="0"/>
                                    </a:rPr>
                                    <m:t>𝜋</m:t>
                                  </m:r>
                                  <m:r>
                                    <a:rPr lang="en-US" altLang="ko-KR" sz="2000" b="0" i="1" smtClean="0">
                                      <a:latin typeface="Cambria Math" panose="02040503050406030204" pitchFamily="18" charset="0"/>
                                    </a:rPr>
                                    <m:t>𝐺</m:t>
                                  </m:r>
                                </m:den>
                              </m:f>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1</m:t>
                                  </m:r>
                                </m:num>
                                <m:den>
                                  <m:r>
                                    <a:rPr lang="en-US" altLang="ko-KR" sz="2000" b="0" i="1" smtClean="0">
                                      <a:latin typeface="Cambria Math" panose="02040503050406030204" pitchFamily="18" charset="0"/>
                                    </a:rPr>
                                    <m:t>2</m:t>
                                  </m:r>
                                </m:den>
                              </m:f>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𝑔</m:t>
                                  </m:r>
                                </m:e>
                                <m:sup>
                                  <m:r>
                                    <a:rPr lang="en-US" altLang="ko-KR" sz="2000" b="0" i="1" smtClean="0">
                                      <a:latin typeface="Cambria Math" panose="02040503050406030204" pitchFamily="18" charset="0"/>
                                    </a:rPr>
                                    <m:t>𝜇𝜈</m:t>
                                  </m:r>
                                </m:sup>
                              </m:sSup>
                              <m:d>
                                <m:dPr>
                                  <m:ctrlPr>
                                    <a:rPr lang="en-US" altLang="ko-KR" sz="2000" b="0" i="1" smtClean="0">
                                      <a:latin typeface="Cambria Math" panose="02040503050406030204" pitchFamily="18" charset="0"/>
                                    </a:rPr>
                                  </m:ctrlPr>
                                </m:dPr>
                                <m:e>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m:t>
                                      </m:r>
                                    </m:e>
                                    <m:sub>
                                      <m:r>
                                        <a:rPr lang="en-US" altLang="ko-KR" sz="2000" b="0" i="1" smtClean="0">
                                          <a:latin typeface="Cambria Math" panose="02040503050406030204" pitchFamily="18" charset="0"/>
                                        </a:rPr>
                                        <m:t>𝜇</m:t>
                                      </m:r>
                                    </m:sub>
                                  </m:sSub>
                                  <m:r>
                                    <a:rPr lang="en-US" altLang="ko-KR" sz="2000" b="0" i="1" smtClean="0">
                                      <a:latin typeface="Cambria Math" panose="02040503050406030204" pitchFamily="18" charset="0"/>
                                    </a:rPr>
                                    <m:t>𝜙</m:t>
                                  </m:r>
                                </m:e>
                              </m:d>
                              <m:d>
                                <m:dPr>
                                  <m:ctrlPr>
                                    <a:rPr lang="en-US" altLang="ko-KR" sz="2000" i="1">
                                      <a:latin typeface="Cambria Math" panose="02040503050406030204" pitchFamily="18" charset="0"/>
                                    </a:rPr>
                                  </m:ctrlPr>
                                </m:dPr>
                                <m:e>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m:t>
                                      </m:r>
                                    </m:e>
                                    <m:sub>
                                      <m:r>
                                        <a:rPr lang="en-US" altLang="ko-KR" sz="2000" b="0" i="1" smtClean="0">
                                          <a:latin typeface="Cambria Math" panose="02040503050406030204" pitchFamily="18" charset="0"/>
                                        </a:rPr>
                                        <m:t>𝜈</m:t>
                                      </m:r>
                                    </m:sub>
                                  </m:sSub>
                                  <m:r>
                                    <a:rPr lang="en-US" altLang="ko-KR" sz="2000" i="1">
                                      <a:latin typeface="Cambria Math" panose="02040503050406030204" pitchFamily="18" charset="0"/>
                                    </a:rPr>
                                    <m:t>𝜙</m:t>
                                  </m:r>
                                </m:e>
                              </m:d>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𝑉</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𝜙</m:t>
                                  </m:r>
                                </m:e>
                              </m:d>
                            </m:e>
                          </m:d>
                        </m:e>
                      </m:nary>
                      <m:r>
                        <a:rPr lang="en-US" altLang="ko-KR" sz="2000" b="0" i="1" smtClean="0">
                          <a:latin typeface="Cambria Math" panose="02040503050406030204" pitchFamily="18" charset="0"/>
                        </a:rPr>
                        <m:t>   ←   </m:t>
                      </m:r>
                      <m:r>
                        <a:rPr lang="en-US" altLang="ko-KR" sz="2000" b="0" i="1" smtClean="0">
                          <a:latin typeface="Cambria Math" panose="02040503050406030204" pitchFamily="18" charset="0"/>
                        </a:rPr>
                        <m:t>𝑉</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𝜙</m:t>
                          </m:r>
                        </m:e>
                      </m:d>
                      <m:r>
                        <a:rPr lang="en-US" altLang="ko-KR" sz="2000" b="0" i="1" smtClean="0">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1</m:t>
                          </m:r>
                        </m:num>
                        <m:den>
                          <m:r>
                            <a:rPr lang="en-US" altLang="ko-KR" sz="2000" i="1">
                              <a:latin typeface="Cambria Math" panose="02040503050406030204" pitchFamily="18" charset="0"/>
                            </a:rPr>
                            <m:t>2</m:t>
                          </m:r>
                        </m:den>
                      </m:f>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f>
                                <m:fPr>
                                  <m:ctrlPr>
                                    <a:rPr lang="en-US" altLang="ko-KR" sz="2000" i="1">
                                      <a:latin typeface="Cambria Math" panose="02040503050406030204" pitchFamily="18" charset="0"/>
                                    </a:rPr>
                                  </m:ctrlPr>
                                </m:fPr>
                                <m:num>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r>
                                    <a:rPr lang="en-US" altLang="ko-KR" sz="2000" i="1">
                                      <a:latin typeface="Cambria Math" panose="02040503050406030204" pitchFamily="18" charset="0"/>
                                    </a:rPr>
                                    <m:t>𝑐</m:t>
                                  </m:r>
                                </m:num>
                                <m:den>
                                  <m:r>
                                    <a:rPr lang="en-US" altLang="ko-KR" sz="2000" i="1">
                                      <a:latin typeface="Cambria Math" panose="02040503050406030204" pitchFamily="18" charset="0"/>
                                    </a:rPr>
                                    <m:t>ℏ</m:t>
                                  </m:r>
                                </m:den>
                              </m:f>
                            </m:e>
                          </m:d>
                        </m:e>
                        <m:sup>
                          <m:r>
                            <a:rPr lang="en-US" altLang="ko-KR" sz="2000" i="1">
                              <a:latin typeface="Cambria Math" panose="02040503050406030204" pitchFamily="18" charset="0"/>
                            </a:rPr>
                            <m:t>2</m:t>
                          </m:r>
                        </m:sup>
                      </m:sSup>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𝜙</m:t>
                          </m:r>
                        </m:e>
                        <m:sup>
                          <m:r>
                            <a:rPr lang="en-US" altLang="ko-KR" sz="2000" i="1">
                              <a:latin typeface="Cambria Math" panose="02040503050406030204" pitchFamily="18" charset="0"/>
                            </a:rPr>
                            <m:t>2</m:t>
                          </m:r>
                        </m:sup>
                      </m:sSup>
                    </m:oMath>
                  </m:oMathPara>
                </a14:m>
                <a:endParaRPr lang="ko-KR" altLang="en-US" sz="2000" dirty="0"/>
              </a:p>
            </p:txBody>
          </p:sp>
        </mc:Choice>
        <mc:Fallback xmlns="">
          <p:sp>
            <p:nvSpPr>
              <p:cNvPr id="3" name="내용 개체 틀 2">
                <a:extLst>
                  <a:ext uri="{FF2B5EF4-FFF2-40B4-BE49-F238E27FC236}">
                    <a16:creationId xmlns:a16="http://schemas.microsoft.com/office/drawing/2014/main" id="{44D0A6DC-7E5B-92D0-8EFC-95DB47282DF9}"/>
                  </a:ext>
                </a:extLst>
              </p:cNvPr>
              <p:cNvSpPr>
                <a:spLocks noGrp="1" noRot="1" noChangeAspect="1" noMove="1" noResize="1" noEditPoints="1" noAdjustHandles="1" noChangeArrowheads="1" noChangeShapeType="1" noTextEdit="1"/>
              </p:cNvSpPr>
              <p:nvPr>
                <p:ph idx="1"/>
              </p:nvPr>
            </p:nvSpPr>
            <p:spPr>
              <a:xfrm>
                <a:off x="487680" y="1262897"/>
                <a:ext cx="11216640" cy="1249390"/>
              </a:xfrm>
              <a:blipFill>
                <a:blip r:embed="rId3"/>
                <a:stretch>
                  <a:fillRect l="-489" t="-195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내용 개체 틀 2">
                <a:extLst>
                  <a:ext uri="{FF2B5EF4-FFF2-40B4-BE49-F238E27FC236}">
                    <a16:creationId xmlns:a16="http://schemas.microsoft.com/office/drawing/2014/main" id="{31704564-EF9B-6D78-D3ED-FA6A4340113E}"/>
                  </a:ext>
                </a:extLst>
              </p:cNvPr>
              <p:cNvSpPr txBox="1">
                <a:spLocks/>
              </p:cNvSpPr>
              <p:nvPr/>
            </p:nvSpPr>
            <p:spPr>
              <a:xfrm>
                <a:off x="6860144" y="5289623"/>
                <a:ext cx="2925602" cy="521890"/>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m:t>
                          </m:r>
                        </m:e>
                        <m:sup>
                          <m:r>
                            <a:rPr lang="en-US" altLang="ko-KR" sz="2400" b="0" i="1" smtClean="0">
                              <a:latin typeface="Cambria Math" panose="02040503050406030204" pitchFamily="18" charset="0"/>
                            </a:rPr>
                            <m:t>2</m:t>
                          </m:r>
                        </m:sup>
                      </m:sSup>
                      <m:r>
                        <m:rPr>
                          <m:sty m:val="p"/>
                        </m:rPr>
                        <a:rPr lang="en-US" altLang="ko-KR" sz="2400" b="0" i="0" smtClean="0">
                          <a:latin typeface="Cambria Math" panose="02040503050406030204" pitchFamily="18" charset="0"/>
                        </a:rPr>
                        <m:t>Φ</m:t>
                      </m:r>
                      <m:r>
                        <a:rPr lang="en-US" altLang="ko-KR" sz="2400" b="0" i="1" smtClean="0">
                          <a:latin typeface="Cambria Math" panose="02040503050406030204" pitchFamily="18" charset="0"/>
                        </a:rPr>
                        <m:t>=4</m:t>
                      </m:r>
                      <m:r>
                        <a:rPr lang="en-US" altLang="ko-KR" sz="2400" b="0" i="1" smtClean="0">
                          <a:latin typeface="Cambria Math" panose="02040503050406030204" pitchFamily="18" charset="0"/>
                        </a:rPr>
                        <m:t>𝜋</m:t>
                      </m:r>
                      <m:r>
                        <a:rPr lang="en-US" altLang="ko-KR" sz="2400" b="0" i="1" smtClean="0">
                          <a:latin typeface="Cambria Math" panose="02040503050406030204" pitchFamily="18" charset="0"/>
                        </a:rPr>
                        <m:t>𝐺</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𝑚</m:t>
                          </m:r>
                        </m:e>
                        <m:sub>
                          <m:r>
                            <a:rPr lang="en-US" altLang="ko-KR" sz="2400" b="0" i="1" smtClean="0">
                              <a:latin typeface="Cambria Math" panose="02040503050406030204" pitchFamily="18" charset="0"/>
                            </a:rPr>
                            <m:t>𝜙</m:t>
                          </m:r>
                        </m:sub>
                      </m:sSub>
                      <m:sSup>
                        <m:sSupPr>
                          <m:ctrlPr>
                            <a:rPr lang="en-US" altLang="ko-KR" sz="2400" b="0" i="1" smtClean="0">
                              <a:latin typeface="Cambria Math" panose="02040503050406030204" pitchFamily="18" charset="0"/>
                            </a:rPr>
                          </m:ctrlPr>
                        </m:sSupPr>
                        <m:e>
                          <m:d>
                            <m:dPr>
                              <m:begChr m:val="|"/>
                              <m:endChr m:val="|"/>
                              <m:ctrlPr>
                                <a:rPr lang="en-US" altLang="ko-KR" sz="2400" b="0" i="1" smtClean="0">
                                  <a:latin typeface="Cambria Math" panose="02040503050406030204" pitchFamily="18" charset="0"/>
                                </a:rPr>
                              </m:ctrlPr>
                            </m:dPr>
                            <m:e>
                              <m:r>
                                <a:rPr lang="en-US" altLang="ko-KR" sz="2400" b="0" i="1" smtClean="0">
                                  <a:latin typeface="Cambria Math" panose="02040503050406030204" pitchFamily="18" charset="0"/>
                                </a:rPr>
                                <m:t>𝜓</m:t>
                              </m:r>
                            </m:e>
                          </m:d>
                        </m:e>
                        <m:sup>
                          <m:r>
                            <a:rPr lang="en-US" altLang="ko-KR" sz="2400" b="0" i="1" smtClean="0">
                              <a:latin typeface="Cambria Math" panose="02040503050406030204" pitchFamily="18" charset="0"/>
                            </a:rPr>
                            <m:t>2</m:t>
                          </m:r>
                        </m:sup>
                      </m:sSup>
                    </m:oMath>
                  </m:oMathPara>
                </a14:m>
                <a:endParaRPr lang="ko-KR" altLang="en-US" sz="2400" dirty="0"/>
              </a:p>
            </p:txBody>
          </p:sp>
        </mc:Choice>
        <mc:Fallback xmlns="">
          <p:sp>
            <p:nvSpPr>
              <p:cNvPr id="5" name="내용 개체 틀 2">
                <a:extLst>
                  <a:ext uri="{FF2B5EF4-FFF2-40B4-BE49-F238E27FC236}">
                    <a16:creationId xmlns:a16="http://schemas.microsoft.com/office/drawing/2014/main" id="{31704564-EF9B-6D78-D3ED-FA6A4340113E}"/>
                  </a:ext>
                </a:extLst>
              </p:cNvPr>
              <p:cNvSpPr txBox="1">
                <a:spLocks noRot="1" noChangeAspect="1" noMove="1" noResize="1" noEditPoints="1" noAdjustHandles="1" noChangeArrowheads="1" noChangeShapeType="1" noTextEdit="1"/>
              </p:cNvSpPr>
              <p:nvPr/>
            </p:nvSpPr>
            <p:spPr>
              <a:xfrm>
                <a:off x="6860144" y="5289623"/>
                <a:ext cx="2925602" cy="521890"/>
              </a:xfrm>
              <a:prstGeom prst="rect">
                <a:avLst/>
              </a:prstGeom>
              <a:blipFill>
                <a:blip r:embed="rId4"/>
                <a:stretch>
                  <a:fillRect b="-8235"/>
                </a:stretch>
              </a:blipFill>
            </p:spPr>
            <p:txBody>
              <a:bodyPr/>
              <a:lstStyle/>
              <a:p>
                <a:r>
                  <a:rPr lang="ko-KR" altLang="en-US">
                    <a:noFill/>
                  </a:rPr>
                  <a:t> </a:t>
                </a:r>
              </a:p>
            </p:txBody>
          </p:sp>
        </mc:Fallback>
      </mc:AlternateContent>
      <p:sp>
        <p:nvSpPr>
          <p:cNvPr id="7" name="내용 개체 틀 2">
            <a:extLst>
              <a:ext uri="{FF2B5EF4-FFF2-40B4-BE49-F238E27FC236}">
                <a16:creationId xmlns:a16="http://schemas.microsoft.com/office/drawing/2014/main" id="{280B2A15-F243-D294-19EE-CD367448AB38}"/>
              </a:ext>
            </a:extLst>
          </p:cNvPr>
          <p:cNvSpPr txBox="1">
            <a:spLocks/>
          </p:cNvSpPr>
          <p:nvPr/>
        </p:nvSpPr>
        <p:spPr>
          <a:xfrm>
            <a:off x="3952240" y="5948479"/>
            <a:ext cx="4287520" cy="511747"/>
          </a:xfrm>
          <a:prstGeom prst="rect">
            <a:avLst/>
          </a:prstGeom>
        </p:spPr>
        <p:txBody>
          <a:bodyPr vert="horz" lIns="91440" tIns="45720" rIns="91440" bIns="45720" rtlCol="0">
            <a:normAutofit lnSpcReduction="1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ltLang="ko-KR" dirty="0">
                <a:latin typeface="Abadi" panose="020B0604020104020204" pitchFamily="34" charset="0"/>
              </a:rPr>
              <a:t>[Schrodinger-Poisson Eq.]</a:t>
            </a:r>
            <a:endParaRPr lang="ko-KR" altLang="en-US" dirty="0"/>
          </a:p>
        </p:txBody>
      </p:sp>
      <p:sp>
        <p:nvSpPr>
          <p:cNvPr id="4" name="화살표: 아래쪽 3">
            <a:extLst>
              <a:ext uri="{FF2B5EF4-FFF2-40B4-BE49-F238E27FC236}">
                <a16:creationId xmlns:a16="http://schemas.microsoft.com/office/drawing/2014/main" id="{5CDD6B56-65B4-3874-553F-45FD38C22CA7}"/>
              </a:ext>
            </a:extLst>
          </p:cNvPr>
          <p:cNvSpPr/>
          <p:nvPr/>
        </p:nvSpPr>
        <p:spPr>
          <a:xfrm>
            <a:off x="4267121" y="2448560"/>
            <a:ext cx="1016000" cy="2763519"/>
          </a:xfrm>
          <a:prstGeom prst="downArrow">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화살표: 아래쪽 23">
            <a:extLst>
              <a:ext uri="{FF2B5EF4-FFF2-40B4-BE49-F238E27FC236}">
                <a16:creationId xmlns:a16="http://schemas.microsoft.com/office/drawing/2014/main" id="{761E2E7C-6942-32A0-97B2-2A906CF395A0}"/>
              </a:ext>
            </a:extLst>
          </p:cNvPr>
          <p:cNvSpPr/>
          <p:nvPr/>
        </p:nvSpPr>
        <p:spPr>
          <a:xfrm>
            <a:off x="7405227" y="2448560"/>
            <a:ext cx="1016000" cy="2763519"/>
          </a:xfrm>
          <a:prstGeom prst="downArrow">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5" name="말풍선: 모서리가 둥근 사각형 24">
                <a:extLst>
                  <a:ext uri="{FF2B5EF4-FFF2-40B4-BE49-F238E27FC236}">
                    <a16:creationId xmlns:a16="http://schemas.microsoft.com/office/drawing/2014/main" id="{181B1B4A-B95D-DCFC-9852-B03DC12C47B1}"/>
                  </a:ext>
                </a:extLst>
              </p:cNvPr>
              <p:cNvSpPr/>
              <p:nvPr/>
            </p:nvSpPr>
            <p:spPr>
              <a:xfrm>
                <a:off x="475457" y="2448561"/>
                <a:ext cx="3714750" cy="798670"/>
              </a:xfrm>
              <a:prstGeom prst="wedgeRoundRectCallout">
                <a:avLst>
                  <a:gd name="adj1" fmla="val 66264"/>
                  <a:gd name="adj2" fmla="val -13655"/>
                  <a:gd name="adj3" fmla="val 16667"/>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ysClr val="windowText" lastClr="000000"/>
                    </a:solidFill>
                  </a:rPr>
                  <a:t>Klein-Gordon equation </a:t>
                </a:r>
                <a14:m>
                  <m:oMath xmlns:m="http://schemas.openxmlformats.org/officeDocument/2006/math">
                    <m:f>
                      <m:fPr>
                        <m:ctrlPr>
                          <a:rPr lang="en-US" altLang="ko-KR" sz="2000" b="0" i="1" smtClean="0">
                            <a:solidFill>
                              <a:sysClr val="windowText" lastClr="000000"/>
                            </a:solidFill>
                            <a:latin typeface="Cambria Math" panose="02040503050406030204" pitchFamily="18" charset="0"/>
                          </a:rPr>
                        </m:ctrlPr>
                      </m:fPr>
                      <m:num>
                        <m:r>
                          <a:rPr lang="en-US" altLang="ko-KR" sz="2000" b="0" i="1" smtClean="0">
                            <a:solidFill>
                              <a:sysClr val="windowText" lastClr="000000"/>
                            </a:solidFill>
                            <a:latin typeface="Cambria Math" panose="02040503050406030204" pitchFamily="18" charset="0"/>
                          </a:rPr>
                          <m:t>𝛿</m:t>
                        </m:r>
                        <m:r>
                          <a:rPr lang="en-US" altLang="ko-KR" sz="2000" b="0" i="1" smtClean="0">
                            <a:solidFill>
                              <a:sysClr val="windowText" lastClr="000000"/>
                            </a:solidFill>
                            <a:latin typeface="Cambria Math" panose="02040503050406030204" pitchFamily="18" charset="0"/>
                          </a:rPr>
                          <m:t>𝑆</m:t>
                        </m:r>
                      </m:num>
                      <m:den>
                        <m:r>
                          <a:rPr lang="en-US" altLang="ko-KR" sz="2000" i="1">
                            <a:solidFill>
                              <a:sysClr val="windowText" lastClr="000000"/>
                            </a:solidFill>
                            <a:latin typeface="Cambria Math" panose="02040503050406030204" pitchFamily="18" charset="0"/>
                          </a:rPr>
                          <m:t>𝛿𝜙</m:t>
                        </m:r>
                      </m:den>
                    </m:f>
                    <m:r>
                      <a:rPr lang="en-US" altLang="ko-KR" sz="2000" b="0" i="1" smtClean="0">
                        <a:solidFill>
                          <a:sysClr val="windowText" lastClr="000000"/>
                        </a:solidFill>
                        <a:latin typeface="Cambria Math" panose="02040503050406030204" pitchFamily="18" charset="0"/>
                      </a:rPr>
                      <m:t>=0</m:t>
                    </m:r>
                  </m:oMath>
                </a14:m>
                <a:endParaRPr lang="ko-KR" altLang="en-US" sz="2000" dirty="0">
                  <a:solidFill>
                    <a:sysClr val="windowText" lastClr="000000"/>
                  </a:solidFill>
                </a:endParaRPr>
              </a:p>
            </p:txBody>
          </p:sp>
        </mc:Choice>
        <mc:Fallback xmlns="">
          <p:sp>
            <p:nvSpPr>
              <p:cNvPr id="25" name="말풍선: 모서리가 둥근 사각형 24">
                <a:extLst>
                  <a:ext uri="{FF2B5EF4-FFF2-40B4-BE49-F238E27FC236}">
                    <a16:creationId xmlns:a16="http://schemas.microsoft.com/office/drawing/2014/main" id="{181B1B4A-B95D-DCFC-9852-B03DC12C47B1}"/>
                  </a:ext>
                </a:extLst>
              </p:cNvPr>
              <p:cNvSpPr>
                <a:spLocks noRot="1" noChangeAspect="1" noMove="1" noResize="1" noEditPoints="1" noAdjustHandles="1" noChangeArrowheads="1" noChangeShapeType="1" noTextEdit="1"/>
              </p:cNvSpPr>
              <p:nvPr/>
            </p:nvSpPr>
            <p:spPr>
              <a:xfrm>
                <a:off x="475457" y="2448561"/>
                <a:ext cx="3714750" cy="798670"/>
              </a:xfrm>
              <a:prstGeom prst="wedgeRoundRectCallout">
                <a:avLst>
                  <a:gd name="adj1" fmla="val 66264"/>
                  <a:gd name="adj2" fmla="val -13655"/>
                  <a:gd name="adj3" fmla="val 16667"/>
                </a:avLst>
              </a:prstGeom>
              <a:blipFill>
                <a:blip r:embed="rId5"/>
                <a:stretch>
                  <a:fillRect/>
                </a:stretch>
              </a:blipFill>
              <a:ln w="19050">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말풍선: 모서리가 둥근 사각형 25">
                <a:extLst>
                  <a:ext uri="{FF2B5EF4-FFF2-40B4-BE49-F238E27FC236}">
                    <a16:creationId xmlns:a16="http://schemas.microsoft.com/office/drawing/2014/main" id="{D2A87D6B-687C-6466-B6CC-6E4F25B733CB}"/>
                  </a:ext>
                </a:extLst>
              </p:cNvPr>
              <p:cNvSpPr/>
              <p:nvPr/>
            </p:nvSpPr>
            <p:spPr>
              <a:xfrm>
                <a:off x="8421226" y="2448561"/>
                <a:ext cx="3295317" cy="798670"/>
              </a:xfrm>
              <a:prstGeom prst="wedgeRoundRectCallout">
                <a:avLst>
                  <a:gd name="adj1" fmla="val -66685"/>
                  <a:gd name="adj2" fmla="val -17983"/>
                  <a:gd name="adj3" fmla="val 16667"/>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dirty="0">
                    <a:solidFill>
                      <a:sysClr val="windowText" lastClr="000000"/>
                    </a:solidFill>
                  </a:rPr>
                  <a:t>Einstein equation </a:t>
                </a:r>
                <a14:m>
                  <m:oMath xmlns:m="http://schemas.openxmlformats.org/officeDocument/2006/math">
                    <m:f>
                      <m:fPr>
                        <m:ctrlPr>
                          <a:rPr lang="en-US" altLang="ko-KR" sz="2000" b="0" i="1" smtClean="0">
                            <a:solidFill>
                              <a:sysClr val="windowText" lastClr="000000"/>
                            </a:solidFill>
                            <a:latin typeface="Cambria Math" panose="02040503050406030204" pitchFamily="18" charset="0"/>
                          </a:rPr>
                        </m:ctrlPr>
                      </m:fPr>
                      <m:num>
                        <m:r>
                          <a:rPr lang="en-US" altLang="ko-KR" sz="2000" i="1">
                            <a:solidFill>
                              <a:sysClr val="windowText" lastClr="000000"/>
                            </a:solidFill>
                            <a:latin typeface="Cambria Math" panose="02040503050406030204" pitchFamily="18" charset="0"/>
                          </a:rPr>
                          <m:t>𝛿</m:t>
                        </m:r>
                        <m:r>
                          <a:rPr lang="en-US" altLang="ko-KR" sz="2000" i="1">
                            <a:solidFill>
                              <a:sysClr val="windowText" lastClr="000000"/>
                            </a:solidFill>
                            <a:latin typeface="Cambria Math" panose="02040503050406030204" pitchFamily="18" charset="0"/>
                          </a:rPr>
                          <m:t>𝑆</m:t>
                        </m:r>
                      </m:num>
                      <m:den>
                        <m:r>
                          <a:rPr lang="en-US" altLang="ko-KR" sz="2000" i="1">
                            <a:solidFill>
                              <a:sysClr val="windowText" lastClr="000000"/>
                            </a:solidFill>
                            <a:latin typeface="Cambria Math" panose="02040503050406030204" pitchFamily="18" charset="0"/>
                          </a:rPr>
                          <m:t>𝛿</m:t>
                        </m:r>
                        <m:sSup>
                          <m:sSupPr>
                            <m:ctrlPr>
                              <a:rPr lang="en-US" altLang="ko-KR" sz="2000" b="0" i="1" smtClean="0">
                                <a:solidFill>
                                  <a:sysClr val="windowText" lastClr="000000"/>
                                </a:solidFill>
                                <a:latin typeface="Cambria Math" panose="02040503050406030204" pitchFamily="18" charset="0"/>
                              </a:rPr>
                            </m:ctrlPr>
                          </m:sSupPr>
                          <m:e>
                            <m:r>
                              <a:rPr lang="en-US" altLang="ko-KR" sz="2000" b="0" i="1" smtClean="0">
                                <a:solidFill>
                                  <a:sysClr val="windowText" lastClr="000000"/>
                                </a:solidFill>
                                <a:latin typeface="Cambria Math" panose="02040503050406030204" pitchFamily="18" charset="0"/>
                              </a:rPr>
                              <m:t>𝑔</m:t>
                            </m:r>
                          </m:e>
                          <m:sup>
                            <m:r>
                              <a:rPr lang="en-US" altLang="ko-KR" sz="2000" b="0" i="1" smtClean="0">
                                <a:solidFill>
                                  <a:sysClr val="windowText" lastClr="000000"/>
                                </a:solidFill>
                                <a:latin typeface="Cambria Math" panose="02040503050406030204" pitchFamily="18" charset="0"/>
                              </a:rPr>
                              <m:t>𝜇𝜈</m:t>
                            </m:r>
                          </m:sup>
                        </m:sSup>
                      </m:den>
                    </m:f>
                    <m:r>
                      <a:rPr lang="en-US" altLang="ko-KR" sz="2000" b="0" i="1" smtClean="0">
                        <a:solidFill>
                          <a:sysClr val="windowText" lastClr="000000"/>
                        </a:solidFill>
                        <a:latin typeface="Cambria Math" panose="02040503050406030204" pitchFamily="18" charset="0"/>
                      </a:rPr>
                      <m:t>=0</m:t>
                    </m:r>
                  </m:oMath>
                </a14:m>
                <a:endParaRPr lang="ko-KR" altLang="en-US" sz="2000" dirty="0">
                  <a:solidFill>
                    <a:sysClr val="windowText" lastClr="000000"/>
                  </a:solidFill>
                </a:endParaRPr>
              </a:p>
            </p:txBody>
          </p:sp>
        </mc:Choice>
        <mc:Fallback xmlns="">
          <p:sp>
            <p:nvSpPr>
              <p:cNvPr id="26" name="말풍선: 모서리가 둥근 사각형 25">
                <a:extLst>
                  <a:ext uri="{FF2B5EF4-FFF2-40B4-BE49-F238E27FC236}">
                    <a16:creationId xmlns:a16="http://schemas.microsoft.com/office/drawing/2014/main" id="{D2A87D6B-687C-6466-B6CC-6E4F25B733CB}"/>
                  </a:ext>
                </a:extLst>
              </p:cNvPr>
              <p:cNvSpPr>
                <a:spLocks noRot="1" noChangeAspect="1" noMove="1" noResize="1" noEditPoints="1" noAdjustHandles="1" noChangeArrowheads="1" noChangeShapeType="1" noTextEdit="1"/>
              </p:cNvSpPr>
              <p:nvPr/>
            </p:nvSpPr>
            <p:spPr>
              <a:xfrm>
                <a:off x="8421226" y="2448561"/>
                <a:ext cx="3295317" cy="798670"/>
              </a:xfrm>
              <a:prstGeom prst="wedgeRoundRectCallout">
                <a:avLst>
                  <a:gd name="adj1" fmla="val -66685"/>
                  <a:gd name="adj2" fmla="val -17983"/>
                  <a:gd name="adj3" fmla="val 16667"/>
                </a:avLst>
              </a:prstGeom>
              <a:blipFill>
                <a:blip r:embed="rId6"/>
                <a:stretch>
                  <a:fillRect/>
                </a:stretch>
              </a:blipFill>
              <a:ln w="19050">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9" name="내용 개체 틀 2">
                <a:extLst>
                  <a:ext uri="{FF2B5EF4-FFF2-40B4-BE49-F238E27FC236}">
                    <a16:creationId xmlns:a16="http://schemas.microsoft.com/office/drawing/2014/main" id="{11586F44-8447-8763-F4BE-D63FEFB4E9AA}"/>
                  </a:ext>
                </a:extLst>
              </p:cNvPr>
              <p:cNvSpPr txBox="1">
                <a:spLocks/>
              </p:cNvSpPr>
              <p:nvPr/>
            </p:nvSpPr>
            <p:spPr>
              <a:xfrm>
                <a:off x="2040254" y="5026799"/>
                <a:ext cx="4206240" cy="999603"/>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m:t>
                      </m:r>
                      <m:f>
                        <m:fPr>
                          <m:ctrlPr>
                            <a:rPr lang="en-US" altLang="ko-KR" sz="2400" b="0" i="1" smtClean="0">
                              <a:latin typeface="Cambria Math" panose="02040503050406030204" pitchFamily="18" charset="0"/>
                            </a:rPr>
                          </m:ctrlPr>
                        </m:fPr>
                        <m:num>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ℏ</m:t>
                              </m:r>
                            </m:e>
                            <m:sup>
                              <m:r>
                                <a:rPr lang="en-US" altLang="ko-KR" sz="2400" b="0" i="1" smtClean="0">
                                  <a:latin typeface="Cambria Math" panose="02040503050406030204" pitchFamily="18" charset="0"/>
                                </a:rPr>
                                <m:t>2</m:t>
                              </m:r>
                            </m:sup>
                          </m:sSup>
                        </m:num>
                        <m:den>
                          <m:r>
                            <a:rPr lang="en-US" altLang="ko-KR" sz="2400" b="0" i="1" smtClean="0">
                              <a:latin typeface="Cambria Math" panose="02040503050406030204" pitchFamily="18" charset="0"/>
                            </a:rPr>
                            <m:t>2</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𝑚</m:t>
                              </m:r>
                            </m:e>
                            <m:sub>
                              <m:r>
                                <a:rPr lang="en-US" altLang="ko-KR" sz="2400" b="0" i="1" smtClean="0">
                                  <a:latin typeface="Cambria Math" panose="02040503050406030204" pitchFamily="18" charset="0"/>
                                </a:rPr>
                                <m:t>𝜙</m:t>
                              </m:r>
                            </m:sub>
                          </m:sSub>
                        </m:den>
                      </m:f>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m:t>
                          </m:r>
                        </m:e>
                        <m:sup>
                          <m:r>
                            <a:rPr lang="en-US" altLang="ko-KR" sz="2400" b="0" i="1" smtClean="0">
                              <a:latin typeface="Cambria Math" panose="02040503050406030204" pitchFamily="18" charset="0"/>
                            </a:rPr>
                            <m:t>2</m:t>
                          </m:r>
                        </m:sup>
                      </m:sSup>
                      <m:r>
                        <a:rPr lang="en-US" altLang="ko-KR" sz="2400" b="0" i="1" smtClean="0">
                          <a:latin typeface="Cambria Math" panose="02040503050406030204" pitchFamily="18" charset="0"/>
                        </a:rPr>
                        <m:t>𝜓</m:t>
                      </m:r>
                      <m:r>
                        <a:rPr lang="en-US" altLang="ko-KR" sz="2400" b="0" i="1" smtClean="0">
                          <a:latin typeface="Cambria Math" panose="02040503050406030204" pitchFamily="18" charset="0"/>
                        </a:rPr>
                        <m:t>+</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𝑚</m:t>
                          </m:r>
                        </m:e>
                        <m:sub>
                          <m:r>
                            <a:rPr lang="en-US" altLang="ko-KR" sz="2400" b="0" i="1" smtClean="0">
                              <a:latin typeface="Cambria Math" panose="02040503050406030204" pitchFamily="18" charset="0"/>
                            </a:rPr>
                            <m:t>𝜙</m:t>
                          </m:r>
                        </m:sub>
                      </m:sSub>
                      <m:r>
                        <m:rPr>
                          <m:sty m:val="p"/>
                        </m:rPr>
                        <a:rPr lang="en-US" altLang="ko-KR" sz="2400" b="0" i="0" smtClean="0">
                          <a:latin typeface="Cambria Math" panose="02040503050406030204" pitchFamily="18" charset="0"/>
                        </a:rPr>
                        <m:t>Φ</m:t>
                      </m:r>
                      <m:r>
                        <a:rPr lang="en-US" altLang="ko-KR" sz="2400" b="0" i="1" smtClean="0">
                          <a:latin typeface="Cambria Math" panose="02040503050406030204" pitchFamily="18" charset="0"/>
                        </a:rPr>
                        <m:t>𝜓</m:t>
                      </m:r>
                      <m:r>
                        <a:rPr lang="en-US" altLang="ko-KR" sz="2400" b="0" i="1" smtClean="0">
                          <a:latin typeface="Cambria Math" panose="02040503050406030204" pitchFamily="18" charset="0"/>
                        </a:rPr>
                        <m:t>=</m:t>
                      </m:r>
                      <m:r>
                        <a:rPr lang="en-US" altLang="ko-KR" sz="2400" b="0" i="1" smtClean="0">
                          <a:latin typeface="Cambria Math" panose="02040503050406030204" pitchFamily="18" charset="0"/>
                        </a:rPr>
                        <m:t>𝑖</m:t>
                      </m:r>
                      <m:r>
                        <a:rPr lang="en-US" altLang="ko-KR" sz="2400" b="0" i="1" smtClean="0">
                          <a:latin typeface="Cambria Math" panose="02040503050406030204" pitchFamily="18" charset="0"/>
                        </a:rPr>
                        <m:t>ℏ</m:t>
                      </m:r>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𝜕𝜓</m:t>
                          </m:r>
                        </m:num>
                        <m:den>
                          <m:r>
                            <a:rPr lang="en-US" altLang="ko-KR" sz="2400" b="0" i="1" smtClean="0">
                              <a:latin typeface="Cambria Math" panose="02040503050406030204" pitchFamily="18" charset="0"/>
                            </a:rPr>
                            <m:t>𝜕</m:t>
                          </m:r>
                          <m:r>
                            <a:rPr lang="en-US" altLang="ko-KR" sz="2400" b="0" i="1" smtClean="0">
                              <a:latin typeface="Cambria Math" panose="02040503050406030204" pitchFamily="18" charset="0"/>
                            </a:rPr>
                            <m:t>𝑡</m:t>
                          </m:r>
                        </m:den>
                      </m:f>
                    </m:oMath>
                  </m:oMathPara>
                </a14:m>
                <a:endParaRPr lang="ko-KR" altLang="en-US" sz="2400" dirty="0"/>
              </a:p>
            </p:txBody>
          </p:sp>
        </mc:Choice>
        <mc:Fallback xmlns="">
          <p:sp>
            <p:nvSpPr>
              <p:cNvPr id="29" name="내용 개체 틀 2">
                <a:extLst>
                  <a:ext uri="{FF2B5EF4-FFF2-40B4-BE49-F238E27FC236}">
                    <a16:creationId xmlns:a16="http://schemas.microsoft.com/office/drawing/2014/main" id="{11586F44-8447-8763-F4BE-D63FEFB4E9AA}"/>
                  </a:ext>
                </a:extLst>
              </p:cNvPr>
              <p:cNvSpPr txBox="1">
                <a:spLocks noRot="1" noChangeAspect="1" noMove="1" noResize="1" noEditPoints="1" noAdjustHandles="1" noChangeArrowheads="1" noChangeShapeType="1" noTextEdit="1"/>
              </p:cNvSpPr>
              <p:nvPr/>
            </p:nvSpPr>
            <p:spPr>
              <a:xfrm>
                <a:off x="2040254" y="5026799"/>
                <a:ext cx="4206240" cy="999603"/>
              </a:xfrm>
              <a:prstGeom prst="rect">
                <a:avLst/>
              </a:prstGeom>
              <a:blipFill>
                <a:blip r:embed="rId7"/>
                <a:stretch>
                  <a:fillRect/>
                </a:stretch>
              </a:blipFill>
            </p:spPr>
            <p:txBody>
              <a:bodyPr/>
              <a:lstStyle/>
              <a:p>
                <a:r>
                  <a:rPr lang="ko-KR" altLang="en-US">
                    <a:noFill/>
                  </a:rPr>
                  <a:t> </a:t>
                </a:r>
              </a:p>
            </p:txBody>
          </p:sp>
        </mc:Fallback>
      </mc:AlternateContent>
      <p:sp>
        <p:nvSpPr>
          <p:cNvPr id="32" name="사각형: 둥근 모서리 31">
            <a:extLst>
              <a:ext uri="{FF2B5EF4-FFF2-40B4-BE49-F238E27FC236}">
                <a16:creationId xmlns:a16="http://schemas.microsoft.com/office/drawing/2014/main" id="{1CBA6745-5AB2-BB94-2B49-C9A40014D6D4}"/>
              </a:ext>
            </a:extLst>
          </p:cNvPr>
          <p:cNvSpPr/>
          <p:nvPr/>
        </p:nvSpPr>
        <p:spPr>
          <a:xfrm>
            <a:off x="918210" y="3374475"/>
            <a:ext cx="10193020" cy="1210301"/>
          </a:xfrm>
          <a:prstGeom prst="roundRect">
            <a:avLst/>
          </a:prstGeom>
          <a:solidFill>
            <a:srgbClr val="FFFFFF">
              <a:alpha val="89804"/>
            </a:srgb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1C682A7-6A70-03B8-7F46-CD69644C3E53}"/>
                  </a:ext>
                </a:extLst>
              </p:cNvPr>
              <p:cNvSpPr txBox="1"/>
              <p:nvPr/>
            </p:nvSpPr>
            <p:spPr>
              <a:xfrm>
                <a:off x="1052101" y="3422561"/>
                <a:ext cx="5100639" cy="11554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2000" i="1" smtClean="0">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𝑠</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1+2</m:t>
                          </m:r>
                          <m:r>
                            <m:rPr>
                              <m:sty m:val="p"/>
                            </m:rPr>
                            <a:rPr lang="en-US" altLang="ko-KR" sz="2000">
                              <a:latin typeface="Cambria Math" panose="02040503050406030204" pitchFamily="18" charset="0"/>
                            </a:rPr>
                            <m:t>Φ</m:t>
                          </m:r>
                        </m:e>
                      </m:d>
                      <m:r>
                        <a:rPr lang="en-US" altLang="ko-KR" sz="2000" i="1">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𝑡</m:t>
                          </m:r>
                        </m:e>
                        <m:sup>
                          <m:r>
                            <a:rPr lang="en-US" altLang="ko-KR" sz="2000" i="1">
                              <a:latin typeface="Cambria Math" panose="02040503050406030204" pitchFamily="18" charset="0"/>
                            </a:rPr>
                            <m:t>2</m:t>
                          </m:r>
                        </m:sup>
                      </m:sSup>
                      <m:r>
                        <a:rPr lang="en-US" altLang="ko-KR" sz="2000" i="1">
                          <a:latin typeface="Cambria Math" panose="02040503050406030204" pitchFamily="18" charset="0"/>
                        </a:rPr>
                        <m:t>+</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1−2</m:t>
                          </m:r>
                          <m:r>
                            <m:rPr>
                              <m:sty m:val="p"/>
                            </m:rPr>
                            <a:rPr lang="en-US" altLang="ko-KR" sz="2000">
                              <a:latin typeface="Cambria Math" panose="02040503050406030204" pitchFamily="18" charset="0"/>
                            </a:rPr>
                            <m:t>Φ</m:t>
                          </m:r>
                        </m:e>
                      </m:d>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𝛿</m:t>
                          </m:r>
                        </m:e>
                        <m:sub>
                          <m:r>
                            <a:rPr lang="en-US" altLang="ko-KR" sz="2000" i="1">
                              <a:latin typeface="Cambria Math" panose="02040503050406030204" pitchFamily="18" charset="0"/>
                            </a:rPr>
                            <m:t>𝑖𝑗</m:t>
                          </m:r>
                        </m:sub>
                      </m:sSub>
                      <m:r>
                        <a:rPr lang="en-US" altLang="ko-KR" sz="2000" i="1">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𝑥</m:t>
                          </m:r>
                        </m:e>
                        <m:sup>
                          <m:r>
                            <a:rPr lang="en-US" altLang="ko-KR" sz="2000" i="1">
                              <a:latin typeface="Cambria Math" panose="02040503050406030204" pitchFamily="18" charset="0"/>
                            </a:rPr>
                            <m:t>𝑖</m:t>
                          </m:r>
                        </m:sup>
                      </m:sSup>
                      <m:r>
                        <a:rPr lang="en-US" altLang="ko-KR" sz="2000" i="1">
                          <a:latin typeface="Cambria Math" panose="02040503050406030204" pitchFamily="18" charset="0"/>
                        </a:rPr>
                        <m:t>𝑑</m:t>
                      </m:r>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𝑥</m:t>
                          </m:r>
                        </m:e>
                        <m:sup>
                          <m:r>
                            <a:rPr lang="en-US" altLang="ko-KR" sz="2000" i="1">
                              <a:latin typeface="Cambria Math" panose="02040503050406030204" pitchFamily="18" charset="0"/>
                            </a:rPr>
                            <m:t>𝑗</m:t>
                          </m:r>
                        </m:sup>
                      </m:sSup>
                    </m:oMath>
                  </m:oMathPara>
                </a14:m>
                <a:endParaRPr lang="en-US" altLang="ko-KR" sz="2000" dirty="0"/>
              </a:p>
              <a:p>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rPr>
                        <m:t>𝜙</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i="1">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ℏ</m:t>
                          </m:r>
                        </m:num>
                        <m:den>
                          <m:rad>
                            <m:radPr>
                              <m:degHide m:val="on"/>
                              <m:ctrlPr>
                                <a:rPr lang="en-US" altLang="ko-KR" sz="2000" i="1">
                                  <a:latin typeface="Cambria Math" panose="02040503050406030204" pitchFamily="18" charset="0"/>
                                </a:rPr>
                              </m:ctrlPr>
                            </m:radPr>
                            <m:deg/>
                            <m:e>
                              <m:r>
                                <a:rPr lang="en-US" altLang="ko-KR" sz="2000" i="1">
                                  <a:latin typeface="Cambria Math" panose="02040503050406030204" pitchFamily="18" charset="0"/>
                                </a:rPr>
                                <m:t>2</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e>
                          </m:rad>
                        </m:den>
                      </m:f>
                      <m:d>
                        <m:dPr>
                          <m:begChr m:val="["/>
                          <m:endChr m:val="]"/>
                          <m:ctrlPr>
                            <a:rPr lang="en-US" altLang="ko-KR" sz="2000" i="1">
                              <a:latin typeface="Cambria Math" panose="02040503050406030204" pitchFamily="18" charset="0"/>
                            </a:rPr>
                          </m:ctrlPr>
                        </m:dPr>
                        <m:e>
                          <m:r>
                            <a:rPr lang="en-US" altLang="ko-KR" sz="2000" i="1">
                              <a:latin typeface="Cambria Math" panose="02040503050406030204" pitchFamily="18" charset="0"/>
                            </a:rPr>
                            <m:t>𝜓</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𝑒</m:t>
                              </m:r>
                            </m:e>
                            <m:sup>
                              <m:r>
                                <a:rPr lang="en-US" altLang="ko-KR" sz="2000" i="1">
                                  <a:latin typeface="Cambria Math" panose="02040503050406030204" pitchFamily="18" charset="0"/>
                                </a:rPr>
                                <m:t>−</m:t>
                              </m:r>
                              <m:r>
                                <a:rPr lang="en-US" altLang="ko-KR" sz="2000" i="1">
                                  <a:latin typeface="Cambria Math" panose="02040503050406030204" pitchFamily="18" charset="0"/>
                                </a:rPr>
                                <m:t>𝑖</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r>
                                <a:rPr lang="en-US" altLang="ko-KR" sz="2000" i="1">
                                  <a:latin typeface="Cambria Math" panose="02040503050406030204" pitchFamily="18" charset="0"/>
                                </a:rPr>
                                <m:t>𝑡</m:t>
                              </m:r>
                              <m:r>
                                <a:rPr lang="en-US" altLang="ko-KR" sz="2000" i="1">
                                  <a:latin typeface="Cambria Math" panose="02040503050406030204" pitchFamily="18" charset="0"/>
                                </a:rPr>
                                <m:t>/ℏ</m:t>
                              </m:r>
                            </m:sup>
                          </m:sSup>
                          <m:r>
                            <a:rPr lang="en-US" altLang="ko-KR" sz="2000" i="1">
                              <a:latin typeface="Cambria Math" panose="02040503050406030204" pitchFamily="18" charset="0"/>
                            </a:rPr>
                            <m:t>+</m:t>
                          </m:r>
                          <m:r>
                            <m:rPr>
                              <m:sty m:val="p"/>
                            </m:rPr>
                            <a:rPr lang="en-US" altLang="ko-KR" sz="2000" i="1">
                              <a:latin typeface="Cambria Math" panose="02040503050406030204" pitchFamily="18" charset="0"/>
                            </a:rPr>
                            <m:t>c</m:t>
                          </m:r>
                          <m:r>
                            <a:rPr lang="en-US" altLang="ko-KR" sz="2000" i="1">
                              <a:latin typeface="Cambria Math" panose="02040503050406030204" pitchFamily="18" charset="0"/>
                            </a:rPr>
                            <m:t>.</m:t>
                          </m:r>
                          <m:r>
                            <m:rPr>
                              <m:sty m:val="p"/>
                            </m:rPr>
                            <a:rPr lang="en-US" altLang="ko-KR" sz="2000" i="1">
                              <a:latin typeface="Cambria Math" panose="02040503050406030204" pitchFamily="18" charset="0"/>
                            </a:rPr>
                            <m:t>c</m:t>
                          </m:r>
                          <m:r>
                            <a:rPr lang="en-US" altLang="ko-KR" sz="2000" i="1">
                              <a:latin typeface="Cambria Math" panose="02040503050406030204" pitchFamily="18" charset="0"/>
                            </a:rPr>
                            <m:t>.</m:t>
                          </m:r>
                        </m:e>
                      </m:d>
                    </m:oMath>
                  </m:oMathPara>
                </a14:m>
                <a:endParaRPr lang="ko-KR" altLang="en-US" sz="2000" dirty="0"/>
              </a:p>
            </p:txBody>
          </p:sp>
        </mc:Choice>
        <mc:Fallback xmlns="">
          <p:sp>
            <p:nvSpPr>
              <p:cNvPr id="33" name="TextBox 32">
                <a:extLst>
                  <a:ext uri="{FF2B5EF4-FFF2-40B4-BE49-F238E27FC236}">
                    <a16:creationId xmlns:a16="http://schemas.microsoft.com/office/drawing/2014/main" id="{21C682A7-6A70-03B8-7F46-CD69644C3E53}"/>
                  </a:ext>
                </a:extLst>
              </p:cNvPr>
              <p:cNvSpPr txBox="1">
                <a:spLocks noRot="1" noChangeAspect="1" noMove="1" noResize="1" noEditPoints="1" noAdjustHandles="1" noChangeArrowheads="1" noChangeShapeType="1" noTextEdit="1"/>
              </p:cNvSpPr>
              <p:nvPr/>
            </p:nvSpPr>
            <p:spPr>
              <a:xfrm>
                <a:off x="1052101" y="3422561"/>
                <a:ext cx="5100639" cy="1155445"/>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608FE48-D6C5-B60E-5DD7-E65AA6E04932}"/>
                  </a:ext>
                </a:extLst>
              </p:cNvPr>
              <p:cNvSpPr txBox="1"/>
              <p:nvPr/>
            </p:nvSpPr>
            <p:spPr>
              <a:xfrm>
                <a:off x="6286631" y="3626066"/>
                <a:ext cx="4643120" cy="775212"/>
              </a:xfrm>
              <a:prstGeom prst="rect">
                <a:avLst/>
              </a:prstGeom>
              <a:noFill/>
            </p:spPr>
            <p:txBody>
              <a:bodyPr wrap="square" rtlCol="0">
                <a:spAutoFit/>
              </a:bodyPr>
              <a:lstStyle/>
              <a:p>
                <a:pPr marL="342900" indent="-342900">
                  <a:buFont typeface="Arial" panose="020B0604020202020204" pitchFamily="34" charset="0"/>
                  <a:buChar char="•"/>
                </a:pPr>
                <a:r>
                  <a:rPr lang="en-US" altLang="ko-KR" sz="2000" dirty="0"/>
                  <a:t>Factor out fast time-dep. of </a:t>
                </a:r>
                <a14:m>
                  <m:oMath xmlns:m="http://schemas.openxmlformats.org/officeDocument/2006/math">
                    <m:r>
                      <a:rPr lang="en-US" altLang="ko-KR" sz="2000" b="0" i="1" smtClean="0">
                        <a:latin typeface="Cambria Math" panose="02040503050406030204" pitchFamily="18" charset="0"/>
                      </a:rPr>
                      <m:t>𝜙</m:t>
                    </m:r>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𝑒</m:t>
                        </m:r>
                      </m:e>
                      <m:sup>
                        <m:r>
                          <a:rPr lang="en-US" altLang="ko-KR" sz="2000" b="0" i="1" smtClean="0">
                            <a:latin typeface="Cambria Math" panose="02040503050406030204" pitchFamily="18" charset="0"/>
                          </a:rPr>
                          <m:t>±</m:t>
                        </m:r>
                        <m:r>
                          <a:rPr lang="en-US" altLang="ko-KR" sz="2000" b="0" i="1" smtClean="0">
                            <a:latin typeface="Cambria Math" panose="02040503050406030204" pitchFamily="18" charset="0"/>
                          </a:rPr>
                          <m:t>𝑖</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r>
                          <a:rPr lang="en-US" altLang="ko-KR" sz="2000" b="0" i="1" smtClean="0">
                            <a:latin typeface="Cambria Math" panose="02040503050406030204" pitchFamily="18" charset="0"/>
                          </a:rPr>
                          <m:t>𝑡</m:t>
                        </m:r>
                      </m:sup>
                    </m:sSup>
                  </m:oMath>
                </a14:m>
                <a:endParaRPr lang="en-US" altLang="ko-KR" sz="2000" dirty="0"/>
              </a:p>
              <a:p>
                <a:pPr marL="342900" indent="-342900">
                  <a:buFont typeface="Arial" panose="020B0604020202020204" pitchFamily="34" charset="0"/>
                  <a:buChar char="•"/>
                </a:pPr>
                <a:r>
                  <a:rPr lang="en-US" altLang="ko-KR" sz="2000" dirty="0"/>
                  <a:t>Slowly varying : </a:t>
                </a:r>
                <a14:m>
                  <m:oMath xmlns:m="http://schemas.openxmlformats.org/officeDocument/2006/math">
                    <m:d>
                      <m:dPr>
                        <m:begChr m:val="|"/>
                        <m:endChr m:val="|"/>
                        <m:ctrlPr>
                          <a:rPr lang="en-US" altLang="ko-KR" sz="2000" b="0" i="1" smtClean="0">
                            <a:latin typeface="Cambria Math" panose="02040503050406030204" pitchFamily="18" charset="0"/>
                          </a:rPr>
                        </m:ctrlPr>
                      </m:d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𝜓</m:t>
                            </m:r>
                          </m:e>
                        </m:acc>
                      </m:e>
                    </m:d>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𝑚</m:t>
                        </m:r>
                      </m:e>
                      <m:sub>
                        <m:r>
                          <a:rPr lang="en-US" altLang="ko-KR" sz="2000" b="0" i="1" smtClean="0">
                            <a:latin typeface="Cambria Math" panose="02040503050406030204" pitchFamily="18" charset="0"/>
                          </a:rPr>
                          <m:t>𝜙</m:t>
                        </m:r>
                      </m:sub>
                    </m:sSub>
                    <m:d>
                      <m:dPr>
                        <m:begChr m:val="|"/>
                        <m:endChr m:val="|"/>
                        <m:ctrlPr>
                          <a:rPr lang="en-US" altLang="ko-KR" sz="2000" b="0" i="1" smtClean="0">
                            <a:latin typeface="Cambria Math" panose="02040503050406030204" pitchFamily="18" charset="0"/>
                          </a:rPr>
                        </m:ctrlPr>
                      </m:dPr>
                      <m:e>
                        <m:acc>
                          <m:accPr>
                            <m:chr m:val="̇"/>
                            <m:ctrlPr>
                              <a:rPr lang="en-US" altLang="ko-KR" sz="2000" b="0" i="1" smtClean="0">
                                <a:latin typeface="Cambria Math" panose="02040503050406030204" pitchFamily="18" charset="0"/>
                              </a:rPr>
                            </m:ctrlPr>
                          </m:accPr>
                          <m:e>
                            <m:r>
                              <a:rPr lang="en-US" altLang="ko-KR" sz="2000" b="0" i="1" smtClean="0">
                                <a:latin typeface="Cambria Math" panose="02040503050406030204" pitchFamily="18" charset="0"/>
                              </a:rPr>
                              <m:t>𝜓</m:t>
                            </m:r>
                          </m:e>
                        </m:acc>
                      </m:e>
                    </m:d>
                  </m:oMath>
                </a14:m>
                <a:endParaRPr lang="ko-KR" altLang="en-US" sz="2400" dirty="0"/>
              </a:p>
            </p:txBody>
          </p:sp>
        </mc:Choice>
        <mc:Fallback xmlns="">
          <p:sp>
            <p:nvSpPr>
              <p:cNvPr id="34" name="TextBox 33">
                <a:extLst>
                  <a:ext uri="{FF2B5EF4-FFF2-40B4-BE49-F238E27FC236}">
                    <a16:creationId xmlns:a16="http://schemas.microsoft.com/office/drawing/2014/main" id="{B608FE48-D6C5-B60E-5DD7-E65AA6E04932}"/>
                  </a:ext>
                </a:extLst>
              </p:cNvPr>
              <p:cNvSpPr txBox="1">
                <a:spLocks noRot="1" noChangeAspect="1" noMove="1" noResize="1" noEditPoints="1" noAdjustHandles="1" noChangeArrowheads="1" noChangeShapeType="1" noTextEdit="1"/>
              </p:cNvSpPr>
              <p:nvPr/>
            </p:nvSpPr>
            <p:spPr>
              <a:xfrm>
                <a:off x="6286631" y="3626066"/>
                <a:ext cx="4643120" cy="775212"/>
              </a:xfrm>
              <a:prstGeom prst="rect">
                <a:avLst/>
              </a:prstGeom>
              <a:blipFill>
                <a:blip r:embed="rId9"/>
                <a:stretch>
                  <a:fillRect l="-1181" t="-2362" b="-10236"/>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495734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7A3CF-7A63-18B1-5BE9-F851C02D6D3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F5EDE61-BD56-5AB3-7EEE-69785ECA7CA9}"/>
                  </a:ext>
                </a:extLst>
              </p:cNvPr>
              <p:cNvSpPr txBox="1"/>
              <p:nvPr/>
            </p:nvSpPr>
            <p:spPr>
              <a:xfrm>
                <a:off x="363886" y="1253420"/>
                <a:ext cx="3109703" cy="1783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2000" i="1" smtClean="0">
                              <a:latin typeface="Cambria Math" panose="02040503050406030204" pitchFamily="18" charset="0"/>
                            </a:rPr>
                          </m:ctrlPr>
                        </m:dPr>
                        <m:e>
                          <m:eqArr>
                            <m:eqArrPr>
                              <m:ctrlPr>
                                <a:rPr lang="en-US" altLang="ko-KR" sz="2000" i="1">
                                  <a:latin typeface="Cambria Math" panose="02040503050406030204" pitchFamily="18" charset="0"/>
                                </a:rPr>
                              </m:ctrlPr>
                            </m:eqArrPr>
                            <m:e>
                              <m:r>
                                <a:rPr lang="en-US" altLang="ko-KR" sz="2000" i="1">
                                  <a:latin typeface="Cambria Math" panose="02040503050406030204" pitchFamily="18" charset="0"/>
                                </a:rPr>
                                <m:t>𝜓</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r>
                                <a:rPr lang="en-US" altLang="ko-KR" sz="2000" i="1">
                                  <a:latin typeface="Cambria Math" panose="02040503050406030204" pitchFamily="18" charset="0"/>
                                </a:rPr>
                                <m:t>=</m:t>
                              </m:r>
                              <m:rad>
                                <m:radPr>
                                  <m:degHide m:val="on"/>
                                  <m:ctrlPr>
                                    <a:rPr lang="en-US" altLang="ko-KR" sz="2000" i="1">
                                      <a:latin typeface="Cambria Math" panose="02040503050406030204" pitchFamily="18" charset="0"/>
                                    </a:rPr>
                                  </m:ctrlPr>
                                </m:radPr>
                                <m:deg/>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𝜌</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num>
                                    <m:den>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𝑚</m:t>
                                          </m:r>
                                        </m:e>
                                        <m:sub>
                                          <m:r>
                                            <a:rPr lang="en-US" altLang="ko-KR" sz="2000" i="1">
                                              <a:latin typeface="Cambria Math" panose="02040503050406030204" pitchFamily="18" charset="0"/>
                                            </a:rPr>
                                            <m:t>𝜙</m:t>
                                          </m:r>
                                        </m:sub>
                                      </m:sSub>
                                    </m:den>
                                  </m:f>
                                </m:e>
                              </m:rad>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𝑒</m:t>
                                  </m:r>
                                </m:e>
                                <m:sup>
                                  <m:r>
                                    <a:rPr lang="en-US" altLang="ko-KR" sz="2000" i="1">
                                      <a:latin typeface="Cambria Math" panose="02040503050406030204" pitchFamily="18" charset="0"/>
                                    </a:rPr>
                                    <m:t>𝑖</m:t>
                                  </m:r>
                                  <m:r>
                                    <a:rPr lang="en-US" altLang="ko-KR" sz="2000" i="1">
                                      <a:latin typeface="Cambria Math" panose="02040503050406030204" pitchFamily="18" charset="0"/>
                                    </a:rPr>
                                    <m:t>𝜃</m:t>
                                  </m:r>
                                  <m:d>
                                    <m:dPr>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𝑥</m:t>
                                          </m:r>
                                        </m:e>
                                      </m:acc>
                                      <m:r>
                                        <a:rPr lang="en-US" altLang="ko-KR" sz="2000" i="1">
                                          <a:latin typeface="Cambria Math" panose="02040503050406030204" pitchFamily="18" charset="0"/>
                                        </a:rPr>
                                        <m:t>,</m:t>
                                      </m:r>
                                      <m:r>
                                        <a:rPr lang="en-US" altLang="ko-KR" sz="2000" i="1">
                                          <a:latin typeface="Cambria Math" panose="02040503050406030204" pitchFamily="18" charset="0"/>
                                        </a:rPr>
                                        <m:t>𝑡</m:t>
                                      </m:r>
                                    </m:e>
                                  </m:d>
                                </m:sup>
                              </m:sSup>
                            </m:e>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𝑣</m:t>
                                  </m:r>
                                </m:e>
                              </m:acc>
                              <m:d>
                                <m:dPr>
                                  <m:ctrlPr>
                                    <a:rPr lang="en-US" altLang="ko-KR" sz="2000" i="1" dirty="0">
                                      <a:latin typeface="Cambria Math" panose="02040503050406030204" pitchFamily="18" charset="0"/>
                                    </a:rPr>
                                  </m:ctrlPr>
                                </m:d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𝑥</m:t>
                                      </m:r>
                                    </m:e>
                                  </m:acc>
                                  <m:r>
                                    <a:rPr lang="en-US" altLang="ko-KR" sz="2000" i="1" dirty="0">
                                      <a:latin typeface="Cambria Math" panose="02040503050406030204" pitchFamily="18" charset="0"/>
                                    </a:rPr>
                                    <m:t>,</m:t>
                                  </m:r>
                                  <m:r>
                                    <a:rPr lang="en-US" altLang="ko-KR" sz="2000" i="1" dirty="0">
                                      <a:latin typeface="Cambria Math" panose="02040503050406030204" pitchFamily="18" charset="0"/>
                                    </a:rPr>
                                    <m:t>𝑡</m:t>
                                  </m:r>
                                </m:e>
                              </m:d>
                              <m:r>
                                <a:rPr lang="en-US" altLang="ko-KR" sz="2000" i="1" dirty="0">
                                  <a:latin typeface="Cambria Math" panose="02040503050406030204" pitchFamily="18" charset="0"/>
                                </a:rPr>
                                <m:t>=</m:t>
                              </m:r>
                              <m:f>
                                <m:fPr>
                                  <m:ctrlPr>
                                    <a:rPr lang="en-US" altLang="ko-KR" sz="2000" i="1" dirty="0">
                                      <a:latin typeface="Cambria Math" panose="02040503050406030204" pitchFamily="18" charset="0"/>
                                    </a:rPr>
                                  </m:ctrlPr>
                                </m:fPr>
                                <m:num>
                                  <m:r>
                                    <a:rPr lang="en-US" altLang="ko-KR" sz="2000" i="1" dirty="0">
                                      <a:latin typeface="Cambria Math" panose="02040503050406030204" pitchFamily="18" charset="0"/>
                                    </a:rPr>
                                    <m:t>ℏ</m:t>
                                  </m:r>
                                </m:num>
                                <m:den>
                                  <m:sSub>
                                    <m:sSubPr>
                                      <m:ctrlPr>
                                        <a:rPr lang="en-US" altLang="ko-KR" sz="2000" i="1" dirty="0">
                                          <a:latin typeface="Cambria Math" panose="02040503050406030204" pitchFamily="18" charset="0"/>
                                        </a:rPr>
                                      </m:ctrlPr>
                                    </m:sSubPr>
                                    <m:e>
                                      <m:r>
                                        <a:rPr lang="en-US" altLang="ko-KR" sz="2000" i="1" dirty="0">
                                          <a:latin typeface="Cambria Math" panose="02040503050406030204" pitchFamily="18" charset="0"/>
                                        </a:rPr>
                                        <m:t>𝑚</m:t>
                                      </m:r>
                                    </m:e>
                                    <m:sub>
                                      <m:r>
                                        <a:rPr lang="en-US" altLang="ko-KR" sz="2000" i="1">
                                          <a:latin typeface="Cambria Math" panose="02040503050406030204" pitchFamily="18" charset="0"/>
                                        </a:rPr>
                                        <m:t>𝜙</m:t>
                                      </m:r>
                                    </m:sub>
                                  </m:sSub>
                                </m:den>
                              </m:f>
                              <m:r>
                                <m:rPr>
                                  <m:sty m:val="p"/>
                                </m:rPr>
                                <a:rPr lang="en-US" altLang="ko-KR" sz="2000" dirty="0">
                                  <a:latin typeface="Cambria Math" panose="02040503050406030204" pitchFamily="18" charset="0"/>
                                </a:rPr>
                                <m:t>∇</m:t>
                              </m:r>
                              <m:r>
                                <a:rPr lang="en-US" altLang="ko-KR" sz="2000" i="1" dirty="0">
                                  <a:latin typeface="Cambria Math" panose="02040503050406030204" pitchFamily="18" charset="0"/>
                                </a:rPr>
                                <m:t>𝜃</m:t>
                              </m:r>
                              <m:d>
                                <m:dPr>
                                  <m:ctrlPr>
                                    <a:rPr lang="en-US" altLang="ko-KR" sz="2000" i="1" dirty="0">
                                      <a:latin typeface="Cambria Math" panose="02040503050406030204" pitchFamily="18" charset="0"/>
                                    </a:rPr>
                                  </m:ctrlPr>
                                </m:d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𝑥</m:t>
                                      </m:r>
                                    </m:e>
                                  </m:acc>
                                  <m:r>
                                    <a:rPr lang="en-US" altLang="ko-KR" sz="2000" i="1" dirty="0">
                                      <a:latin typeface="Cambria Math" panose="02040503050406030204" pitchFamily="18" charset="0"/>
                                    </a:rPr>
                                    <m:t>,</m:t>
                                  </m:r>
                                  <m:r>
                                    <a:rPr lang="en-US" altLang="ko-KR" sz="2000" i="1" dirty="0">
                                      <a:latin typeface="Cambria Math" panose="02040503050406030204" pitchFamily="18" charset="0"/>
                                    </a:rPr>
                                    <m:t>𝑡</m:t>
                                  </m:r>
                                </m:e>
                              </m:d>
                            </m:e>
                          </m:eqArr>
                        </m:e>
                      </m:d>
                    </m:oMath>
                  </m:oMathPara>
                </a14:m>
                <a:endParaRPr lang="ko-KR" altLang="en-US" sz="2000" dirty="0"/>
              </a:p>
            </p:txBody>
          </p:sp>
        </mc:Choice>
        <mc:Fallback xmlns="">
          <p:sp>
            <p:nvSpPr>
              <p:cNvPr id="27" name="TextBox 26">
                <a:extLst>
                  <a:ext uri="{FF2B5EF4-FFF2-40B4-BE49-F238E27FC236}">
                    <a16:creationId xmlns:a16="http://schemas.microsoft.com/office/drawing/2014/main" id="{5F5EDE61-BD56-5AB3-7EEE-69785ECA7CA9}"/>
                  </a:ext>
                </a:extLst>
              </p:cNvPr>
              <p:cNvSpPr txBox="1">
                <a:spLocks noRot="1" noChangeAspect="1" noMove="1" noResize="1" noEditPoints="1" noAdjustHandles="1" noChangeArrowheads="1" noChangeShapeType="1" noTextEdit="1"/>
              </p:cNvSpPr>
              <p:nvPr/>
            </p:nvSpPr>
            <p:spPr>
              <a:xfrm>
                <a:off x="363886" y="1253420"/>
                <a:ext cx="3109703" cy="1783309"/>
              </a:xfrm>
              <a:prstGeom prst="rect">
                <a:avLst/>
              </a:prstGeom>
              <a:blipFill>
                <a:blip r:embed="rId3"/>
                <a:stretch>
                  <a:fillRect/>
                </a:stretch>
              </a:blipFill>
            </p:spPr>
            <p:txBody>
              <a:bodyPr/>
              <a:lstStyle/>
              <a:p>
                <a:r>
                  <a:rPr lang="ko-KR" altLang="en-US">
                    <a:noFill/>
                  </a:rPr>
                  <a:t> </a:t>
                </a:r>
              </a:p>
            </p:txBody>
          </p:sp>
        </mc:Fallback>
      </mc:AlternateContent>
      <p:sp>
        <p:nvSpPr>
          <p:cNvPr id="28" name="화살표: 오른쪽 27">
            <a:extLst>
              <a:ext uri="{FF2B5EF4-FFF2-40B4-BE49-F238E27FC236}">
                <a16:creationId xmlns:a16="http://schemas.microsoft.com/office/drawing/2014/main" id="{DF2E3C9C-E966-D713-EA55-F76FA6A0CADF}"/>
              </a:ext>
            </a:extLst>
          </p:cNvPr>
          <p:cNvSpPr/>
          <p:nvPr/>
        </p:nvSpPr>
        <p:spPr>
          <a:xfrm>
            <a:off x="3720666" y="1700800"/>
            <a:ext cx="1918134" cy="888549"/>
          </a:xfrm>
          <a:prstGeom prst="righ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8607505-7978-7C97-E83F-B4472437F7F6}"/>
                  </a:ext>
                </a:extLst>
              </p:cNvPr>
              <p:cNvSpPr txBox="1"/>
              <p:nvPr/>
            </p:nvSpPr>
            <p:spPr>
              <a:xfrm>
                <a:off x="5638800" y="1405192"/>
                <a:ext cx="3960366" cy="14797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2000" i="1" smtClean="0">
                              <a:latin typeface="Cambria Math" panose="02040503050406030204" pitchFamily="18" charset="0"/>
                            </a:rPr>
                          </m:ctrlPr>
                        </m:dPr>
                        <m:e>
                          <m:eqArr>
                            <m:eqArrPr>
                              <m:ctrlPr>
                                <a:rPr lang="en-US" altLang="ko-KR" sz="2000" i="1" smtClean="0">
                                  <a:latin typeface="Cambria Math" panose="02040503050406030204" pitchFamily="18" charset="0"/>
                                </a:rPr>
                              </m:ctrlPr>
                            </m:eqArrPr>
                            <m:e>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𝜕𝜌</m:t>
                                  </m:r>
                                </m:num>
                                <m:den>
                                  <m:r>
                                    <a:rPr lang="en-US" altLang="ko-KR" sz="2000" i="1">
                                      <a:latin typeface="Cambria Math" panose="02040503050406030204" pitchFamily="18" charset="0"/>
                                    </a:rPr>
                                    <m:t>𝜕</m:t>
                                  </m:r>
                                  <m:r>
                                    <a:rPr lang="en-US" altLang="ko-KR" sz="2000" i="1">
                                      <a:latin typeface="Cambria Math" panose="02040503050406030204" pitchFamily="18" charset="0"/>
                                    </a:rPr>
                                    <m:t>𝑡</m:t>
                                  </m:r>
                                </m:den>
                              </m:f>
                              <m:r>
                                <a:rPr lang="en-US" altLang="ko-KR" sz="2000" b="0" i="0" smtClean="0">
                                  <a:latin typeface="Cambria Math" panose="02040503050406030204" pitchFamily="18" charset="0"/>
                                </a:rPr>
                                <m:t>+</m:t>
                              </m:r>
                              <m:r>
                                <m:rPr>
                                  <m:sty m:val="p"/>
                                </m:rPr>
                                <a:rPr lang="en-US" altLang="ko-KR" sz="2000">
                                  <a:latin typeface="Cambria Math" panose="02040503050406030204" pitchFamily="18" charset="0"/>
                                </a:rPr>
                                <m:t>∇</m:t>
                              </m:r>
                              <m:r>
                                <a:rPr lang="en-US" altLang="ko-KR" sz="2000" i="1">
                                  <a:latin typeface="Cambria Math" panose="02040503050406030204" pitchFamily="18" charset="0"/>
                                </a:rPr>
                                <m:t>⋅</m:t>
                              </m:r>
                              <m:d>
                                <m:dPr>
                                  <m:ctrlPr>
                                    <a:rPr lang="en-US" altLang="ko-KR" sz="2000" i="1">
                                      <a:latin typeface="Cambria Math" panose="02040503050406030204" pitchFamily="18" charset="0"/>
                                    </a:rPr>
                                  </m:ctrlPr>
                                </m:dPr>
                                <m:e>
                                  <m:r>
                                    <a:rPr lang="en-US" altLang="ko-KR" sz="2000" i="1">
                                      <a:latin typeface="Cambria Math" panose="02040503050406030204" pitchFamily="18" charset="0"/>
                                    </a:rPr>
                                    <m:t>𝜌</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𝑣</m:t>
                                      </m:r>
                                    </m:e>
                                  </m:acc>
                                </m:e>
                              </m:d>
                              <m:r>
                                <a:rPr lang="en-US" altLang="ko-KR" sz="2000" i="1">
                                  <a:latin typeface="Cambria Math" panose="02040503050406030204" pitchFamily="18" charset="0"/>
                                </a:rPr>
                                <m:t>=0</m:t>
                              </m:r>
                              <m:r>
                                <m:rPr>
                                  <m:nor/>
                                </m:rPr>
                                <a:rPr lang="en-US" altLang="ko-KR" sz="2000" dirty="0"/>
                                <m:t> </m:t>
                              </m:r>
                            </m:e>
                            <m:e>
                              <m:f>
                                <m:fPr>
                                  <m:ctrlPr>
                                    <a:rPr lang="en-US" altLang="ko-KR" sz="2000" i="1" dirty="0">
                                      <a:latin typeface="Cambria Math" panose="02040503050406030204" pitchFamily="18" charset="0"/>
                                    </a:rPr>
                                  </m:ctrlPr>
                                </m:fPr>
                                <m:num>
                                  <m:r>
                                    <a:rPr lang="en-US" altLang="ko-KR" sz="2000" i="1">
                                      <a:latin typeface="Cambria Math" panose="02040503050406030204" pitchFamily="18" charset="0"/>
                                    </a:rPr>
                                    <m:t>𝜕</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𝑣</m:t>
                                      </m:r>
                                    </m:e>
                                  </m:acc>
                                </m:num>
                                <m:den>
                                  <m:r>
                                    <a:rPr lang="en-US" altLang="ko-KR" sz="2000" i="1" dirty="0">
                                      <a:latin typeface="Cambria Math" panose="02040503050406030204" pitchFamily="18" charset="0"/>
                                    </a:rPr>
                                    <m:t>𝜕</m:t>
                                  </m:r>
                                  <m:r>
                                    <a:rPr lang="en-US" altLang="ko-KR" sz="2000" i="1" dirty="0">
                                      <a:latin typeface="Cambria Math" panose="02040503050406030204" pitchFamily="18" charset="0"/>
                                    </a:rPr>
                                    <m:t>𝑡</m:t>
                                  </m:r>
                                </m:den>
                              </m:f>
                              <m:r>
                                <a:rPr lang="en-US" altLang="ko-KR" sz="2000" b="0" i="1" dirty="0" smtClean="0">
                                  <a:latin typeface="Cambria Math" panose="02040503050406030204" pitchFamily="18" charset="0"/>
                                </a:rPr>
                                <m:t>+</m:t>
                              </m:r>
                              <m:d>
                                <m:dPr>
                                  <m:ctrlPr>
                                    <a:rPr lang="en-US" altLang="ko-KR" sz="2000" i="1" dirty="0">
                                      <a:latin typeface="Cambria Math" panose="02040503050406030204" pitchFamily="18" charset="0"/>
                                    </a:rPr>
                                  </m:ctrlPr>
                                </m:dPr>
                                <m:e>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𝑣</m:t>
                                      </m:r>
                                    </m:e>
                                  </m:acc>
                                  <m:r>
                                    <a:rPr lang="en-US" altLang="ko-KR" sz="2000" i="1" dirty="0">
                                      <a:latin typeface="Cambria Math" panose="02040503050406030204" pitchFamily="18" charset="0"/>
                                    </a:rPr>
                                    <m:t>⋅</m:t>
                                  </m:r>
                                  <m:r>
                                    <m:rPr>
                                      <m:sty m:val="p"/>
                                    </m:rPr>
                                    <a:rPr lang="en-US" altLang="ko-KR" sz="2000" dirty="0">
                                      <a:latin typeface="Cambria Math" panose="02040503050406030204" pitchFamily="18" charset="0"/>
                                    </a:rPr>
                                    <m:t>∇</m:t>
                                  </m:r>
                                </m:e>
                              </m:d>
                              <m:acc>
                                <m:accPr>
                                  <m:chr m:val="⃗"/>
                                  <m:ctrlPr>
                                    <a:rPr lang="en-US" altLang="ko-KR" sz="2000" i="1" dirty="0">
                                      <a:latin typeface="Cambria Math" panose="02040503050406030204" pitchFamily="18" charset="0"/>
                                    </a:rPr>
                                  </m:ctrlPr>
                                </m:accPr>
                                <m:e>
                                  <m:r>
                                    <a:rPr lang="en-US" altLang="ko-KR" sz="2000" i="1" dirty="0">
                                      <a:latin typeface="Cambria Math" panose="02040503050406030204" pitchFamily="18" charset="0"/>
                                    </a:rPr>
                                    <m:t>𝑣</m:t>
                                  </m:r>
                                </m:e>
                              </m:acc>
                              <m:r>
                                <a:rPr lang="en-US" altLang="ko-KR" sz="2000" i="1" dirty="0">
                                  <a:latin typeface="Cambria Math" panose="02040503050406030204" pitchFamily="18" charset="0"/>
                                </a:rPr>
                                <m:t>=</m:t>
                              </m:r>
                              <m:r>
                                <a:rPr lang="en-US" altLang="ko-KR" sz="2000" dirty="0">
                                  <a:latin typeface="Cambria Math" panose="02040503050406030204" pitchFamily="18" charset="0"/>
                                </a:rPr>
                                <m:t>−</m:t>
                              </m:r>
                              <m:r>
                                <m:rPr>
                                  <m:sty m:val="p"/>
                                </m:rPr>
                                <a:rPr lang="en-US" altLang="ko-KR" sz="2000" dirty="0">
                                  <a:latin typeface="Cambria Math" panose="02040503050406030204" pitchFamily="18" charset="0"/>
                                </a:rPr>
                                <m:t>∇Φ</m:t>
                              </m:r>
                              <m:r>
                                <a:rPr lang="en-US" altLang="ko-KR" sz="2000" b="0" i="0" dirty="0" smtClean="0">
                                  <a:latin typeface="Cambria Math" panose="02040503050406030204" pitchFamily="18" charset="0"/>
                                </a:rPr>
                                <m:t>−</m:t>
                              </m:r>
                              <m:r>
                                <m:rPr>
                                  <m:sty m:val="p"/>
                                </m:rPr>
                                <a:rPr lang="en-US" altLang="ko-KR" sz="2000" dirty="0">
                                  <a:latin typeface="Cambria Math" panose="02040503050406030204" pitchFamily="18" charset="0"/>
                                </a:rPr>
                                <m:t>∇</m:t>
                              </m:r>
                              <m:r>
                                <a:rPr lang="en-US" altLang="ko-KR" sz="2000" i="1" dirty="0" smtClean="0">
                                  <a:solidFill>
                                    <a:srgbClr val="FF0000"/>
                                  </a:solidFill>
                                  <a:latin typeface="Cambria Math" panose="02040503050406030204" pitchFamily="18" charset="0"/>
                                </a:rPr>
                                <m:t>𝑄</m:t>
                              </m:r>
                            </m:e>
                          </m:eqArr>
                        </m:e>
                      </m:d>
                    </m:oMath>
                  </m:oMathPara>
                </a14:m>
                <a:endParaRPr lang="en-US" altLang="ko-KR" sz="2000" dirty="0"/>
              </a:p>
            </p:txBody>
          </p:sp>
        </mc:Choice>
        <mc:Fallback xmlns="">
          <p:sp>
            <p:nvSpPr>
              <p:cNvPr id="30" name="TextBox 29">
                <a:extLst>
                  <a:ext uri="{FF2B5EF4-FFF2-40B4-BE49-F238E27FC236}">
                    <a16:creationId xmlns:a16="http://schemas.microsoft.com/office/drawing/2014/main" id="{68607505-7978-7C97-E83F-B4472437F7F6}"/>
                  </a:ext>
                </a:extLst>
              </p:cNvPr>
              <p:cNvSpPr txBox="1">
                <a:spLocks noRot="1" noChangeAspect="1" noMove="1" noResize="1" noEditPoints="1" noAdjustHandles="1" noChangeArrowheads="1" noChangeShapeType="1" noTextEdit="1"/>
              </p:cNvSpPr>
              <p:nvPr/>
            </p:nvSpPr>
            <p:spPr>
              <a:xfrm>
                <a:off x="5638800" y="1405192"/>
                <a:ext cx="3960366" cy="1479764"/>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1" name="말풍선: 모서리가 둥근 사각형 30">
                <a:extLst>
                  <a:ext uri="{FF2B5EF4-FFF2-40B4-BE49-F238E27FC236}">
                    <a16:creationId xmlns:a16="http://schemas.microsoft.com/office/drawing/2014/main" id="{60140B6D-C7F0-9E2D-805A-DB3C15C47BD4}"/>
                  </a:ext>
                </a:extLst>
              </p:cNvPr>
              <p:cNvSpPr/>
              <p:nvPr/>
            </p:nvSpPr>
            <p:spPr>
              <a:xfrm>
                <a:off x="9599166" y="1467739"/>
                <a:ext cx="2287874" cy="1290839"/>
              </a:xfrm>
              <a:prstGeom prst="wedgeRoundRectCallout">
                <a:avLst>
                  <a:gd name="adj1" fmla="val -62465"/>
                  <a:gd name="adj2" fmla="val 29287"/>
                  <a:gd name="adj3" fmla="val 16667"/>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rgbClr val="FF0000"/>
                    </a:solidFill>
                  </a:rPr>
                  <a:t>Quantum Pressure</a:t>
                </a:r>
              </a:p>
              <a:p>
                <a:pPr algn="ctr"/>
                <a14:m>
                  <m:oMathPara xmlns:m="http://schemas.openxmlformats.org/officeDocument/2006/math">
                    <m:oMathParaPr>
                      <m:jc m:val="centerGroup"/>
                    </m:oMathParaPr>
                    <m:oMath xmlns:m="http://schemas.openxmlformats.org/officeDocument/2006/math">
                      <m:r>
                        <a:rPr lang="en-US" altLang="ko-KR" sz="2000" i="1">
                          <a:solidFill>
                            <a:schemeClr val="tx1"/>
                          </a:solidFill>
                          <a:latin typeface="Cambria Math" panose="02040503050406030204" pitchFamily="18" charset="0"/>
                        </a:rPr>
                        <m:t>𝑄</m:t>
                      </m:r>
                      <m:r>
                        <a:rPr lang="en-US" altLang="ko-KR" sz="2000" i="1">
                          <a:solidFill>
                            <a:schemeClr val="tx1"/>
                          </a:solidFill>
                          <a:latin typeface="Cambria Math" panose="02040503050406030204" pitchFamily="18" charset="0"/>
                        </a:rPr>
                        <m:t>=−</m:t>
                      </m:r>
                      <m:f>
                        <m:fPr>
                          <m:ctrlPr>
                            <a:rPr lang="en-US" altLang="ko-KR" sz="2000" i="1">
                              <a:solidFill>
                                <a:schemeClr val="tx1"/>
                              </a:solidFill>
                              <a:latin typeface="Cambria Math" panose="02040503050406030204" pitchFamily="18" charset="0"/>
                            </a:rPr>
                          </m:ctrlPr>
                        </m:fPr>
                        <m:num>
                          <m:sSup>
                            <m:sSupPr>
                              <m:ctrlPr>
                                <a:rPr lang="en-US" altLang="ko-KR" sz="2000" i="1">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ℏ</m:t>
                              </m:r>
                            </m:e>
                            <m:sup>
                              <m:r>
                                <a:rPr lang="en-US" altLang="ko-KR" sz="2000" i="1">
                                  <a:solidFill>
                                    <a:schemeClr val="tx1"/>
                                  </a:solidFill>
                                  <a:latin typeface="Cambria Math" panose="02040503050406030204" pitchFamily="18" charset="0"/>
                                </a:rPr>
                                <m:t>2</m:t>
                              </m:r>
                            </m:sup>
                          </m:sSup>
                        </m:num>
                        <m:den>
                          <m:r>
                            <a:rPr lang="en-US" altLang="ko-KR" sz="2000" i="1">
                              <a:solidFill>
                                <a:schemeClr val="tx1"/>
                              </a:solidFill>
                              <a:latin typeface="Cambria Math" panose="02040503050406030204" pitchFamily="18" charset="0"/>
                            </a:rPr>
                            <m:t>2</m:t>
                          </m:r>
                          <m:sSubSup>
                            <m:sSubSupPr>
                              <m:ctrlPr>
                                <a:rPr lang="en-US" altLang="ko-KR" sz="2000" i="1">
                                  <a:solidFill>
                                    <a:schemeClr val="tx1"/>
                                  </a:solidFill>
                                  <a:latin typeface="Cambria Math" panose="02040503050406030204" pitchFamily="18" charset="0"/>
                                </a:rPr>
                              </m:ctrlPr>
                            </m:sSubSupPr>
                            <m:e>
                              <m:r>
                                <a:rPr lang="en-US" altLang="ko-KR" sz="2000" i="1">
                                  <a:solidFill>
                                    <a:schemeClr val="tx1"/>
                                  </a:solidFill>
                                  <a:latin typeface="Cambria Math" panose="02040503050406030204" pitchFamily="18" charset="0"/>
                                </a:rPr>
                                <m:t>𝑚</m:t>
                              </m:r>
                            </m:e>
                            <m:sub>
                              <m:r>
                                <a:rPr lang="en-US" altLang="ko-KR" sz="2000" i="1">
                                  <a:solidFill>
                                    <a:schemeClr val="tx1"/>
                                  </a:solidFill>
                                  <a:latin typeface="Cambria Math" panose="02040503050406030204" pitchFamily="18" charset="0"/>
                                </a:rPr>
                                <m:t>𝜙</m:t>
                              </m:r>
                            </m:sub>
                            <m:sup>
                              <m:r>
                                <a:rPr lang="en-US" altLang="ko-KR" sz="2000" i="1">
                                  <a:solidFill>
                                    <a:schemeClr val="tx1"/>
                                  </a:solidFill>
                                  <a:latin typeface="Cambria Math" panose="02040503050406030204" pitchFamily="18" charset="0"/>
                                </a:rPr>
                                <m:t>2</m:t>
                              </m:r>
                            </m:sup>
                          </m:sSubSup>
                        </m:den>
                      </m:f>
                      <m:f>
                        <m:fPr>
                          <m:ctrlPr>
                            <a:rPr lang="en-US" altLang="ko-KR" sz="2000" i="1">
                              <a:solidFill>
                                <a:schemeClr val="tx1"/>
                              </a:solidFill>
                              <a:latin typeface="Cambria Math" panose="02040503050406030204" pitchFamily="18" charset="0"/>
                            </a:rPr>
                          </m:ctrlPr>
                        </m:fPr>
                        <m:num>
                          <m:sSup>
                            <m:sSupPr>
                              <m:ctrlPr>
                                <a:rPr lang="en-US" altLang="ko-KR" sz="2000" i="1">
                                  <a:solidFill>
                                    <a:schemeClr val="tx1"/>
                                  </a:solidFill>
                                  <a:latin typeface="Cambria Math" panose="02040503050406030204" pitchFamily="18" charset="0"/>
                                </a:rPr>
                              </m:ctrlPr>
                            </m:sSupPr>
                            <m:e>
                              <m:r>
                                <m:rPr>
                                  <m:sty m:val="p"/>
                                </m:rPr>
                                <a:rPr lang="en-US" altLang="ko-KR" sz="2000">
                                  <a:solidFill>
                                    <a:schemeClr val="tx1"/>
                                  </a:solidFill>
                                  <a:latin typeface="Cambria Math" panose="02040503050406030204" pitchFamily="18" charset="0"/>
                                </a:rPr>
                                <m:t>∇</m:t>
                              </m:r>
                            </m:e>
                            <m:sup>
                              <m:r>
                                <a:rPr lang="en-US" altLang="ko-KR" sz="2000" i="1">
                                  <a:solidFill>
                                    <a:schemeClr val="tx1"/>
                                  </a:solidFill>
                                  <a:latin typeface="Cambria Math" panose="02040503050406030204" pitchFamily="18" charset="0"/>
                                </a:rPr>
                                <m:t>2</m:t>
                              </m:r>
                            </m:sup>
                          </m:sSup>
                          <m:rad>
                            <m:radPr>
                              <m:degHide m:val="on"/>
                              <m:ctrlPr>
                                <a:rPr lang="en-US" altLang="ko-KR" sz="2000" i="1">
                                  <a:solidFill>
                                    <a:schemeClr val="tx1"/>
                                  </a:solidFill>
                                  <a:latin typeface="Cambria Math" panose="02040503050406030204" pitchFamily="18" charset="0"/>
                                </a:rPr>
                              </m:ctrlPr>
                            </m:radPr>
                            <m:deg/>
                            <m:e>
                              <m:r>
                                <a:rPr lang="en-US" altLang="ko-KR" sz="2000" i="1">
                                  <a:solidFill>
                                    <a:schemeClr val="tx1"/>
                                  </a:solidFill>
                                  <a:latin typeface="Cambria Math" panose="02040503050406030204" pitchFamily="18" charset="0"/>
                                </a:rPr>
                                <m:t>𝜌</m:t>
                              </m:r>
                            </m:e>
                          </m:rad>
                        </m:num>
                        <m:den>
                          <m:rad>
                            <m:radPr>
                              <m:degHide m:val="on"/>
                              <m:ctrlPr>
                                <a:rPr lang="en-US" altLang="ko-KR" sz="2000" i="1">
                                  <a:solidFill>
                                    <a:schemeClr val="tx1"/>
                                  </a:solidFill>
                                  <a:latin typeface="Cambria Math" panose="02040503050406030204" pitchFamily="18" charset="0"/>
                                </a:rPr>
                              </m:ctrlPr>
                            </m:radPr>
                            <m:deg/>
                            <m:e>
                              <m:r>
                                <a:rPr lang="en-US" altLang="ko-KR" sz="2000" i="1">
                                  <a:solidFill>
                                    <a:schemeClr val="tx1"/>
                                  </a:solidFill>
                                  <a:latin typeface="Cambria Math" panose="02040503050406030204" pitchFamily="18" charset="0"/>
                                </a:rPr>
                                <m:t>𝜌</m:t>
                              </m:r>
                            </m:e>
                          </m:rad>
                        </m:den>
                      </m:f>
                    </m:oMath>
                  </m:oMathPara>
                </a14:m>
                <a:endParaRPr lang="ko-KR" altLang="en-US" sz="2000" dirty="0">
                  <a:solidFill>
                    <a:schemeClr val="tx1"/>
                  </a:solidFill>
                </a:endParaRPr>
              </a:p>
            </p:txBody>
          </p:sp>
        </mc:Choice>
        <mc:Fallback xmlns="">
          <p:sp>
            <p:nvSpPr>
              <p:cNvPr id="31" name="말풍선: 모서리가 둥근 사각형 30">
                <a:extLst>
                  <a:ext uri="{FF2B5EF4-FFF2-40B4-BE49-F238E27FC236}">
                    <a16:creationId xmlns:a16="http://schemas.microsoft.com/office/drawing/2014/main" id="{60140B6D-C7F0-9E2D-805A-DB3C15C47BD4}"/>
                  </a:ext>
                </a:extLst>
              </p:cNvPr>
              <p:cNvSpPr>
                <a:spLocks noRot="1" noChangeAspect="1" noMove="1" noResize="1" noEditPoints="1" noAdjustHandles="1" noChangeArrowheads="1" noChangeShapeType="1" noTextEdit="1"/>
              </p:cNvSpPr>
              <p:nvPr/>
            </p:nvSpPr>
            <p:spPr>
              <a:xfrm>
                <a:off x="9599166" y="1467739"/>
                <a:ext cx="2287874" cy="1290839"/>
              </a:xfrm>
              <a:prstGeom prst="wedgeRoundRectCallout">
                <a:avLst>
                  <a:gd name="adj1" fmla="val -62465"/>
                  <a:gd name="adj2" fmla="val 29287"/>
                  <a:gd name="adj3" fmla="val 16667"/>
                </a:avLst>
              </a:prstGeom>
              <a:blipFill>
                <a:blip r:embed="rId5"/>
                <a:stretch>
                  <a:fillRect/>
                </a:stretch>
              </a:blipFill>
              <a:ln w="38100">
                <a:solidFill>
                  <a:srgbClr val="FF0000"/>
                </a:solidFill>
              </a:ln>
            </p:spPr>
            <p:txBody>
              <a:bodyPr/>
              <a:lstStyle/>
              <a:p>
                <a:r>
                  <a:rPr lang="ko-KR" altLang="en-US">
                    <a:noFill/>
                  </a:rPr>
                  <a:t> </a:t>
                </a:r>
              </a:p>
            </p:txBody>
          </p:sp>
        </mc:Fallback>
      </mc:AlternateContent>
      <p:sp>
        <p:nvSpPr>
          <p:cNvPr id="2" name="제목 1">
            <a:extLst>
              <a:ext uri="{FF2B5EF4-FFF2-40B4-BE49-F238E27FC236}">
                <a16:creationId xmlns:a16="http://schemas.microsoft.com/office/drawing/2014/main" id="{F31AB260-93E1-A808-64AB-302CD8E1C95F}"/>
              </a:ext>
            </a:extLst>
          </p:cNvPr>
          <p:cNvSpPr>
            <a:spLocks noGrp="1"/>
          </p:cNvSpPr>
          <p:nvPr>
            <p:ph type="title"/>
          </p:nvPr>
        </p:nvSpPr>
        <p:spPr>
          <a:xfrm>
            <a:off x="1070517" y="384558"/>
            <a:ext cx="10050966" cy="956847"/>
          </a:xfrm>
        </p:spPr>
        <p:txBody>
          <a:bodyPr>
            <a:noAutofit/>
          </a:bodyPr>
          <a:lstStyle/>
          <a:p>
            <a:pPr algn="ctr"/>
            <a:r>
              <a:rPr lang="en-US" altLang="ko-KR" sz="4000" b="1" dirty="0">
                <a:latin typeface="Grandview" panose="020B0502040204020203" pitchFamily="34" charset="0"/>
              </a:rPr>
              <a:t>Hydrodynamic rep. &amp; Soliton solution</a:t>
            </a:r>
            <a:endParaRPr lang="ko-KR" altLang="en-US" sz="4000" b="1" dirty="0">
              <a:latin typeface="Grandview" panose="020B0502040204020203" pitchFamily="34" charset="0"/>
              <a:cs typeface="Arial" panose="020B0604020202020204" pitchFamily="34" charset="0"/>
            </a:endParaRPr>
          </a:p>
        </p:txBody>
      </p:sp>
      <p:sp>
        <p:nvSpPr>
          <p:cNvPr id="8" name="직사각형 7">
            <a:extLst>
              <a:ext uri="{FF2B5EF4-FFF2-40B4-BE49-F238E27FC236}">
                <a16:creationId xmlns:a16="http://schemas.microsoft.com/office/drawing/2014/main" id="{A6481550-A6B5-9734-DA53-D325DC8CCDF5}"/>
              </a:ext>
            </a:extLst>
          </p:cNvPr>
          <p:cNvSpPr/>
          <p:nvPr/>
        </p:nvSpPr>
        <p:spPr>
          <a:xfrm>
            <a:off x="-1" y="1"/>
            <a:ext cx="12191999"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Theoretical and Numerical Study on the Orbital Evolution of Astronomical Compact Objects in Ultralight Dark Matter Halos</a:t>
            </a:r>
            <a:endParaRPr lang="ko-KR" altLang="en-US" sz="1050" dirty="0">
              <a:solidFill>
                <a:schemeClr val="bg1"/>
              </a:solidFill>
            </a:endParaRPr>
          </a:p>
        </p:txBody>
      </p:sp>
      <p:sp>
        <p:nvSpPr>
          <p:cNvPr id="9" name="TextBox 8">
            <a:extLst>
              <a:ext uri="{FF2B5EF4-FFF2-40B4-BE49-F238E27FC236}">
                <a16:creationId xmlns:a16="http://schemas.microsoft.com/office/drawing/2014/main" id="{EB6857EB-8F1F-A5F3-520C-11435CCCB741}"/>
              </a:ext>
            </a:extLst>
          </p:cNvPr>
          <p:cNvSpPr txBox="1"/>
          <p:nvPr/>
        </p:nvSpPr>
        <p:spPr>
          <a:xfrm>
            <a:off x="11018673" y="-3"/>
            <a:ext cx="1173325" cy="253916"/>
          </a:xfrm>
          <a:prstGeom prst="rect">
            <a:avLst/>
          </a:prstGeom>
          <a:noFill/>
        </p:spPr>
        <p:txBody>
          <a:bodyPr wrap="square" rtlCol="0">
            <a:spAutoFit/>
          </a:bodyPr>
          <a:lstStyle/>
          <a:p>
            <a:pPr algn="r"/>
            <a:r>
              <a:rPr lang="en-US" altLang="ko-KR" sz="1050" dirty="0">
                <a:solidFill>
                  <a:schemeClr val="bg1"/>
                </a:solidFill>
              </a:rPr>
              <a:t>9/37</a:t>
            </a:r>
            <a:endParaRPr lang="ko-KR" altLang="en-US" sz="1050" dirty="0">
              <a:solidFill>
                <a:schemeClr val="bg1"/>
              </a:solidFill>
            </a:endParaRPr>
          </a:p>
        </p:txBody>
      </p:sp>
      <p:sp>
        <p:nvSpPr>
          <p:cNvPr id="16" name="직사각형 15">
            <a:extLst>
              <a:ext uri="{FF2B5EF4-FFF2-40B4-BE49-F238E27FC236}">
                <a16:creationId xmlns:a16="http://schemas.microsoft.com/office/drawing/2014/main" id="{B85B8F37-0952-F781-FCFF-887CFC567660}"/>
              </a:ext>
            </a:extLst>
          </p:cNvPr>
          <p:cNvSpPr/>
          <p:nvPr/>
        </p:nvSpPr>
        <p:spPr>
          <a:xfrm>
            <a:off x="0" y="6627168"/>
            <a:ext cx="12192000" cy="230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dirty="0">
                <a:solidFill>
                  <a:schemeClr val="bg1"/>
                </a:solidFill>
              </a:rPr>
              <a:t>2025.12.02 </a:t>
            </a:r>
            <a:r>
              <a:rPr lang="ko-KR" altLang="en-US" sz="1050" dirty="0">
                <a:solidFill>
                  <a:schemeClr val="bg1"/>
                </a:solidFill>
              </a:rPr>
              <a:t>박사학위 졸업발표</a:t>
            </a:r>
          </a:p>
        </p:txBody>
      </p:sp>
      <p:sp>
        <p:nvSpPr>
          <p:cNvPr id="17" name="TextBox 16">
            <a:extLst>
              <a:ext uri="{FF2B5EF4-FFF2-40B4-BE49-F238E27FC236}">
                <a16:creationId xmlns:a16="http://schemas.microsoft.com/office/drawing/2014/main" id="{A5770841-9CA9-2A3F-AE4D-85C8AEA7B0A6}"/>
              </a:ext>
            </a:extLst>
          </p:cNvPr>
          <p:cNvSpPr txBox="1"/>
          <p:nvPr/>
        </p:nvSpPr>
        <p:spPr>
          <a:xfrm>
            <a:off x="0" y="6627166"/>
            <a:ext cx="918210" cy="230832"/>
          </a:xfrm>
          <a:prstGeom prst="rect">
            <a:avLst/>
          </a:prstGeom>
          <a:noFill/>
        </p:spPr>
        <p:txBody>
          <a:bodyPr wrap="square" rtlCol="0">
            <a:spAutoFit/>
          </a:bodyPr>
          <a:lstStyle/>
          <a:p>
            <a:r>
              <a:rPr lang="en-US" altLang="ko-KR" sz="900" dirty="0">
                <a:solidFill>
                  <a:schemeClr val="bg1"/>
                </a:solidFill>
                <a:latin typeface="Arial" panose="020B0604020202020204" pitchFamily="34" charset="0"/>
                <a:cs typeface="Arial" panose="020B0604020202020204" pitchFamily="34" charset="0"/>
              </a:rPr>
              <a:t>Hyeonmo Koo</a:t>
            </a:r>
            <a:endParaRPr lang="ko-KR" altLang="en-US" sz="9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1CEAAF4-EB19-E7D6-7961-745309C1AB79}"/>
              </a:ext>
            </a:extLst>
          </p:cNvPr>
          <p:cNvSpPr txBox="1"/>
          <p:nvPr/>
        </p:nvSpPr>
        <p:spPr>
          <a:xfrm>
            <a:off x="0" y="-3"/>
            <a:ext cx="247650" cy="230832"/>
          </a:xfrm>
          <a:prstGeom prst="rect">
            <a:avLst/>
          </a:prstGeom>
          <a:solidFill>
            <a:schemeClr val="bg1">
              <a:lumMod val="65000"/>
            </a:schemeClr>
          </a:solidFill>
        </p:spPr>
        <p:txBody>
          <a:bodyPr wrap="square" rtlCol="0">
            <a:spAutoFit/>
          </a:bodyPr>
          <a:lstStyle/>
          <a:p>
            <a:r>
              <a:rPr lang="en-US" altLang="ko-KR" sz="900" dirty="0">
                <a:latin typeface="Arial" panose="020B0604020202020204" pitchFamily="34" charset="0"/>
                <a:cs typeface="Arial" panose="020B0604020202020204" pitchFamily="34" charset="0"/>
              </a:rPr>
              <a:t>1.</a:t>
            </a:r>
            <a:endParaRPr lang="ko-KR" altLang="en-US" sz="900" dirty="0">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D82388FE-417E-48D9-F6DC-DCD957301A61}"/>
              </a:ext>
            </a:extLst>
          </p:cNvPr>
          <p:cNvSpPr/>
          <p:nvPr/>
        </p:nvSpPr>
        <p:spPr>
          <a:xfrm>
            <a:off x="247650" y="-3"/>
            <a:ext cx="1297302" cy="23083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2. ULDM Overview</a:t>
            </a:r>
            <a:endParaRPr lang="ko-KR" altLang="en-US" sz="900"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7C5C3D09-3860-6459-8108-4FE81347849C}"/>
              </a:ext>
            </a:extLst>
          </p:cNvPr>
          <p:cNvSpPr/>
          <p:nvPr/>
        </p:nvSpPr>
        <p:spPr>
          <a:xfrm>
            <a:off x="1544954" y="-3"/>
            <a:ext cx="247650" cy="23083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3.</a:t>
            </a:r>
            <a:endParaRPr lang="ko-KR" altLang="en-US" sz="900" dirty="0">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F635AD1F-5863-47B6-2FEE-12BE740D3963}"/>
              </a:ext>
            </a:extLst>
          </p:cNvPr>
          <p:cNvSpPr/>
          <p:nvPr/>
        </p:nvSpPr>
        <p:spPr>
          <a:xfrm>
            <a:off x="1792604" y="-3"/>
            <a:ext cx="247650" cy="230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4.</a:t>
            </a:r>
            <a:endParaRPr lang="ko-KR" altLang="en-US" sz="900" dirty="0">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7909497B-DB66-F93B-E85E-91674941BEE6}"/>
              </a:ext>
            </a:extLst>
          </p:cNvPr>
          <p:cNvSpPr/>
          <p:nvPr/>
        </p:nvSpPr>
        <p:spPr>
          <a:xfrm>
            <a:off x="2040254" y="-3"/>
            <a:ext cx="247650" cy="23083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900" dirty="0">
                <a:latin typeface="Arial" panose="020B0604020202020204" pitchFamily="34" charset="0"/>
                <a:cs typeface="Arial" panose="020B0604020202020204" pitchFamily="34" charset="0"/>
              </a:rPr>
              <a:t>5.</a:t>
            </a:r>
            <a:endParaRPr lang="ko-KR" altLang="en-US" sz="9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내용 개체 틀 2">
                <a:extLst>
                  <a:ext uri="{FF2B5EF4-FFF2-40B4-BE49-F238E27FC236}">
                    <a16:creationId xmlns:a16="http://schemas.microsoft.com/office/drawing/2014/main" id="{0A173DDB-0E75-B142-7465-DA4B248565A4}"/>
                  </a:ext>
                </a:extLst>
              </p:cNvPr>
              <p:cNvSpPr txBox="1">
                <a:spLocks/>
              </p:cNvSpPr>
              <p:nvPr/>
            </p:nvSpPr>
            <p:spPr>
              <a:xfrm>
                <a:off x="363886" y="3036729"/>
                <a:ext cx="7503553" cy="1910506"/>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ko-KR" sz="2000" dirty="0"/>
                  <a:t>Time-independent, spherically-symmetric solution : </a:t>
                </a:r>
                <a14:m>
                  <m:oMath xmlns:m="http://schemas.openxmlformats.org/officeDocument/2006/math">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2</m:t>
                        </m:r>
                      </m:sup>
                    </m:sSup>
                    <m:d>
                      <m:dPr>
                        <m:ctrlPr>
                          <a:rPr lang="en-US" altLang="ko-KR" sz="2000" i="1">
                            <a:latin typeface="Cambria Math" panose="02040503050406030204" pitchFamily="18" charset="0"/>
                          </a:rPr>
                        </m:ctrlPr>
                      </m:dPr>
                      <m:e>
                        <m:r>
                          <a:rPr lang="en-US" altLang="ko-KR" sz="2000" i="1">
                            <a:latin typeface="Cambria Math" panose="02040503050406030204" pitchFamily="18" charset="0"/>
                          </a:rPr>
                          <m:t>𝑄</m:t>
                        </m:r>
                        <m:r>
                          <a:rPr lang="en-US" altLang="ko-KR" sz="2000" i="1">
                            <a:latin typeface="Cambria Math" panose="02040503050406030204" pitchFamily="18" charset="0"/>
                          </a:rPr>
                          <m:t>+</m:t>
                        </m:r>
                        <m:r>
                          <m:rPr>
                            <m:sty m:val="p"/>
                          </m:rPr>
                          <a:rPr lang="en-US" altLang="ko-KR" sz="2000">
                            <a:latin typeface="Cambria Math" panose="02040503050406030204" pitchFamily="18" charset="0"/>
                          </a:rPr>
                          <m:t>Φ</m:t>
                        </m:r>
                      </m:e>
                    </m:d>
                    <m:r>
                      <a:rPr lang="en-US" altLang="ko-KR" sz="2000" i="1">
                        <a:latin typeface="Cambria Math" panose="02040503050406030204" pitchFamily="18" charset="0"/>
                      </a:rPr>
                      <m:t>=0</m:t>
                    </m:r>
                  </m:oMath>
                </a14:m>
                <a:endParaRPr lang="ko-KR" altLang="en-US" sz="2000" dirty="0"/>
              </a:p>
              <a:p>
                <a:r>
                  <a:rPr lang="en-US" altLang="ko-KR" sz="2000" dirty="0"/>
                  <a:t>Self-gravitating “Soliton” structure</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ko-KR" sz="2000" i="1" smtClean="0">
                          <a:latin typeface="Cambria Math" panose="02040503050406030204" pitchFamily="18" charset="0"/>
                        </a:rPr>
                        <m:t>4</m:t>
                      </m:r>
                      <m:r>
                        <a:rPr lang="en-US" altLang="ko-KR" sz="2000" i="1" smtClean="0">
                          <a:latin typeface="Cambria Math" panose="02040503050406030204" pitchFamily="18" charset="0"/>
                        </a:rPr>
                        <m:t>𝜋</m:t>
                      </m:r>
                      <m:r>
                        <a:rPr lang="en-US" altLang="ko-KR" sz="2000" i="1" smtClean="0">
                          <a:latin typeface="Cambria Math" panose="02040503050406030204" pitchFamily="18" charset="0"/>
                        </a:rPr>
                        <m:t>𝐺</m:t>
                      </m:r>
                      <m:r>
                        <a:rPr lang="en-US" altLang="ko-KR" sz="2000" i="1" smtClean="0">
                          <a:latin typeface="Cambria Math" panose="02040503050406030204" pitchFamily="18" charset="0"/>
                        </a:rPr>
                        <m:t>𝜌</m:t>
                      </m:r>
                      <m:r>
                        <a:rPr lang="en-US" altLang="ko-KR" sz="2000" i="1" smtClean="0">
                          <a:latin typeface="Cambria Math" panose="02040503050406030204" pitchFamily="18" charset="0"/>
                        </a:rPr>
                        <m:t>−</m:t>
                      </m:r>
                      <m:f>
                        <m:fPr>
                          <m:ctrlPr>
                            <a:rPr lang="en-US" altLang="ko-KR" sz="2000" i="1" smtClean="0">
                              <a:latin typeface="Cambria Math" panose="02040503050406030204" pitchFamily="18" charset="0"/>
                            </a:rPr>
                          </m:ctrlPr>
                        </m:fPr>
                        <m:num>
                          <m:sSup>
                            <m:sSupPr>
                              <m:ctrlPr>
                                <a:rPr lang="en-US" altLang="ko-KR" sz="2000" i="1" smtClean="0">
                                  <a:latin typeface="Cambria Math" panose="02040503050406030204" pitchFamily="18" charset="0"/>
                                </a:rPr>
                              </m:ctrlPr>
                            </m:sSupPr>
                            <m:e>
                              <m:r>
                                <a:rPr lang="en-US" altLang="ko-KR" sz="2000" i="1" smtClean="0">
                                  <a:latin typeface="Cambria Math" panose="02040503050406030204" pitchFamily="18" charset="0"/>
                                </a:rPr>
                                <m:t>ℏ</m:t>
                              </m:r>
                            </m:e>
                            <m:sup>
                              <m:r>
                                <a:rPr lang="en-US" altLang="ko-KR" sz="2000" i="1" smtClean="0">
                                  <a:latin typeface="Cambria Math" panose="02040503050406030204" pitchFamily="18" charset="0"/>
                                </a:rPr>
                                <m:t>2</m:t>
                              </m:r>
                            </m:sup>
                          </m:sSup>
                        </m:num>
                        <m:den>
                          <m:r>
                            <a:rPr lang="en-US" altLang="ko-KR" sz="2000" i="1" smtClean="0">
                              <a:latin typeface="Cambria Math" panose="02040503050406030204" pitchFamily="18" charset="0"/>
                            </a:rPr>
                            <m:t>2</m:t>
                          </m:r>
                          <m:sSubSup>
                            <m:sSubSupPr>
                              <m:ctrlPr>
                                <a:rPr lang="en-US" altLang="ko-KR" sz="2000" i="1" smtClean="0">
                                  <a:latin typeface="Cambria Math" panose="02040503050406030204" pitchFamily="18" charset="0"/>
                                </a:rPr>
                              </m:ctrlPr>
                            </m:sSubSupPr>
                            <m:e>
                              <m:r>
                                <a:rPr lang="en-US" altLang="ko-KR" sz="2000" i="1" smtClean="0">
                                  <a:latin typeface="Cambria Math" panose="02040503050406030204" pitchFamily="18" charset="0"/>
                                </a:rPr>
                                <m:t>𝑚</m:t>
                              </m:r>
                            </m:e>
                            <m:sub>
                              <m:r>
                                <a:rPr lang="en-US" altLang="ko-KR" sz="2000" i="1" smtClean="0">
                                  <a:latin typeface="Cambria Math" panose="02040503050406030204" pitchFamily="18" charset="0"/>
                                </a:rPr>
                                <m:t>𝜙</m:t>
                              </m:r>
                            </m:sub>
                            <m:sup>
                              <m:r>
                                <a:rPr lang="en-US" altLang="ko-KR" sz="2000" i="1" smtClean="0">
                                  <a:latin typeface="Cambria Math" panose="02040503050406030204" pitchFamily="18" charset="0"/>
                                </a:rPr>
                                <m:t>2</m:t>
                              </m:r>
                            </m:sup>
                          </m:sSubSup>
                        </m:den>
                      </m:f>
                      <m:sSup>
                        <m:sSupPr>
                          <m:ctrlPr>
                            <a:rPr lang="en-US" altLang="ko-KR" sz="2000" i="1" smtClean="0">
                              <a:latin typeface="Cambria Math" panose="02040503050406030204" pitchFamily="18" charset="0"/>
                            </a:rPr>
                          </m:ctrlPr>
                        </m:sSupPr>
                        <m:e>
                          <m:r>
                            <m:rPr>
                              <m:sty m:val="p"/>
                            </m:rPr>
                            <a:rPr lang="en-US" altLang="ko-KR" sz="2000" smtClean="0">
                              <a:latin typeface="Cambria Math" panose="02040503050406030204" pitchFamily="18" charset="0"/>
                            </a:rPr>
                            <m:t>∇</m:t>
                          </m:r>
                        </m:e>
                        <m:sup>
                          <m:r>
                            <a:rPr lang="en-US" altLang="ko-KR" sz="2000" i="1" smtClean="0">
                              <a:latin typeface="Cambria Math" panose="02040503050406030204" pitchFamily="18" charset="0"/>
                            </a:rPr>
                            <m:t>2</m:t>
                          </m:r>
                        </m:sup>
                      </m:sSup>
                      <m:f>
                        <m:fPr>
                          <m:ctrlPr>
                            <a:rPr lang="en-US" altLang="ko-KR" sz="2000" i="1" smtClean="0">
                              <a:latin typeface="Cambria Math" panose="02040503050406030204" pitchFamily="18" charset="0"/>
                            </a:rPr>
                          </m:ctrlPr>
                        </m:fPr>
                        <m:num>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m:t>
                              </m:r>
                            </m:e>
                            <m:sup>
                              <m:r>
                                <a:rPr lang="en-US" altLang="ko-KR" sz="2000" i="1">
                                  <a:latin typeface="Cambria Math" panose="02040503050406030204" pitchFamily="18" charset="0"/>
                                </a:rPr>
                                <m:t>2</m:t>
                              </m:r>
                            </m:sup>
                          </m:sSup>
                          <m:rad>
                            <m:radPr>
                              <m:degHide m:val="on"/>
                              <m:ctrlPr>
                                <a:rPr lang="en-US" altLang="ko-KR" sz="2000" i="1" smtClean="0">
                                  <a:latin typeface="Cambria Math" panose="02040503050406030204" pitchFamily="18" charset="0"/>
                                </a:rPr>
                              </m:ctrlPr>
                            </m:radPr>
                            <m:deg/>
                            <m:e>
                              <m:r>
                                <a:rPr lang="en-US" altLang="ko-KR" sz="2000" i="1" smtClean="0">
                                  <a:latin typeface="Cambria Math" panose="02040503050406030204" pitchFamily="18" charset="0"/>
                                </a:rPr>
                                <m:t>𝜌</m:t>
                              </m:r>
                            </m:e>
                          </m:rad>
                        </m:num>
                        <m:den>
                          <m:rad>
                            <m:radPr>
                              <m:degHide m:val="on"/>
                              <m:ctrlPr>
                                <a:rPr lang="en-US" altLang="ko-KR" sz="2000" i="1">
                                  <a:latin typeface="Cambria Math" panose="02040503050406030204" pitchFamily="18" charset="0"/>
                                </a:rPr>
                              </m:ctrlPr>
                            </m:radPr>
                            <m:deg/>
                            <m:e>
                              <m:r>
                                <a:rPr lang="en-US" altLang="ko-KR" sz="2000" i="1">
                                  <a:latin typeface="Cambria Math" panose="02040503050406030204" pitchFamily="18" charset="0"/>
                                </a:rPr>
                                <m:t>𝜌</m:t>
                              </m:r>
                            </m:e>
                          </m:rad>
                        </m:den>
                      </m:f>
                      <m:r>
                        <a:rPr lang="en-US" altLang="ko-KR" sz="2000" i="1" smtClean="0">
                          <a:latin typeface="Cambria Math" panose="02040503050406030204" pitchFamily="18" charset="0"/>
                        </a:rPr>
                        <m:t>=0</m:t>
                      </m:r>
                    </m:oMath>
                  </m:oMathPara>
                </a14:m>
                <a:endParaRPr lang="en-US" altLang="ko-KR" sz="2000" dirty="0"/>
              </a:p>
              <a:p>
                <a:r>
                  <a:rPr lang="en-US" altLang="ko-KR" sz="2000" dirty="0"/>
                  <a:t>Numerically estimated as…</a:t>
                </a:r>
              </a:p>
            </p:txBody>
          </p:sp>
        </mc:Choice>
        <mc:Fallback xmlns="">
          <p:sp>
            <p:nvSpPr>
              <p:cNvPr id="4" name="내용 개체 틀 2">
                <a:extLst>
                  <a:ext uri="{FF2B5EF4-FFF2-40B4-BE49-F238E27FC236}">
                    <a16:creationId xmlns:a16="http://schemas.microsoft.com/office/drawing/2014/main" id="{0A173DDB-0E75-B142-7465-DA4B248565A4}"/>
                  </a:ext>
                </a:extLst>
              </p:cNvPr>
              <p:cNvSpPr txBox="1">
                <a:spLocks noRot="1" noChangeAspect="1" noMove="1" noResize="1" noEditPoints="1" noAdjustHandles="1" noChangeArrowheads="1" noChangeShapeType="1" noTextEdit="1"/>
              </p:cNvSpPr>
              <p:nvPr/>
            </p:nvSpPr>
            <p:spPr>
              <a:xfrm>
                <a:off x="363886" y="3036729"/>
                <a:ext cx="7503553" cy="1910506"/>
              </a:xfrm>
              <a:prstGeom prst="rect">
                <a:avLst/>
              </a:prstGeom>
              <a:blipFill>
                <a:blip r:embed="rId6"/>
                <a:stretch>
                  <a:fillRect l="-731" t="-1592" b="-286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타원 6">
                <a:extLst>
                  <a:ext uri="{FF2B5EF4-FFF2-40B4-BE49-F238E27FC236}">
                    <a16:creationId xmlns:a16="http://schemas.microsoft.com/office/drawing/2014/main" id="{73A38C96-BB0F-0B13-DC6C-0DC3EB41A6AB}"/>
                  </a:ext>
                </a:extLst>
              </p:cNvPr>
              <p:cNvSpPr/>
              <p:nvPr/>
            </p:nvSpPr>
            <p:spPr>
              <a:xfrm>
                <a:off x="7721908" y="3592946"/>
                <a:ext cx="2339247" cy="2339247"/>
              </a:xfrm>
              <a:prstGeom prst="ellipse">
                <a:avLst/>
              </a:prstGeom>
              <a:solidFill>
                <a:srgbClr val="FFFF00">
                  <a:alpha val="5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ko-KR" b="1" dirty="0">
                  <a:solidFill>
                    <a:schemeClr val="tx1"/>
                  </a:solidFill>
                </a:endParaRPr>
              </a:p>
              <a:p>
                <a:pPr algn="ctr"/>
                <a:endParaRPr lang="en-US" altLang="ko-KR" b="1" dirty="0">
                  <a:solidFill>
                    <a:schemeClr val="tx1"/>
                  </a:solidFill>
                </a:endParaRPr>
              </a:p>
              <a:p>
                <a:pPr algn="ctr"/>
                <a:endParaRPr lang="en-US" altLang="ko-KR" b="1" dirty="0">
                  <a:solidFill>
                    <a:schemeClr val="tx1"/>
                  </a:solidFill>
                </a:endParaRPr>
              </a:p>
              <a:p>
                <a:pPr algn="ctr"/>
                <a:endParaRPr lang="en-US" altLang="ko-KR" b="1" dirty="0">
                  <a:solidFill>
                    <a:schemeClr val="tx1"/>
                  </a:solidFill>
                </a:endParaRPr>
              </a:p>
              <a:p>
                <a:pPr algn="ctr"/>
                <a:endParaRPr lang="en-US" altLang="ko-KR" b="1" dirty="0">
                  <a:solidFill>
                    <a:schemeClr val="tx1"/>
                  </a:solidFill>
                </a:endParaRPr>
              </a:p>
              <a:p>
                <a:pPr algn="ctr"/>
                <a:r>
                  <a:rPr lang="en-US" altLang="ko-KR" b="1" dirty="0">
                    <a:solidFill>
                      <a:schemeClr val="tx1"/>
                    </a:solidFill>
                  </a:rPr>
                  <a:t>Soliton Mass </a:t>
                </a:r>
                <a14:m>
                  <m:oMath xmlns:m="http://schemas.openxmlformats.org/officeDocument/2006/math">
                    <m:r>
                      <a:rPr lang="en-US" altLang="ko-KR" b="1" i="1" smtClean="0">
                        <a:solidFill>
                          <a:schemeClr val="tx1"/>
                        </a:solidFill>
                        <a:latin typeface="Cambria Math" panose="02040503050406030204" pitchFamily="18" charset="0"/>
                      </a:rPr>
                      <m:t>𝑴</m:t>
                    </m:r>
                  </m:oMath>
                </a14:m>
                <a:endParaRPr lang="en-US" altLang="ko-KR" b="1" dirty="0">
                  <a:solidFill>
                    <a:schemeClr val="tx1"/>
                  </a:solidFill>
                </a:endParaRPr>
              </a:p>
            </p:txBody>
          </p:sp>
        </mc:Choice>
        <mc:Fallback xmlns="">
          <p:sp>
            <p:nvSpPr>
              <p:cNvPr id="7" name="타원 6">
                <a:extLst>
                  <a:ext uri="{FF2B5EF4-FFF2-40B4-BE49-F238E27FC236}">
                    <a16:creationId xmlns:a16="http://schemas.microsoft.com/office/drawing/2014/main" id="{73A38C96-BB0F-0B13-DC6C-0DC3EB41A6AB}"/>
                  </a:ext>
                </a:extLst>
              </p:cNvPr>
              <p:cNvSpPr>
                <a:spLocks noRot="1" noChangeAspect="1" noMove="1" noResize="1" noEditPoints="1" noAdjustHandles="1" noChangeArrowheads="1" noChangeShapeType="1" noTextEdit="1"/>
              </p:cNvSpPr>
              <p:nvPr/>
            </p:nvSpPr>
            <p:spPr>
              <a:xfrm>
                <a:off x="7721908" y="3592946"/>
                <a:ext cx="2339247" cy="2339247"/>
              </a:xfrm>
              <a:prstGeom prst="ellipse">
                <a:avLst/>
              </a:prstGeom>
              <a:blipFill>
                <a:blip r:embed="rId7"/>
                <a:stretch>
                  <a:fillRect/>
                </a:stretch>
              </a:blipFill>
              <a:ln>
                <a:solidFill>
                  <a:schemeClr val="tx1"/>
                </a:solidFill>
              </a:ln>
            </p:spPr>
            <p:txBody>
              <a:bodyPr/>
              <a:lstStyle/>
              <a:p>
                <a:r>
                  <a:rPr lang="ko-KR" altLang="en-US">
                    <a:noFill/>
                  </a:rPr>
                  <a:t> </a:t>
                </a:r>
              </a:p>
            </p:txBody>
          </p:sp>
        </mc:Fallback>
      </mc:AlternateContent>
      <p:sp>
        <p:nvSpPr>
          <p:cNvPr id="10" name="화살표: 오른쪽 9">
            <a:extLst>
              <a:ext uri="{FF2B5EF4-FFF2-40B4-BE49-F238E27FC236}">
                <a16:creationId xmlns:a16="http://schemas.microsoft.com/office/drawing/2014/main" id="{72484CB6-A4F1-AD2A-AFBE-472F206F93DC}"/>
              </a:ext>
            </a:extLst>
          </p:cNvPr>
          <p:cNvSpPr/>
          <p:nvPr/>
        </p:nvSpPr>
        <p:spPr>
          <a:xfrm flipH="1">
            <a:off x="10147683" y="4459676"/>
            <a:ext cx="767111" cy="605786"/>
          </a:xfrm>
          <a:prstGeom prst="rightArrow">
            <a:avLst/>
          </a:prstGeom>
          <a:solidFill>
            <a:srgbClr val="0000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화살표: 오른쪽 10">
            <a:extLst>
              <a:ext uri="{FF2B5EF4-FFF2-40B4-BE49-F238E27FC236}">
                <a16:creationId xmlns:a16="http://schemas.microsoft.com/office/drawing/2014/main" id="{FFDFACDD-71F1-7949-FB35-F591B7B580BF}"/>
              </a:ext>
            </a:extLst>
          </p:cNvPr>
          <p:cNvSpPr/>
          <p:nvPr/>
        </p:nvSpPr>
        <p:spPr>
          <a:xfrm>
            <a:off x="9171061" y="4459676"/>
            <a:ext cx="803566" cy="605786"/>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E26FADE-B8CB-5E00-CB1A-7860DA6E2EFE}"/>
                  </a:ext>
                </a:extLst>
              </p:cNvPr>
              <p:cNvSpPr txBox="1"/>
              <p:nvPr/>
            </p:nvSpPr>
            <p:spPr>
              <a:xfrm>
                <a:off x="10061155" y="5066074"/>
                <a:ext cx="1766959" cy="369332"/>
              </a:xfrm>
              <a:prstGeom prst="rect">
                <a:avLst/>
              </a:prstGeom>
              <a:noFill/>
            </p:spPr>
            <p:txBody>
              <a:bodyPr wrap="none" rtlCol="0">
                <a:spAutoFit/>
              </a:bodyPr>
              <a:lstStyle/>
              <a:p>
                <a:r>
                  <a:rPr lang="en-US" altLang="ko-KR" b="1" dirty="0">
                    <a:solidFill>
                      <a:srgbClr val="0000FF"/>
                    </a:solidFill>
                  </a:rPr>
                  <a:t>Gravitational(</a:t>
                </a:r>
                <a14:m>
                  <m:oMath xmlns:m="http://schemas.openxmlformats.org/officeDocument/2006/math">
                    <m:r>
                      <a:rPr lang="en-US" altLang="ko-KR" b="1" i="0" smtClean="0">
                        <a:solidFill>
                          <a:srgbClr val="0000FF"/>
                        </a:solidFill>
                        <a:latin typeface="Cambria Math" panose="02040503050406030204" pitchFamily="18" charset="0"/>
                      </a:rPr>
                      <m:t>𝚽</m:t>
                    </m:r>
                  </m:oMath>
                </a14:m>
                <a:r>
                  <a:rPr lang="en-US" altLang="ko-KR" b="1" dirty="0">
                    <a:solidFill>
                      <a:srgbClr val="0000FF"/>
                    </a:solidFill>
                  </a:rPr>
                  <a:t>)</a:t>
                </a:r>
                <a:endParaRPr lang="ko-KR" altLang="en-US" b="1" dirty="0">
                  <a:solidFill>
                    <a:srgbClr val="0000FF"/>
                  </a:solidFill>
                </a:endParaRPr>
              </a:p>
            </p:txBody>
          </p:sp>
        </mc:Choice>
        <mc:Fallback xmlns="">
          <p:sp>
            <p:nvSpPr>
              <p:cNvPr id="13" name="TextBox 12">
                <a:extLst>
                  <a:ext uri="{FF2B5EF4-FFF2-40B4-BE49-F238E27FC236}">
                    <a16:creationId xmlns:a16="http://schemas.microsoft.com/office/drawing/2014/main" id="{DE26FADE-B8CB-5E00-CB1A-7860DA6E2EFE}"/>
                  </a:ext>
                </a:extLst>
              </p:cNvPr>
              <p:cNvSpPr txBox="1">
                <a:spLocks noRot="1" noChangeAspect="1" noMove="1" noResize="1" noEditPoints="1" noAdjustHandles="1" noChangeArrowheads="1" noChangeShapeType="1" noTextEdit="1"/>
              </p:cNvSpPr>
              <p:nvPr/>
            </p:nvSpPr>
            <p:spPr>
              <a:xfrm>
                <a:off x="10061155" y="5066074"/>
                <a:ext cx="1766959" cy="369332"/>
              </a:xfrm>
              <a:prstGeom prst="rect">
                <a:avLst/>
              </a:prstGeom>
              <a:blipFill>
                <a:blip r:embed="rId8"/>
                <a:stretch>
                  <a:fillRect l="-2759" t="-8197" r="-3103" b="-2459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8C11A64-6CDC-21E8-8A4C-38723D0A7ED9}"/>
                  </a:ext>
                </a:extLst>
              </p:cNvPr>
              <p:cNvSpPr txBox="1"/>
              <p:nvPr/>
            </p:nvSpPr>
            <p:spPr>
              <a:xfrm>
                <a:off x="7775751" y="4577903"/>
                <a:ext cx="1399422" cy="369332"/>
              </a:xfrm>
              <a:prstGeom prst="rect">
                <a:avLst/>
              </a:prstGeom>
              <a:noFill/>
            </p:spPr>
            <p:txBody>
              <a:bodyPr wrap="none" rtlCol="0">
                <a:spAutoFit/>
              </a:bodyPr>
              <a:lstStyle/>
              <a:p>
                <a:pPr algn="r"/>
                <a:r>
                  <a:rPr lang="en-US" altLang="ko-KR" b="1" dirty="0">
                    <a:solidFill>
                      <a:srgbClr val="FF0000"/>
                    </a:solidFill>
                  </a:rPr>
                  <a:t>Quantum(</a:t>
                </a:r>
                <a14:m>
                  <m:oMath xmlns:m="http://schemas.openxmlformats.org/officeDocument/2006/math">
                    <m:r>
                      <a:rPr lang="en-US" altLang="ko-KR" b="1" i="1" dirty="0" smtClean="0">
                        <a:solidFill>
                          <a:srgbClr val="FF0000"/>
                        </a:solidFill>
                        <a:latin typeface="Cambria Math" panose="02040503050406030204" pitchFamily="18" charset="0"/>
                      </a:rPr>
                      <m:t>𝑸</m:t>
                    </m:r>
                  </m:oMath>
                </a14:m>
                <a:r>
                  <a:rPr lang="en-US" altLang="ko-KR" b="1" dirty="0">
                    <a:solidFill>
                      <a:srgbClr val="FF0000"/>
                    </a:solidFill>
                  </a:rPr>
                  <a:t>)</a:t>
                </a:r>
                <a:endParaRPr lang="ko-KR" altLang="en-US" b="1" dirty="0">
                  <a:solidFill>
                    <a:srgbClr val="FF0000"/>
                  </a:solidFill>
                </a:endParaRPr>
              </a:p>
            </p:txBody>
          </p:sp>
        </mc:Choice>
        <mc:Fallback xmlns="">
          <p:sp>
            <p:nvSpPr>
              <p:cNvPr id="15" name="TextBox 14">
                <a:extLst>
                  <a:ext uri="{FF2B5EF4-FFF2-40B4-BE49-F238E27FC236}">
                    <a16:creationId xmlns:a16="http://schemas.microsoft.com/office/drawing/2014/main" id="{78C11A64-6CDC-21E8-8A4C-38723D0A7ED9}"/>
                  </a:ext>
                </a:extLst>
              </p:cNvPr>
              <p:cNvSpPr txBox="1">
                <a:spLocks noRot="1" noChangeAspect="1" noMove="1" noResize="1" noEditPoints="1" noAdjustHandles="1" noChangeArrowheads="1" noChangeShapeType="1" noTextEdit="1"/>
              </p:cNvSpPr>
              <p:nvPr/>
            </p:nvSpPr>
            <p:spPr>
              <a:xfrm>
                <a:off x="7775751" y="4577903"/>
                <a:ext cx="1399422" cy="369332"/>
              </a:xfrm>
              <a:prstGeom prst="rect">
                <a:avLst/>
              </a:prstGeom>
              <a:blipFill>
                <a:blip r:embed="rId9"/>
                <a:stretch>
                  <a:fillRect l="-4367" t="-9836" r="-3493" b="-24590"/>
                </a:stretch>
              </a:blipFill>
            </p:spPr>
            <p:txBody>
              <a:bodyPr/>
              <a:lstStyle/>
              <a:p>
                <a:r>
                  <a:rPr lang="ko-KR" altLang="en-US">
                    <a:noFill/>
                  </a:rPr>
                  <a:t> </a:t>
                </a:r>
              </a:p>
            </p:txBody>
          </p:sp>
        </mc:Fallback>
      </mc:AlternateContent>
      <p:cxnSp>
        <p:nvCxnSpPr>
          <p:cNvPr id="21" name="직선 연결선 20">
            <a:extLst>
              <a:ext uri="{FF2B5EF4-FFF2-40B4-BE49-F238E27FC236}">
                <a16:creationId xmlns:a16="http://schemas.microsoft.com/office/drawing/2014/main" id="{2288EB86-4C20-B6F0-7383-4783E1C57D60}"/>
              </a:ext>
            </a:extLst>
          </p:cNvPr>
          <p:cNvCxnSpPr/>
          <p:nvPr/>
        </p:nvCxnSpPr>
        <p:spPr>
          <a:xfrm>
            <a:off x="2713849" y="4318574"/>
            <a:ext cx="60452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직선 연결선 23">
            <a:extLst>
              <a:ext uri="{FF2B5EF4-FFF2-40B4-BE49-F238E27FC236}">
                <a16:creationId xmlns:a16="http://schemas.microsoft.com/office/drawing/2014/main" id="{93EF15CC-E588-66DF-E559-EE6B9765FE28}"/>
              </a:ext>
            </a:extLst>
          </p:cNvPr>
          <p:cNvCxnSpPr>
            <a:cxnSpLocks/>
          </p:cNvCxnSpPr>
          <p:nvPr/>
        </p:nvCxnSpPr>
        <p:spPr>
          <a:xfrm>
            <a:off x="3618089" y="4513024"/>
            <a:ext cx="1442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A7EE7EA-DA16-FA77-6A7E-D42C8EA69F3A}"/>
                  </a:ext>
                </a:extLst>
              </p:cNvPr>
              <p:cNvSpPr txBox="1"/>
              <p:nvPr/>
            </p:nvSpPr>
            <p:spPr>
              <a:xfrm>
                <a:off x="3749622" y="4862817"/>
                <a:ext cx="3627635" cy="14073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sz="1600" b="0" i="1" smtClean="0">
                              <a:latin typeface="Cambria Math" panose="02040503050406030204" pitchFamily="18" charset="0"/>
                            </a:rPr>
                          </m:ctrlPr>
                        </m:dPr>
                        <m:e>
                          <m:eqArr>
                            <m:eqArrPr>
                              <m:ctrlPr>
                                <a:rPr lang="en-US" altLang="ko-KR" sz="1600" b="0" i="1" smtClean="0">
                                  <a:latin typeface="Cambria Math" panose="02040503050406030204" pitchFamily="18" charset="0"/>
                                </a:rPr>
                              </m:ctrlPr>
                            </m:eqArrPr>
                            <m:e>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𝜌</m:t>
                                  </m:r>
                                </m:e>
                                <m:sub>
                                  <m:r>
                                    <a:rPr lang="en-US" altLang="ko-KR" sz="1600" b="0" i="1" smtClean="0">
                                      <a:latin typeface="Cambria Math" panose="02040503050406030204" pitchFamily="18" charset="0"/>
                                    </a:rPr>
                                    <m:t>0</m:t>
                                  </m:r>
                                </m:sub>
                              </m:sSub>
                              <m:r>
                                <a:rPr lang="en-US" altLang="ko-KR" sz="1600" b="0" i="1" smtClean="0">
                                  <a:latin typeface="Cambria Math" panose="02040503050406030204" pitchFamily="18" charset="0"/>
                                </a:rPr>
                                <m:t>≅1.9</m:t>
                              </m:r>
                              <m:sSup>
                                <m:sSupPr>
                                  <m:ctrlPr>
                                    <a:rPr lang="en-US" altLang="ko-KR" sz="1600" b="0" i="1" smtClean="0">
                                      <a:latin typeface="Cambria Math" panose="02040503050406030204" pitchFamily="18" charset="0"/>
                                    </a:rPr>
                                  </m:ctrlPr>
                                </m:sSupPr>
                                <m:e>
                                  <m:d>
                                    <m:dPr>
                                      <m:ctrlPr>
                                        <a:rPr lang="en-US" altLang="ko-KR" sz="1600" b="0" i="1" smtClean="0">
                                          <a:latin typeface="Cambria Math" panose="02040503050406030204" pitchFamily="18" charset="0"/>
                                        </a:rPr>
                                      </m:ctrlPr>
                                    </m:dPr>
                                    <m:e>
                                      <m:f>
                                        <m:fPr>
                                          <m:ctrlPr>
                                            <a:rPr lang="en-US" altLang="ko-KR" sz="1600" b="0" i="1" smtClean="0">
                                              <a:latin typeface="Cambria Math" panose="02040503050406030204" pitchFamily="18" charset="0"/>
                                            </a:rPr>
                                          </m:ctrlPr>
                                        </m:fPr>
                                        <m:num>
                                          <m:sSup>
                                            <m:sSupPr>
                                              <m:ctrlPr>
                                                <a:rPr lang="en-US" altLang="ko-KR" sz="1600" i="1">
                                                  <a:latin typeface="Cambria Math" panose="02040503050406030204" pitchFamily="18" charset="0"/>
                                                </a:rPr>
                                              </m:ctrlPr>
                                            </m:sSupPr>
                                            <m:e>
                                              <m:r>
                                                <a:rPr lang="en-US" altLang="ko-KR" sz="1600" i="1">
                                                  <a:latin typeface="Cambria Math" panose="02040503050406030204" pitchFamily="18" charset="0"/>
                                                </a:rPr>
                                                <m:t>10</m:t>
                                              </m:r>
                                            </m:e>
                                            <m:sup>
                                              <m:r>
                                                <a:rPr lang="en-US" altLang="ko-KR" sz="1600" i="1">
                                                  <a:latin typeface="Cambria Math" panose="02040503050406030204" pitchFamily="18" charset="0"/>
                                                </a:rPr>
                                                <m:t>−23</m:t>
                                              </m:r>
                                            </m:sup>
                                          </m:sSup>
                                          <m:r>
                                            <m:rPr>
                                              <m:sty m:val="p"/>
                                            </m:rPr>
                                            <a:rPr lang="en-US" altLang="ko-KR" sz="1600" i="1">
                                              <a:latin typeface="Cambria Math" panose="02040503050406030204" pitchFamily="18" charset="0"/>
                                            </a:rPr>
                                            <m:t>eV</m:t>
                                          </m:r>
                                        </m:num>
                                        <m:den>
                                          <m:sSub>
                                            <m:sSubPr>
                                              <m:ctrlPr>
                                                <a:rPr lang="en-US" altLang="ko-KR" sz="1600" i="1">
                                                  <a:latin typeface="Cambria Math" panose="02040503050406030204" pitchFamily="18" charset="0"/>
                                                </a:rPr>
                                              </m:ctrlPr>
                                            </m:sSubPr>
                                            <m:e>
                                              <m:r>
                                                <a:rPr lang="en-US" altLang="ko-KR" sz="1600" i="1">
                                                  <a:latin typeface="Cambria Math" panose="02040503050406030204" pitchFamily="18" charset="0"/>
                                                </a:rPr>
                                                <m:t>𝑚</m:t>
                                              </m:r>
                                            </m:e>
                                            <m:sub>
                                              <m:r>
                                                <a:rPr lang="en-US" altLang="ko-KR" sz="1600" i="1">
                                                  <a:latin typeface="Cambria Math" panose="02040503050406030204" pitchFamily="18" charset="0"/>
                                                </a:rPr>
                                                <m:t>𝜙</m:t>
                                              </m:r>
                                            </m:sub>
                                          </m:sSub>
                                        </m:den>
                                      </m:f>
                                    </m:e>
                                  </m:d>
                                </m:e>
                                <m:sup>
                                  <m:r>
                                    <a:rPr lang="en-US" altLang="ko-KR" sz="1600" b="0" i="1" smtClean="0">
                                      <a:latin typeface="Cambria Math" panose="02040503050406030204" pitchFamily="18" charset="0"/>
                                    </a:rPr>
                                    <m:t>2</m:t>
                                  </m:r>
                                </m:sup>
                              </m:sSup>
                              <m:sSup>
                                <m:sSupPr>
                                  <m:ctrlPr>
                                    <a:rPr lang="en-US" altLang="ko-KR" sz="1600" b="0" i="1" smtClean="0">
                                      <a:latin typeface="Cambria Math" panose="02040503050406030204" pitchFamily="18" charset="0"/>
                                    </a:rPr>
                                  </m:ctrlPr>
                                </m:sSupPr>
                                <m:e>
                                  <m:d>
                                    <m:dPr>
                                      <m:ctrlPr>
                                        <a:rPr lang="en-US" altLang="ko-KR" sz="1600" b="0" i="1" smtClean="0">
                                          <a:latin typeface="Cambria Math" panose="02040503050406030204" pitchFamily="18" charset="0"/>
                                        </a:rPr>
                                      </m:ctrlPr>
                                    </m:dPr>
                                    <m:e>
                                      <m:f>
                                        <m:fPr>
                                          <m:ctrlPr>
                                            <a:rPr lang="en-US" altLang="ko-KR" sz="1600" b="0" i="1" smtClean="0">
                                              <a:latin typeface="Cambria Math" panose="02040503050406030204" pitchFamily="18" charset="0"/>
                                            </a:rPr>
                                          </m:ctrlPr>
                                        </m:fPr>
                                        <m:num>
                                          <m:r>
                                            <a:rPr lang="en-US" altLang="ko-KR" sz="1600" i="1">
                                              <a:latin typeface="Cambria Math" panose="02040503050406030204" pitchFamily="18" charset="0"/>
                                            </a:rPr>
                                            <m:t>1</m:t>
                                          </m:r>
                                          <m:r>
                                            <m:rPr>
                                              <m:sty m:val="p"/>
                                            </m:rPr>
                                            <a:rPr lang="en-US" altLang="ko-KR" sz="1600" i="1">
                                              <a:latin typeface="Cambria Math" panose="02040503050406030204" pitchFamily="18" charset="0"/>
                                            </a:rPr>
                                            <m:t>kpc</m:t>
                                          </m:r>
                                        </m:num>
                                        <m:den>
                                          <m:sSub>
                                            <m:sSubPr>
                                              <m:ctrlPr>
                                                <a:rPr lang="en-US" altLang="ko-KR" sz="1600" i="1">
                                                  <a:latin typeface="Cambria Math" panose="02040503050406030204" pitchFamily="18" charset="0"/>
                                                </a:rPr>
                                              </m:ctrlPr>
                                            </m:sSubPr>
                                            <m:e>
                                              <m:r>
                                                <a:rPr lang="en-US" altLang="ko-KR" sz="1600" i="1">
                                                  <a:latin typeface="Cambria Math" panose="02040503050406030204" pitchFamily="18" charset="0"/>
                                                </a:rPr>
                                                <m:t>𝑟</m:t>
                                              </m:r>
                                            </m:e>
                                            <m:sub>
                                              <m:r>
                                                <a:rPr lang="en-US" altLang="ko-KR" sz="1600" i="1">
                                                  <a:latin typeface="Cambria Math" panose="02040503050406030204" pitchFamily="18" charset="0"/>
                                                </a:rPr>
                                                <m:t>𝑐</m:t>
                                              </m:r>
                                            </m:sub>
                                          </m:sSub>
                                        </m:den>
                                      </m:f>
                                    </m:e>
                                  </m:d>
                                </m:e>
                                <m:sup>
                                  <m:r>
                                    <a:rPr lang="en-US" altLang="ko-KR" sz="1600" b="0" i="1" smtClean="0">
                                      <a:latin typeface="Cambria Math" panose="02040503050406030204" pitchFamily="18" charset="0"/>
                                    </a:rPr>
                                    <m:t>4</m:t>
                                  </m:r>
                                </m:sup>
                              </m:sSup>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𝑀</m:t>
                                  </m:r>
                                </m:e>
                                <m:sub>
                                  <m:r>
                                    <a:rPr lang="en-US" altLang="ko-KR" sz="1600" b="0" i="1" smtClean="0">
                                      <a:latin typeface="Cambria Math" panose="02040503050406030204" pitchFamily="18" charset="0"/>
                                    </a:rPr>
                                    <m:t>⊙</m:t>
                                  </m:r>
                                </m:sub>
                              </m:sSub>
                              <m:r>
                                <a:rPr lang="en-US" altLang="ko-KR" sz="1600" b="0" i="1" smtClean="0">
                                  <a:latin typeface="Cambria Math" panose="02040503050406030204" pitchFamily="18" charset="0"/>
                                </a:rPr>
                                <m:t>/</m:t>
                              </m:r>
                              <m:sSup>
                                <m:sSupPr>
                                  <m:ctrlPr>
                                    <a:rPr lang="en-US" altLang="ko-KR" sz="1600" b="0" i="1" smtClean="0">
                                      <a:latin typeface="Cambria Math" panose="02040503050406030204" pitchFamily="18" charset="0"/>
                                    </a:rPr>
                                  </m:ctrlPr>
                                </m:sSupPr>
                                <m:e>
                                  <m:r>
                                    <m:rPr>
                                      <m:sty m:val="p"/>
                                    </m:rPr>
                                    <a:rPr lang="en-US" altLang="ko-KR" sz="1600" b="0" i="0" smtClean="0">
                                      <a:latin typeface="Cambria Math" panose="02040503050406030204" pitchFamily="18" charset="0"/>
                                    </a:rPr>
                                    <m:t>pc</m:t>
                                  </m:r>
                                </m:e>
                                <m:sup>
                                  <m:r>
                                    <a:rPr lang="en-US" altLang="ko-KR" sz="1600" b="0" i="1" smtClean="0">
                                      <a:latin typeface="Cambria Math" panose="02040503050406030204" pitchFamily="18" charset="0"/>
                                    </a:rPr>
                                    <m:t>3</m:t>
                                  </m:r>
                                </m:sup>
                              </m:sSup>
                            </m:e>
                            <m:e>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𝑟</m:t>
                                  </m:r>
                                </m:e>
                                <m:sub>
                                  <m:r>
                                    <a:rPr lang="en-US" altLang="ko-KR" sz="1600" b="0" i="1" smtClean="0">
                                      <a:latin typeface="Cambria Math" panose="02040503050406030204" pitchFamily="18" charset="0"/>
                                    </a:rPr>
                                    <m:t>𝑐</m:t>
                                  </m:r>
                                </m:sub>
                              </m:sSub>
                              <m:r>
                                <a:rPr lang="en-US" altLang="ko-KR" sz="1600" b="0" i="1" smtClean="0">
                                  <a:latin typeface="Cambria Math" panose="02040503050406030204" pitchFamily="18" charset="0"/>
                                </a:rPr>
                                <m:t>≅5.5</m:t>
                              </m:r>
                              <m:r>
                                <m:rPr>
                                  <m:sty m:val="p"/>
                                </m:rPr>
                                <a:rPr lang="en-US" altLang="ko-KR" sz="1600" b="0" i="1" smtClean="0">
                                  <a:latin typeface="Cambria Math" panose="02040503050406030204" pitchFamily="18" charset="0"/>
                                </a:rPr>
                                <m:t>kpc</m:t>
                              </m:r>
                              <m:sSup>
                                <m:sSupPr>
                                  <m:ctrlPr>
                                    <a:rPr lang="en-US" altLang="ko-KR" sz="1600" b="0" i="1" smtClean="0">
                                      <a:latin typeface="Cambria Math" panose="02040503050406030204" pitchFamily="18" charset="0"/>
                                    </a:rPr>
                                  </m:ctrlPr>
                                </m:sSupPr>
                                <m:e>
                                  <m:d>
                                    <m:dPr>
                                      <m:ctrlPr>
                                        <a:rPr lang="en-US" altLang="ko-KR" sz="1600" b="0" i="1" smtClean="0">
                                          <a:latin typeface="Cambria Math" panose="02040503050406030204" pitchFamily="18" charset="0"/>
                                        </a:rPr>
                                      </m:ctrlPr>
                                    </m:dPr>
                                    <m:e>
                                      <m:f>
                                        <m:fPr>
                                          <m:ctrlPr>
                                            <a:rPr lang="en-US" altLang="ko-KR" sz="1600" b="0" i="1" smtClean="0">
                                              <a:latin typeface="Cambria Math" panose="02040503050406030204" pitchFamily="18" charset="0"/>
                                            </a:rPr>
                                          </m:ctrlPr>
                                        </m:fPr>
                                        <m:num>
                                          <m:sSup>
                                            <m:sSupPr>
                                              <m:ctrlPr>
                                                <a:rPr lang="en-US" altLang="ko-KR" sz="1600" b="0" i="1" smtClean="0">
                                                  <a:latin typeface="Cambria Math" panose="02040503050406030204" pitchFamily="18" charset="0"/>
                                                </a:rPr>
                                              </m:ctrlPr>
                                            </m:sSupPr>
                                            <m:e>
                                              <m:r>
                                                <a:rPr lang="en-US" altLang="ko-KR" sz="1600" b="0" i="1" smtClean="0">
                                                  <a:latin typeface="Cambria Math" panose="02040503050406030204" pitchFamily="18" charset="0"/>
                                                </a:rPr>
                                                <m:t>10</m:t>
                                              </m:r>
                                            </m:e>
                                            <m:sup>
                                              <m:r>
                                                <a:rPr lang="en-US" altLang="ko-KR" sz="1600" b="0" i="1" smtClean="0">
                                                  <a:latin typeface="Cambria Math" panose="02040503050406030204" pitchFamily="18" charset="0"/>
                                                </a:rPr>
                                                <m:t>9</m:t>
                                              </m:r>
                                            </m:sup>
                                          </m:sSup>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𝑀</m:t>
                                              </m:r>
                                            </m:e>
                                            <m:sub>
                                              <m:r>
                                                <a:rPr lang="en-US" altLang="ko-KR" sz="1600" b="0" i="1" smtClean="0">
                                                  <a:latin typeface="Cambria Math" panose="02040503050406030204" pitchFamily="18" charset="0"/>
                                                </a:rPr>
                                                <m:t>⊙</m:t>
                                              </m:r>
                                            </m:sub>
                                          </m:sSub>
                                        </m:num>
                                        <m:den>
                                          <m:r>
                                            <a:rPr lang="en-US" altLang="ko-KR" sz="1600" b="0" i="1" smtClean="0">
                                              <a:latin typeface="Cambria Math" panose="02040503050406030204" pitchFamily="18" charset="0"/>
                                            </a:rPr>
                                            <m:t>𝑀</m:t>
                                          </m:r>
                                        </m:den>
                                      </m:f>
                                    </m:e>
                                  </m:d>
                                </m:e>
                                <m:sup>
                                  <m:r>
                                    <a:rPr lang="en-US" altLang="ko-KR" sz="1600" b="0" i="1" smtClean="0">
                                      <a:latin typeface="Cambria Math" panose="02040503050406030204" pitchFamily="18" charset="0"/>
                                    </a:rPr>
                                    <m:t>2</m:t>
                                  </m:r>
                                </m:sup>
                              </m:sSup>
                              <m:sSup>
                                <m:sSupPr>
                                  <m:ctrlPr>
                                    <a:rPr lang="en-US" altLang="ko-KR" sz="1600" b="0" i="1" smtClean="0">
                                      <a:latin typeface="Cambria Math" panose="02040503050406030204" pitchFamily="18" charset="0"/>
                                    </a:rPr>
                                  </m:ctrlPr>
                                </m:sSupPr>
                                <m:e>
                                  <m:d>
                                    <m:dPr>
                                      <m:ctrlPr>
                                        <a:rPr lang="en-US" altLang="ko-KR" sz="1600" b="0" i="1" smtClean="0">
                                          <a:latin typeface="Cambria Math" panose="02040503050406030204" pitchFamily="18" charset="0"/>
                                        </a:rPr>
                                      </m:ctrlPr>
                                    </m:dPr>
                                    <m:e>
                                      <m:f>
                                        <m:fPr>
                                          <m:ctrlPr>
                                            <a:rPr lang="en-US" altLang="ko-KR" sz="1600" b="0" i="1" smtClean="0">
                                              <a:latin typeface="Cambria Math" panose="02040503050406030204" pitchFamily="18" charset="0"/>
                                            </a:rPr>
                                          </m:ctrlPr>
                                        </m:fPr>
                                        <m:num>
                                          <m:sSup>
                                            <m:sSupPr>
                                              <m:ctrlPr>
                                                <a:rPr lang="en-US" altLang="ko-KR" sz="1600" b="0" i="1" smtClean="0">
                                                  <a:latin typeface="Cambria Math" panose="02040503050406030204" pitchFamily="18" charset="0"/>
                                                </a:rPr>
                                              </m:ctrlPr>
                                            </m:sSupPr>
                                            <m:e>
                                              <m:r>
                                                <a:rPr lang="en-US" altLang="ko-KR" sz="1600" b="0" i="1" smtClean="0">
                                                  <a:latin typeface="Cambria Math" panose="02040503050406030204" pitchFamily="18" charset="0"/>
                                                </a:rPr>
                                                <m:t>10</m:t>
                                              </m:r>
                                            </m:e>
                                            <m:sup>
                                              <m:r>
                                                <a:rPr lang="en-US" altLang="ko-KR" sz="1600" b="0" i="1" smtClean="0">
                                                  <a:latin typeface="Cambria Math" panose="02040503050406030204" pitchFamily="18" charset="0"/>
                                                </a:rPr>
                                                <m:t>−23</m:t>
                                              </m:r>
                                            </m:sup>
                                          </m:sSup>
                                          <m:r>
                                            <m:rPr>
                                              <m:sty m:val="p"/>
                                            </m:rPr>
                                            <a:rPr lang="en-US" altLang="ko-KR" sz="1600" b="0" i="1" smtClean="0">
                                              <a:latin typeface="Cambria Math" panose="02040503050406030204" pitchFamily="18" charset="0"/>
                                            </a:rPr>
                                            <m:t>eV</m:t>
                                          </m:r>
                                        </m:num>
                                        <m:den>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𝑚</m:t>
                                              </m:r>
                                            </m:e>
                                            <m:sub>
                                              <m:r>
                                                <a:rPr lang="en-US" altLang="ko-KR" sz="1600" b="0" i="1" smtClean="0">
                                                  <a:latin typeface="Cambria Math" panose="02040503050406030204" pitchFamily="18" charset="0"/>
                                                </a:rPr>
                                                <m:t>𝜙</m:t>
                                              </m:r>
                                            </m:sub>
                                          </m:sSub>
                                        </m:den>
                                      </m:f>
                                    </m:e>
                                  </m:d>
                                </m:e>
                                <m:sup>
                                  <m:r>
                                    <a:rPr lang="en-US" altLang="ko-KR" sz="1600" b="0" i="1" smtClean="0">
                                      <a:latin typeface="Cambria Math" panose="02040503050406030204" pitchFamily="18" charset="0"/>
                                    </a:rPr>
                                    <m:t>2</m:t>
                                  </m:r>
                                </m:sup>
                              </m:sSup>
                            </m:e>
                          </m:eqArr>
                        </m:e>
                      </m:d>
                    </m:oMath>
                  </m:oMathPara>
                </a14:m>
                <a:endParaRPr lang="ko-KR" altLang="en-US" sz="1600" dirty="0"/>
              </a:p>
            </p:txBody>
          </p:sp>
        </mc:Choice>
        <mc:Fallback xmlns="">
          <p:sp>
            <p:nvSpPr>
              <p:cNvPr id="26" name="TextBox 25">
                <a:extLst>
                  <a:ext uri="{FF2B5EF4-FFF2-40B4-BE49-F238E27FC236}">
                    <a16:creationId xmlns:a16="http://schemas.microsoft.com/office/drawing/2014/main" id="{DA7EE7EA-DA16-FA77-6A7E-D42C8EA69F3A}"/>
                  </a:ext>
                </a:extLst>
              </p:cNvPr>
              <p:cNvSpPr txBox="1">
                <a:spLocks noRot="1" noChangeAspect="1" noMove="1" noResize="1" noEditPoints="1" noAdjustHandles="1" noChangeArrowheads="1" noChangeShapeType="1" noTextEdit="1"/>
              </p:cNvSpPr>
              <p:nvPr/>
            </p:nvSpPr>
            <p:spPr>
              <a:xfrm>
                <a:off x="3749622" y="4862817"/>
                <a:ext cx="3627635" cy="1407308"/>
              </a:xfrm>
              <a:prstGeom prst="rect">
                <a:avLst/>
              </a:prstGeom>
              <a:blipFill>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3B4564E-3AB7-CA00-1DA8-9FCF507802AC}"/>
                  </a:ext>
                </a:extLst>
              </p:cNvPr>
              <p:cNvSpPr txBox="1"/>
              <p:nvPr/>
            </p:nvSpPr>
            <p:spPr>
              <a:xfrm>
                <a:off x="685882" y="5230867"/>
                <a:ext cx="3187138" cy="671209"/>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𝜌</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𝑟</m:t>
                          </m:r>
                        </m:e>
                      </m:d>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𝜌</m:t>
                              </m:r>
                            </m:e>
                            <m:sub>
                              <m:r>
                                <a:rPr lang="en-US" altLang="ko-KR" sz="2000" b="0" i="1" smtClean="0">
                                  <a:latin typeface="Cambria Math" panose="02040503050406030204" pitchFamily="18" charset="0"/>
                                </a:rPr>
                                <m:t>0</m:t>
                              </m:r>
                            </m:sub>
                          </m:sSub>
                        </m:num>
                        <m:den>
                          <m:sSup>
                            <m:sSupPr>
                              <m:ctrlPr>
                                <a:rPr lang="en-US" altLang="ko-KR" sz="2000" b="0" i="1" smtClean="0">
                                  <a:latin typeface="Cambria Math" panose="02040503050406030204" pitchFamily="18" charset="0"/>
                                </a:rPr>
                              </m:ctrlPr>
                            </m:sSupPr>
                            <m:e>
                              <m:d>
                                <m:dPr>
                                  <m:begChr m:val="["/>
                                  <m:endChr m:val="]"/>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1+0.091</m:t>
                                  </m:r>
                                  <m:sSup>
                                    <m:sSupPr>
                                      <m:ctrlPr>
                                        <a:rPr lang="en-US" altLang="ko-KR" sz="2000" b="0" i="1" smtClean="0">
                                          <a:latin typeface="Cambria Math" panose="02040503050406030204" pitchFamily="18" charset="0"/>
                                        </a:rPr>
                                      </m:ctrlPr>
                                    </m:sSupPr>
                                    <m:e>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𝑟</m:t>
                                          </m:r>
                                          <m:r>
                                            <a:rPr lang="en-US" altLang="ko-KR" sz="2000" b="0" i="1" smtClean="0">
                                              <a:latin typeface="Cambria Math" panose="02040503050406030204" pitchFamily="18" charset="0"/>
                                            </a:rPr>
                                            <m:t>/</m:t>
                                          </m:r>
                                          <m:sSub>
                                            <m:sSubPr>
                                              <m:ctrlPr>
                                                <a:rPr lang="en-US" altLang="ko-KR" sz="2000" b="0" i="1" smtClean="0">
                                                  <a:latin typeface="Cambria Math" panose="02040503050406030204" pitchFamily="18" charset="0"/>
                                                </a:rPr>
                                              </m:ctrlPr>
                                            </m:sSubPr>
                                            <m:e>
                                              <m:r>
                                                <a:rPr lang="en-US" altLang="ko-KR" sz="2000" b="0" i="1" smtClean="0">
                                                  <a:latin typeface="Cambria Math" panose="02040503050406030204" pitchFamily="18" charset="0"/>
                                                </a:rPr>
                                                <m:t>𝑟</m:t>
                                              </m:r>
                                            </m:e>
                                            <m:sub>
                                              <m:r>
                                                <a:rPr lang="en-US" altLang="ko-KR" sz="2000" b="0" i="1" smtClean="0">
                                                  <a:latin typeface="Cambria Math" panose="02040503050406030204" pitchFamily="18" charset="0"/>
                                                </a:rPr>
                                                <m:t>𝑐</m:t>
                                              </m:r>
                                            </m:sub>
                                          </m:sSub>
                                        </m:e>
                                      </m:d>
                                    </m:e>
                                    <m:sup>
                                      <m:r>
                                        <a:rPr lang="en-US" altLang="ko-KR" sz="2000" b="0" i="1" smtClean="0">
                                          <a:latin typeface="Cambria Math" panose="02040503050406030204" pitchFamily="18" charset="0"/>
                                        </a:rPr>
                                        <m:t>2</m:t>
                                      </m:r>
                                    </m:sup>
                                  </m:sSup>
                                </m:e>
                              </m:d>
                            </m:e>
                            <m:sup>
                              <m:r>
                                <a:rPr lang="en-US" altLang="ko-KR" sz="2000" b="0" i="1" smtClean="0">
                                  <a:latin typeface="Cambria Math" panose="02040503050406030204" pitchFamily="18" charset="0"/>
                                </a:rPr>
                                <m:t>8</m:t>
                              </m:r>
                            </m:sup>
                          </m:sSup>
                        </m:den>
                      </m:f>
                    </m:oMath>
                  </m:oMathPara>
                </a14:m>
                <a:endParaRPr lang="en-US" altLang="ko-KR" sz="2000" dirty="0"/>
              </a:p>
            </p:txBody>
          </p:sp>
        </mc:Choice>
        <mc:Fallback xmlns="">
          <p:sp>
            <p:nvSpPr>
              <p:cNvPr id="32" name="TextBox 31">
                <a:extLst>
                  <a:ext uri="{FF2B5EF4-FFF2-40B4-BE49-F238E27FC236}">
                    <a16:creationId xmlns:a16="http://schemas.microsoft.com/office/drawing/2014/main" id="{83B4564E-3AB7-CA00-1DA8-9FCF507802AC}"/>
                  </a:ext>
                </a:extLst>
              </p:cNvPr>
              <p:cNvSpPr txBox="1">
                <a:spLocks noRot="1" noChangeAspect="1" noMove="1" noResize="1" noEditPoints="1" noAdjustHandles="1" noChangeArrowheads="1" noChangeShapeType="1" noTextEdit="1"/>
              </p:cNvSpPr>
              <p:nvPr/>
            </p:nvSpPr>
            <p:spPr>
              <a:xfrm>
                <a:off x="685882" y="5230867"/>
                <a:ext cx="3187138" cy="671209"/>
              </a:xfrm>
              <a:prstGeom prst="rect">
                <a:avLst/>
              </a:prstGeom>
              <a:blipFill>
                <a:blip r:embed="rId11"/>
                <a:stretch>
                  <a:fillRect/>
                </a:stretch>
              </a:blipFill>
            </p:spPr>
            <p:txBody>
              <a:bodyPr/>
              <a:lstStyle/>
              <a:p>
                <a:r>
                  <a:rPr lang="ko-KR" altLang="en-US">
                    <a:noFill/>
                  </a:rPr>
                  <a:t> </a:t>
                </a:r>
              </a:p>
            </p:txBody>
          </p:sp>
        </mc:Fallback>
      </mc:AlternateContent>
      <p:sp>
        <p:nvSpPr>
          <p:cNvPr id="33" name="TextBox 32">
            <a:extLst>
              <a:ext uri="{FF2B5EF4-FFF2-40B4-BE49-F238E27FC236}">
                <a16:creationId xmlns:a16="http://schemas.microsoft.com/office/drawing/2014/main" id="{FF8EFB78-DE29-4EFF-B01C-F54160310E76}"/>
              </a:ext>
            </a:extLst>
          </p:cNvPr>
          <p:cNvSpPr txBox="1"/>
          <p:nvPr/>
        </p:nvSpPr>
        <p:spPr>
          <a:xfrm>
            <a:off x="685882" y="5927188"/>
            <a:ext cx="2098642" cy="307777"/>
          </a:xfrm>
          <a:prstGeom prst="rect">
            <a:avLst/>
          </a:prstGeom>
          <a:solidFill>
            <a:srgbClr val="FFFFFF">
              <a:alpha val="60000"/>
            </a:srgbClr>
          </a:solidFill>
        </p:spPr>
        <p:txBody>
          <a:bodyPr wrap="square" rtlCol="0">
            <a:spAutoFit/>
          </a:bodyPr>
          <a:lstStyle/>
          <a:p>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Schive</a:t>
            </a:r>
            <a:r>
              <a:rPr lang="en-US" altLang="ko-KR" sz="1400" dirty="0">
                <a:latin typeface="Arial" panose="020B0604020202020204" pitchFamily="34" charset="0"/>
                <a:cs typeface="Arial" panose="020B0604020202020204" pitchFamily="34" charset="0"/>
              </a:rPr>
              <a:t>+ 1406.6586]</a:t>
            </a:r>
            <a:endParaRPr lang="ko-KR"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722918"/>
      </p:ext>
    </p:extLst>
  </p:cSld>
  <p:clrMapOvr>
    <a:masterClrMapping/>
  </p:clrMapOvr>
</p:sld>
</file>

<file path=ppt/theme/theme1.xml><?xml version="1.0" encoding="utf-8"?>
<a:theme xmlns:a="http://schemas.openxmlformats.org/drawingml/2006/main" name="Office 2013 - 2022 테마">
  <a:themeElements>
    <a:clrScheme name="Office 2013 - 2022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22445</TotalTime>
  <Words>8281</Words>
  <Application>Microsoft Office PowerPoint</Application>
  <PresentationFormat>와이드스크린</PresentationFormat>
  <Paragraphs>1381</Paragraphs>
  <Slides>76</Slides>
  <Notes>65</Notes>
  <HiddenSlides>0</HiddenSlides>
  <MMClips>1</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76</vt:i4>
      </vt:variant>
    </vt:vector>
  </HeadingPairs>
  <TitlesOfParts>
    <vt:vector size="86" baseType="lpstr">
      <vt:lpstr>맑은 고딕</vt:lpstr>
      <vt:lpstr>Abadi</vt:lpstr>
      <vt:lpstr>Arial</vt:lpstr>
      <vt:lpstr>Calibri</vt:lpstr>
      <vt:lpstr>Calibri Light</vt:lpstr>
      <vt:lpstr>Cambria Math</vt:lpstr>
      <vt:lpstr>Cascadia Code</vt:lpstr>
      <vt:lpstr>Grandview</vt:lpstr>
      <vt:lpstr>Wingdings</vt:lpstr>
      <vt:lpstr>Office 2013 - 2022 테마</vt:lpstr>
      <vt:lpstr>Wave-like nature of Ultralight Dark Matter in our universe</vt:lpstr>
      <vt:lpstr>Evidences of (cold) dark matter</vt:lpstr>
      <vt:lpstr>For small-scales (~kpc)…</vt:lpstr>
      <vt:lpstr>Ultralight scalar field dark matter</vt:lpstr>
      <vt:lpstr>Ultralight scalar field dark matter</vt:lpstr>
      <vt:lpstr>Contents</vt:lpstr>
      <vt:lpstr>Physical overview of ULDM</vt:lpstr>
      <vt:lpstr>Evolution equation</vt:lpstr>
      <vt:lpstr>Hydrodynamic rep. &amp; Soliton solution</vt:lpstr>
      <vt:lpstr>Core-Halo mass Relation</vt:lpstr>
      <vt:lpstr>PowerPoint 프레젠테이션</vt:lpstr>
      <vt:lpstr>DF Coefficient C_DF</vt:lpstr>
      <vt:lpstr>PowerPoint 프레젠테이션</vt:lpstr>
      <vt:lpstr>Gravitational Cooling</vt:lpstr>
      <vt:lpstr>Numerical methods for ULDM system</vt:lpstr>
      <vt:lpstr>PowerPoint 프레젠테이션</vt:lpstr>
      <vt:lpstr>Initial soliton configuration</vt:lpstr>
      <vt:lpstr>Final parsec problem of BH mergers and ULDM</vt:lpstr>
      <vt:lpstr>Supermassive black hole (SMBH) merger </vt:lpstr>
      <vt:lpstr>Supermassive black hole (SMBH) merger </vt:lpstr>
      <vt:lpstr>Numerical Simulations</vt:lpstr>
      <vt:lpstr>Numerical Simulations</vt:lpstr>
      <vt:lpstr>Numerical Simulations</vt:lpstr>
      <vt:lpstr>Contribution of DF Force</vt:lpstr>
      <vt:lpstr>Contribution of gravitational cooling</vt:lpstr>
      <vt:lpstr>Dynamical friction for circular orbits in self-interacting ULDM and Fornax globular clusters</vt:lpstr>
      <vt:lpstr>PowerPoint 프레젠테이션</vt:lpstr>
      <vt:lpstr>PowerPoint 프레젠테이션</vt:lpstr>
      <vt:lpstr>SI-ULDM Core Profile</vt:lpstr>
      <vt:lpstr>Core-Halo mass Relation : λ&gt;0</vt:lpstr>
      <vt:lpstr>DF for circular orbit</vt:lpstr>
      <vt:lpstr>PowerPoint 프레젠테이션</vt:lpstr>
      <vt:lpstr>Applying to Fornax Globular Clusters</vt:lpstr>
      <vt:lpstr>PowerPoint 프레젠테이션</vt:lpstr>
      <vt:lpstr>PowerPoint 프레젠테이션</vt:lpstr>
      <vt:lpstr>Previous works for constraining m ̃_ϕ</vt:lpstr>
      <vt:lpstr>Summary</vt:lpstr>
      <vt:lpstr>감사합니다!</vt:lpstr>
      <vt:lpstr>Supplementary Material For Chapter1</vt:lpstr>
      <vt:lpstr>Ultralight scalar field dark matter</vt:lpstr>
      <vt:lpstr>Supplementary Material For Chapter2</vt:lpstr>
      <vt:lpstr>PowerPoint 프레젠테이션</vt:lpstr>
      <vt:lpstr>DF from Density Perturbation</vt:lpstr>
      <vt:lpstr>From exact sol. of SP eq. ⇒ DF Coeff.</vt:lpstr>
      <vt:lpstr>C_DF for kb≫1</vt:lpstr>
      <vt:lpstr>Self-gravity for DF?</vt:lpstr>
      <vt:lpstr>Core-Halo mass Relation</vt:lpstr>
      <vt:lpstr>Supplementary Material For Chapter3</vt:lpstr>
      <vt:lpstr>Code-unit of the system</vt:lpstr>
      <vt:lpstr>PowerPoint 프레젠테이션</vt:lpstr>
      <vt:lpstr>Supplementary Material For Chapter4</vt:lpstr>
      <vt:lpstr>Decay rate of SMBH binaries</vt:lpstr>
      <vt:lpstr>Is the orbit sufficiently circular?</vt:lpstr>
      <vt:lpstr>ULDM core energy &amp; frequency scale</vt:lpstr>
      <vt:lpstr>Another form of τ : ρ→M ̃_s </vt:lpstr>
      <vt:lpstr>Comparison of the contribution : DF vs GC</vt:lpstr>
      <vt:lpstr>Supplementary Material For Chapter5</vt:lpstr>
      <vt:lpstr>ULDM core energy, Mass-radius relation</vt:lpstr>
      <vt:lpstr>DF from Density Perturbation</vt:lpstr>
      <vt:lpstr>PowerPoint 프레젠테이션</vt:lpstr>
      <vt:lpstr>PowerPoint 프레젠테이션</vt:lpstr>
      <vt:lpstr>Appendix: Calculating S_(ℓ,ℓ-1)^m</vt:lpstr>
      <vt:lpstr>PowerPoint 프레젠테이션</vt:lpstr>
      <vt:lpstr>PowerPoint 프레젠테이션</vt:lpstr>
      <vt:lpstr>PowerPoint 프레젠테이션</vt:lpstr>
      <vt:lpstr>Core structure of ULDM halo : λ&gt;0</vt:lpstr>
      <vt:lpstr>Appendix : Why leading order for only l=1?</vt:lpstr>
      <vt:lpstr>ULDM Halo Profile : Gaussian Limit</vt:lpstr>
      <vt:lpstr>PySIUltraLight = PyUltraLight + Self-interaction</vt:lpstr>
      <vt:lpstr>Other Interesting Topics?</vt:lpstr>
      <vt:lpstr>PowerPoint 프레젠테이션</vt:lpstr>
      <vt:lpstr>PowerPoint 프레젠테이션</vt:lpstr>
      <vt:lpstr>Evolution equation : Homogeneous</vt:lpstr>
      <vt:lpstr>Jeans Instability : λ=0</vt:lpstr>
      <vt:lpstr>Jeans Instability : λ&gt;0</vt:lpstr>
      <vt:lpstr>Supermassive Black Hole with SI-ULDM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Head-on Collision of Fuzzy/Cold Dark Matter Halos</dc:title>
  <dc:creator>Koo Hyeonmo</dc:creator>
  <cp:lastModifiedBy>구현모</cp:lastModifiedBy>
  <cp:revision>1033</cp:revision>
  <dcterms:created xsi:type="dcterms:W3CDTF">2023-02-12T17:02:24Z</dcterms:created>
  <dcterms:modified xsi:type="dcterms:W3CDTF">2026-01-11T08:19:33Z</dcterms:modified>
</cp:coreProperties>
</file>