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3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AE19F-FF64-46BA-B373-D59AA16D3F3D}" v="1200" dt="2026-01-13T11:04:44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331" autoAdjust="0"/>
  </p:normalViewPr>
  <p:slideViewPr>
    <p:cSldViewPr snapToGrid="0">
      <p:cViewPr varScale="1">
        <p:scale>
          <a:sx n="46" d="100"/>
          <a:sy n="46" d="100"/>
        </p:scale>
        <p:origin x="14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준범 박" userId="711f18a3f485b2e2" providerId="LiveId" clId="{381FFF60-CB78-4B8F-8203-80BD8A7619B0}"/>
    <pc:docChg chg="undo custSel addSld modSld">
      <pc:chgData name="준범 박" userId="711f18a3f485b2e2" providerId="LiveId" clId="{381FFF60-CB78-4B8F-8203-80BD8A7619B0}" dt="2026-01-13T13:36:53.405" v="13983" actId="20577"/>
      <pc:docMkLst>
        <pc:docMk/>
      </pc:docMkLst>
      <pc:sldChg chg="modSp mod modNotesTx">
        <pc:chgData name="준범 박" userId="711f18a3f485b2e2" providerId="LiveId" clId="{381FFF60-CB78-4B8F-8203-80BD8A7619B0}" dt="2026-01-12T00:42:54.227" v="13885" actId="20577"/>
        <pc:sldMkLst>
          <pc:docMk/>
          <pc:sldMk cId="904867804" sldId="257"/>
        </pc:sldMkLst>
        <pc:spChg chg="mod">
          <ac:chgData name="준범 박" userId="711f18a3f485b2e2" providerId="LiveId" clId="{381FFF60-CB78-4B8F-8203-80BD8A7619B0}" dt="2026-01-12T00:42:54.227" v="13885" actId="20577"/>
          <ac:spMkLst>
            <pc:docMk/>
            <pc:sldMk cId="904867804" sldId="257"/>
            <ac:spMk id="3" creationId="{1D805CED-68AD-A5B6-5B6E-50659CA0A79F}"/>
          </ac:spMkLst>
        </pc:spChg>
      </pc:sldChg>
      <pc:sldChg chg="modSp mod modNotesTx">
        <pc:chgData name="준범 박" userId="711f18a3f485b2e2" providerId="LiveId" clId="{381FFF60-CB78-4B8F-8203-80BD8A7619B0}" dt="2026-01-13T13:36:53.405" v="13983" actId="20577"/>
        <pc:sldMkLst>
          <pc:docMk/>
          <pc:sldMk cId="1525634379" sldId="258"/>
        </pc:sldMkLst>
        <pc:spChg chg="mod">
          <ac:chgData name="준범 박" userId="711f18a3f485b2e2" providerId="LiveId" clId="{381FFF60-CB78-4B8F-8203-80BD8A7619B0}" dt="2026-01-12T00:43:56.877" v="13888" actId="14100"/>
          <ac:spMkLst>
            <pc:docMk/>
            <pc:sldMk cId="1525634379" sldId="258"/>
            <ac:spMk id="3" creationId="{60C97034-D2D1-C0FA-40CC-1B16FD892234}"/>
          </ac:spMkLst>
        </pc:spChg>
      </pc:sldChg>
      <pc:sldChg chg="modNotesTx">
        <pc:chgData name="준범 박" userId="711f18a3f485b2e2" providerId="LiveId" clId="{381FFF60-CB78-4B8F-8203-80BD8A7619B0}" dt="2026-01-11T23:57:38.233" v="3390" actId="20577"/>
        <pc:sldMkLst>
          <pc:docMk/>
          <pc:sldMk cId="722264459" sldId="259"/>
        </pc:sldMkLst>
      </pc:sldChg>
      <pc:sldChg chg="modSp mod modNotesTx">
        <pc:chgData name="준범 박" userId="711f18a3f485b2e2" providerId="LiveId" clId="{381FFF60-CB78-4B8F-8203-80BD8A7619B0}" dt="2026-01-13T13:36:47.796" v="13982" actId="20577"/>
        <pc:sldMkLst>
          <pc:docMk/>
          <pc:sldMk cId="2759394680" sldId="260"/>
        </pc:sldMkLst>
        <pc:spChg chg="mod">
          <ac:chgData name="준범 박" userId="711f18a3f485b2e2" providerId="LiveId" clId="{381FFF60-CB78-4B8F-8203-80BD8A7619B0}" dt="2026-01-12T00:44:18.400" v="13906" actId="20577"/>
          <ac:spMkLst>
            <pc:docMk/>
            <pc:sldMk cId="2759394680" sldId="260"/>
            <ac:spMk id="3" creationId="{DD2AD3F8-8398-4E56-E08D-66E1BB0782E2}"/>
          </ac:spMkLst>
        </pc:spChg>
      </pc:sldChg>
      <pc:sldChg chg="modNotesTx">
        <pc:chgData name="준범 박" userId="711f18a3f485b2e2" providerId="LiveId" clId="{381FFF60-CB78-4B8F-8203-80BD8A7619B0}" dt="2026-01-12T00:01:35.385" v="4162" actId="20577"/>
        <pc:sldMkLst>
          <pc:docMk/>
          <pc:sldMk cId="3515081329" sldId="261"/>
        </pc:sldMkLst>
      </pc:sldChg>
      <pc:sldChg chg="modSp mod modNotesTx">
        <pc:chgData name="준범 박" userId="711f18a3f485b2e2" providerId="LiveId" clId="{381FFF60-CB78-4B8F-8203-80BD8A7619B0}" dt="2026-01-12T00:44:35.003" v="13908" actId="20577"/>
        <pc:sldMkLst>
          <pc:docMk/>
          <pc:sldMk cId="255360478" sldId="262"/>
        </pc:sldMkLst>
        <pc:spChg chg="mod">
          <ac:chgData name="준범 박" userId="711f18a3f485b2e2" providerId="LiveId" clId="{381FFF60-CB78-4B8F-8203-80BD8A7619B0}" dt="2026-01-12T00:44:32.405" v="13907" actId="20577"/>
          <ac:spMkLst>
            <pc:docMk/>
            <pc:sldMk cId="255360478" sldId="262"/>
            <ac:spMk id="2" creationId="{5939A756-7DB9-B373-3680-866D923E9439}"/>
          </ac:spMkLst>
        </pc:spChg>
        <pc:spChg chg="mod">
          <ac:chgData name="준범 박" userId="711f18a3f485b2e2" providerId="LiveId" clId="{381FFF60-CB78-4B8F-8203-80BD8A7619B0}" dt="2026-01-12T00:44:35.003" v="13908" actId="20577"/>
          <ac:spMkLst>
            <pc:docMk/>
            <pc:sldMk cId="255360478" sldId="262"/>
            <ac:spMk id="3" creationId="{E2E0A6BD-C855-2368-3CA5-42CA72D5CD8F}"/>
          </ac:spMkLst>
        </pc:spChg>
      </pc:sldChg>
      <pc:sldChg chg="modSp mod modNotesTx">
        <pc:chgData name="준범 박" userId="711f18a3f485b2e2" providerId="LiveId" clId="{381FFF60-CB78-4B8F-8203-80BD8A7619B0}" dt="2026-01-13T11:01:42.781" v="13935" actId="20577"/>
        <pc:sldMkLst>
          <pc:docMk/>
          <pc:sldMk cId="25888410" sldId="263"/>
        </pc:sldMkLst>
        <pc:spChg chg="mod">
          <ac:chgData name="준범 박" userId="711f18a3f485b2e2" providerId="LiveId" clId="{381FFF60-CB78-4B8F-8203-80BD8A7619B0}" dt="2026-01-13T11:01:42.781" v="13935" actId="20577"/>
          <ac:spMkLst>
            <pc:docMk/>
            <pc:sldMk cId="25888410" sldId="263"/>
            <ac:spMk id="3" creationId="{407D9942-7E24-7E96-B118-601FFB6D703E}"/>
          </ac:spMkLst>
        </pc:spChg>
      </pc:sldChg>
      <pc:sldChg chg="modSp mod modNotesTx">
        <pc:chgData name="준범 박" userId="711f18a3f485b2e2" providerId="LiveId" clId="{381FFF60-CB78-4B8F-8203-80BD8A7619B0}" dt="2026-01-12T00:45:09.814" v="13919" actId="20577"/>
        <pc:sldMkLst>
          <pc:docMk/>
          <pc:sldMk cId="823656701" sldId="264"/>
        </pc:sldMkLst>
        <pc:spChg chg="mod">
          <ac:chgData name="준범 박" userId="711f18a3f485b2e2" providerId="LiveId" clId="{381FFF60-CB78-4B8F-8203-80BD8A7619B0}" dt="2026-01-12T00:45:09.814" v="13919" actId="20577"/>
          <ac:spMkLst>
            <pc:docMk/>
            <pc:sldMk cId="823656701" sldId="264"/>
            <ac:spMk id="3" creationId="{9C14DE45-2842-DF88-1186-DD2CC12C4C03}"/>
          </ac:spMkLst>
        </pc:spChg>
      </pc:sldChg>
      <pc:sldChg chg="modNotesTx">
        <pc:chgData name="준범 박" userId="711f18a3f485b2e2" providerId="LiveId" clId="{381FFF60-CB78-4B8F-8203-80BD8A7619B0}" dt="2026-01-12T00:19:57.222" v="8081" actId="20577"/>
        <pc:sldMkLst>
          <pc:docMk/>
          <pc:sldMk cId="1620467597" sldId="265"/>
        </pc:sldMkLst>
      </pc:sldChg>
      <pc:sldChg chg="modNotesTx">
        <pc:chgData name="준범 박" userId="711f18a3f485b2e2" providerId="LiveId" clId="{381FFF60-CB78-4B8F-8203-80BD8A7619B0}" dt="2026-01-12T00:22:19.074" v="8634" actId="20577"/>
        <pc:sldMkLst>
          <pc:docMk/>
          <pc:sldMk cId="1937009161" sldId="266"/>
        </pc:sldMkLst>
      </pc:sldChg>
      <pc:sldChg chg="modNotesTx">
        <pc:chgData name="준범 박" userId="711f18a3f485b2e2" providerId="LiveId" clId="{381FFF60-CB78-4B8F-8203-80BD8A7619B0}" dt="2026-01-12T00:27:20.584" v="9924" actId="20577"/>
        <pc:sldMkLst>
          <pc:docMk/>
          <pc:sldMk cId="1584995991" sldId="267"/>
        </pc:sldMkLst>
      </pc:sldChg>
      <pc:sldChg chg="addSp modSp add mod modNotesTx">
        <pc:chgData name="준범 박" userId="711f18a3f485b2e2" providerId="LiveId" clId="{381FFF60-CB78-4B8F-8203-80BD8A7619B0}" dt="2026-01-13T11:05:33.103" v="13981" actId="20577"/>
        <pc:sldMkLst>
          <pc:docMk/>
          <pc:sldMk cId="2705671153" sldId="268"/>
        </pc:sldMkLst>
        <pc:spChg chg="mod">
          <ac:chgData name="준범 박" userId="711f18a3f485b2e2" providerId="LiveId" clId="{381FFF60-CB78-4B8F-8203-80BD8A7619B0}" dt="2026-01-13T11:05:33.103" v="13981" actId="20577"/>
          <ac:spMkLst>
            <pc:docMk/>
            <pc:sldMk cId="2705671153" sldId="268"/>
            <ac:spMk id="3" creationId="{6D2E9298-05EA-6554-5462-390BC43EA954}"/>
          </ac:spMkLst>
        </pc:spChg>
        <pc:picChg chg="add mod">
          <ac:chgData name="준범 박" userId="711f18a3f485b2e2" providerId="LiveId" clId="{381FFF60-CB78-4B8F-8203-80BD8A7619B0}" dt="2026-01-13T11:04:33.843" v="13965" actId="1076"/>
          <ac:picMkLst>
            <pc:docMk/>
            <pc:sldMk cId="2705671153" sldId="268"/>
            <ac:picMk id="5" creationId="{9243FCF4-6664-E170-5BA3-0E82FE0C15B1}"/>
          </ac:picMkLst>
        </pc:picChg>
        <pc:picChg chg="add mod">
          <ac:chgData name="준범 박" userId="711f18a3f485b2e2" providerId="LiveId" clId="{381FFF60-CB78-4B8F-8203-80BD8A7619B0}" dt="2026-01-13T11:04:56.658" v="13972" actId="1076"/>
          <ac:picMkLst>
            <pc:docMk/>
            <pc:sldMk cId="2705671153" sldId="268"/>
            <ac:picMk id="6" creationId="{F6538A28-505F-06EA-6E95-024832C5FDBF}"/>
          </ac:picMkLst>
        </pc:picChg>
      </pc:sldChg>
      <pc:sldChg chg="modSp add mod modNotesTx">
        <pc:chgData name="준범 박" userId="711f18a3f485b2e2" providerId="LiveId" clId="{381FFF60-CB78-4B8F-8203-80BD8A7619B0}" dt="2026-01-12T00:35:41.858" v="12191" actId="20577"/>
        <pc:sldMkLst>
          <pc:docMk/>
          <pc:sldMk cId="1696652196" sldId="269"/>
        </pc:sldMkLst>
        <pc:spChg chg="mod">
          <ac:chgData name="준범 박" userId="711f18a3f485b2e2" providerId="LiveId" clId="{381FFF60-CB78-4B8F-8203-80BD8A7619B0}" dt="2026-01-11T23:28:47.516" v="199" actId="1076"/>
          <ac:spMkLst>
            <pc:docMk/>
            <pc:sldMk cId="1696652196" sldId="269"/>
            <ac:spMk id="2" creationId="{E6431D47-588D-7370-2BDE-6E0FD507A5C0}"/>
          </ac:spMkLst>
        </pc:spChg>
        <pc:spChg chg="mod">
          <ac:chgData name="준범 박" userId="711f18a3f485b2e2" providerId="LiveId" clId="{381FFF60-CB78-4B8F-8203-80BD8A7619B0}" dt="2026-01-11T23:30:50.093" v="310" actId="20577"/>
          <ac:spMkLst>
            <pc:docMk/>
            <pc:sldMk cId="1696652196" sldId="269"/>
            <ac:spMk id="3" creationId="{B0E88078-3B94-7DB0-8A57-82EF9A610FB8}"/>
          </ac:spMkLst>
        </pc:spChg>
      </pc:sldChg>
      <pc:sldChg chg="modSp add mod modNotesTx">
        <pc:chgData name="준범 박" userId="711f18a3f485b2e2" providerId="LiveId" clId="{381FFF60-CB78-4B8F-8203-80BD8A7619B0}" dt="2026-01-12T00:40:53.350" v="13803" actId="20577"/>
        <pc:sldMkLst>
          <pc:docMk/>
          <pc:sldMk cId="462115257" sldId="270"/>
        </pc:sldMkLst>
        <pc:spChg chg="mod">
          <ac:chgData name="준범 박" userId="711f18a3f485b2e2" providerId="LiveId" clId="{381FFF60-CB78-4B8F-8203-80BD8A7619B0}" dt="2026-01-11T23:31:22.332" v="315" actId="20577"/>
          <ac:spMkLst>
            <pc:docMk/>
            <pc:sldMk cId="462115257" sldId="270"/>
            <ac:spMk id="3" creationId="{E2A80F63-98B7-50F9-8AB3-F0BE0D50386A}"/>
          </ac:spMkLst>
        </pc:spChg>
      </pc:sldChg>
      <pc:sldChg chg="add modNotesTx">
        <pc:chgData name="준범 박" userId="711f18a3f485b2e2" providerId="LiveId" clId="{381FFF60-CB78-4B8F-8203-80BD8A7619B0}" dt="2026-01-12T00:41:16.831" v="13880" actId="20577"/>
        <pc:sldMkLst>
          <pc:docMk/>
          <pc:sldMk cId="3988146071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B9EA2-1847-4838-81E8-D59544976C67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CF61D-427E-45BE-82F8-833AF5683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55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안녕하십니까 이번 </a:t>
            </a:r>
            <a:r>
              <a:rPr lang="en-US" altLang="ko-KR" dirty="0"/>
              <a:t>ARC 2025</a:t>
            </a:r>
            <a:r>
              <a:rPr lang="ko-KR" altLang="en-US" dirty="0"/>
              <a:t>년 대회에 대한 리뷰를 진행할 수학과 </a:t>
            </a:r>
            <a:r>
              <a:rPr lang="ko-KR" altLang="en-US" dirty="0" err="1"/>
              <a:t>박준범입니다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F61D-427E-45BE-82F8-833AF5683A4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0947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이번</a:t>
            </a:r>
            <a:r>
              <a:rPr lang="en-US" altLang="ko-KR" dirty="0"/>
              <a:t> </a:t>
            </a:r>
            <a:r>
              <a:rPr lang="ko-KR" altLang="en-US" dirty="0"/>
              <a:t>대회에 맞게 설명을 하면 먼저 데이터를 늘려줍니다</a:t>
            </a:r>
            <a:r>
              <a:rPr lang="en-US" altLang="ko-KR" dirty="0"/>
              <a:t>.</a:t>
            </a:r>
            <a:r>
              <a:rPr lang="ko-KR" altLang="en-US" dirty="0"/>
              <a:t>데이터를 각 방법대로 늘린 후에 이미 학습된 모델이 각 방법에 대해 학습하도록 합니다</a:t>
            </a:r>
            <a:r>
              <a:rPr lang="en-US" altLang="ko-KR" dirty="0"/>
              <a:t>. </a:t>
            </a:r>
            <a:r>
              <a:rPr lang="ko-KR" altLang="en-US" dirty="0"/>
              <a:t>이를 </a:t>
            </a:r>
            <a:r>
              <a:rPr lang="en-US" altLang="ko-KR" dirty="0"/>
              <a:t>fine-tuning</a:t>
            </a:r>
            <a:r>
              <a:rPr lang="ko-KR" altLang="en-US" dirty="0"/>
              <a:t>이라고 합니다</a:t>
            </a:r>
            <a:r>
              <a:rPr lang="en-US" altLang="ko-KR" dirty="0"/>
              <a:t>. Fine-tuning</a:t>
            </a:r>
            <a:r>
              <a:rPr lang="ko-KR" altLang="en-US" dirty="0"/>
              <a:t>은 이미 학습이 되어 있는 모델을 약간 바꾸어 다시 사용한다는 뜻입니다</a:t>
            </a:r>
            <a:r>
              <a:rPr lang="en-US" altLang="ko-KR" dirty="0"/>
              <a:t>. </a:t>
            </a:r>
            <a:r>
              <a:rPr lang="ko-KR" altLang="en-US" dirty="0"/>
              <a:t>따라서 만들어진 데이터에 대해서 추가적인 학습이 진행됩니다</a:t>
            </a:r>
            <a:r>
              <a:rPr lang="en-US" altLang="ko-KR" dirty="0"/>
              <a:t>. </a:t>
            </a:r>
            <a:r>
              <a:rPr lang="ko-KR" altLang="en-US" dirty="0"/>
              <a:t>그리고 정답을 출력합니다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F61D-427E-45BE-82F8-833AF5683A4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758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하지만 여기에서도 아직 부족합니다</a:t>
            </a:r>
            <a:r>
              <a:rPr lang="en-US" altLang="ko-KR" dirty="0"/>
              <a:t>. </a:t>
            </a:r>
            <a:r>
              <a:rPr lang="ko-KR" altLang="en-US" dirty="0"/>
              <a:t>데이터 증강을 통해 다르게 학습을 진행하였지만 이를 다시 합쳐야 합니다</a:t>
            </a:r>
            <a:r>
              <a:rPr lang="en-US" altLang="ko-KR" dirty="0"/>
              <a:t>. </a:t>
            </a:r>
            <a:r>
              <a:rPr lang="ko-KR" altLang="en-US" dirty="0"/>
              <a:t>그래서 </a:t>
            </a:r>
            <a:r>
              <a:rPr lang="en-US" altLang="ko-KR" dirty="0"/>
              <a:t>AIRV</a:t>
            </a:r>
            <a:r>
              <a:rPr lang="ko-KR" altLang="en-US" dirty="0"/>
              <a:t>라는 것을 사용했습니다</a:t>
            </a:r>
            <a:r>
              <a:rPr lang="en-US" altLang="ko-KR" dirty="0"/>
              <a:t>. </a:t>
            </a:r>
            <a:r>
              <a:rPr lang="ko-KR" altLang="en-US" dirty="0"/>
              <a:t>먼저 </a:t>
            </a:r>
            <a:r>
              <a:rPr lang="en-US" altLang="ko-KR" dirty="0"/>
              <a:t>A</a:t>
            </a:r>
            <a:r>
              <a:rPr lang="ko-KR" altLang="en-US" dirty="0"/>
              <a:t>는 기존의 </a:t>
            </a:r>
            <a:r>
              <a:rPr lang="en-US" altLang="ko-KR" dirty="0"/>
              <a:t>augment</a:t>
            </a:r>
            <a:r>
              <a:rPr lang="ko-KR" altLang="en-US" dirty="0"/>
              <a:t>로 데이터를 늘려주고 늘려진 데이터에 대해서 답을 출력합니다</a:t>
            </a:r>
            <a:r>
              <a:rPr lang="en-US" altLang="ko-KR" dirty="0"/>
              <a:t>. </a:t>
            </a:r>
            <a:r>
              <a:rPr lang="ko-KR" altLang="en-US" dirty="0"/>
              <a:t>우리는 데이터를 늘린 방법을 알기 때문에 늘어난 데이터를 다시 원래대로 바꾸는 방법을 알고 있습니다</a:t>
            </a:r>
            <a:r>
              <a:rPr lang="en-US" altLang="ko-KR" dirty="0"/>
              <a:t>. </a:t>
            </a:r>
            <a:r>
              <a:rPr lang="ko-KR" altLang="en-US" dirty="0"/>
              <a:t>따라서 출력된 데이터를 다시 원래의 형태로 바꾸어 줍니다</a:t>
            </a:r>
            <a:r>
              <a:rPr lang="en-US" altLang="ko-KR" dirty="0"/>
              <a:t>. </a:t>
            </a:r>
            <a:r>
              <a:rPr lang="ko-KR" altLang="en-US" dirty="0"/>
              <a:t>이후 </a:t>
            </a:r>
            <a:r>
              <a:rPr lang="ko-KR" altLang="en-US" dirty="0" err="1"/>
              <a:t>원래되로</a:t>
            </a:r>
            <a:r>
              <a:rPr lang="ko-KR" altLang="en-US" dirty="0"/>
              <a:t> 바꾸어진 형태를 이용하여 투표를 진행하고 가장 많은 투표가 나온 방법을 정답으로 예측합니다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F61D-427E-45BE-82F8-833AF5683A4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40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이번에는 </a:t>
            </a:r>
            <a:r>
              <a:rPr lang="en-US" altLang="ko-KR" dirty="0"/>
              <a:t>2025</a:t>
            </a:r>
            <a:r>
              <a:rPr lang="ko-KR" altLang="en-US" dirty="0"/>
              <a:t>년 솔루션으로 </a:t>
            </a:r>
            <a:r>
              <a:rPr lang="ko-KR" altLang="en-US" dirty="0" err="1"/>
              <a:t>몇개월</a:t>
            </a:r>
            <a:r>
              <a:rPr lang="ko-KR" altLang="en-US" dirty="0"/>
              <a:t> 전에 공개가 되었습니다</a:t>
            </a:r>
            <a:r>
              <a:rPr lang="en-US" altLang="ko-KR" dirty="0"/>
              <a:t>. </a:t>
            </a:r>
            <a:r>
              <a:rPr lang="ko-KR" altLang="en-US" dirty="0"/>
              <a:t>간단히 설명하자면 </a:t>
            </a:r>
            <a:r>
              <a:rPr lang="en-US" altLang="ko-KR" dirty="0"/>
              <a:t>2025</a:t>
            </a:r>
            <a:r>
              <a:rPr lang="ko-KR" altLang="en-US" dirty="0"/>
              <a:t>년 솔루션의 핵심은 합성 데이터 생성과 </a:t>
            </a:r>
            <a:r>
              <a:rPr lang="en-US" altLang="ko-KR" dirty="0"/>
              <a:t>TRM </a:t>
            </a:r>
            <a:r>
              <a:rPr lang="ko-KR" altLang="en-US" dirty="0"/>
              <a:t>이용이었습니다</a:t>
            </a:r>
            <a:r>
              <a:rPr lang="en-US" altLang="ko-KR" dirty="0"/>
              <a:t>. 2024</a:t>
            </a:r>
            <a:r>
              <a:rPr lang="ko-KR" altLang="en-US" dirty="0"/>
              <a:t>년에 데이터 증강을 이용했듯이 이번에는 더욱 발전하여 </a:t>
            </a:r>
            <a:r>
              <a:rPr lang="en-US" altLang="ko-KR" dirty="0"/>
              <a:t>ai</a:t>
            </a:r>
            <a:r>
              <a:rPr lang="ko-KR" altLang="en-US" dirty="0"/>
              <a:t>가 스스로 데이터셋을 만들도록 했습니다</a:t>
            </a:r>
            <a:r>
              <a:rPr lang="en-US" altLang="ko-KR" dirty="0"/>
              <a:t>. LLM</a:t>
            </a:r>
            <a:r>
              <a:rPr lang="ko-KR" altLang="en-US" dirty="0"/>
              <a:t>이라고 자연어를 처리하는 큰 모델이 있습니다</a:t>
            </a:r>
            <a:r>
              <a:rPr lang="en-US" altLang="ko-KR" dirty="0"/>
              <a:t>. </a:t>
            </a:r>
            <a:r>
              <a:rPr lang="ko-KR" altLang="en-US" dirty="0"/>
              <a:t>이 모델은 우리가 흔히 사용하는 </a:t>
            </a:r>
            <a:r>
              <a:rPr lang="en-US" altLang="ko-KR" dirty="0" err="1"/>
              <a:t>gpt</a:t>
            </a:r>
            <a:r>
              <a:rPr lang="ko-KR" altLang="en-US" dirty="0"/>
              <a:t>와 비슷합니다</a:t>
            </a:r>
            <a:r>
              <a:rPr lang="en-US" altLang="ko-KR" dirty="0"/>
              <a:t>. </a:t>
            </a:r>
            <a:r>
              <a:rPr lang="ko-KR" altLang="en-US" dirty="0"/>
              <a:t>이러한 모델이 직접 데이터를 만들어내도록 했습니다</a:t>
            </a:r>
            <a:r>
              <a:rPr lang="en-US" altLang="ko-KR" dirty="0"/>
              <a:t>. </a:t>
            </a:r>
            <a:r>
              <a:rPr lang="ko-KR" altLang="en-US" dirty="0"/>
              <a:t>이후 </a:t>
            </a:r>
            <a:r>
              <a:rPr lang="en-US" altLang="ko-KR" dirty="0"/>
              <a:t>ai </a:t>
            </a:r>
            <a:r>
              <a:rPr lang="ko-KR" altLang="en-US" dirty="0"/>
              <a:t>모델 또한 바꿨습니다</a:t>
            </a:r>
            <a:r>
              <a:rPr lang="en-US" altLang="ko-KR" dirty="0"/>
              <a:t>. 2024</a:t>
            </a:r>
            <a:r>
              <a:rPr lang="ko-KR" altLang="en-US" dirty="0"/>
              <a:t>년에는 마찬가지로 </a:t>
            </a:r>
            <a:r>
              <a:rPr lang="en-US" altLang="ko-KR" dirty="0"/>
              <a:t>LLM</a:t>
            </a:r>
            <a:r>
              <a:rPr lang="ko-KR" altLang="en-US" dirty="0"/>
              <a:t>을 이용하여 학습을 진행하고 답을 출력했습니다</a:t>
            </a:r>
            <a:r>
              <a:rPr lang="en-US" altLang="ko-KR" dirty="0"/>
              <a:t>. LLM</a:t>
            </a:r>
            <a:r>
              <a:rPr lang="ko-KR" altLang="en-US" dirty="0"/>
              <a:t>은 매우 많은 파라미터를 요합니다</a:t>
            </a:r>
            <a:r>
              <a:rPr lang="en-US" altLang="ko-KR" dirty="0"/>
              <a:t>. </a:t>
            </a:r>
            <a:r>
              <a:rPr lang="ko-KR" altLang="en-US" dirty="0"/>
              <a:t>가장 낮은 모델이라 하여도 약 </a:t>
            </a:r>
            <a:r>
              <a:rPr lang="en-US" altLang="ko-KR" dirty="0"/>
              <a:t>6</a:t>
            </a:r>
            <a:r>
              <a:rPr lang="ko-KR" altLang="en-US" dirty="0" err="1"/>
              <a:t>억개의</a:t>
            </a:r>
            <a:r>
              <a:rPr lang="ko-KR" altLang="en-US" dirty="0"/>
              <a:t> 파라미터가 필요합니다</a:t>
            </a:r>
            <a:r>
              <a:rPr lang="en-US" altLang="ko-KR" dirty="0"/>
              <a:t>. </a:t>
            </a:r>
            <a:r>
              <a:rPr lang="ko-KR" altLang="en-US" dirty="0"/>
              <a:t>실제로 </a:t>
            </a:r>
            <a:r>
              <a:rPr lang="en-US" altLang="ko-KR" dirty="0"/>
              <a:t>6</a:t>
            </a:r>
            <a:r>
              <a:rPr lang="ko-KR" altLang="en-US" dirty="0" err="1"/>
              <a:t>억개의</a:t>
            </a:r>
            <a:r>
              <a:rPr lang="ko-KR" altLang="en-US" dirty="0"/>
              <a:t> 모든 파라미터를 사용하는 것은 아니고 </a:t>
            </a:r>
            <a:r>
              <a:rPr lang="en-US" altLang="ko-KR" dirty="0"/>
              <a:t>LoRa</a:t>
            </a:r>
            <a:r>
              <a:rPr lang="ko-KR" altLang="en-US" dirty="0"/>
              <a:t>라는 방식을 사용하지만 그렇다 하더라도 </a:t>
            </a:r>
            <a:r>
              <a:rPr lang="en-US" altLang="ko-KR" dirty="0"/>
              <a:t>6</a:t>
            </a:r>
            <a:r>
              <a:rPr lang="ko-KR" altLang="en-US" dirty="0" err="1"/>
              <a:t>억개는</a:t>
            </a:r>
            <a:r>
              <a:rPr lang="ko-KR" altLang="en-US" dirty="0"/>
              <a:t> 많습니다</a:t>
            </a:r>
            <a:r>
              <a:rPr lang="en-US" altLang="ko-KR" dirty="0"/>
              <a:t>. </a:t>
            </a:r>
            <a:r>
              <a:rPr lang="ko-KR" altLang="en-US" dirty="0"/>
              <a:t>이를 해결하기 위해 이번에는 </a:t>
            </a:r>
            <a:r>
              <a:rPr lang="en-US" altLang="ko-KR" dirty="0"/>
              <a:t>TRM</a:t>
            </a:r>
            <a:r>
              <a:rPr lang="ko-KR" altLang="en-US" dirty="0"/>
              <a:t>이라는 다른 모델을 사용했습니다</a:t>
            </a:r>
            <a:r>
              <a:rPr lang="en-US" altLang="ko-KR" dirty="0"/>
              <a:t>. </a:t>
            </a:r>
            <a:r>
              <a:rPr lang="ko-KR" altLang="en-US" dirty="0"/>
              <a:t>간단하게 설명하자면 풀었던 문제를 반복해서 문제에 넣어가며 푸는 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F61D-427E-45BE-82F8-833AF5683A4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0202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저는 마찬가지로 </a:t>
            </a:r>
            <a:r>
              <a:rPr lang="en-US" altLang="ko-KR" dirty="0"/>
              <a:t>LLM</a:t>
            </a:r>
            <a:r>
              <a:rPr lang="ko-KR" altLang="en-US" dirty="0"/>
              <a:t>이라는 큰 자연어 처리 모델을 사용하였습니다</a:t>
            </a:r>
            <a:r>
              <a:rPr lang="en-US" altLang="ko-KR" dirty="0"/>
              <a:t>. </a:t>
            </a:r>
            <a:r>
              <a:rPr lang="ko-KR" altLang="en-US" dirty="0"/>
              <a:t>인터넷 사용을 할 수 없기 때문에 공유되어 있는 모델인 </a:t>
            </a:r>
            <a:r>
              <a:rPr lang="en-US" altLang="ko-KR" dirty="0"/>
              <a:t>Qwen3 6</a:t>
            </a:r>
            <a:r>
              <a:rPr lang="ko-KR" altLang="en-US" dirty="0"/>
              <a:t>억 파라미터용을 이용했습니다</a:t>
            </a:r>
            <a:r>
              <a:rPr lang="en-US" altLang="ko-KR" dirty="0"/>
              <a:t>. </a:t>
            </a:r>
            <a:r>
              <a:rPr lang="ko-KR" altLang="en-US" dirty="0"/>
              <a:t>일단 처음에는 가장 간단한 생각으로 적어도 큰 </a:t>
            </a:r>
            <a:r>
              <a:rPr lang="en-US" altLang="ko-KR" dirty="0"/>
              <a:t>ai</a:t>
            </a:r>
            <a:r>
              <a:rPr lang="ko-KR" altLang="en-US" dirty="0"/>
              <a:t>모델을 사용하였을 때 적어도 하나는 맞을 것이라고 생각하여 </a:t>
            </a:r>
            <a:r>
              <a:rPr lang="en-US" altLang="ko-KR" dirty="0"/>
              <a:t>TTFT</a:t>
            </a:r>
            <a:r>
              <a:rPr lang="ko-KR" altLang="en-US" dirty="0"/>
              <a:t>를 적용하지 않고 시도해 보았습니다</a:t>
            </a:r>
            <a:r>
              <a:rPr lang="en-US" altLang="ko-KR" dirty="0"/>
              <a:t>. </a:t>
            </a:r>
            <a:r>
              <a:rPr lang="ko-KR" altLang="en-US" dirty="0"/>
              <a:t>밑에 있는 것은 격자 형태의 그림을 </a:t>
            </a:r>
            <a:r>
              <a:rPr lang="en-US" altLang="ko-KR" dirty="0"/>
              <a:t>LLM</a:t>
            </a:r>
            <a:r>
              <a:rPr lang="ko-KR" altLang="en-US" dirty="0"/>
              <a:t>에게 문자열로 입력하기 위해 만든 프롬프트입니다</a:t>
            </a:r>
            <a:r>
              <a:rPr lang="en-US" altLang="ko-KR" dirty="0"/>
              <a:t>. </a:t>
            </a:r>
            <a:r>
              <a:rPr lang="ko-KR" altLang="en-US" dirty="0"/>
              <a:t>간단하게 설명을 드리자면 부등호 </a:t>
            </a:r>
            <a:r>
              <a:rPr lang="en-US" altLang="ko-KR" dirty="0"/>
              <a:t>s </a:t>
            </a:r>
            <a:r>
              <a:rPr lang="ko-KR" altLang="en-US" dirty="0"/>
              <a:t>는 </a:t>
            </a:r>
            <a:r>
              <a:rPr lang="en-US" altLang="ko-KR" dirty="0"/>
              <a:t>start</a:t>
            </a:r>
            <a:r>
              <a:rPr lang="ko-KR" altLang="en-US" dirty="0"/>
              <a:t>를 </a:t>
            </a:r>
            <a:r>
              <a:rPr lang="en-US" altLang="ko-KR" dirty="0"/>
              <a:t>INST</a:t>
            </a:r>
            <a:r>
              <a:rPr lang="ko-KR" altLang="en-US" dirty="0"/>
              <a:t>는 </a:t>
            </a:r>
            <a:r>
              <a:rPr lang="en-US" altLang="ko-KR" dirty="0"/>
              <a:t>instruction, </a:t>
            </a:r>
            <a:r>
              <a:rPr lang="ko-KR" altLang="en-US" dirty="0" err="1"/>
              <a:t>슬래쉬는</a:t>
            </a:r>
            <a:r>
              <a:rPr lang="ko-KR" altLang="en-US" dirty="0"/>
              <a:t> 해당 태그가 끝이 났다는 것을 의미합니다</a:t>
            </a:r>
            <a:r>
              <a:rPr lang="en-US" altLang="ko-KR" dirty="0"/>
              <a:t>. </a:t>
            </a:r>
            <a:r>
              <a:rPr lang="ko-KR" altLang="en-US" dirty="0"/>
              <a:t>이를 통해 </a:t>
            </a:r>
            <a:r>
              <a:rPr lang="en-US" altLang="ko-KR" dirty="0"/>
              <a:t>LLM</a:t>
            </a:r>
            <a:r>
              <a:rPr lang="ko-KR" altLang="en-US" dirty="0"/>
              <a:t>은 자신이 맞춰야 하는 부분을 미리 학습합니다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51549-3FCB-4A78-AEB0-8CB84237DB5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70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이것은 제 결과입니다</a:t>
            </a:r>
            <a:r>
              <a:rPr lang="en-US" altLang="ko-KR" dirty="0"/>
              <a:t>. </a:t>
            </a:r>
            <a:r>
              <a:rPr lang="ko-KR" altLang="en-US" dirty="0"/>
              <a:t>여러 번 테스트에도 불구하고 하나도 맞은 문제가 없었습니다</a:t>
            </a:r>
            <a:r>
              <a:rPr lang="en-US" altLang="ko-KR" dirty="0"/>
              <a:t>. </a:t>
            </a:r>
            <a:r>
              <a:rPr lang="ko-KR" altLang="en-US" dirty="0"/>
              <a:t>먼저 아까 전에 있던 프롬프트에 대해서 </a:t>
            </a:r>
            <a:r>
              <a:rPr lang="ko-KR" altLang="en-US" dirty="0" err="1"/>
              <a:t>출력값은</a:t>
            </a:r>
            <a:r>
              <a:rPr lang="ko-KR" altLang="en-US" dirty="0"/>
              <a:t> 제가 의도한 바와는 매우 다르게 나왔습니다</a:t>
            </a:r>
            <a:r>
              <a:rPr lang="en-US" altLang="ko-KR" dirty="0"/>
              <a:t>. </a:t>
            </a:r>
            <a:r>
              <a:rPr lang="ko-KR" altLang="en-US" dirty="0"/>
              <a:t>제 결과는 각 한 줄이 출력물인데요</a:t>
            </a:r>
            <a:r>
              <a:rPr lang="en-US" altLang="ko-KR" dirty="0"/>
              <a:t>, </a:t>
            </a:r>
            <a:r>
              <a:rPr lang="ko-KR" altLang="en-US" dirty="0"/>
              <a:t>보면 격자의 규칙 또한 만족하지 않고 있습니다</a:t>
            </a:r>
            <a:r>
              <a:rPr lang="en-US" altLang="ko-KR" dirty="0"/>
              <a:t>. </a:t>
            </a:r>
            <a:r>
              <a:rPr lang="ko-KR" altLang="en-US" dirty="0"/>
              <a:t>원인을 분석하였을 때</a:t>
            </a:r>
            <a:r>
              <a:rPr lang="en-US" altLang="ko-KR" dirty="0"/>
              <a:t>, Training Loss</a:t>
            </a:r>
            <a:r>
              <a:rPr lang="ko-KR" altLang="en-US" dirty="0"/>
              <a:t>는 학습 데이터를 이용하였을 때의 </a:t>
            </a:r>
            <a:r>
              <a:rPr lang="ko-KR" altLang="en-US" dirty="0" err="1"/>
              <a:t>손실값</a:t>
            </a:r>
            <a:r>
              <a:rPr lang="en-US" altLang="ko-KR" dirty="0"/>
              <a:t>, validation</a:t>
            </a:r>
            <a:r>
              <a:rPr lang="ko-KR" altLang="en-US" dirty="0"/>
              <a:t>은 </a:t>
            </a:r>
            <a:r>
              <a:rPr lang="en-US" altLang="ko-KR" dirty="0"/>
              <a:t>eval </a:t>
            </a:r>
            <a:r>
              <a:rPr lang="ko-KR" altLang="en-US" dirty="0"/>
              <a:t>데이터셋을 이용하였을 때의 </a:t>
            </a:r>
            <a:r>
              <a:rPr lang="ko-KR" altLang="en-US" dirty="0" err="1"/>
              <a:t>손실값</a:t>
            </a:r>
            <a:r>
              <a:rPr lang="en-US" altLang="ko-KR" dirty="0"/>
              <a:t>, Mean Token accuracy</a:t>
            </a:r>
            <a:r>
              <a:rPr lang="ko-KR" altLang="en-US" dirty="0"/>
              <a:t>는 현재 제가 제시한 문법과 얼마나 일치하는 가를 따지는 것입니다</a:t>
            </a:r>
            <a:r>
              <a:rPr lang="en-US" altLang="ko-KR" dirty="0"/>
              <a:t>. </a:t>
            </a:r>
            <a:r>
              <a:rPr lang="ko-KR" altLang="en-US" dirty="0" err="1"/>
              <a:t>손실값은</a:t>
            </a:r>
            <a:r>
              <a:rPr lang="ko-KR" altLang="en-US" dirty="0"/>
              <a:t> 모델이 낸 오답과 정답 사이의 차이라고 보시면 됩니다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ko-KR" altLang="en-US" dirty="0"/>
              <a:t>그래프를 보았을 때 학습 손실 값과 평가 손실 값은 더 이상 떨어지지 않고 있습니다</a:t>
            </a:r>
            <a:r>
              <a:rPr lang="en-US" altLang="ko-KR" dirty="0"/>
              <a:t>. </a:t>
            </a:r>
            <a:r>
              <a:rPr lang="ko-KR" altLang="en-US" dirty="0"/>
              <a:t>이는 더 이상 학습이 진행되고 있지 않다는 것을 의미합니다</a:t>
            </a:r>
            <a:r>
              <a:rPr lang="en-US" altLang="ko-KR" dirty="0"/>
              <a:t>. </a:t>
            </a:r>
            <a:r>
              <a:rPr lang="ko-KR" altLang="en-US" dirty="0" err="1"/>
              <a:t>공부한것도</a:t>
            </a:r>
            <a:r>
              <a:rPr lang="ko-KR" altLang="en-US" dirty="0"/>
              <a:t> 틀리고 시험 본 것도 틀리는 와중에 문법에 맞게 </a:t>
            </a:r>
            <a:r>
              <a:rPr lang="ko-KR" altLang="en-US" dirty="0" err="1"/>
              <a:t>풀고있다고</a:t>
            </a:r>
            <a:r>
              <a:rPr lang="ko-KR" altLang="en-US" dirty="0"/>
              <a:t> 오히려 자신감이 상승한다고 볼 수 있습니다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여기서 가장 핵심적으로 봐야 할 것은 </a:t>
            </a:r>
            <a:r>
              <a:rPr lang="en-US" altLang="ko-KR" dirty="0"/>
              <a:t>Mean Token accuracy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처음에 이 대회의 평가 기준은 크기</a:t>
            </a:r>
            <a:r>
              <a:rPr lang="en-US" altLang="ko-KR" dirty="0"/>
              <a:t>, </a:t>
            </a:r>
            <a:r>
              <a:rPr lang="ko-KR" altLang="en-US" dirty="0"/>
              <a:t>색이 모두 일치하는 것입니다</a:t>
            </a:r>
            <a:r>
              <a:rPr lang="en-US" altLang="ko-KR" dirty="0"/>
              <a:t>. </a:t>
            </a:r>
            <a:r>
              <a:rPr lang="ko-KR" altLang="en-US" dirty="0"/>
              <a:t>하지만 하나라도 다르다면 틀렸기 때문에 문법이 하나라도 달라지면 답이 달라지고 틀리게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F61D-427E-45BE-82F8-833AF5683A4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9784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2026</a:t>
            </a:r>
            <a:r>
              <a:rPr lang="ko-KR" altLang="en-US" dirty="0"/>
              <a:t>년에는 더욱 발전된 문제가 개발된다고 합니다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F61D-427E-45BE-82F8-833AF5683A4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094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F61D-427E-45BE-82F8-833AF5683A4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103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F61D-427E-45BE-82F8-833AF5683A4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64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Ai</a:t>
            </a:r>
            <a:r>
              <a:rPr lang="ko-KR" altLang="en-US" dirty="0"/>
              <a:t>를 평가할 수 있는 </a:t>
            </a:r>
            <a:r>
              <a:rPr lang="en-US" altLang="ko-KR" dirty="0"/>
              <a:t>arc </a:t>
            </a:r>
            <a:r>
              <a:rPr lang="ko-KR" altLang="en-US" dirty="0"/>
              <a:t>문제 규칙입니다</a:t>
            </a:r>
            <a:r>
              <a:rPr lang="en-US" altLang="ko-KR" dirty="0"/>
              <a:t>. </a:t>
            </a:r>
            <a:r>
              <a:rPr lang="ko-KR" altLang="en-US" dirty="0"/>
              <a:t>매우 간단합니다 옆에 사진에 있는 예시처럼 </a:t>
            </a:r>
            <a:r>
              <a:rPr lang="en-US" altLang="ko-KR" dirty="0"/>
              <a:t>input</a:t>
            </a:r>
            <a:r>
              <a:rPr lang="ko-KR" altLang="en-US" dirty="0"/>
              <a:t>과 </a:t>
            </a:r>
            <a:r>
              <a:rPr lang="en-US" altLang="ko-KR" dirty="0"/>
              <a:t>output</a:t>
            </a:r>
            <a:r>
              <a:rPr lang="ko-KR" altLang="en-US" dirty="0"/>
              <a:t> 쌍이 여러 개 존재합니다</a:t>
            </a:r>
            <a:r>
              <a:rPr lang="en-US" altLang="ko-KR" dirty="0"/>
              <a:t>. </a:t>
            </a:r>
            <a:r>
              <a:rPr lang="ko-KR" altLang="en-US" dirty="0"/>
              <a:t>그리고 이를 보고 학습하여 오로지 </a:t>
            </a:r>
            <a:r>
              <a:rPr lang="en-US" altLang="ko-KR" dirty="0"/>
              <a:t>input</a:t>
            </a:r>
            <a:r>
              <a:rPr lang="ko-KR" altLang="en-US" dirty="0"/>
              <a:t>만 있는 문제에 대해여 </a:t>
            </a:r>
            <a:r>
              <a:rPr lang="en-US" altLang="ko-KR" dirty="0"/>
              <a:t>output</a:t>
            </a:r>
            <a:r>
              <a:rPr lang="ko-KR" altLang="en-US" dirty="0"/>
              <a:t>을 맞추는 것입니다</a:t>
            </a:r>
            <a:r>
              <a:rPr lang="en-US" altLang="ko-KR" dirty="0"/>
              <a:t>. </a:t>
            </a:r>
            <a:r>
              <a:rPr lang="ko-KR" altLang="en-US" dirty="0"/>
              <a:t>사진의 규칙을 찾아보자면 구멍 개수에 따라서 색을 다르게 칠하는 것을 볼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F61D-427E-45BE-82F8-833AF5683A4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362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사진에 보이는 것은 실제 사이트에 가서 풀었을 때 모습입니다</a:t>
            </a:r>
            <a:r>
              <a:rPr lang="en-US" altLang="ko-KR" dirty="0"/>
              <a:t>. </a:t>
            </a:r>
            <a:r>
              <a:rPr lang="ko-KR" altLang="en-US" dirty="0"/>
              <a:t>그래도 이 평가에는 여러가지 제약 요소가 있습니다</a:t>
            </a:r>
            <a:r>
              <a:rPr lang="en-US" altLang="ko-KR" dirty="0"/>
              <a:t>. </a:t>
            </a:r>
            <a:r>
              <a:rPr lang="ko-KR" altLang="en-US" dirty="0"/>
              <a:t>격자의 형태는 아무리 커도 가로 세로 </a:t>
            </a:r>
            <a:r>
              <a:rPr lang="en-US" altLang="ko-KR" dirty="0"/>
              <a:t>30</a:t>
            </a:r>
            <a:r>
              <a:rPr lang="ko-KR" altLang="en-US" dirty="0"/>
              <a:t>을 넘겨서는 안됩니다</a:t>
            </a:r>
            <a:r>
              <a:rPr lang="en-US" altLang="ko-KR" dirty="0"/>
              <a:t>. </a:t>
            </a:r>
            <a:r>
              <a:rPr lang="ko-KR" altLang="en-US" dirty="0"/>
              <a:t>그리고 색의 종류도 </a:t>
            </a:r>
            <a:r>
              <a:rPr lang="en-US" altLang="ko-KR" dirty="0"/>
              <a:t>10</a:t>
            </a:r>
            <a:r>
              <a:rPr lang="ko-KR" altLang="en-US" dirty="0"/>
              <a:t>가지로 한정했습니다</a:t>
            </a:r>
            <a:r>
              <a:rPr lang="en-US" altLang="ko-KR" dirty="0"/>
              <a:t>. </a:t>
            </a:r>
            <a:r>
              <a:rPr lang="ko-KR" altLang="en-US" dirty="0"/>
              <a:t>이렇게 여러 제약 요소가 있는 이유는 평가 기준이 엄격하기 때문입니다</a:t>
            </a:r>
            <a:r>
              <a:rPr lang="en-US" altLang="ko-KR" dirty="0"/>
              <a:t>. </a:t>
            </a:r>
            <a:r>
              <a:rPr lang="ko-KR" altLang="en-US" dirty="0"/>
              <a:t>격자의 크기도 모두 일치해야 하며 색깔도 모두 맞춰야 합니다</a:t>
            </a:r>
            <a:r>
              <a:rPr lang="en-US" altLang="ko-KR" dirty="0"/>
              <a:t>. </a:t>
            </a:r>
            <a:r>
              <a:rPr lang="ko-KR" altLang="en-US" dirty="0"/>
              <a:t>만약 </a:t>
            </a:r>
            <a:r>
              <a:rPr lang="ko-KR" altLang="en-US" dirty="0" err="1"/>
              <a:t>크기든</a:t>
            </a:r>
            <a:r>
              <a:rPr lang="ko-KR" altLang="en-US" dirty="0"/>
              <a:t> 색이든 하나라도 어긋난다면 오답으로 처리합니다</a:t>
            </a:r>
            <a:r>
              <a:rPr lang="en-US" altLang="ko-KR" dirty="0"/>
              <a:t>. </a:t>
            </a:r>
            <a:r>
              <a:rPr lang="ko-KR" altLang="en-US" dirty="0"/>
              <a:t>이러한 이유는 인간에게는 쉬운 규칙이지만 </a:t>
            </a:r>
            <a:r>
              <a:rPr lang="en-US" altLang="ko-KR" dirty="0"/>
              <a:t>ai</a:t>
            </a:r>
            <a:r>
              <a:rPr lang="ko-KR" altLang="en-US" dirty="0"/>
              <a:t>에게는 매우 어렵기 </a:t>
            </a:r>
            <a:r>
              <a:rPr lang="ko-KR" altLang="en-US" dirty="0" err="1"/>
              <a:t>떄문입니다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F61D-427E-45BE-82F8-833AF5683A4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90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대회 측에서 제공해주는 것들입니다</a:t>
            </a:r>
            <a:r>
              <a:rPr lang="en-US" altLang="ko-KR" dirty="0"/>
              <a:t>. </a:t>
            </a:r>
            <a:r>
              <a:rPr lang="ko-KR" altLang="en-US" dirty="0"/>
              <a:t>먼저 대회에 코드를 제출하면 </a:t>
            </a:r>
            <a:r>
              <a:rPr lang="en-US" altLang="ko-KR" dirty="0"/>
              <a:t>12</a:t>
            </a:r>
            <a:r>
              <a:rPr lang="ko-KR" altLang="en-US" dirty="0"/>
              <a:t>시간 동안 </a:t>
            </a:r>
            <a:r>
              <a:rPr lang="en-US" altLang="ko-KR" dirty="0"/>
              <a:t>GPU</a:t>
            </a:r>
            <a:r>
              <a:rPr lang="ko-KR" altLang="en-US" dirty="0"/>
              <a:t>를 사용할 수 있습니다</a:t>
            </a:r>
            <a:r>
              <a:rPr lang="en-US" altLang="ko-KR" dirty="0"/>
              <a:t>. </a:t>
            </a:r>
            <a:r>
              <a:rPr lang="ko-KR" altLang="en-US" dirty="0"/>
              <a:t>이 시간을 넘긴다면 자동으로 코드가 종료됩니다</a:t>
            </a:r>
            <a:r>
              <a:rPr lang="en-US" altLang="ko-KR" dirty="0"/>
              <a:t>. </a:t>
            </a:r>
            <a:r>
              <a:rPr lang="ko-KR" altLang="en-US" dirty="0"/>
              <a:t>그리고 추가적인 인터넷 연결이 불가능합니다</a:t>
            </a:r>
            <a:r>
              <a:rPr lang="en-US" altLang="ko-KR" dirty="0"/>
              <a:t>. </a:t>
            </a:r>
            <a:r>
              <a:rPr lang="ko-KR" altLang="en-US" dirty="0"/>
              <a:t>하지만 미리 구한 데이터나 미리 학습한 </a:t>
            </a:r>
            <a:r>
              <a:rPr lang="en-US" altLang="ko-KR" dirty="0"/>
              <a:t>ai </a:t>
            </a:r>
            <a:r>
              <a:rPr lang="ko-KR" altLang="en-US" dirty="0"/>
              <a:t>모델의 경우에는 사용할 수 있습니다</a:t>
            </a:r>
            <a:r>
              <a:rPr lang="en-US" altLang="ko-KR" dirty="0"/>
              <a:t>. </a:t>
            </a:r>
            <a:r>
              <a:rPr lang="ko-KR" altLang="en-US" dirty="0"/>
              <a:t>이는 코드와 함께 제출할 수 있습니다</a:t>
            </a:r>
            <a:r>
              <a:rPr lang="en-US" altLang="ko-KR" dirty="0"/>
              <a:t>. </a:t>
            </a:r>
            <a:r>
              <a:rPr lang="ko-KR" altLang="en-US" dirty="0"/>
              <a:t>주어진 데이터 수는 총 </a:t>
            </a:r>
            <a:r>
              <a:rPr lang="en-US" altLang="ko-KR" dirty="0"/>
              <a:t>1120</a:t>
            </a:r>
            <a:r>
              <a:rPr lang="ko-KR" altLang="en-US" dirty="0"/>
              <a:t>개 뿐 안됩니다</a:t>
            </a:r>
            <a:r>
              <a:rPr lang="en-US" altLang="ko-KR" dirty="0"/>
              <a:t>. Training set</a:t>
            </a:r>
            <a:r>
              <a:rPr lang="ko-KR" altLang="en-US" dirty="0"/>
              <a:t>의 경우 모델의 학습에 사용되고 </a:t>
            </a:r>
            <a:r>
              <a:rPr lang="en-US" altLang="ko-KR" dirty="0"/>
              <a:t>eval set</a:t>
            </a:r>
            <a:r>
              <a:rPr lang="ko-KR" altLang="en-US" dirty="0"/>
              <a:t>의 경우 학습 도중 학습이 잘 되고 있는지 확인하기 위한 데이터셋입니다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F61D-427E-45BE-82F8-833AF5683A4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7115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이제 각 해마다의 솔루션들은 차근차근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 </a:t>
            </a:r>
            <a:r>
              <a:rPr lang="ko-KR" altLang="en-US" dirty="0"/>
              <a:t>먼저 첫번째로 열린 대회는 </a:t>
            </a:r>
            <a:r>
              <a:rPr lang="en-US" altLang="ko-KR" dirty="0"/>
              <a:t>2020</a:t>
            </a:r>
            <a:r>
              <a:rPr lang="ko-KR" altLang="en-US" dirty="0"/>
              <a:t>년에 있었습니다</a:t>
            </a:r>
            <a:r>
              <a:rPr lang="en-US" altLang="ko-KR" dirty="0"/>
              <a:t>. </a:t>
            </a:r>
            <a:r>
              <a:rPr lang="ko-KR" altLang="en-US" dirty="0"/>
              <a:t>이 당시 많은 사람들이 </a:t>
            </a:r>
            <a:r>
              <a:rPr lang="en-US" altLang="ko-KR" dirty="0"/>
              <a:t>ai</a:t>
            </a:r>
            <a:r>
              <a:rPr lang="ko-KR" altLang="en-US" dirty="0"/>
              <a:t>를 활용하여 해결하려 했지만</a:t>
            </a:r>
            <a:r>
              <a:rPr lang="en-US" altLang="ko-KR" dirty="0"/>
              <a:t>, </a:t>
            </a:r>
            <a:r>
              <a:rPr lang="ko-KR" altLang="en-US" dirty="0"/>
              <a:t>대회의 의도와는 달리 </a:t>
            </a:r>
            <a:r>
              <a:rPr lang="en-US" altLang="ko-KR" dirty="0"/>
              <a:t>ai</a:t>
            </a:r>
            <a:r>
              <a:rPr lang="ko-KR" altLang="en-US" dirty="0"/>
              <a:t>를 사용하지 않은 모델이 </a:t>
            </a:r>
            <a:r>
              <a:rPr lang="en-US" altLang="ko-KR" dirty="0"/>
              <a:t>1</a:t>
            </a:r>
            <a:r>
              <a:rPr lang="ko-KR" altLang="en-US" dirty="0"/>
              <a:t>등을 했습니다</a:t>
            </a:r>
            <a:r>
              <a:rPr lang="en-US" altLang="ko-KR" dirty="0"/>
              <a:t>. 1</a:t>
            </a:r>
            <a:r>
              <a:rPr lang="ko-KR" altLang="en-US" dirty="0"/>
              <a:t>등의 솔루션은 </a:t>
            </a:r>
            <a:r>
              <a:rPr lang="en-US" altLang="ko-KR" dirty="0"/>
              <a:t>DSL</a:t>
            </a:r>
            <a:r>
              <a:rPr lang="ko-KR" altLang="en-US" dirty="0"/>
              <a:t>이라고 해서 </a:t>
            </a:r>
            <a:r>
              <a:rPr lang="ko-KR" altLang="en-US" dirty="0" err="1"/>
              <a:t>이곳에서만</a:t>
            </a:r>
            <a:r>
              <a:rPr lang="ko-KR" altLang="en-US" dirty="0"/>
              <a:t> 특별히 적용되는 코드인데요</a:t>
            </a:r>
            <a:r>
              <a:rPr lang="en-US" altLang="ko-KR" dirty="0"/>
              <a:t>, </a:t>
            </a:r>
            <a:r>
              <a:rPr lang="ko-KR" altLang="en-US" dirty="0"/>
              <a:t>예를 들어 일부 객체를 꺼내고 이를 뒤집고 회전하여 다시 집어넣는 과정을 알고리즘 형태로 이루어지게 했습니다</a:t>
            </a:r>
            <a:r>
              <a:rPr lang="en-US" altLang="ko-KR" dirty="0"/>
              <a:t>. </a:t>
            </a:r>
            <a:r>
              <a:rPr lang="ko-KR" altLang="en-US" dirty="0" err="1"/>
              <a:t>이같은</a:t>
            </a:r>
            <a:r>
              <a:rPr lang="ko-KR" altLang="en-US" dirty="0"/>
              <a:t> 경우에는 </a:t>
            </a:r>
            <a:r>
              <a:rPr lang="en-US" altLang="ko-KR" dirty="0"/>
              <a:t>DSL</a:t>
            </a:r>
            <a:r>
              <a:rPr lang="ko-KR" altLang="en-US" dirty="0"/>
              <a:t>코드가 백개정도는 되기 때문에 방법을 찾기 힘듭니다</a:t>
            </a:r>
            <a:r>
              <a:rPr lang="en-US" altLang="ko-KR" dirty="0"/>
              <a:t>. </a:t>
            </a:r>
            <a:r>
              <a:rPr lang="ko-KR" altLang="en-US" dirty="0"/>
              <a:t>그래서 이를 해결하기 위해 모든 경우의 수를 직접 해봤습니다</a:t>
            </a:r>
            <a:r>
              <a:rPr lang="en-US" altLang="ko-KR" dirty="0"/>
              <a:t>. </a:t>
            </a:r>
            <a:r>
              <a:rPr lang="ko-KR" altLang="en-US" dirty="0"/>
              <a:t>모든 입출력 쌍에서 적용이 되는 경우를 문제에 적용하여 푸는 것을 이용했습니다</a:t>
            </a:r>
            <a:r>
              <a:rPr lang="en-US" altLang="ko-KR" dirty="0"/>
              <a:t>. </a:t>
            </a:r>
            <a:r>
              <a:rPr lang="ko-KR" altLang="en-US" dirty="0"/>
              <a:t>그렇다면 어째서 이러한 방식이 통했는지를 봐야 합니다</a:t>
            </a:r>
            <a:r>
              <a:rPr lang="en-US" altLang="ko-KR" dirty="0"/>
              <a:t>. </a:t>
            </a:r>
            <a:r>
              <a:rPr lang="ko-KR" altLang="en-US" dirty="0"/>
              <a:t>인간이 직접 문제를 모두 검토하고 적절한 함수에 대하여 일반화를 거쳤기 때문입니다</a:t>
            </a:r>
            <a:r>
              <a:rPr lang="en-US" altLang="ko-KR" dirty="0"/>
              <a:t>. Ai</a:t>
            </a:r>
            <a:r>
              <a:rPr lang="ko-KR" altLang="en-US" dirty="0"/>
              <a:t>모델은 인간을 거의 거치지 않고 문제를 풀었기에 인간이 직접 개입한 것보다 점수가 낮았습니다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F61D-427E-45BE-82F8-833AF5683A4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302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이제는 두번째 대회인 </a:t>
            </a:r>
            <a:r>
              <a:rPr lang="en-US" altLang="ko-KR" dirty="0"/>
              <a:t>2024</a:t>
            </a:r>
            <a:r>
              <a:rPr lang="ko-KR" altLang="en-US" dirty="0"/>
              <a:t>년 대회입니다</a:t>
            </a:r>
            <a:r>
              <a:rPr lang="en-US" altLang="ko-KR" dirty="0"/>
              <a:t>. </a:t>
            </a:r>
            <a:r>
              <a:rPr lang="ko-KR" altLang="en-US" dirty="0"/>
              <a:t>이후 대회에서는 </a:t>
            </a:r>
            <a:r>
              <a:rPr lang="en-US" altLang="ko-KR" dirty="0"/>
              <a:t>DSL</a:t>
            </a:r>
            <a:r>
              <a:rPr lang="ko-KR" altLang="en-US" dirty="0"/>
              <a:t>을 활용하는 방식보다는 실제 </a:t>
            </a:r>
            <a:r>
              <a:rPr lang="en-US" altLang="ko-KR" dirty="0"/>
              <a:t>ai</a:t>
            </a:r>
            <a:r>
              <a:rPr lang="ko-KR" altLang="en-US" dirty="0"/>
              <a:t>를 학습을 시켜 더 좋은 성적을 내기 시작했습니다</a:t>
            </a:r>
            <a:r>
              <a:rPr lang="en-US" altLang="ko-KR" dirty="0"/>
              <a:t>. </a:t>
            </a:r>
            <a:r>
              <a:rPr lang="ko-KR" altLang="en-US" dirty="0"/>
              <a:t>이러한 성적 상승에 기여한 가장 핵심적인 두가지를 소개해드리고자 합니다</a:t>
            </a:r>
            <a:r>
              <a:rPr lang="en-US" altLang="ko-KR" dirty="0"/>
              <a:t>. </a:t>
            </a:r>
            <a:r>
              <a:rPr lang="ko-KR" altLang="en-US" dirty="0"/>
              <a:t>먼저 첫번째로는 데이터 증강입니다</a:t>
            </a:r>
            <a:r>
              <a:rPr lang="en-US" altLang="ko-KR" dirty="0"/>
              <a:t>. Ai</a:t>
            </a:r>
            <a:r>
              <a:rPr lang="ko-KR" altLang="en-US" dirty="0"/>
              <a:t>를 학습시키기 위해서는 방대한 양의 데이터가 필요합니다</a:t>
            </a:r>
            <a:r>
              <a:rPr lang="en-US" altLang="ko-KR" dirty="0"/>
              <a:t>. </a:t>
            </a:r>
            <a:r>
              <a:rPr lang="ko-KR" altLang="en-US" dirty="0"/>
              <a:t>하지만 아까 </a:t>
            </a:r>
            <a:r>
              <a:rPr lang="ko-KR" altLang="en-US" dirty="0" err="1"/>
              <a:t>보여드렸다시피</a:t>
            </a:r>
            <a:r>
              <a:rPr lang="ko-KR" altLang="en-US" dirty="0"/>
              <a:t> 약 </a:t>
            </a:r>
            <a:r>
              <a:rPr lang="en-US" altLang="ko-KR" dirty="0"/>
              <a:t>1000</a:t>
            </a:r>
            <a:r>
              <a:rPr lang="ko-KR" altLang="en-US" dirty="0"/>
              <a:t>개 정도의 데이터가 전부입니다</a:t>
            </a:r>
            <a:r>
              <a:rPr lang="en-US" altLang="ko-KR" dirty="0"/>
              <a:t>. </a:t>
            </a:r>
            <a:r>
              <a:rPr lang="ko-KR" altLang="en-US" dirty="0"/>
              <a:t>이를 이용하여 학습하기에는 매우 데이터가 작습니다</a:t>
            </a:r>
            <a:r>
              <a:rPr lang="en-US" altLang="ko-KR" dirty="0"/>
              <a:t>. </a:t>
            </a:r>
            <a:r>
              <a:rPr lang="ko-KR" altLang="en-US" dirty="0"/>
              <a:t>그래서 이를 해결하고자 여러 개의 데이터를 만들었습니다</a:t>
            </a:r>
            <a:r>
              <a:rPr lang="en-US" altLang="ko-KR" dirty="0"/>
              <a:t>. </a:t>
            </a:r>
            <a:r>
              <a:rPr lang="ko-KR" altLang="en-US" dirty="0"/>
              <a:t>먼저 기존의 입출력 쌍에서 어떤 것은 </a:t>
            </a:r>
            <a:r>
              <a:rPr lang="ko-KR" altLang="en-US" dirty="0" err="1"/>
              <a:t>입력값을</a:t>
            </a:r>
            <a:r>
              <a:rPr lang="ko-KR" altLang="en-US" dirty="0"/>
              <a:t> 모두 회전시키고</a:t>
            </a:r>
            <a:r>
              <a:rPr lang="en-US" altLang="ko-KR" dirty="0"/>
              <a:t>, </a:t>
            </a:r>
            <a:r>
              <a:rPr lang="ko-KR" altLang="en-US" dirty="0"/>
              <a:t>액자형태로 만들기도 합니다</a:t>
            </a:r>
            <a:r>
              <a:rPr lang="en-US" altLang="ko-KR" dirty="0"/>
              <a:t>. </a:t>
            </a:r>
            <a:r>
              <a:rPr lang="ko-KR" altLang="en-US" dirty="0"/>
              <a:t>아님 격자형태이기 때문에 </a:t>
            </a:r>
            <a:r>
              <a:rPr lang="ko-KR" altLang="en-US" dirty="0" err="1"/>
              <a:t>업스케일링으로</a:t>
            </a:r>
            <a:r>
              <a:rPr lang="ko-KR" altLang="en-US" dirty="0"/>
              <a:t> 정사각형 한 개를 </a:t>
            </a:r>
            <a:r>
              <a:rPr lang="en-US" altLang="ko-KR" dirty="0"/>
              <a:t>4</a:t>
            </a:r>
            <a:r>
              <a:rPr lang="ko-KR" altLang="en-US" dirty="0"/>
              <a:t>개로 쪼개는 방법도 사용했습니다</a:t>
            </a:r>
            <a:r>
              <a:rPr lang="en-US" altLang="ko-KR" dirty="0"/>
              <a:t>. </a:t>
            </a:r>
            <a:r>
              <a:rPr lang="ko-KR" altLang="en-US" dirty="0"/>
              <a:t>아니면 전체를 뒤집어서 추가 데이터를 만들기도 했습니다</a:t>
            </a:r>
            <a:r>
              <a:rPr lang="en-US" altLang="ko-KR" dirty="0"/>
              <a:t>. </a:t>
            </a:r>
            <a:r>
              <a:rPr lang="ko-KR" altLang="en-US" dirty="0"/>
              <a:t>여기에 추가로 색까지 바꾼다면 엄청난 양의 데이터를 만들 수 있습니다</a:t>
            </a:r>
            <a:r>
              <a:rPr lang="en-US" altLang="ko-KR" dirty="0"/>
              <a:t>. </a:t>
            </a:r>
            <a:r>
              <a:rPr lang="ko-KR" altLang="en-US" dirty="0"/>
              <a:t>따라서 데이터 가뭄에서 어느정도 탈출할 수 있었습니다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F61D-427E-45BE-82F8-833AF5683A4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58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또한 새롭게 도입한 방법으로는 </a:t>
            </a:r>
            <a:r>
              <a:rPr lang="en-US" altLang="ko-KR" dirty="0"/>
              <a:t>TTFT</a:t>
            </a:r>
            <a:r>
              <a:rPr lang="ko-KR" altLang="en-US" dirty="0"/>
              <a:t>가 있습니다</a:t>
            </a:r>
            <a:r>
              <a:rPr lang="en-US" altLang="ko-KR" dirty="0"/>
              <a:t>. TTFT</a:t>
            </a:r>
            <a:r>
              <a:rPr lang="ko-KR" altLang="en-US" dirty="0"/>
              <a:t>의 개념은 먼저 모델이 어떤 </a:t>
            </a:r>
            <a:r>
              <a:rPr lang="ko-KR" altLang="en-US" dirty="0" err="1"/>
              <a:t>파라미터값으로</a:t>
            </a:r>
            <a:r>
              <a:rPr lang="ko-KR" altLang="en-US" dirty="0"/>
              <a:t> 고정이 되어 있습니다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이미 어떤 데이터셋에 대해 학습이 되어 있는 상태입니다</a:t>
            </a:r>
            <a:r>
              <a:rPr lang="en-US" altLang="ko-KR" dirty="0"/>
              <a:t>. </a:t>
            </a:r>
            <a:r>
              <a:rPr lang="ko-KR" altLang="en-US" dirty="0"/>
              <a:t>하지만 일시적으로 새로운 일에 대해서 여러 번 학습하여 고정된 파라미터 값을 약간 바꿉니다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F61D-427E-45BE-82F8-833AF5683A4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88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5D4572-5478-25D4-21A9-E83306E16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7AE2987-7CB1-0AFC-2959-016133847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D64CB2-2B40-1198-965A-85F45A06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E846-EB4B-4A58-B7E7-DC6F61CA732D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E19B4A-2E64-A1F8-1CE4-80F6DAFEF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ADEE68-710B-9ECD-0F45-F5C00EB0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D02F-B4DE-4A9A-86B7-B1C2531967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855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95C65C-B1D6-91D7-D5DF-1A51035A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4242EC0-D801-7071-6A1B-418FECC8D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FC8AB0-41F8-DA4A-15C4-2759853F8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E846-EB4B-4A58-B7E7-DC6F61CA732D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E2643E-0A7E-A203-E937-8FA4FDBB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F97605-A878-2BED-1F1C-C54C6924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D02F-B4DE-4A9A-86B7-B1C2531967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44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5774096-0796-E3BA-7E5B-5B52D2C4E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8DAFA49-12EB-F312-EBBC-10E76FDE0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6B3A94-F699-D9B8-F08E-9E80D262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E846-EB4B-4A58-B7E7-DC6F61CA732D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5E97D7-D407-1757-98FB-D5FC2126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F82155-3400-52BF-C09F-0953C726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D02F-B4DE-4A9A-86B7-B1C2531967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301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11C5AF-016C-7960-4148-A1B35F15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BB8564-D28A-3AAF-A4A8-BFB5AA9A1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C341A4-0E57-71D2-DCEA-493F65AB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E846-EB4B-4A58-B7E7-DC6F61CA732D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DB5C3F-87E2-EEBD-72B3-F56ADFF8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5619FD-5B80-0DBB-4D89-FA834E15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D02F-B4DE-4A9A-86B7-B1C2531967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10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FE6417-E741-AE37-8C33-0DB15E70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DF239B-B9DB-BFD3-84CB-5B8E1D6A7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7AFBF6-5798-869E-ECCA-2C889863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E846-EB4B-4A58-B7E7-DC6F61CA732D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40D37B-4174-AF33-553B-70B56771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C131D4-29D7-2DF7-4514-39237239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D02F-B4DE-4A9A-86B7-B1C2531967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87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0374EC-B1DC-DB79-B1AF-EEC71D06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2BDA93-0B6C-9F6B-7132-07040C7E6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847AA7-5AB9-280C-D526-7EA1EBBAD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F6773C6-0992-4764-E957-E1DF428B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E846-EB4B-4A58-B7E7-DC6F61CA732D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F49BF42-B1EE-EA61-6FB0-68941F70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4580EB3-1546-F54B-364A-15CDD859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D02F-B4DE-4A9A-86B7-B1C2531967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12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EE0187-C1F2-7BE9-5984-0666447C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E1C048C-25F8-D3BB-38D3-D378843F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ACA554E-7ABA-33C5-2523-861D05540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920C66F-71E0-2D3D-42FD-340D03B0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D17150E-C301-EF3D-E6CF-1E2805774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704507F-D00D-F020-FD3B-80925B88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E846-EB4B-4A58-B7E7-DC6F61CA732D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5B35475-DFAF-6407-1506-13A70E7EE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22AB298-DB0B-2789-8A35-E55D5C2E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D02F-B4DE-4A9A-86B7-B1C2531967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612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3915B8-9BDF-415D-A9E4-AD222841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87CC55E-3CC8-E939-48FE-C9F310BE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E846-EB4B-4A58-B7E7-DC6F61CA732D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633D69B-F09E-C5AF-4D18-0F2B9094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423CD7A-8EC6-F67B-A2D9-112BBF05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D02F-B4DE-4A9A-86B7-B1C2531967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694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1AC2260-8DAF-CD21-6723-0AE34DC98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E846-EB4B-4A58-B7E7-DC6F61CA732D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CDB2176-215C-9819-2130-EE098E78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C87ABA-CFD0-A00D-E900-60D73F9E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D02F-B4DE-4A9A-86B7-B1C2531967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40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267BAD-1A02-D771-0CEA-20A71D04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5AD452-2FD7-C6C8-9C1A-39459DF67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92D9208-F8F4-CA13-4539-0BC1FA6C4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EC8BE3-D2B0-C2B0-A05F-0B202D46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E846-EB4B-4A58-B7E7-DC6F61CA732D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5FE67F-8F54-C7D0-020A-A76A96C4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21E895C-072D-8FF4-3019-F853A657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D02F-B4DE-4A9A-86B7-B1C2531967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27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96CB1E-0C4F-AC53-AD53-F03BFEB6A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C9B222D-E6E9-6AD8-AC8D-72BADEEBC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E51FD39-713D-BDA2-8A2E-4A5542BBA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90D76D-3EA4-E94D-986C-CD7F6015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E846-EB4B-4A58-B7E7-DC6F61CA732D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CF301A5-915F-2EBE-F6C9-C2276CCE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AB22E5-C393-DF47-FC57-773064953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D02F-B4DE-4A9A-86B7-B1C2531967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870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0DD344E-25BE-F5F9-FB64-F1F94E2D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98CD771-F009-EC03-5C60-11035E54D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CD2484-4A4E-6B30-55A1-30433E590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00E846-EB4B-4A58-B7E7-DC6F61CA732D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0CDE56-4768-AACF-FA6F-AF3E1ACAE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4BDECD-1AE9-9340-9D3C-4FA5B3178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B2D02F-B4DE-4A9A-86B7-B1C2531967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8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F9215E-A09A-111D-1F9E-0358EC258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Review of Few-shot Learning in ARC Prize 2025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D805CED-68AD-A5B6-5B6E-50659CA0A7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Department of Mathematics, University of Seoul</a:t>
            </a:r>
          </a:p>
          <a:p>
            <a:r>
              <a:rPr lang="en-US" altLang="ko-KR" dirty="0"/>
              <a:t>Jun Beom Park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4867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FDFEFE-8CFC-A70E-FF2B-FB2C3DBA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TTFT(Test-Time Fine-Tuning)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7D9942-7E24-7E96-B118-601FFB6D7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667"/>
            <a:ext cx="10515600" cy="4627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/>
              <a:t>1. </a:t>
            </a:r>
            <a:r>
              <a:rPr lang="en-US" altLang="ko-KR" b="1" dirty="0"/>
              <a:t>Augmentation</a:t>
            </a:r>
          </a:p>
          <a:p>
            <a:pPr marL="0" indent="0">
              <a:buNone/>
            </a:pPr>
            <a:r>
              <a:rPr lang="en-US" altLang="ko-KR" sz="2600" dirty="0"/>
              <a:t>We take the given examples and create variants by using data augmentation to build a temporary dataset.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 </a:t>
            </a:r>
            <a:r>
              <a:rPr lang="en-US" altLang="ko-KR" b="1" dirty="0"/>
              <a:t>Fine-Tuning</a:t>
            </a:r>
          </a:p>
          <a:p>
            <a:pPr marL="0" indent="0">
              <a:buNone/>
            </a:pPr>
            <a:r>
              <a:rPr lang="en-US" altLang="ko-KR" sz="2600" dirty="0"/>
              <a:t>The model trains on this mini-dataset to adapt its weights to the specific rules of the current task.</a:t>
            </a:r>
          </a:p>
          <a:p>
            <a:pPr marL="0" indent="0">
              <a:buNone/>
            </a:pPr>
            <a:endParaRPr lang="en-US" altLang="ko-KR" sz="2600" dirty="0"/>
          </a:p>
          <a:p>
            <a:pPr marL="0" indent="0">
              <a:buNone/>
            </a:pPr>
            <a:r>
              <a:rPr lang="en-US" altLang="ko-KR" dirty="0"/>
              <a:t>3. </a:t>
            </a:r>
            <a:r>
              <a:rPr lang="en-US" altLang="ko-KR" sz="3000" b="1" dirty="0"/>
              <a:t>Predict</a:t>
            </a:r>
          </a:p>
          <a:p>
            <a:pPr marL="0" indent="0">
              <a:buNone/>
            </a:pPr>
            <a:r>
              <a:rPr lang="en-US" altLang="ko-KR" sz="2600" dirty="0"/>
              <a:t>The model predicts the answer.</a:t>
            </a:r>
          </a:p>
        </p:txBody>
      </p:sp>
    </p:spTree>
    <p:extLst>
      <p:ext uri="{BB962C8B-B14F-4D97-AF65-F5344CB8AC3E}">
        <p14:creationId xmlns:p14="http://schemas.microsoft.com/office/powerpoint/2010/main" val="2588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DB9D6681-CA08-B195-BF67-70879E1A9456}"/>
              </a:ext>
            </a:extLst>
          </p:cNvPr>
          <p:cNvSpPr/>
          <p:nvPr/>
        </p:nvSpPr>
        <p:spPr>
          <a:xfrm>
            <a:off x="496212" y="4488878"/>
            <a:ext cx="2371334" cy="11359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7E17520-A577-DDE3-A5AD-CC0D3E57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Inference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C1363B-D74A-C8DE-6FDA-2AD1B0DA7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23" y="156729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3200" dirty="0"/>
              <a:t>Using </a:t>
            </a:r>
            <a:r>
              <a:rPr lang="en-US" altLang="ko-KR" sz="3200" b="1" dirty="0"/>
              <a:t>AIRV</a:t>
            </a:r>
            <a:r>
              <a:rPr lang="en-US" altLang="ko-KR" sz="3200" dirty="0"/>
              <a:t> (Augment, Inference, Reverse, and Vote)</a:t>
            </a:r>
          </a:p>
          <a:p>
            <a:pPr marL="514350" indent="-514350">
              <a:buAutoNum type="arabicPeriod"/>
            </a:pPr>
            <a:r>
              <a:rPr lang="en-US" altLang="ko-KR" sz="2400" b="1" dirty="0"/>
              <a:t>Augment</a:t>
            </a:r>
            <a:r>
              <a:rPr lang="en-US" altLang="ko-KR" sz="2400" dirty="0"/>
              <a:t>: Apply transformations to the Test Input</a:t>
            </a:r>
          </a:p>
          <a:p>
            <a:pPr marL="514350" indent="-514350">
              <a:buAutoNum type="arabicPeriod"/>
            </a:pPr>
            <a:r>
              <a:rPr lang="en-US" altLang="ko-KR" sz="2400" b="1" dirty="0"/>
              <a:t>Inference</a:t>
            </a:r>
            <a:r>
              <a:rPr lang="en-US" altLang="ko-KR" sz="2400" dirty="0"/>
              <a:t>: The model predicts the solution for the modified grid.</a:t>
            </a:r>
          </a:p>
          <a:p>
            <a:pPr marL="514350" indent="-514350">
              <a:buAutoNum type="arabicPeriod"/>
            </a:pPr>
            <a:r>
              <a:rPr lang="en-US" altLang="ko-KR" sz="2400" b="1" dirty="0"/>
              <a:t>Reverse:</a:t>
            </a:r>
            <a:r>
              <a:rPr lang="en-US" altLang="ko-KR" sz="2400" dirty="0"/>
              <a:t> Transform the predicted output </a:t>
            </a:r>
            <a:r>
              <a:rPr lang="en-US" altLang="ko-KR" sz="2400" b="1" dirty="0"/>
              <a:t>back</a:t>
            </a:r>
            <a:r>
              <a:rPr lang="en-US" altLang="ko-KR" sz="2400" dirty="0"/>
              <a:t> to the original state (e.g., Rotate -90°).</a:t>
            </a:r>
          </a:p>
          <a:p>
            <a:pPr marL="514350" indent="-514350">
              <a:buAutoNum type="arabicPeriod"/>
            </a:pPr>
            <a:r>
              <a:rPr lang="en-US" altLang="ko-KR" sz="2400" b="1" dirty="0"/>
              <a:t>Vote</a:t>
            </a:r>
          </a:p>
          <a:p>
            <a:pPr marL="514350" indent="-514350">
              <a:buAutoNum type="arabicPeriod"/>
            </a:pPr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EEB68A2-7369-53D6-D7F6-041DEB210A5C}"/>
              </a:ext>
            </a:extLst>
          </p:cNvPr>
          <p:cNvGrpSpPr/>
          <p:nvPr/>
        </p:nvGrpSpPr>
        <p:grpSpPr>
          <a:xfrm>
            <a:off x="496211" y="4516915"/>
            <a:ext cx="2938502" cy="1528669"/>
            <a:chOff x="838200" y="3679966"/>
            <a:chExt cx="4815525" cy="2524896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2E15D160-0EF2-0499-C36B-1B4C455E0A56}"/>
                </a:ext>
              </a:extLst>
            </p:cNvPr>
            <p:cNvGrpSpPr/>
            <p:nvPr/>
          </p:nvGrpSpPr>
          <p:grpSpPr>
            <a:xfrm>
              <a:off x="838200" y="3679966"/>
              <a:ext cx="3767496" cy="1667108"/>
              <a:chOff x="838200" y="3679966"/>
              <a:chExt cx="3767496" cy="1667108"/>
            </a:xfrm>
          </p:grpSpPr>
          <p:pic>
            <p:nvPicPr>
              <p:cNvPr id="7" name="그림 6" descr="사각형, 직사각형, 패턴, 타일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44604798-64E5-D286-44E6-7F2AB3C8C2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3679966"/>
                <a:ext cx="1686160" cy="1667108"/>
              </a:xfrm>
              <a:prstGeom prst="rect">
                <a:avLst/>
              </a:prstGeom>
            </p:spPr>
          </p:pic>
          <p:pic>
            <p:nvPicPr>
              <p:cNvPr id="8" name="그림 7" descr="사각형, 패턴, 직사각형, 다채로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62BC32F4-20FE-2FD5-0EFE-CF8E07EB05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2431" y="3679966"/>
                <a:ext cx="1543265" cy="1648055"/>
              </a:xfrm>
              <a:prstGeom prst="rect">
                <a:avLst/>
              </a:prstGeom>
            </p:spPr>
          </p:pic>
          <p:sp>
            <p:nvSpPr>
              <p:cNvPr id="9" name="화살표: 오른쪽 8">
                <a:extLst>
                  <a:ext uri="{FF2B5EF4-FFF2-40B4-BE49-F238E27FC236}">
                    <a16:creationId xmlns:a16="http://schemas.microsoft.com/office/drawing/2014/main" id="{81F47345-FAED-EBC4-FEB0-8FAEF49962C7}"/>
                  </a:ext>
                </a:extLst>
              </p:cNvPr>
              <p:cNvSpPr/>
              <p:nvPr/>
            </p:nvSpPr>
            <p:spPr>
              <a:xfrm>
                <a:off x="2592536" y="4287326"/>
                <a:ext cx="401720" cy="45238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10E0BD-3BBA-9A81-50E2-EFF5E54BF614}"/>
                </a:ext>
              </a:extLst>
            </p:cNvPr>
            <p:cNvSpPr txBox="1"/>
            <p:nvPr/>
          </p:nvSpPr>
          <p:spPr>
            <a:xfrm>
              <a:off x="1803620" y="5594838"/>
              <a:ext cx="3850105" cy="6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Original 	 </a:t>
              </a:r>
              <a:endParaRPr lang="ko-KR" altLang="en-US" dirty="0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4885144-EC50-5844-70AD-69D2816FCB37}"/>
              </a:ext>
            </a:extLst>
          </p:cNvPr>
          <p:cNvGrpSpPr/>
          <p:nvPr/>
        </p:nvGrpSpPr>
        <p:grpSpPr>
          <a:xfrm>
            <a:off x="4239913" y="4521847"/>
            <a:ext cx="1028920" cy="1167524"/>
            <a:chOff x="6019252" y="3205845"/>
            <a:chExt cx="1594091" cy="1912825"/>
          </a:xfrm>
        </p:grpSpPr>
        <p:pic>
          <p:nvPicPr>
            <p:cNvPr id="11" name="그림 10" descr="사각형, 패턴, 직사각형, 타일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32060B5-20EC-2B78-D0A4-AFD2A0E33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22446" y="3205845"/>
              <a:ext cx="1590897" cy="159089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C8CF44-7B0A-DC5A-E5CD-6976069D5ADD}"/>
                </a:ext>
              </a:extLst>
            </p:cNvPr>
            <p:cNvSpPr txBox="1"/>
            <p:nvPr/>
          </p:nvSpPr>
          <p:spPr>
            <a:xfrm>
              <a:off x="6019252" y="4749338"/>
              <a:ext cx="1543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Rotate Input</a:t>
              </a:r>
              <a:endParaRPr lang="ko-KR" altLang="en-US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A13B9D8-930F-8626-0B6E-AB9015CFB483}"/>
              </a:ext>
            </a:extLst>
          </p:cNvPr>
          <p:cNvGrpSpPr/>
          <p:nvPr/>
        </p:nvGrpSpPr>
        <p:grpSpPr>
          <a:xfrm>
            <a:off x="2984805" y="4764504"/>
            <a:ext cx="1142275" cy="750207"/>
            <a:chOff x="3725381" y="4658627"/>
            <a:chExt cx="1287220" cy="1091227"/>
          </a:xfrm>
        </p:grpSpPr>
        <p:sp>
          <p:nvSpPr>
            <p:cNvPr id="13" name="화살표: 오른쪽 12">
              <a:extLst>
                <a:ext uri="{FF2B5EF4-FFF2-40B4-BE49-F238E27FC236}">
                  <a16:creationId xmlns:a16="http://schemas.microsoft.com/office/drawing/2014/main" id="{98EB7DC7-DCA0-2B43-1926-D6863BFF8A07}"/>
                </a:ext>
              </a:extLst>
            </p:cNvPr>
            <p:cNvSpPr/>
            <p:nvPr/>
          </p:nvSpPr>
          <p:spPr>
            <a:xfrm>
              <a:off x="3725381" y="4658627"/>
              <a:ext cx="1287220" cy="72189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4CBA49-1D06-DC43-0A01-2F847B3A9151}"/>
                </a:ext>
              </a:extLst>
            </p:cNvPr>
            <p:cNvSpPr txBox="1"/>
            <p:nvPr/>
          </p:nvSpPr>
          <p:spPr>
            <a:xfrm>
              <a:off x="3728049" y="5380522"/>
              <a:ext cx="1281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augment</a:t>
              </a:r>
              <a:endParaRPr lang="ko-KR" altLang="en-US" dirty="0"/>
            </a:p>
          </p:txBody>
        </p:sp>
      </p:grpSp>
      <p:pic>
        <p:nvPicPr>
          <p:cNvPr id="19" name="그림 18" descr="사각형, 패턴, 직사각형, 다채로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D147F50-1088-253D-5EC5-B5F191791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743654" y="4488878"/>
            <a:ext cx="941722" cy="997796"/>
          </a:xfrm>
          <a:prstGeom prst="rect">
            <a:avLst/>
          </a:prstGeom>
        </p:spPr>
      </p:pic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25C20014-88E5-82C4-7A26-AD12F2724D48}"/>
              </a:ext>
            </a:extLst>
          </p:cNvPr>
          <p:cNvSpPr/>
          <p:nvPr/>
        </p:nvSpPr>
        <p:spPr>
          <a:xfrm>
            <a:off x="5383728" y="4767665"/>
            <a:ext cx="1142275" cy="4962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E3D5F5-C0B3-C400-D311-294DE7B79AFB}"/>
              </a:ext>
            </a:extLst>
          </p:cNvPr>
          <p:cNvSpPr txBox="1"/>
          <p:nvPr/>
        </p:nvSpPr>
        <p:spPr>
          <a:xfrm>
            <a:off x="5317773" y="5317193"/>
            <a:ext cx="114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Inference</a:t>
            </a:r>
            <a:endParaRPr lang="ko-KR" altLang="en-US" dirty="0"/>
          </a:p>
        </p:txBody>
      </p:sp>
      <p:pic>
        <p:nvPicPr>
          <p:cNvPr id="22" name="그림 21" descr="사각형, 패턴, 직사각형, 다채로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7B8A762-794C-59F2-80AA-01488C939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827" y="4488877"/>
            <a:ext cx="941722" cy="997796"/>
          </a:xfrm>
          <a:prstGeom prst="rect">
            <a:avLst/>
          </a:prstGeom>
        </p:spPr>
      </p:pic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D73DC474-451C-755F-94AC-E3C9E6FABDE8}"/>
              </a:ext>
            </a:extLst>
          </p:cNvPr>
          <p:cNvSpPr/>
          <p:nvPr/>
        </p:nvSpPr>
        <p:spPr>
          <a:xfrm>
            <a:off x="7876905" y="4759214"/>
            <a:ext cx="1142275" cy="4962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3E537C-012F-92EC-A831-CD3363C20B62}"/>
              </a:ext>
            </a:extLst>
          </p:cNvPr>
          <p:cNvSpPr txBox="1"/>
          <p:nvPr/>
        </p:nvSpPr>
        <p:spPr>
          <a:xfrm>
            <a:off x="7795159" y="5255509"/>
            <a:ext cx="114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Reverse</a:t>
            </a:r>
            <a:endParaRPr lang="ko-KR" altLang="en-US" dirty="0"/>
          </a:p>
        </p:txBody>
      </p:sp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3CA54B15-7872-FA69-0442-66A62452C8D2}"/>
              </a:ext>
            </a:extLst>
          </p:cNvPr>
          <p:cNvSpPr/>
          <p:nvPr/>
        </p:nvSpPr>
        <p:spPr>
          <a:xfrm>
            <a:off x="10226168" y="4759213"/>
            <a:ext cx="1021755" cy="4962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2B0E11-D607-067D-C776-A4D69B48BF50}"/>
              </a:ext>
            </a:extLst>
          </p:cNvPr>
          <p:cNvSpPr txBox="1"/>
          <p:nvPr/>
        </p:nvSpPr>
        <p:spPr>
          <a:xfrm>
            <a:off x="10226167" y="5402402"/>
            <a:ext cx="87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Vote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4995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1F6C6-9263-EFE6-EAA6-6359189F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2025 solution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2E9298-05EA-6554-5462-390BC43EA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303283"/>
            <a:ext cx="4637314" cy="4873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3000" b="1" dirty="0"/>
              <a:t>TRM (Tiny Recursive Model)</a:t>
            </a:r>
          </a:p>
          <a:p>
            <a:pPr marL="0" indent="0">
              <a:buNone/>
            </a:pPr>
            <a:r>
              <a:rPr lang="en-US" altLang="ko-KR" sz="2400" b="1" dirty="0"/>
              <a:t>Concept:</a:t>
            </a:r>
            <a:r>
              <a:rPr lang="en-US" altLang="ko-KR" sz="2400" dirty="0"/>
              <a:t> A small but smart model (7M params) </a:t>
            </a:r>
          </a:p>
          <a:p>
            <a:pPr marL="0" indent="0">
              <a:buNone/>
            </a:pPr>
            <a:r>
              <a:rPr lang="en-US" altLang="ko-KR" sz="2400" dirty="0"/>
              <a:t>Mechanism: The Loop</a:t>
            </a:r>
          </a:p>
          <a:p>
            <a:pPr marL="0" indent="0">
              <a:buNone/>
            </a:pPr>
            <a:r>
              <a:rPr lang="en-US" altLang="ko-KR" sz="3000" b="1" dirty="0"/>
              <a:t>Synthetic Dataset</a:t>
            </a:r>
          </a:p>
          <a:p>
            <a:pPr marL="0" indent="0">
              <a:buNone/>
            </a:pPr>
            <a:r>
              <a:rPr lang="en-US" altLang="ko-KR" sz="2400" dirty="0"/>
              <a:t>H-ARC: </a:t>
            </a:r>
          </a:p>
          <a:p>
            <a:pPr marL="0" indent="0">
              <a:buNone/>
            </a:pPr>
            <a:r>
              <a:rPr lang="en-US" altLang="ko-KR" sz="2400" dirty="0"/>
              <a:t>Describe a rule in text </a:t>
            </a:r>
          </a:p>
          <a:p>
            <a:pPr marL="0" indent="0">
              <a:buNone/>
            </a:pPr>
            <a:r>
              <a:rPr lang="en-US" altLang="ko-KR" sz="2400" dirty="0">
                <a:latin typeface="맑은 고딕" panose="020B0503020000020004" pitchFamily="50" charset="-127"/>
              </a:rPr>
              <a:t>→</a:t>
            </a:r>
            <a:r>
              <a:rPr lang="en-US" altLang="ko-KR" sz="2400" dirty="0"/>
              <a:t>LLM (Large Language Model) writes Python code </a:t>
            </a:r>
          </a:p>
          <a:p>
            <a:pPr marL="0" indent="0">
              <a:buNone/>
            </a:pPr>
            <a:r>
              <a:rPr lang="en-US" altLang="ko-KR" sz="2400" dirty="0">
                <a:latin typeface="맑은 고딕" panose="020B0503020000020004" pitchFamily="50" charset="-127"/>
              </a:rPr>
              <a:t>→</a:t>
            </a:r>
            <a:r>
              <a:rPr lang="en-US" altLang="ko-KR" sz="2400" dirty="0"/>
              <a:t>Code creates new puzzles.</a:t>
            </a:r>
          </a:p>
          <a:p>
            <a:pPr marL="0" indent="0">
              <a:buNone/>
            </a:pPr>
            <a:endParaRPr lang="ko-KR" altLang="en-US" sz="2400" dirty="0"/>
          </a:p>
        </p:txBody>
      </p:sp>
      <p:pic>
        <p:nvPicPr>
          <p:cNvPr id="6" name="그림 5" descr="텍스트, 스크린샷, 도표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538A28-505F-06EA-6E95-024832C5F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031" y="0"/>
            <a:ext cx="2318657" cy="3853543"/>
          </a:xfrm>
          <a:prstGeom prst="rect">
            <a:avLst/>
          </a:prstGeom>
        </p:spPr>
      </p:pic>
      <p:pic>
        <p:nvPicPr>
          <p:cNvPr id="5" name="그림 4" descr="텍스트, 스크린샷, 그래픽 디자인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243FCF4-6664-E170-5BA3-0E82FE0C1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219" y="4032704"/>
            <a:ext cx="5989774" cy="24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71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431D47-588D-7370-2BDE-6E0FD507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42" y="301330"/>
            <a:ext cx="10515600" cy="1325563"/>
          </a:xfrm>
        </p:spPr>
        <p:txBody>
          <a:bodyPr/>
          <a:lstStyle/>
          <a:p>
            <a:r>
              <a:rPr lang="en-US" altLang="ko-KR" dirty="0"/>
              <a:t>Implementation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E88078-3B94-7DB0-8A57-82EF9A610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926"/>
            <a:ext cx="10515600" cy="5380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b="1" dirty="0"/>
              <a:t>Model</a:t>
            </a:r>
            <a:r>
              <a:rPr lang="en-US" altLang="ko-KR" sz="2400" dirty="0"/>
              <a:t>:Qwen3-0.6B - Large Language Model</a:t>
            </a:r>
          </a:p>
          <a:p>
            <a:pPr marL="0" indent="0">
              <a:buNone/>
            </a:pPr>
            <a:r>
              <a:rPr lang="en-US" altLang="ko-KR" sz="2400" dirty="0"/>
              <a:t>The model was fine-tuned solely using synthetic data generated via </a:t>
            </a:r>
            <a:r>
              <a:rPr lang="en-US" altLang="ko-KR" sz="2400" b="1" dirty="0"/>
              <a:t>augmentation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r>
              <a:rPr lang="en-US" altLang="ko-KR" sz="2400" dirty="0"/>
              <a:t>Evaluated performance using direct inference, bypassing </a:t>
            </a:r>
            <a:r>
              <a:rPr lang="en-US" altLang="ko-KR" sz="2400" b="1" dirty="0"/>
              <a:t>the Test-Time Fine-Tuning</a:t>
            </a:r>
            <a:r>
              <a:rPr lang="en-US" altLang="ko-KR" sz="2400" dirty="0"/>
              <a:t> (TTFT) process.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b="1" dirty="0"/>
              <a:t>Prompt</a:t>
            </a:r>
          </a:p>
          <a:p>
            <a:pPr marL="0" indent="0">
              <a:buNone/>
            </a:pPr>
            <a:r>
              <a:rPr lang="en-US" altLang="ko-KR" sz="1800" dirty="0"/>
              <a:t>&lt;s&gt;[INST]solve: &lt;example0&gt; input0 123 123 123 output0 123 123 123 &lt;/example0&gt;</a:t>
            </a:r>
          </a:p>
          <a:p>
            <a:pPr marL="0" indent="0">
              <a:buNone/>
            </a:pPr>
            <a:r>
              <a:rPr lang="en-US" altLang="ko-KR" sz="1800" dirty="0"/>
              <a:t>…</a:t>
            </a:r>
          </a:p>
          <a:p>
            <a:pPr marL="0" indent="0">
              <a:buNone/>
            </a:pPr>
            <a:r>
              <a:rPr lang="en-US" altLang="ko-KR" sz="1800" dirty="0"/>
              <a:t>[/INST]</a:t>
            </a:r>
          </a:p>
          <a:p>
            <a:pPr marL="0" indent="0">
              <a:buNone/>
            </a:pPr>
            <a:r>
              <a:rPr lang="en-US" altLang="ko-KR" sz="1800" dirty="0"/>
              <a:t>test: [INST] tinput0 12 12 [/INST] toutput0 23 23 &lt;/s&gt;</a:t>
            </a:r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&lt;s&gt;:start sign, [INST]: teacher sign, /:end sign</a:t>
            </a:r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en-US" altLang="ko-KR" sz="2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6652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244E9F-97BB-DD84-6782-3E3B267B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A80F63-98B7-50F9-8AB3-F0BE0D503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My Output</a:t>
            </a:r>
          </a:p>
          <a:p>
            <a:pPr marL="0" indent="0">
              <a:buNone/>
            </a:pPr>
            <a:r>
              <a:rPr lang="en-US" altLang="ko-KR" sz="2000" dirty="0"/>
              <a:t>[INST]toutput0 323232 787878 </a:t>
            </a:r>
            <a:endParaRPr lang="en-US" altLang="ko-KR" sz="2000" dirty="0">
              <a:effectLst/>
            </a:endParaRPr>
          </a:p>
          <a:p>
            <a:pPr marL="0" indent="0">
              <a:buNone/>
            </a:pPr>
            <a:r>
              <a:rPr lang="en-US" altLang="ko-KR" sz="2000" dirty="0"/>
              <a:t>&lt;toutput0 70770777077 707</a:t>
            </a:r>
            <a:endParaRPr lang="en-US" altLang="ko-KR" sz="2000" dirty="0">
              <a:effectLst/>
            </a:endParaRPr>
          </a:p>
          <a:p>
            <a:pPr marL="0" indent="0">
              <a:buNone/>
            </a:pPr>
            <a:r>
              <a:rPr lang="en-US" altLang="ko-KR" sz="2000" dirty="0"/>
              <a:t>[INST]toutput0 0000000000000</a:t>
            </a:r>
          </a:p>
          <a:p>
            <a:pPr marL="0" indent="0">
              <a:buNone/>
            </a:pPr>
            <a:r>
              <a:rPr lang="fr-FR" altLang="ko-KR" sz="2000" dirty="0"/>
              <a:t>[SOL]000 020 000[/SOL]</a:t>
            </a:r>
          </a:p>
          <a:p>
            <a:pPr marL="0" indent="0">
              <a:buNone/>
            </a:pPr>
            <a:endParaRPr lang="fr-FR" altLang="ko-KR" sz="2000" dirty="0"/>
          </a:p>
          <a:p>
            <a:r>
              <a:rPr lang="en-US" altLang="ko-KR" sz="2000" b="1" dirty="0"/>
              <a:t>Training Loss</a:t>
            </a:r>
            <a:r>
              <a:rPr lang="en-US" altLang="ko-KR" sz="2000" dirty="0"/>
              <a:t> converges significantly (reaching </a:t>
            </a:r>
            <a:r>
              <a:rPr lang="en-US" altLang="ko-KR" sz="2000" b="1" dirty="0"/>
              <a:t>0.27</a:t>
            </a:r>
            <a:r>
              <a:rPr lang="en-US" altLang="ko-KR" sz="2000" dirty="0"/>
              <a:t>), indicating successful learning of the augmented training set.</a:t>
            </a:r>
          </a:p>
          <a:p>
            <a:r>
              <a:rPr lang="en-US" altLang="ko-KR" sz="2000" b="1" dirty="0"/>
              <a:t>Validation Loss</a:t>
            </a:r>
            <a:r>
              <a:rPr lang="en-US" altLang="ko-KR" sz="2000" dirty="0"/>
              <a:t>, however, </a:t>
            </a:r>
            <a:r>
              <a:rPr lang="en-US" altLang="ko-KR" sz="2000" b="1" dirty="0"/>
              <a:t>plateaus at ~0.33</a:t>
            </a:r>
            <a:r>
              <a:rPr lang="en-US" altLang="ko-KR" sz="2000" dirty="0"/>
              <a:t> after Step 120. The distinct gap between the two curves signals </a:t>
            </a:r>
            <a:r>
              <a:rPr lang="en-US" altLang="ko-KR" sz="2000" b="1" dirty="0"/>
              <a:t>overfitting</a:t>
            </a:r>
            <a:r>
              <a:rPr lang="en-US" altLang="ko-KR" sz="2000" dirty="0"/>
              <a:t> and a lack of generalization to unseen tasks.</a:t>
            </a:r>
          </a:p>
          <a:p>
            <a:r>
              <a:rPr lang="en-US" altLang="ko-KR" sz="2000" b="1" dirty="0"/>
              <a:t>Mean Token Accuracy</a:t>
            </a:r>
            <a:r>
              <a:rPr lang="en-US" altLang="ko-KR" sz="2000" dirty="0"/>
              <a:t> steadily increases, reaching nearly </a:t>
            </a:r>
            <a:r>
              <a:rPr lang="en-US" altLang="ko-KR" sz="2000" b="1" dirty="0"/>
              <a:t>90%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marL="0" indent="0">
              <a:buNone/>
            </a:pPr>
            <a:endParaRPr lang="fr-FR" altLang="ko-KR" sz="2000" dirty="0"/>
          </a:p>
          <a:p>
            <a:pPr marL="0" indent="0">
              <a:buNone/>
            </a:pPr>
            <a:endParaRPr lang="fr-FR" altLang="ko-KR" sz="1600" dirty="0">
              <a:effectLst/>
            </a:endParaRPr>
          </a:p>
          <a:p>
            <a:pPr marL="0" indent="0">
              <a:buNone/>
            </a:pPr>
            <a:endParaRPr lang="en-US" altLang="ko-KR" sz="2000" dirty="0">
              <a:effectLst/>
            </a:endParaRPr>
          </a:p>
          <a:p>
            <a:endParaRPr lang="ko-KR" altLang="en-US" dirty="0"/>
          </a:p>
        </p:txBody>
      </p:sp>
      <p:pic>
        <p:nvPicPr>
          <p:cNvPr id="11" name="그림 10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00F9438-67AA-A602-71B9-26C551211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24" y="449029"/>
            <a:ext cx="6513552" cy="379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15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99D1C7-5449-8FFC-F7EC-F3D29DC7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39B951-6FCB-8252-50D2-5DE602D7D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Ready for the next ARC-AGI</a:t>
            </a:r>
          </a:p>
          <a:p>
            <a:endParaRPr lang="ko-KR" altLang="en-US" dirty="0"/>
          </a:p>
        </p:txBody>
      </p:sp>
      <p:pic>
        <p:nvPicPr>
          <p:cNvPr id="5" name="그림 4" descr="스크린샷, 3D 모델링, 그래픽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5923B38-BBB7-C027-1238-3E1230DFC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82969"/>
            <a:ext cx="8788400" cy="42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4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C57199-3692-9D17-3CDC-5E120BC5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Few shot Learning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2AD3F8-8398-4E56-E08D-66E1BB078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8" y="1907381"/>
            <a:ext cx="4288971" cy="4215946"/>
          </a:xfrm>
        </p:spPr>
        <p:txBody>
          <a:bodyPr/>
          <a:lstStyle/>
          <a:p>
            <a:r>
              <a:rPr lang="en-US" altLang="ko-KR" b="1" dirty="0"/>
              <a:t>Traditional AI:</a:t>
            </a:r>
            <a:r>
              <a:rPr lang="en-US" altLang="ko-KR" dirty="0"/>
              <a:t> Needs </a:t>
            </a:r>
            <a:r>
              <a:rPr lang="en-US" altLang="ko-KR" b="1" dirty="0"/>
              <a:t>a lot</a:t>
            </a:r>
            <a:r>
              <a:rPr lang="en-US" altLang="ko-KR" dirty="0"/>
              <a:t> of dog pictures to recognize a dog. (Big Data)</a:t>
            </a:r>
          </a:p>
          <a:p>
            <a:endParaRPr lang="en-US" altLang="ko-KR" dirty="0"/>
          </a:p>
          <a:p>
            <a:r>
              <a:rPr lang="en-US" altLang="ko-KR" b="1" dirty="0"/>
              <a:t>Few-Shot AI:</a:t>
            </a:r>
            <a:r>
              <a:rPr lang="en-US" altLang="ko-KR" dirty="0"/>
              <a:t> Needs only </a:t>
            </a:r>
            <a:r>
              <a:rPr lang="en-US" altLang="ko-KR" b="1" dirty="0"/>
              <a:t>3 or 4</a:t>
            </a:r>
            <a:r>
              <a:rPr lang="en-US" altLang="ko-KR" dirty="0"/>
              <a:t> examples to understand a new concept</a:t>
            </a:r>
            <a:endParaRPr lang="ko-KR" altLang="en-US" dirty="0"/>
          </a:p>
        </p:txBody>
      </p:sp>
      <p:pic>
        <p:nvPicPr>
          <p:cNvPr id="1026" name="Picture 2" descr="🧠 Day 40: Zero-shot, One-shot, Few-shot Learning">
            <a:extLst>
              <a:ext uri="{FF2B5EF4-FFF2-40B4-BE49-F238E27FC236}">
                <a16:creationId xmlns:a16="http://schemas.microsoft.com/office/drawing/2014/main" id="{94B657D9-30CA-5BE7-55CB-7535DB07B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5" y="2038010"/>
            <a:ext cx="6662057" cy="374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9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3E659D-B513-A71B-FF9C-146B5CAA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is ARC?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C97034-D2D1-C0FA-40CC-1B16FD89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79" y="1488558"/>
            <a:ext cx="11511221" cy="4688405"/>
          </a:xfrm>
        </p:spPr>
        <p:txBody>
          <a:bodyPr/>
          <a:lstStyle/>
          <a:p>
            <a:r>
              <a:rPr lang="en-US" altLang="ko-KR" b="1" dirty="0"/>
              <a:t>ARC (Abstraction and Reasoning Corpus):</a:t>
            </a:r>
            <a:r>
              <a:rPr lang="en-US" altLang="ko-KR" dirty="0"/>
              <a:t> </a:t>
            </a:r>
            <a:r>
              <a:rPr lang="en-US" altLang="ko-KR" sz="2400" dirty="0"/>
              <a:t>An IQ test for AI.</a:t>
            </a:r>
          </a:p>
          <a:p>
            <a:r>
              <a:rPr lang="en-US" altLang="ko-KR" b="1" dirty="0"/>
              <a:t>ARC Prize 2025 :</a:t>
            </a:r>
            <a:r>
              <a:rPr lang="en-US" altLang="ko-KR" sz="2400" dirty="0"/>
              <a:t>A competition to create an AI capable of novel reasoning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b="1" cap="all" dirty="0"/>
              <a:t>Easy for Humans, Hard for AI</a:t>
            </a:r>
          </a:p>
          <a:p>
            <a:pPr marL="0" indent="0">
              <a:buNone/>
            </a:pPr>
            <a:r>
              <a:rPr lang="en-US" altLang="ko-KR" sz="2400" dirty="0"/>
              <a:t>ARC Prize focuses instead on tasks </a:t>
            </a:r>
          </a:p>
          <a:p>
            <a:pPr marL="0" indent="0">
              <a:buNone/>
            </a:pPr>
            <a:r>
              <a:rPr lang="en-US" altLang="ko-KR" sz="2400" dirty="0"/>
              <a:t>that humans solve effortlessly yet AI </a:t>
            </a:r>
          </a:p>
          <a:p>
            <a:pPr marL="0" indent="0">
              <a:buNone/>
            </a:pPr>
            <a:r>
              <a:rPr lang="en-US" altLang="ko-KR" sz="2400" dirty="0"/>
              <a:t>finds challenging which highlight </a:t>
            </a:r>
          </a:p>
          <a:p>
            <a:pPr marL="0" indent="0">
              <a:buNone/>
            </a:pPr>
            <a:r>
              <a:rPr lang="en-US" altLang="ko-KR" sz="2400" dirty="0"/>
              <a:t>fundamental gaps in AI's reasoning </a:t>
            </a:r>
          </a:p>
          <a:p>
            <a:pPr marL="0" indent="0">
              <a:buNone/>
            </a:pPr>
            <a:r>
              <a:rPr lang="en-US" altLang="ko-KR" sz="2400" dirty="0"/>
              <a:t>and adaptability.</a:t>
            </a:r>
          </a:p>
          <a:p>
            <a:endParaRPr lang="en-US" altLang="ko-KR" sz="2400" dirty="0"/>
          </a:p>
          <a:p>
            <a:endParaRPr lang="en-US" altLang="ko-KR" sz="2400" b="1" dirty="0"/>
          </a:p>
          <a:p>
            <a:endParaRPr lang="en-US" altLang="ko-KR" sz="2400" dirty="0"/>
          </a:p>
          <a:p>
            <a:endParaRPr lang="ko-KR" altLang="en-US" dirty="0"/>
          </a:p>
        </p:txBody>
      </p:sp>
      <p:pic>
        <p:nvPicPr>
          <p:cNvPr id="4" name="그림 3" descr="스크린샷, 패턴, 픽셀, 사각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4F8A8D4-6581-1228-407C-D282F0CEC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976" y="3066337"/>
            <a:ext cx="5512931" cy="27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3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F82327-31A8-8858-5973-8C783DAB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Challenge: ARC-AGI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3188B0-7CC7-9005-3548-DC366C17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343"/>
            <a:ext cx="6455735" cy="4685620"/>
          </a:xfrm>
        </p:spPr>
        <p:txBody>
          <a:bodyPr/>
          <a:lstStyle/>
          <a:p>
            <a:pPr marL="0" indent="0">
              <a:buNone/>
            </a:pPr>
            <a:r>
              <a:rPr lang="en-US" altLang="ko-KR" b="1" dirty="0"/>
              <a:t>Given</a:t>
            </a:r>
          </a:p>
          <a:p>
            <a:pPr marL="0" indent="0">
              <a:buNone/>
            </a:pPr>
            <a:r>
              <a:rPr lang="en-US" altLang="ko-KR" sz="2400" dirty="0"/>
              <a:t>2-5 Example Pairs (Input -&gt; Output)</a:t>
            </a:r>
          </a:p>
          <a:p>
            <a:pPr marL="0" indent="0">
              <a:buNone/>
            </a:pPr>
            <a:r>
              <a:rPr lang="en-US" altLang="ko-KR" sz="2400" dirty="0"/>
              <a:t>+1 Test Input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b="1" dirty="0"/>
              <a:t>Goal</a:t>
            </a:r>
          </a:p>
          <a:p>
            <a:pPr marL="0" indent="0">
              <a:buNone/>
            </a:pPr>
            <a:r>
              <a:rPr lang="en-US" altLang="ko-KR" sz="2400" dirty="0"/>
              <a:t>Predict the test Output</a:t>
            </a:r>
            <a:endParaRPr lang="ko-KR" altLang="en-US" sz="2400" dirty="0"/>
          </a:p>
        </p:txBody>
      </p:sp>
      <p:pic>
        <p:nvPicPr>
          <p:cNvPr id="5" name="그림 4" descr="스크린샷, 스티치, 패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0AA4BCA-B13C-293E-46D4-01C619819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0" y="1350059"/>
            <a:ext cx="5029200" cy="49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6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97FFDC-CFA8-24AE-2EC5-CCA8A4B41D48}"/>
              </a:ext>
            </a:extLst>
          </p:cNvPr>
          <p:cNvSpPr txBox="1"/>
          <p:nvPr/>
        </p:nvSpPr>
        <p:spPr>
          <a:xfrm>
            <a:off x="326216" y="694357"/>
            <a:ext cx="38139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Grid Constraints:</a:t>
            </a:r>
          </a:p>
          <a:p>
            <a:r>
              <a:rPr lang="en-US" altLang="ko-KR" sz="2400" b="1" dirty="0"/>
              <a:t>10 Colors:</a:t>
            </a:r>
            <a:r>
              <a:rPr lang="en-US" altLang="ko-KR" sz="2400" dirty="0"/>
              <a:t> Integers 0–9 (Black, Blue, Red, etc.).</a:t>
            </a:r>
          </a:p>
          <a:p>
            <a:endParaRPr lang="en-US" altLang="ko-KR" sz="2400" dirty="0"/>
          </a:p>
          <a:p>
            <a:r>
              <a:rPr lang="en-US" altLang="ko-KR" sz="2400" b="1" dirty="0"/>
              <a:t>Grid Size:</a:t>
            </a:r>
            <a:r>
              <a:rPr lang="en-US" altLang="ko-KR" sz="2400" dirty="0"/>
              <a:t> Variable dimensions, up to </a:t>
            </a:r>
            <a:r>
              <a:rPr lang="en-US" altLang="ko-KR" sz="2400" b="1" dirty="0"/>
              <a:t>30x30</a:t>
            </a:r>
          </a:p>
          <a:p>
            <a:endParaRPr lang="en-US" altLang="ko-KR" b="1" dirty="0"/>
          </a:p>
        </p:txBody>
      </p:sp>
      <p:pic>
        <p:nvPicPr>
          <p:cNvPr id="4" name="그림 3" descr="스크린샷, 텍스트, 멀티미디어 소프트웨어, 그래픽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80F4307-BA3D-E298-1049-081AD3F17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608" y="201132"/>
            <a:ext cx="7776387" cy="4270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142096-CF86-4A1D-0BF4-61D46D8AFAED}"/>
              </a:ext>
            </a:extLst>
          </p:cNvPr>
          <p:cNvSpPr txBox="1"/>
          <p:nvPr/>
        </p:nvSpPr>
        <p:spPr>
          <a:xfrm>
            <a:off x="330200" y="4471145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Scoring Rule (Exact Match):</a:t>
            </a:r>
          </a:p>
          <a:p>
            <a:endParaRPr lang="en-US" altLang="ko-KR" b="1" dirty="0"/>
          </a:p>
          <a:p>
            <a:r>
              <a:rPr lang="en-US" altLang="ko-KR" sz="2400" b="1" dirty="0"/>
              <a:t>Point:</a:t>
            </a:r>
            <a:r>
              <a:rPr lang="en-US" altLang="ko-KR" sz="2400" dirty="0"/>
              <a:t> If </a:t>
            </a:r>
            <a:r>
              <a:rPr lang="en-US" altLang="ko-KR" sz="2400" b="1" dirty="0"/>
              <a:t>every pixel</a:t>
            </a:r>
            <a:r>
              <a:rPr lang="en-US" altLang="ko-KR" sz="2400" dirty="0"/>
              <a:t> and the grid dimensions match the ground truth perfectly.</a:t>
            </a:r>
          </a:p>
          <a:p>
            <a:endParaRPr lang="en-US" altLang="ko-KR" sz="2400" dirty="0"/>
          </a:p>
          <a:p>
            <a:r>
              <a:rPr lang="en-US" altLang="ko-KR" sz="2400" b="1" dirty="0"/>
              <a:t>0 Points:</a:t>
            </a:r>
            <a:r>
              <a:rPr lang="en-US" altLang="ko-KR" sz="2400" dirty="0"/>
              <a:t> If there is even a </a:t>
            </a:r>
            <a:r>
              <a:rPr lang="en-US" altLang="ko-KR" sz="2400" b="1" dirty="0"/>
              <a:t>single pixel error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508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39A756-7DB9-B373-3680-866D923E9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Requirements &amp; Dataset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E0A6BD-C855-2368-3CA5-42CA72D5C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altLang="ko-KR" b="1" dirty="0"/>
              <a:t>Requirements</a:t>
            </a:r>
            <a:endParaRPr lang="en-US" altLang="ko-KR" sz="2400" b="1" dirty="0"/>
          </a:p>
          <a:p>
            <a:pPr marL="0" indent="0" fontAlgn="base">
              <a:buNone/>
            </a:pPr>
            <a:r>
              <a:rPr lang="en-US" altLang="ko-KR" sz="2400" dirty="0"/>
              <a:t>Using GPU code &lt;= 12 hours run-time</a:t>
            </a:r>
          </a:p>
          <a:p>
            <a:pPr marL="0" indent="0" fontAlgn="base">
              <a:buNone/>
            </a:pPr>
            <a:r>
              <a:rPr lang="en-US" altLang="ko-KR" sz="2400" dirty="0"/>
              <a:t>No internet access enabled</a:t>
            </a:r>
          </a:p>
          <a:p>
            <a:pPr marL="0" indent="0" fontAlgn="base">
              <a:buNone/>
            </a:pPr>
            <a:r>
              <a:rPr lang="en-US" altLang="ko-KR" sz="2400" dirty="0"/>
              <a:t>External data, freely &amp; publicly available, is allowed, including </a:t>
            </a:r>
            <a:r>
              <a:rPr lang="en-US" altLang="ko-KR" sz="2400" b="1" dirty="0"/>
              <a:t>pre-trained</a:t>
            </a:r>
            <a:r>
              <a:rPr lang="en-US" altLang="ko-KR" sz="2400" dirty="0"/>
              <a:t> models</a:t>
            </a:r>
          </a:p>
          <a:p>
            <a:pPr marL="0" indent="0" fontAlgn="base">
              <a:buNone/>
            </a:pPr>
            <a:endParaRPr lang="en-US" altLang="ko-KR" sz="2400" dirty="0"/>
          </a:p>
          <a:p>
            <a:pPr marL="0" indent="0" fontAlgn="base">
              <a:buNone/>
            </a:pPr>
            <a:r>
              <a:rPr lang="en-US" altLang="ko-KR" b="1" dirty="0"/>
              <a:t>Dataset</a:t>
            </a:r>
          </a:p>
          <a:p>
            <a:pPr marL="0" indent="0" fontAlgn="base">
              <a:buNone/>
            </a:pPr>
            <a:r>
              <a:rPr lang="en-US" altLang="ko-KR" dirty="0"/>
              <a:t>Training set: 1000</a:t>
            </a:r>
          </a:p>
          <a:p>
            <a:pPr marL="0" indent="0" fontAlgn="base">
              <a:buNone/>
            </a:pPr>
            <a:r>
              <a:rPr lang="en-US" altLang="ko-KR" dirty="0"/>
              <a:t>Eval set: 120</a:t>
            </a:r>
          </a:p>
        </p:txBody>
      </p:sp>
    </p:spTree>
    <p:extLst>
      <p:ext uri="{BB962C8B-B14F-4D97-AF65-F5344CB8AC3E}">
        <p14:creationId xmlns:p14="http://schemas.microsoft.com/office/powerpoint/2010/main" val="25536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89D6EB-F626-5F34-83F8-FDF5C51C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2020 solutions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14DE45-2842-DF88-1186-DD2CC12C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25625"/>
            <a:ext cx="110109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600" b="1" dirty="0"/>
              <a:t>Hand-crafted DSL (Domain Specific Language)</a:t>
            </a:r>
          </a:p>
          <a:p>
            <a:pPr marL="0" indent="0">
              <a:buNone/>
            </a:pPr>
            <a:r>
              <a:rPr lang="en-US" altLang="ko-KR" sz="2400" dirty="0"/>
              <a:t>Defined ~100 primitive operations (e.g., rotate, crop, recolor, </a:t>
            </a:r>
            <a:r>
              <a:rPr lang="en-US" altLang="ko-KR" sz="2400" dirty="0" err="1"/>
              <a:t>detect_object</a:t>
            </a:r>
            <a:r>
              <a:rPr lang="en-US" altLang="ko-KR" sz="2400" dirty="0"/>
              <a:t>).</a:t>
            </a:r>
          </a:p>
          <a:p>
            <a:pPr marL="0" indent="0">
              <a:buNone/>
            </a:pPr>
            <a:r>
              <a:rPr lang="en-US" altLang="ko-KR" sz="2400" b="1" dirty="0"/>
              <a:t>No Deep Learning:</a:t>
            </a:r>
            <a:r>
              <a:rPr lang="en-US" altLang="ko-KR" sz="2400" dirty="0"/>
              <a:t> Pure algorithmic approach using C++.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600" b="1" dirty="0"/>
              <a:t>Methodology: Brute force search</a:t>
            </a:r>
          </a:p>
          <a:p>
            <a:pPr marL="0" indent="0">
              <a:buNone/>
            </a:pPr>
            <a:r>
              <a:rPr lang="en-US" altLang="ko-KR" sz="2400" dirty="0"/>
              <a:t>Found a function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ƒ </a:t>
            </a:r>
            <a:r>
              <a:rPr lang="en-US" altLang="ko-KR" sz="2400" dirty="0"/>
              <a:t>such that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ƒ(Input) = Output for all support examples</a:t>
            </a:r>
          </a:p>
          <a:p>
            <a:pPr marL="0" indent="0">
              <a:buNone/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600" b="1" dirty="0"/>
              <a:t>Why did </a:t>
            </a:r>
            <a:r>
              <a:rPr lang="en-US" altLang="ko-KR" sz="2600" b="1"/>
              <a:t>it work?</a:t>
            </a:r>
            <a:endParaRPr lang="en-US" altLang="ko-KR" sz="2600" b="1" dirty="0"/>
          </a:p>
          <a:p>
            <a:pPr marL="0" indent="0">
              <a:buNone/>
            </a:pPr>
            <a:r>
              <a:rPr lang="en-US" altLang="ko-KR" sz="2600" dirty="0"/>
              <a:t>Strong Inductive Bias: Embedded human knowledge directly into the code.</a:t>
            </a:r>
          </a:p>
          <a:p>
            <a:pPr marL="0" indent="0">
              <a:buNone/>
            </a:pPr>
            <a:r>
              <a:rPr lang="en-US" altLang="ko-KR" sz="2600" dirty="0"/>
              <a:t>More efficient than Neural Networks for extremely low-data (Few-shot) tasks.</a:t>
            </a:r>
            <a:endParaRPr lang="ko-KR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823656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846F1E-6C7D-452D-7679-6B37F524B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2024 solutions: Data Augmentation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D5DC76FC-0355-91C1-2919-654069CB0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b="1" dirty="0"/>
              <a:t>Geometric Transformations:</a:t>
            </a:r>
            <a:r>
              <a:rPr lang="en-US" altLang="ko-KR" sz="2400" dirty="0"/>
              <a:t> Rotation, Flipping (Horizontal/Vertical), Transposition.</a:t>
            </a:r>
          </a:p>
          <a:p>
            <a:r>
              <a:rPr lang="en-US" altLang="ko-KR" sz="2400" b="1" dirty="0"/>
              <a:t>Color Permutation :</a:t>
            </a:r>
            <a:r>
              <a:rPr lang="en-US" altLang="ko-KR" sz="2400" dirty="0"/>
              <a:t> Randomly mapping colors to different values</a:t>
            </a:r>
          </a:p>
          <a:p>
            <a:r>
              <a:rPr lang="en-US" altLang="ko-KR" sz="2400" dirty="0"/>
              <a:t>Models need massive train data.</a:t>
            </a:r>
          </a:p>
          <a:p>
            <a:pPr marL="0" indent="0">
              <a:buNone/>
            </a:pPr>
            <a:endParaRPr lang="en-US" altLang="ko-KR" sz="24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23D4D3D-F929-69E9-6A48-E6B8F334E53C}"/>
              </a:ext>
            </a:extLst>
          </p:cNvPr>
          <p:cNvGrpSpPr/>
          <p:nvPr/>
        </p:nvGrpSpPr>
        <p:grpSpPr>
          <a:xfrm>
            <a:off x="561225" y="3689590"/>
            <a:ext cx="4022159" cy="2104817"/>
            <a:chOff x="838200" y="3679966"/>
            <a:chExt cx="3926304" cy="2036440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1D0D46F1-E418-8E59-E44C-0031CB03A4CD}"/>
                </a:ext>
              </a:extLst>
            </p:cNvPr>
            <p:cNvGrpSpPr/>
            <p:nvPr/>
          </p:nvGrpSpPr>
          <p:grpSpPr>
            <a:xfrm>
              <a:off x="838200" y="3679966"/>
              <a:ext cx="3767496" cy="1667108"/>
              <a:chOff x="838200" y="3679966"/>
              <a:chExt cx="3767496" cy="1667108"/>
            </a:xfrm>
          </p:grpSpPr>
          <p:pic>
            <p:nvPicPr>
              <p:cNvPr id="7" name="그림 6" descr="사각형, 직사각형, 패턴, 타일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181356DC-1BF1-7FBB-AA2A-AB54DC022C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3679966"/>
                <a:ext cx="1686160" cy="1667108"/>
              </a:xfrm>
              <a:prstGeom prst="rect">
                <a:avLst/>
              </a:prstGeom>
            </p:spPr>
          </p:pic>
          <p:pic>
            <p:nvPicPr>
              <p:cNvPr id="4" name="그림 3" descr="사각형, 패턴, 직사각형, 다채로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BF2D90F9-A661-B7B8-84B8-81B3506FA6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2431" y="3679966"/>
                <a:ext cx="1543265" cy="1648055"/>
              </a:xfrm>
              <a:prstGeom prst="rect">
                <a:avLst/>
              </a:prstGeom>
            </p:spPr>
          </p:pic>
          <p:sp>
            <p:nvSpPr>
              <p:cNvPr id="6" name="화살표: 오른쪽 5">
                <a:extLst>
                  <a:ext uri="{FF2B5EF4-FFF2-40B4-BE49-F238E27FC236}">
                    <a16:creationId xmlns:a16="http://schemas.microsoft.com/office/drawing/2014/main" id="{AE0C0826-DA61-3C27-05B7-592415C73309}"/>
                  </a:ext>
                </a:extLst>
              </p:cNvPr>
              <p:cNvSpPr/>
              <p:nvPr/>
            </p:nvSpPr>
            <p:spPr>
              <a:xfrm>
                <a:off x="2592536" y="4287326"/>
                <a:ext cx="401720" cy="45238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83BCD1-A241-0306-D99C-2A016F7B1BD0}"/>
                </a:ext>
              </a:extLst>
            </p:cNvPr>
            <p:cNvSpPr txBox="1"/>
            <p:nvPr/>
          </p:nvSpPr>
          <p:spPr>
            <a:xfrm>
              <a:off x="914399" y="5347074"/>
              <a:ext cx="3850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Original Input	  Original Output</a:t>
              </a:r>
              <a:endParaRPr lang="ko-KR" altLang="en-US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41A28403-1E8D-8CCE-A19E-23531A3E1565}"/>
              </a:ext>
            </a:extLst>
          </p:cNvPr>
          <p:cNvGrpSpPr/>
          <p:nvPr/>
        </p:nvGrpSpPr>
        <p:grpSpPr>
          <a:xfrm>
            <a:off x="5795151" y="3689590"/>
            <a:ext cx="1594091" cy="1912825"/>
            <a:chOff x="6019252" y="3205845"/>
            <a:chExt cx="1594091" cy="1912825"/>
          </a:xfrm>
        </p:grpSpPr>
        <p:pic>
          <p:nvPicPr>
            <p:cNvPr id="14" name="그림 13" descr="사각형, 패턴, 직사각형, 타일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7399E4DD-C54E-6D3E-78E6-C005FF709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22446" y="3205845"/>
              <a:ext cx="1590897" cy="159089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92C33B-5AEB-D64D-A0F2-9AF033826F04}"/>
                </a:ext>
              </a:extLst>
            </p:cNvPr>
            <p:cNvSpPr txBox="1"/>
            <p:nvPr/>
          </p:nvSpPr>
          <p:spPr>
            <a:xfrm>
              <a:off x="6019252" y="4749338"/>
              <a:ext cx="1543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Rotate Input</a:t>
              </a:r>
              <a:endParaRPr lang="ko-KR" altLang="en-US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821CBE1-09F2-DEB2-94A6-85E05D75C9C2}"/>
              </a:ext>
            </a:extLst>
          </p:cNvPr>
          <p:cNvGrpSpPr/>
          <p:nvPr/>
        </p:nvGrpSpPr>
        <p:grpSpPr>
          <a:xfrm>
            <a:off x="7608617" y="3617409"/>
            <a:ext cx="2207262" cy="2038325"/>
            <a:chOff x="7651579" y="3121624"/>
            <a:chExt cx="2207262" cy="2038325"/>
          </a:xfrm>
        </p:grpSpPr>
        <p:pic>
          <p:nvPicPr>
            <p:cNvPr id="20" name="그림 19" descr="사각형, 직사각형, 스크린샷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A4326438-4CE8-6A49-3198-52BF536DC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51579" y="3121624"/>
              <a:ext cx="2162477" cy="129558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973772-DE70-F74C-48B0-BDC2E74A4195}"/>
                </a:ext>
              </a:extLst>
            </p:cNvPr>
            <p:cNvSpPr txBox="1"/>
            <p:nvPr/>
          </p:nvSpPr>
          <p:spPr>
            <a:xfrm>
              <a:off x="7651579" y="4513618"/>
              <a:ext cx="22072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Add padding to the Input</a:t>
              </a:r>
              <a:endParaRPr lang="ko-KR" altLang="en-US" dirty="0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CB6FC392-B02E-AB06-375F-0716279A233A}"/>
              </a:ext>
            </a:extLst>
          </p:cNvPr>
          <p:cNvGrpSpPr/>
          <p:nvPr/>
        </p:nvGrpSpPr>
        <p:grpSpPr>
          <a:xfrm>
            <a:off x="9903451" y="3617409"/>
            <a:ext cx="1613034" cy="2335022"/>
            <a:chOff x="10032601" y="3148092"/>
            <a:chExt cx="1613034" cy="2335022"/>
          </a:xfrm>
        </p:grpSpPr>
        <p:pic>
          <p:nvPicPr>
            <p:cNvPr id="24" name="그림 23" descr="사각형, 패턴, 다채로움, 직사각형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F692577-CAC8-5E94-FAB0-B0C8111F6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32601" y="3148092"/>
              <a:ext cx="1590897" cy="159089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DB5048-1966-B3A2-FBE2-1B0B99A110F5}"/>
                </a:ext>
              </a:extLst>
            </p:cNvPr>
            <p:cNvSpPr txBox="1"/>
            <p:nvPr/>
          </p:nvSpPr>
          <p:spPr>
            <a:xfrm>
              <a:off x="10032601" y="4836783"/>
              <a:ext cx="16130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Upscale the Output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46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619AB2-5392-1E50-145A-F1E5F63C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TTFT</a:t>
            </a:r>
            <a:r>
              <a:rPr lang="en-US" altLang="ko-KR" sz="3200" dirty="0"/>
              <a:t>(Test-Time Fine-Tuning)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CAFCD2-2F41-AF0E-3417-9B0FD52BA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400" b="1" dirty="0"/>
              <a:t>Concept of TTFT</a:t>
            </a:r>
          </a:p>
          <a:p>
            <a:pPr marL="0" indent="0">
              <a:buNone/>
            </a:pPr>
            <a:r>
              <a:rPr lang="en-US" altLang="ko-KR" sz="2400" dirty="0"/>
              <a:t>Standard models use frozen weights </a:t>
            </a:r>
            <a:r>
              <a:rPr lang="el-GR" altLang="ko-KR" sz="2400" dirty="0">
                <a:ea typeface="맑은 고딕" panose="020B0503020000020004" pitchFamily="50" charset="-127"/>
              </a:rPr>
              <a:t>θ</a:t>
            </a:r>
            <a:r>
              <a:rPr lang="en-US" altLang="ko-KR" sz="2400" dirty="0"/>
              <a:t> during testing.</a:t>
            </a:r>
          </a:p>
          <a:p>
            <a:pPr marL="0" indent="0">
              <a:buNone/>
            </a:pPr>
            <a:r>
              <a:rPr lang="en-US" altLang="ko-KR" sz="2400" dirty="0"/>
              <a:t>TTFT updates weights  </a:t>
            </a:r>
            <a:r>
              <a:rPr lang="el-GR" altLang="ko-KR" sz="2400" dirty="0"/>
              <a:t>θ</a:t>
            </a:r>
            <a:r>
              <a:rPr lang="en-US" altLang="ko-KR" sz="2400" dirty="0"/>
              <a:t> -&gt; </a:t>
            </a:r>
            <a:r>
              <a:rPr lang="el-GR" altLang="ko-KR" sz="2400" dirty="0"/>
              <a:t>θ</a:t>
            </a:r>
            <a:r>
              <a:rPr lang="en-US" altLang="ko-KR" sz="2400" dirty="0"/>
              <a:t>’ specifically for the current task instance using the support set.</a:t>
            </a:r>
          </a:p>
          <a:p>
            <a:pPr marL="0" indent="0">
              <a:buNone/>
            </a:pPr>
            <a:endParaRPr lang="en-US" altLang="ko-KR" sz="2400" dirty="0"/>
          </a:p>
          <a:p>
            <a:pPr>
              <a:buFont typeface="Wingdings" panose="05000000000000000000" pitchFamily="2" charset="2"/>
              <a:buChar char="è"/>
            </a:pPr>
            <a:r>
              <a:rPr lang="en-US" altLang="ko-KR" sz="2400" b="1" dirty="0"/>
              <a:t>Support Set as Training Data:</a:t>
            </a:r>
            <a:r>
              <a:rPr lang="en-US" altLang="ko-KR" sz="2400" dirty="0"/>
              <a:t> Treat the few given examples (Input-Output pairs) as a mini-dataset.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altLang="ko-KR" sz="2400" b="1" dirty="0"/>
              <a:t>Inference:</a:t>
            </a:r>
            <a:r>
              <a:rPr lang="en-US" altLang="ko-KR" sz="2400" dirty="0"/>
              <a:t> Use the temporarily updated parameters </a:t>
            </a:r>
            <a:r>
              <a:rPr lang="el-GR" altLang="ko-KR" sz="2400" dirty="0"/>
              <a:t>θ</a:t>
            </a:r>
            <a:r>
              <a:rPr lang="en-US" altLang="ko-KR" sz="2400" dirty="0"/>
              <a:t>’ to predict the Test input.</a:t>
            </a:r>
          </a:p>
        </p:txBody>
      </p:sp>
    </p:spTree>
    <p:extLst>
      <p:ext uri="{BB962C8B-B14F-4D97-AF65-F5344CB8AC3E}">
        <p14:creationId xmlns:p14="http://schemas.microsoft.com/office/powerpoint/2010/main" val="1937009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1863</Words>
  <Application>Microsoft Office PowerPoint</Application>
  <PresentationFormat>와이드스크린</PresentationFormat>
  <Paragraphs>157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맑은 고딕</vt:lpstr>
      <vt:lpstr>Arial</vt:lpstr>
      <vt:lpstr>Wingdings</vt:lpstr>
      <vt:lpstr>Office 테마</vt:lpstr>
      <vt:lpstr>Review of Few-shot Learning in ARC Prize 2025</vt:lpstr>
      <vt:lpstr>Few shot Learning</vt:lpstr>
      <vt:lpstr>What is ARC?</vt:lpstr>
      <vt:lpstr>The Challenge: ARC-AGI</vt:lpstr>
      <vt:lpstr>PowerPoint 프레젠테이션</vt:lpstr>
      <vt:lpstr>Requirements &amp; Dataset</vt:lpstr>
      <vt:lpstr>2020 solutions</vt:lpstr>
      <vt:lpstr>2024 solutions: Data Augmentation</vt:lpstr>
      <vt:lpstr>TTFT(Test-Time Fine-Tuning)</vt:lpstr>
      <vt:lpstr>TTFT(Test-Time Fine-Tuning)</vt:lpstr>
      <vt:lpstr>Inference</vt:lpstr>
      <vt:lpstr>2025 solution</vt:lpstr>
      <vt:lpstr>Implementation</vt:lpstr>
      <vt:lpstr>Analysis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준범 박</dc:creator>
  <cp:lastModifiedBy>준범 박</cp:lastModifiedBy>
  <cp:revision>1</cp:revision>
  <dcterms:created xsi:type="dcterms:W3CDTF">2026-01-11T17:10:06Z</dcterms:created>
  <dcterms:modified xsi:type="dcterms:W3CDTF">2026-01-13T13:36:53Z</dcterms:modified>
</cp:coreProperties>
</file>