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2"/>
  </p:notesMasterIdLst>
  <p:sldIdLst>
    <p:sldId id="263" r:id="rId2"/>
    <p:sldId id="291" r:id="rId3"/>
    <p:sldId id="264" r:id="rId4"/>
    <p:sldId id="265" r:id="rId5"/>
    <p:sldId id="284" r:id="rId6"/>
    <p:sldId id="290" r:id="rId7"/>
    <p:sldId id="276" r:id="rId8"/>
    <p:sldId id="283" r:id="rId9"/>
    <p:sldId id="285" r:id="rId10"/>
    <p:sldId id="268" r:id="rId11"/>
    <p:sldId id="286" r:id="rId12"/>
    <p:sldId id="269" r:id="rId13"/>
    <p:sldId id="287" r:id="rId14"/>
    <p:sldId id="289" r:id="rId15"/>
    <p:sldId id="279" r:id="rId16"/>
    <p:sldId id="278" r:id="rId17"/>
    <p:sldId id="273" r:id="rId18"/>
    <p:sldId id="292" r:id="rId19"/>
    <p:sldId id="293" r:id="rId20"/>
    <p:sldId id="275" r:id="rId21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171E987-C438-727B-606A-18B893FA3B43}" name="정민 김" initials="정김" userId="03648cf813875df7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1419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356"/>
    <p:restoredTop sz="94748"/>
  </p:normalViewPr>
  <p:slideViewPr>
    <p:cSldViewPr snapToGrid="0">
      <p:cViewPr varScale="1">
        <p:scale>
          <a:sx n="90" d="100"/>
          <a:sy n="90" d="100"/>
        </p:scale>
        <p:origin x="614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microsoft.com/office/2018/10/relationships/authors" Target="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0160CC-F20B-480C-8DE6-EE2639A30217}" type="datetimeFigureOut">
              <a:rPr lang="ko-KR" altLang="en-US" smtClean="0"/>
              <a:t>2026-01-14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95578E-F5B6-414F-A27F-2B813EFEE06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394726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/>
              <a:t>로고</a:t>
            </a:r>
            <a:r>
              <a:rPr lang="en-US" altLang="ko-KR"/>
              <a:t> </a:t>
            </a:r>
            <a:r>
              <a:rPr lang="ko-KR" altLang="en-US"/>
              <a:t>추가하기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95578E-F5B6-414F-A27F-2B813EFEE061}" type="slidenum">
              <a:rPr lang="ko-KR" altLang="en-US" smtClean="0"/>
              <a:t>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535962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/>
              <a:t>아래 단락 좀 더 자세하게 작성하거나 이미지를 추가해서 만들기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95578E-F5B6-414F-A27F-2B813EFEE061}" type="slidenum">
              <a:rPr lang="ko-KR" altLang="en-US" smtClean="0"/>
              <a:t>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668062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5E2524-8231-971E-987F-2AF8519CAC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54CA97DC-3368-BD43-1124-634DD98F192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F5CF7E0E-6AF9-98AA-54D6-D05DDEF3013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/>
              <a:t>아래 단락 좀 더 자세하게 작성하거나 이미지를 추가해서 만들기</a:t>
            </a: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7997F445-A156-1B6E-C8A5-74C873A3302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95578E-F5B6-414F-A27F-2B813EFEE061}" type="slidenum">
              <a:rPr lang="ko-KR" altLang="en-US" smtClean="0"/>
              <a:t>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363607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95578E-F5B6-414F-A27F-2B813EFEE061}" type="slidenum">
              <a:rPr lang="ko-KR" altLang="en-US" smtClean="0"/>
              <a:t>10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763743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41E0E111-3A90-E4BD-43E6-023EE78509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34695A52-700E-145E-AA40-372D54EB770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ko-KR" altLang="en-US"/>
              <a:t>클릭하여 마스터 부제목 스타일 편집</a:t>
            </a:r>
          </a:p>
        </p:txBody>
      </p:sp>
    </p:spTree>
    <p:extLst>
      <p:ext uri="{BB962C8B-B14F-4D97-AF65-F5344CB8AC3E}">
        <p14:creationId xmlns:p14="http://schemas.microsoft.com/office/powerpoint/2010/main" val="28613704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E292B75C-723C-EF14-1D7A-1928CDB7A3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AD5D20DD-17AD-E6CE-5D61-822CCE5F6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66BA536F-2B6C-C8A4-EB45-6BC0646E25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611D5-4F1E-604E-A5E9-66657DCFCE19}" type="datetimeFigureOut">
              <a:rPr kumimoji="1" lang="ko-KR" altLang="en-US" smtClean="0"/>
              <a:t>2026-01-14</a:t>
            </a:fld>
            <a:endParaRPr kumimoji="1"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9A16EE61-DF6E-AC40-9A07-BD75733CC5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278F9169-06D8-84C3-C970-D417002544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860CC5-DB9F-9E44-9968-E16849317D2D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7251848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244E65B5-60C8-15B4-F485-05FF04BC1B8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A3F52705-F476-C376-1E96-13E7ABB9CD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ACD117DD-3117-696F-AC9F-02B3F44FBC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611D5-4F1E-604E-A5E9-66657DCFCE19}" type="datetimeFigureOut">
              <a:rPr kumimoji="1" lang="ko-KR" altLang="en-US" smtClean="0"/>
              <a:t>2026-01-14</a:t>
            </a:fld>
            <a:endParaRPr kumimoji="1"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4D237731-729B-0E5F-7EAF-6BD643A591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A199B218-A3C5-9530-7724-02E1BA3A67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860CC5-DB9F-9E44-9968-E16849317D2D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1558509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E6E501B-D21D-EC84-BE90-96502F7EBA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E7A595D9-0978-87A2-B9CF-D7606ECD72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0F162024-9E99-A868-42FF-30DC033B83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611D5-4F1E-604E-A5E9-66657DCFCE19}" type="datetimeFigureOut">
              <a:rPr kumimoji="1" lang="ko-KR" altLang="en-US" smtClean="0"/>
              <a:t>2026-01-14</a:t>
            </a:fld>
            <a:endParaRPr kumimoji="1"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A24D9C2F-030E-EBB1-D069-165BF19AF7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6743FB58-39CA-44B4-549C-4CB35E6BA9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860CC5-DB9F-9E44-9968-E16849317D2D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7018197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ED3F073E-A9A8-C6B2-2813-6318958B48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F1588FE7-D3C3-DEB6-893B-2E7A28FDF8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kumimoji="1"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3B8F64D9-4855-BCD6-0000-F58EAF096C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611D5-4F1E-604E-A5E9-66657DCFCE19}" type="datetimeFigureOut">
              <a:rPr kumimoji="1" lang="ko-KR" altLang="en-US" smtClean="0"/>
              <a:t>2026-01-14</a:t>
            </a:fld>
            <a:endParaRPr kumimoji="1"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10A67E98-932E-C9DF-1B90-FB25BBFEFB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90CFA663-2880-A3D1-C94D-273325E58F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860CC5-DB9F-9E44-9968-E16849317D2D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11433549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0E7C12A-2DF5-9BEC-E4C3-54C2FA9540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2529EA1F-A003-E5A4-8F54-3DD3F3F83D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29E0CF8E-9552-4C3B-20DB-095313C28B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1A4736CB-8363-9A31-7D2D-3C3E12BDFE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611D5-4F1E-604E-A5E9-66657DCFCE19}" type="datetimeFigureOut">
              <a:rPr kumimoji="1" lang="ko-KR" altLang="en-US" smtClean="0"/>
              <a:t>2026-01-14</a:t>
            </a:fld>
            <a:endParaRPr kumimoji="1"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505ECAD7-6554-4A60-EE6A-52BD65CDFE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5953B511-8525-4A3D-59F6-CA3362004F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860CC5-DB9F-9E44-9968-E16849317D2D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22939647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4DABF838-F80B-E34D-0AF7-73611E3530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4BD4E4D-A876-C7A2-D851-E046B2C3E3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134DB628-8FC6-8DCC-B5C8-53804A5798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1DB3CED4-9BD3-77B1-939D-F6D8778F784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DB6A20EB-15C2-6DFA-FEFC-5E6F30B6055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E3631B85-8D67-6886-32A5-0CD7CC0CD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611D5-4F1E-604E-A5E9-66657DCFCE19}" type="datetimeFigureOut">
              <a:rPr kumimoji="1" lang="ko-KR" altLang="en-US" smtClean="0"/>
              <a:t>2026-01-14</a:t>
            </a:fld>
            <a:endParaRPr kumimoji="1"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3C244961-537F-7B50-C86B-2537E6DAA6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CC41A559-8292-110F-CE31-B13D6AEBDE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860CC5-DB9F-9E44-9968-E16849317D2D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20476882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6B41ABC-C813-39BE-FFA4-114DFC7FCE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9880C637-43AA-5D37-3114-CB35ACC87A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611D5-4F1E-604E-A5E9-66657DCFCE19}" type="datetimeFigureOut">
              <a:rPr kumimoji="1" lang="ko-KR" altLang="en-US" smtClean="0"/>
              <a:t>2026-01-14</a:t>
            </a:fld>
            <a:endParaRPr kumimoji="1"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C8F40180-BD39-A5BF-E8B7-18372DFFA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86D6EFC2-5273-9D4C-17A1-A2F9AC0593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860CC5-DB9F-9E44-9968-E16849317D2D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12160795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69E1D7B4-0980-C211-9B88-EDB686DA70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611D5-4F1E-604E-A5E9-66657DCFCE19}" type="datetimeFigureOut">
              <a:rPr kumimoji="1" lang="ko-KR" altLang="en-US" smtClean="0"/>
              <a:t>2026-01-14</a:t>
            </a:fld>
            <a:endParaRPr kumimoji="1"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7EB9E1AF-40B5-B3E9-D00F-262FA47FE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71CE4166-6C61-0E2C-D04D-2EF9119B4F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860CC5-DB9F-9E44-9968-E16849317D2D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16766059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D60F2C5-C392-18B8-995A-22556CEAE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E9BA396D-77EC-ADD8-02BB-CBAB44EBA6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CE32E6B1-7435-0AED-3B73-9615683A12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605DC957-459E-8714-1985-07FA2E9ECF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611D5-4F1E-604E-A5E9-66657DCFCE19}" type="datetimeFigureOut">
              <a:rPr kumimoji="1" lang="ko-KR" altLang="en-US" smtClean="0"/>
              <a:t>2026-01-14</a:t>
            </a:fld>
            <a:endParaRPr kumimoji="1"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2A964B39-7082-6FF3-9333-54F2A32164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D87AC780-3261-6CF0-8A49-A9176C3EB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860CC5-DB9F-9E44-9968-E16849317D2D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2120802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44E80E4C-D350-0DAF-70B5-49A8C52777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68B812C4-C3A7-E1A9-2296-1C4DDEE3755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DE4CE897-3ED9-4816-3B17-2790AFE1EB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1C867AA8-3CD9-E02F-7649-7C7F2ECDE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611D5-4F1E-604E-A5E9-66657DCFCE19}" type="datetimeFigureOut">
              <a:rPr kumimoji="1" lang="ko-KR" altLang="en-US" smtClean="0"/>
              <a:t>2026-01-14</a:t>
            </a:fld>
            <a:endParaRPr kumimoji="1"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7DD98E10-8A22-4487-9531-C41DE51D0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C1F7AC2B-81EB-7DB9-2673-97B1336C00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860CC5-DB9F-9E44-9968-E16849317D2D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12421751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186CA1CD-76C5-A1FC-2E47-413B352BEE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354A737B-6A27-F7B1-595A-3AD2F7182B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19201388-1717-FD74-4354-ADDC5C2DFC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9A611D5-4F1E-604E-A5E9-66657DCFCE19}" type="datetimeFigureOut">
              <a:rPr kumimoji="1" lang="ko-KR" altLang="en-US" smtClean="0"/>
              <a:t>2026-01-14</a:t>
            </a:fld>
            <a:endParaRPr kumimoji="1"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17C3AC5B-5177-C689-BD91-06878069D1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kumimoji="1"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C5F40C32-22BB-9883-A44F-DA41A2C587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A860CC5-DB9F-9E44-9968-E16849317D2D}" type="slidenum">
              <a:rPr kumimoji="1" lang="ko-KR" altLang="en-US" smtClean="0"/>
              <a:t>‹#›</a:t>
            </a:fld>
            <a:endParaRPr kumimoji="1" lang="ko-KR" altLang="en-US"/>
          </a:p>
        </p:txBody>
      </p:sp>
      <p:pic>
        <p:nvPicPr>
          <p:cNvPr id="7" name="그림 6" descr="폰트, 그래픽, 텍스트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0610F761-2CB4-9432-1913-114206B56B02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9726626" y="216808"/>
            <a:ext cx="2249237" cy="1345434"/>
          </a:xfrm>
          <a:prstGeom prst="rect">
            <a:avLst/>
          </a:prstGeom>
        </p:spPr>
      </p:pic>
      <p:sp>
        <p:nvSpPr>
          <p:cNvPr id="8" name="직사각형 7">
            <a:extLst>
              <a:ext uri="{FF2B5EF4-FFF2-40B4-BE49-F238E27FC236}">
                <a16:creationId xmlns:a16="http://schemas.microsoft.com/office/drawing/2014/main" id="{FEA58C65-9EF8-5B6B-DA9A-365799023463}"/>
              </a:ext>
            </a:extLst>
          </p:cNvPr>
          <p:cNvSpPr/>
          <p:nvPr userDrawn="1"/>
        </p:nvSpPr>
        <p:spPr>
          <a:xfrm>
            <a:off x="0" y="6407192"/>
            <a:ext cx="12204000" cy="468000"/>
          </a:xfrm>
          <a:prstGeom prst="rect">
            <a:avLst/>
          </a:prstGeom>
          <a:solidFill>
            <a:srgbClr val="01419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1CB86BA-13B8-F4AA-6D12-B432A7E28ECE}"/>
              </a:ext>
            </a:extLst>
          </p:cNvPr>
          <p:cNvSpPr txBox="1"/>
          <p:nvPr userDrawn="1"/>
        </p:nvSpPr>
        <p:spPr>
          <a:xfrm>
            <a:off x="138546" y="6442857"/>
            <a:ext cx="23137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ko-KR" b="1">
                <a:solidFill>
                  <a:schemeClr val="bg1"/>
                </a:solidFill>
              </a:rPr>
              <a:t>University of Seoul</a:t>
            </a:r>
            <a:endParaRPr kumimoji="1" lang="ko-KR" altLang="en-US" b="1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C94A63C-5E70-5B6B-6D23-2CE1D4627506}"/>
              </a:ext>
            </a:extLst>
          </p:cNvPr>
          <p:cNvSpPr txBox="1"/>
          <p:nvPr userDrawn="1"/>
        </p:nvSpPr>
        <p:spPr>
          <a:xfrm>
            <a:off x="5275118" y="6442857"/>
            <a:ext cx="16417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ko-KR" b="1">
                <a:solidFill>
                  <a:schemeClr val="bg1"/>
                </a:solidFill>
              </a:rPr>
              <a:t>MICCAI 2025</a:t>
            </a:r>
            <a:endParaRPr kumimoji="1" lang="ko-KR" altLang="en-US" b="1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AA88697-7265-9F11-1D7A-6EEF5E9B9BCD}"/>
              </a:ext>
            </a:extLst>
          </p:cNvPr>
          <p:cNvSpPr txBox="1"/>
          <p:nvPr userDrawn="1"/>
        </p:nvSpPr>
        <p:spPr>
          <a:xfrm>
            <a:off x="10929384" y="6442857"/>
            <a:ext cx="14131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ko-KR" b="1">
                <a:solidFill>
                  <a:schemeClr val="bg1"/>
                </a:solidFill>
              </a:rPr>
              <a:t>LUNA25</a:t>
            </a:r>
            <a:endParaRPr kumimoji="1" lang="ko-KR" altLang="en-US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56124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483949-8102-7553-721A-DDB0384681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5A2DF87-9BD8-7A32-DBCC-BA8A5AE94832}"/>
              </a:ext>
            </a:extLst>
          </p:cNvPr>
          <p:cNvSpPr txBox="1"/>
          <p:nvPr/>
        </p:nvSpPr>
        <p:spPr>
          <a:xfrm>
            <a:off x="2711725" y="1192695"/>
            <a:ext cx="676854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ko-KR" sz="4400" b="1">
                <a:latin typeface="Times New Roman" panose="02020603050405020304" pitchFamily="18" charset="0"/>
                <a:cs typeface="Times New Roman" panose="02020603050405020304" pitchFamily="18" charset="0"/>
              </a:rPr>
              <a:t>Nodule Classification using </a:t>
            </a:r>
          </a:p>
          <a:p>
            <a:pPr algn="ctr"/>
            <a:r>
              <a:rPr kumimoji="1" lang="en-US" altLang="ko-KR" sz="4400" b="1">
                <a:latin typeface="Times New Roman" panose="02020603050405020304" pitchFamily="18" charset="0"/>
                <a:cs typeface="Times New Roman" panose="02020603050405020304" pitchFamily="18" charset="0"/>
              </a:rPr>
              <a:t>a Multi-Task Training</a:t>
            </a:r>
            <a:endParaRPr kumimoji="1" lang="ko-KR" altLang="en-US" sz="4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5857C6D-DB67-8E68-75C3-C7ED7740C22F}"/>
              </a:ext>
            </a:extLst>
          </p:cNvPr>
          <p:cNvSpPr txBox="1"/>
          <p:nvPr/>
        </p:nvSpPr>
        <p:spPr>
          <a:xfrm>
            <a:off x="2345629" y="2987373"/>
            <a:ext cx="750073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200">
                <a:latin typeface="Times New Roman" panose="02020603050405020304" pitchFamily="18" charset="0"/>
                <a:cs typeface="Times New Roman" panose="02020603050405020304" pitchFamily="18" charset="0"/>
              </a:rPr>
              <a:t>Shin So,   </a:t>
            </a:r>
            <a:r>
              <a:rPr lang="en-US" altLang="ko-KR" sz="2200" err="1">
                <a:latin typeface="Times New Roman" panose="02020603050405020304" pitchFamily="18" charset="0"/>
                <a:cs typeface="Times New Roman" panose="02020603050405020304" pitchFamily="18" charset="0"/>
              </a:rPr>
              <a:t>Wonyong</a:t>
            </a:r>
            <a:r>
              <a:rPr lang="en-US" altLang="ko-KR" sz="2200">
                <a:latin typeface="Times New Roman" panose="02020603050405020304" pitchFamily="18" charset="0"/>
                <a:cs typeface="Times New Roman" panose="02020603050405020304" pitchFamily="18" charset="0"/>
              </a:rPr>
              <a:t> Cho,   </a:t>
            </a:r>
            <a:r>
              <a:rPr lang="en-US" altLang="ko-KR" sz="2200" err="1">
                <a:latin typeface="Times New Roman" panose="02020603050405020304" pitchFamily="18" charset="0"/>
                <a:cs typeface="Times New Roman" panose="02020603050405020304" pitchFamily="18" charset="0"/>
              </a:rPr>
              <a:t>Jeongmin</a:t>
            </a:r>
            <a:r>
              <a:rPr lang="en-US" altLang="ko-KR" sz="2200">
                <a:latin typeface="Times New Roman" panose="02020603050405020304" pitchFamily="18" charset="0"/>
                <a:cs typeface="Times New Roman" panose="02020603050405020304" pitchFamily="18" charset="0"/>
              </a:rPr>
              <a:t> Kim,  and  Jeong-Rae Kim</a:t>
            </a:r>
          </a:p>
          <a:p>
            <a:pPr algn="ctr"/>
            <a:r>
              <a:rPr lang="en-US" altLang="ko-KR" sz="2200">
                <a:latin typeface="Times New Roman" panose="02020603050405020304" pitchFamily="18" charset="0"/>
                <a:cs typeface="Times New Roman" panose="02020603050405020304" pitchFamily="18" charset="0"/>
              </a:rPr>
              <a:t>Department of Mathematics, University of Seoul</a:t>
            </a:r>
          </a:p>
        </p:txBody>
      </p:sp>
      <p:pic>
        <p:nvPicPr>
          <p:cNvPr id="6" name="그림 5" descr="폰트, 텍스트, 스크린샷, 그래픽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82DA8801-9A3B-1890-1F53-14C31263141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7707" r="1751" b="21593"/>
          <a:stretch>
            <a:fillRect/>
          </a:stretch>
        </p:blipFill>
        <p:spPr>
          <a:xfrm>
            <a:off x="3810711" y="5112782"/>
            <a:ext cx="1673087" cy="103366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DA6D651-9D91-DCA2-A920-8A555B06569A}"/>
              </a:ext>
            </a:extLst>
          </p:cNvPr>
          <p:cNvSpPr txBox="1"/>
          <p:nvPr/>
        </p:nvSpPr>
        <p:spPr>
          <a:xfrm>
            <a:off x="4008350" y="4332504"/>
            <a:ext cx="41752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>
                <a:latin typeface="Kefa" panose="02000506000000020004" pitchFamily="2" charset="0"/>
                <a:cs typeface="Times New Roman" panose="02020603050405020304" pitchFamily="18" charset="0"/>
              </a:rPr>
              <a:t>LUNA25 Team : </a:t>
            </a:r>
            <a:r>
              <a:rPr lang="en-US" altLang="ko-KR" sz="1600" err="1">
                <a:latin typeface="Kefa" panose="02000506000000020004" pitchFamily="2" charset="0"/>
                <a:cs typeface="Times New Roman" panose="02020603050405020304" pitchFamily="18" charset="0"/>
              </a:rPr>
              <a:t>MClab</a:t>
            </a:r>
            <a:endParaRPr kumimoji="1" lang="en-US" altLang="ko-KR" sz="1600">
              <a:latin typeface="Kefa" panose="02000506000000020004" pitchFamily="2" charset="0"/>
              <a:cs typeface="Times New Roman" panose="02020603050405020304" pitchFamily="18" charset="0"/>
            </a:endParaRPr>
          </a:p>
          <a:p>
            <a:r>
              <a:rPr kumimoji="1" lang="en-US" altLang="ko-KR" sz="1600">
                <a:latin typeface="Times New Roman" panose="02020603050405020304" pitchFamily="18" charset="0"/>
                <a:cs typeface="Times New Roman" panose="02020603050405020304" pitchFamily="18" charset="0"/>
              </a:rPr>
              <a:t>https://</a:t>
            </a:r>
            <a:r>
              <a:rPr kumimoji="1" lang="en-US" altLang="ko-KR" sz="1600" err="1">
                <a:latin typeface="Times New Roman" panose="02020603050405020304" pitchFamily="18" charset="0"/>
                <a:cs typeface="Times New Roman" panose="02020603050405020304" pitchFamily="18" charset="0"/>
              </a:rPr>
              <a:t>github.com</a:t>
            </a:r>
            <a:r>
              <a:rPr kumimoji="1" lang="en-US" altLang="ko-KR" sz="1600">
                <a:latin typeface="Times New Roman" panose="02020603050405020304" pitchFamily="18" charset="0"/>
                <a:cs typeface="Times New Roman" panose="02020603050405020304" pitchFamily="18" charset="0"/>
              </a:rPr>
              <a:t>/dobe0715/LUNA25_MClab</a:t>
            </a:r>
            <a:endParaRPr kumimoji="1" lang="ko-KR" altLang="en-US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그림 2" descr="텍스트, 폰트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B074DCC5-B2C2-FABF-6B67-A28D50D0508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2370" t="2663" r="170" b="10784"/>
          <a:stretch>
            <a:fillRect/>
          </a:stretch>
        </p:blipFill>
        <p:spPr>
          <a:xfrm>
            <a:off x="6091814" y="5151604"/>
            <a:ext cx="2237884" cy="900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1761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9B63479-43A4-2ABB-ED31-29B6AE4190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sz="4000" b="1">
                <a:latin typeface="Times New Roman"/>
                <a:ea typeface="맑은 고딕"/>
                <a:cs typeface="Times New Roman"/>
              </a:rPr>
              <a:t>Model architecture : Multi-task learning</a:t>
            </a:r>
            <a:endParaRPr lang="ko-KR" altLang="en-US" sz="4000" b="1">
              <a:latin typeface="Times New Roman"/>
              <a:ea typeface="맑은 고딕"/>
              <a:cs typeface="Times New Roman"/>
            </a:endParaRPr>
          </a:p>
        </p:txBody>
      </p:sp>
      <p:sp>
        <p:nvSpPr>
          <p:cNvPr id="5" name="내용 개체 틀 4">
            <a:extLst>
              <a:ext uri="{FF2B5EF4-FFF2-40B4-BE49-F238E27FC236}">
                <a16:creationId xmlns:a16="http://schemas.microsoft.com/office/drawing/2014/main" id="{86B17943-4F2E-73F6-BDD5-2FE741FF6C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31640" y="1856105"/>
            <a:ext cx="5822160" cy="4351338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0" indent="0">
              <a:buNone/>
            </a:pPr>
            <a:r>
              <a:rPr lang="en-US" altLang="ko-KR" sz="2400" b="1" dirty="0">
                <a:latin typeface="Times New Roman"/>
                <a:ea typeface="맑은 고딕"/>
                <a:cs typeface="Times New Roman"/>
              </a:rPr>
              <a:t>Classification model (main task)</a:t>
            </a:r>
            <a:endParaRPr lang="ko-KR" altLang="en-US" b="1" dirty="0"/>
          </a:p>
          <a:p>
            <a:pPr lvl="1">
              <a:buFont typeface="Calibri" panose="020B0604020202020204" pitchFamily="34" charset="0"/>
              <a:buChar char="-"/>
            </a:pPr>
            <a:r>
              <a:rPr lang="en-US" altLang="ko-KR" sz="2000" dirty="0">
                <a:latin typeface="Times New Roman"/>
                <a:ea typeface="맑은 고딕"/>
                <a:cs typeface="Times New Roman"/>
              </a:rPr>
              <a:t>An I3D model pre-trained on the Kinetics-400 dataset</a:t>
            </a:r>
          </a:p>
          <a:p>
            <a:pPr lvl="1">
              <a:buFont typeface="Calibri" panose="020B0604020202020204" pitchFamily="34" charset="0"/>
              <a:buChar char="-"/>
            </a:pPr>
            <a:r>
              <a:rPr lang="en-US" altLang="ko-KR" sz="2000" dirty="0">
                <a:latin typeface="Times New Roman"/>
                <a:ea typeface="맑은 고딕"/>
                <a:cs typeface="Times New Roman"/>
              </a:rPr>
              <a:t>Final classification is performed using</a:t>
            </a:r>
            <a:br>
              <a:rPr lang="en-US" altLang="ko-KR" sz="2000" dirty="0">
                <a:latin typeface="Times New Roman"/>
              </a:rPr>
            </a:br>
            <a:r>
              <a:rPr lang="en-US" altLang="ko-KR" sz="2000" dirty="0">
                <a:latin typeface="Times New Roman"/>
                <a:ea typeface="맑은 고딕"/>
                <a:cs typeface="Times New Roman"/>
              </a:rPr>
              <a:t>global average pooling and an MLP head.</a:t>
            </a:r>
          </a:p>
          <a:p>
            <a:pPr lvl="1">
              <a:buFont typeface="Calibri" panose="020B0604020202020204" pitchFamily="34" charset="0"/>
              <a:buChar char="-"/>
            </a:pPr>
            <a:endParaRPr lang="en-US" altLang="ko-KR" sz="2000" dirty="0">
              <a:latin typeface="Times New Roman"/>
              <a:ea typeface="맑은 고딕"/>
              <a:cs typeface="Times New Roman"/>
            </a:endParaRPr>
          </a:p>
          <a:p>
            <a:pPr marL="0" indent="0">
              <a:buNone/>
            </a:pPr>
            <a:r>
              <a:rPr lang="en-US" altLang="ko-KR" sz="2400" b="1" dirty="0">
                <a:latin typeface="Times New Roman"/>
                <a:ea typeface="맑은 고딕"/>
                <a:cs typeface="Times New Roman"/>
              </a:rPr>
              <a:t>Segmentation model (auxiliary task)</a:t>
            </a:r>
          </a:p>
          <a:p>
            <a:pPr lvl="1">
              <a:buFont typeface="Calibri" panose="020B0604020202020204" pitchFamily="34" charset="0"/>
              <a:buChar char="-"/>
            </a:pPr>
            <a:r>
              <a:rPr lang="en-US" altLang="ko-KR" sz="2000" dirty="0">
                <a:latin typeface="Times New Roman"/>
                <a:ea typeface="맑은 고딕"/>
                <a:cs typeface="Times New Roman"/>
              </a:rPr>
              <a:t>To integrate I3D features, </a:t>
            </a:r>
            <a:br>
              <a:rPr lang="en-US" altLang="ko-KR" sz="2000" dirty="0">
                <a:latin typeface="Times New Roman"/>
              </a:rPr>
            </a:br>
            <a:r>
              <a:rPr lang="en-US" altLang="ko-KR" sz="2000" dirty="0">
                <a:latin typeface="Times New Roman"/>
                <a:ea typeface="맑은 고딕"/>
                <a:cs typeface="Times New Roman"/>
              </a:rPr>
              <a:t>we use U-Net-like skip connections</a:t>
            </a:r>
          </a:p>
          <a:p>
            <a:pPr lvl="1">
              <a:buFont typeface="Calibri" panose="020B0604020202020204" pitchFamily="34" charset="0"/>
              <a:buChar char="-"/>
            </a:pPr>
            <a:endParaRPr lang="en-US" altLang="ko-KR" sz="2000" dirty="0">
              <a:latin typeface="Times New Roman"/>
              <a:ea typeface="맑은 고딕"/>
              <a:cs typeface="Times New Roman"/>
            </a:endParaRPr>
          </a:p>
          <a:p>
            <a:pPr marL="0" indent="0">
              <a:buNone/>
            </a:pPr>
            <a:r>
              <a:rPr lang="ko-KR" altLang="en-US" sz="2400" dirty="0">
                <a:latin typeface="Times New Roman"/>
                <a:ea typeface="맑은 고딕"/>
                <a:cs typeface="Times New Roman"/>
              </a:rPr>
              <a:t>   </a:t>
            </a:r>
            <a:r>
              <a:rPr lang="en-US" altLang="ko-KR" sz="2400" dirty="0">
                <a:latin typeface="Times New Roman"/>
                <a:ea typeface="맑은 고딕"/>
                <a:cs typeface="Times New Roman"/>
              </a:rPr>
              <a:t>The tasks are mutually complementary.</a:t>
            </a:r>
          </a:p>
          <a:p>
            <a:pPr lvl="1">
              <a:buFont typeface="Calibri" panose="020B0604020202020204" pitchFamily="34" charset="0"/>
              <a:buChar char="-"/>
            </a:pPr>
            <a:r>
              <a:rPr lang="en-US" altLang="ko-KR" sz="2000" dirty="0">
                <a:latin typeface="Times New Roman"/>
                <a:ea typeface="맑은 고딕"/>
                <a:cs typeface="Times New Roman"/>
              </a:rPr>
              <a:t>   nodule type  </a:t>
            </a:r>
            <a:r>
              <a:rPr lang="en-US" sz="2000" dirty="0">
                <a:latin typeface="Times New Roman"/>
                <a:ea typeface="맑은 고딕"/>
                <a:cs typeface="Times New Roman"/>
              </a:rPr>
              <a:t> ↔   shape</a:t>
            </a:r>
          </a:p>
          <a:p>
            <a:pPr marL="457200" lvl="1" indent="0">
              <a:buNone/>
            </a:pPr>
            <a:r>
              <a:rPr lang="en-US" altLang="ko-KR" sz="2000" dirty="0">
                <a:latin typeface="Times New Roman"/>
                <a:ea typeface="맑은 고딕"/>
                <a:cs typeface="Times New Roman"/>
              </a:rPr>
              <a:t>     (classification)    (segmentation)</a:t>
            </a:r>
            <a:endParaRPr lang="en-US" dirty="0">
              <a:ea typeface="맑은 고딕" panose="02110004020202020204"/>
            </a:endParaRPr>
          </a:p>
          <a:p>
            <a:pPr lvl="1">
              <a:buFont typeface="Calibri" panose="020B0604020202020204" pitchFamily="34" charset="0"/>
              <a:buChar char="-"/>
            </a:pPr>
            <a:endParaRPr lang="ko-KR" altLang="en-US" sz="2000" dirty="0">
              <a:latin typeface="Times New Roman"/>
              <a:ea typeface="맑은 고딕"/>
              <a:cs typeface="Times New Roman"/>
            </a:endParaRP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9B248A07-8769-F28E-C9C7-696367F0458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7399" r="815"/>
          <a:stretch>
            <a:fillRect/>
          </a:stretch>
        </p:blipFill>
        <p:spPr>
          <a:xfrm>
            <a:off x="838200" y="1964839"/>
            <a:ext cx="4585138" cy="4212124"/>
          </a:xfrm>
          <a:prstGeom prst="rect">
            <a:avLst/>
          </a:prstGeom>
        </p:spPr>
      </p:pic>
      <p:sp>
        <p:nvSpPr>
          <p:cNvPr id="8" name="직사각형 7">
            <a:extLst>
              <a:ext uri="{FF2B5EF4-FFF2-40B4-BE49-F238E27FC236}">
                <a16:creationId xmlns:a16="http://schemas.microsoft.com/office/drawing/2014/main" id="{EB48B2F3-47B4-21C5-8233-CEF77EC38D17}"/>
              </a:ext>
            </a:extLst>
          </p:cNvPr>
          <p:cNvSpPr/>
          <p:nvPr/>
        </p:nvSpPr>
        <p:spPr>
          <a:xfrm>
            <a:off x="838200" y="2142067"/>
            <a:ext cx="2311400" cy="403489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noFill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6D76DC6-6692-AF34-7F27-FB76D1BE33DF}"/>
              </a:ext>
            </a:extLst>
          </p:cNvPr>
          <p:cNvSpPr txBox="1"/>
          <p:nvPr/>
        </p:nvSpPr>
        <p:spPr>
          <a:xfrm>
            <a:off x="127000" y="1498584"/>
            <a:ext cx="1217000" cy="369332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altLang="ko-KR" b="1" dirty="0">
                <a:latin typeface="Times New Roman"/>
                <a:ea typeface="맑은 고딕"/>
                <a:cs typeface="Times New Roman"/>
              </a:rPr>
              <a:t>I3D model</a:t>
            </a:r>
            <a:endParaRPr lang="ko-KR" altLang="en-US" b="1" dirty="0">
              <a:latin typeface="Times New Roman"/>
              <a:ea typeface="맑은 고딕"/>
              <a:cs typeface="Times New Roman"/>
            </a:endParaRPr>
          </a:p>
        </p:txBody>
      </p:sp>
      <p:cxnSp>
        <p:nvCxnSpPr>
          <p:cNvPr id="11" name="직선 화살표 연결선 10">
            <a:extLst>
              <a:ext uri="{FF2B5EF4-FFF2-40B4-BE49-F238E27FC236}">
                <a16:creationId xmlns:a16="http://schemas.microsoft.com/office/drawing/2014/main" id="{5AD12E22-6B8B-1343-A68C-AC92C57EC1E8}"/>
              </a:ext>
            </a:extLst>
          </p:cNvPr>
          <p:cNvCxnSpPr>
            <a:stCxn id="9" idx="2"/>
          </p:cNvCxnSpPr>
          <p:nvPr/>
        </p:nvCxnSpPr>
        <p:spPr>
          <a:xfrm>
            <a:off x="735500" y="1867916"/>
            <a:ext cx="339767" cy="27415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0556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D3C6B6-880C-7299-7D45-1D6B68EF17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74D6016-FA8C-BC35-746C-B4F3B79567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2010" y="2014538"/>
            <a:ext cx="10515600" cy="1318577"/>
          </a:xfrm>
        </p:spPr>
        <p:txBody>
          <a:bodyPr/>
          <a:lstStyle/>
          <a:p>
            <a:pPr algn="ctr"/>
            <a:r>
              <a:rPr lang="ko-KR" altLang="en-US" b="1" dirty="0" err="1">
                <a:latin typeface="Times New Roman"/>
                <a:ea typeface="맑은 고딕"/>
                <a:cs typeface="Times New Roman"/>
              </a:rPr>
              <a:t>Inference</a:t>
            </a:r>
            <a:r>
              <a:rPr lang="ko-KR" altLang="en-US" b="1" dirty="0">
                <a:latin typeface="Times New Roman"/>
                <a:ea typeface="맑은 고딕"/>
                <a:cs typeface="Times New Roman"/>
              </a:rPr>
              <a:t> </a:t>
            </a:r>
            <a:r>
              <a:rPr lang="ko-KR" altLang="en-US" b="1" dirty="0" err="1">
                <a:latin typeface="Times New Roman"/>
                <a:ea typeface="맑은 고딕"/>
                <a:cs typeface="Times New Roman"/>
              </a:rPr>
              <a:t>strategy</a:t>
            </a:r>
            <a:endParaRPr lang="ko-KR" dirty="0" err="1"/>
          </a:p>
        </p:txBody>
      </p:sp>
    </p:spTree>
    <p:extLst>
      <p:ext uri="{BB962C8B-B14F-4D97-AF65-F5344CB8AC3E}">
        <p14:creationId xmlns:p14="http://schemas.microsoft.com/office/powerpoint/2010/main" val="2957361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6A89E2-755D-90DC-8FA6-C99E610262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7E1F07AE-99FA-B702-3B44-C9018DF794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b="1" dirty="0">
                <a:latin typeface="Times New Roman"/>
                <a:ea typeface="맑은 고딕"/>
                <a:cs typeface="Times New Roman"/>
              </a:rPr>
              <a:t>Inference strategy</a:t>
            </a:r>
            <a:endParaRPr lang="ko-KR" altLang="en-US" b="1" dirty="0">
              <a:latin typeface="Times New Roman"/>
              <a:ea typeface="맑은 고딕"/>
              <a:cs typeface="Times New Roman"/>
            </a:endParaRPr>
          </a:p>
        </p:txBody>
      </p:sp>
      <p:sp>
        <p:nvSpPr>
          <p:cNvPr id="5" name="내용 개체 틀 4">
            <a:extLst>
              <a:ext uri="{FF2B5EF4-FFF2-40B4-BE49-F238E27FC236}">
                <a16:creationId xmlns:a16="http://schemas.microsoft.com/office/drawing/2014/main" id="{BFAE3955-8C0C-223C-DAA1-C6225B6D32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38133" y="1840970"/>
            <a:ext cx="7501467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altLang="ko-KR" sz="2400" b="1" dirty="0">
                <a:latin typeface="Times New Roman"/>
                <a:ea typeface="맑은 고딕"/>
                <a:cs typeface="Times New Roman"/>
              </a:rPr>
              <a:t>Goal</a:t>
            </a:r>
            <a:r>
              <a:rPr lang="en-US" altLang="ko-KR" sz="2400" dirty="0">
                <a:latin typeface="Times New Roman"/>
                <a:ea typeface="맑은 고딕"/>
                <a:cs typeface="Times New Roman"/>
              </a:rPr>
              <a:t>: Reduce model bias and maximize generalization performances.</a:t>
            </a:r>
            <a:endParaRPr lang="ko-KR" altLang="en-US" dirty="0"/>
          </a:p>
          <a:p>
            <a:pPr>
              <a:buFont typeface="Calibri" panose="020B0604020202020204" pitchFamily="34" charset="0"/>
              <a:buChar char="-"/>
            </a:pPr>
            <a:endParaRPr lang="en-US" altLang="ko-KR" sz="2400" dirty="0">
              <a:latin typeface="Times New Roman"/>
              <a:ea typeface="맑은 고딕"/>
              <a:cs typeface="Times New Roman"/>
            </a:endParaRPr>
          </a:p>
          <a:p>
            <a:pPr marL="342900" indent="-342900">
              <a:buFont typeface="Calibri"/>
              <a:buChar char="-"/>
            </a:pPr>
            <a:r>
              <a:rPr lang="en-US" altLang="ko-KR" sz="2400" dirty="0">
                <a:latin typeface="Times New Roman"/>
                <a:ea typeface="맑은 고딕"/>
                <a:cs typeface="Times New Roman"/>
              </a:rPr>
              <a:t>Three identical models were trained independently, </a:t>
            </a:r>
            <a:br>
              <a:rPr lang="en-US" altLang="ko-KR" sz="2400" dirty="0">
                <a:latin typeface="Times New Roman"/>
                <a:ea typeface="맑은 고딕"/>
                <a:cs typeface="Times New Roman"/>
              </a:rPr>
            </a:br>
            <a:r>
              <a:rPr lang="en-US" altLang="ko-KR" sz="2400" b="1" dirty="0">
                <a:latin typeface="Times New Roman"/>
                <a:ea typeface="맑은 고딕"/>
                <a:cs typeface="Times New Roman"/>
              </a:rPr>
              <a:t>each initialized with a random seed.</a:t>
            </a:r>
          </a:p>
          <a:p>
            <a:pPr marL="342900" indent="-342900">
              <a:buFont typeface="Calibri"/>
              <a:buChar char="-"/>
            </a:pPr>
            <a:endParaRPr lang="en-US" altLang="ko-KR" sz="2400" b="1" dirty="0">
              <a:latin typeface="Times New Roman"/>
              <a:ea typeface="맑은 고딕"/>
              <a:cs typeface="Times New Roman"/>
            </a:endParaRPr>
          </a:p>
          <a:p>
            <a:pPr marL="342900" indent="-342900">
              <a:buFont typeface="Calibri" panose="020B0604020202020204" pitchFamily="34" charset="0"/>
              <a:buChar char="-"/>
            </a:pPr>
            <a:r>
              <a:rPr lang="en-US" altLang="ko-KR" sz="2400" dirty="0">
                <a:latin typeface="Times New Roman"/>
                <a:ea typeface="맑은 고딕"/>
                <a:cs typeface="Times New Roman"/>
              </a:rPr>
              <a:t>The final prediction was determined using soft voting.</a:t>
            </a:r>
            <a:br>
              <a:rPr lang="en-US" altLang="ko-KR" sz="2400" dirty="0">
                <a:latin typeface="Times New Roman"/>
                <a:ea typeface="맑은 고딕"/>
                <a:cs typeface="Times New Roman"/>
              </a:rPr>
            </a:br>
            <a:r>
              <a:rPr lang="en-US" altLang="ko-KR" sz="2400" dirty="0">
                <a:latin typeface="Times New Roman"/>
                <a:ea typeface="맑은 고딕"/>
                <a:cs typeface="Times New Roman"/>
              </a:rPr>
              <a:t>(Soft</a:t>
            </a:r>
            <a:r>
              <a:rPr lang="ko-KR" altLang="en-US" sz="2400" dirty="0">
                <a:latin typeface="Times New Roman"/>
                <a:ea typeface="맑은 고딕"/>
                <a:cs typeface="Times New Roman"/>
              </a:rPr>
              <a:t> </a:t>
            </a:r>
            <a:r>
              <a:rPr lang="en-US" altLang="ko-KR" sz="2400" dirty="0">
                <a:latin typeface="Times New Roman"/>
                <a:ea typeface="맑은 고딕"/>
                <a:cs typeface="Times New Roman"/>
              </a:rPr>
              <a:t>voting:</a:t>
            </a:r>
            <a:r>
              <a:rPr lang="ko-KR" altLang="en-US" sz="2400" dirty="0">
                <a:latin typeface="Times New Roman"/>
                <a:ea typeface="맑은 고딕"/>
                <a:cs typeface="Times New Roman"/>
              </a:rPr>
              <a:t> </a:t>
            </a:r>
            <a:r>
              <a:rPr lang="en-US" altLang="ko-KR" sz="2400" dirty="0">
                <a:latin typeface="Times New Roman"/>
                <a:ea typeface="맑은 고딕"/>
                <a:cs typeface="Times New Roman"/>
              </a:rPr>
              <a:t>weighted</a:t>
            </a:r>
            <a:r>
              <a:rPr lang="ko-KR" altLang="en-US" sz="2400" dirty="0">
                <a:latin typeface="Times New Roman"/>
                <a:ea typeface="맑은 고딕"/>
                <a:cs typeface="Times New Roman"/>
              </a:rPr>
              <a:t> </a:t>
            </a:r>
            <a:r>
              <a:rPr lang="en-US" altLang="ko-KR" sz="2400" dirty="0">
                <a:latin typeface="Times New Roman"/>
                <a:ea typeface="맑은 고딕"/>
                <a:cs typeface="Times New Roman"/>
              </a:rPr>
              <a:t>sum</a:t>
            </a:r>
            <a:r>
              <a:rPr lang="ko-KR" altLang="en-US" sz="2400" dirty="0">
                <a:latin typeface="Times New Roman"/>
                <a:ea typeface="맑은 고딕"/>
                <a:cs typeface="Times New Roman"/>
              </a:rPr>
              <a:t> </a:t>
            </a:r>
            <a:r>
              <a:rPr lang="en-US" altLang="ko-KR" sz="2400" dirty="0">
                <a:latin typeface="Times New Roman"/>
                <a:ea typeface="맑은 고딕"/>
                <a:cs typeface="Times New Roman"/>
              </a:rPr>
              <a:t>of</a:t>
            </a:r>
            <a:r>
              <a:rPr lang="ko-KR" altLang="en-US" sz="2400" dirty="0">
                <a:latin typeface="Times New Roman"/>
                <a:ea typeface="맑은 고딕"/>
                <a:cs typeface="Times New Roman"/>
              </a:rPr>
              <a:t> </a:t>
            </a:r>
            <a:r>
              <a:rPr lang="en-US" altLang="ko-KR" sz="2400" dirty="0">
                <a:latin typeface="Times New Roman"/>
                <a:ea typeface="맑은 고딕"/>
                <a:cs typeface="Times New Roman"/>
              </a:rPr>
              <a:t>the predicted probabilities of each</a:t>
            </a:r>
            <a:r>
              <a:rPr lang="ko-KR" altLang="en-US" sz="2400" dirty="0">
                <a:latin typeface="Times New Roman"/>
                <a:ea typeface="맑은 고딕"/>
                <a:cs typeface="Times New Roman"/>
              </a:rPr>
              <a:t> </a:t>
            </a:r>
            <a:r>
              <a:rPr lang="en-US" altLang="ko-KR" sz="2400" dirty="0">
                <a:latin typeface="Times New Roman"/>
                <a:ea typeface="맑은 고딕"/>
                <a:cs typeface="Times New Roman"/>
              </a:rPr>
              <a:t>model)</a:t>
            </a:r>
            <a:endParaRPr lang="ko-KR" altLang="en-US" sz="2400" dirty="0">
              <a:latin typeface="Times New Roman"/>
              <a:ea typeface="맑은 고딕"/>
              <a:cs typeface="Times New Roman"/>
            </a:endParaRP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6340C931-884E-6D2D-AEDD-D4F88DE0186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0503" r="1414"/>
          <a:stretch>
            <a:fillRect/>
          </a:stretch>
        </p:blipFill>
        <p:spPr>
          <a:xfrm>
            <a:off x="411435" y="1468170"/>
            <a:ext cx="4034442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1416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30874A-31B5-8D25-E4A8-5F62B1C4CF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DE8C507-2EA7-1274-64D2-3E914681E4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2010" y="2014538"/>
            <a:ext cx="10515600" cy="1318577"/>
          </a:xfrm>
        </p:spPr>
        <p:txBody>
          <a:bodyPr/>
          <a:lstStyle/>
          <a:p>
            <a:pPr algn="ctr"/>
            <a:r>
              <a:rPr lang="ko-KR" altLang="en-US" b="1" dirty="0" err="1">
                <a:latin typeface="Times New Roman"/>
                <a:ea typeface="맑은 고딕"/>
                <a:cs typeface="Times New Roman"/>
              </a:rPr>
              <a:t>Model</a:t>
            </a:r>
            <a:r>
              <a:rPr lang="ko-KR" altLang="en-US" b="1" dirty="0">
                <a:latin typeface="Times New Roman"/>
                <a:ea typeface="맑은 고딕"/>
                <a:cs typeface="Times New Roman"/>
              </a:rPr>
              <a:t> </a:t>
            </a:r>
            <a:r>
              <a:rPr lang="ko-KR" altLang="en-US" b="1" dirty="0" err="1">
                <a:latin typeface="Times New Roman"/>
                <a:ea typeface="맑은 고딕"/>
                <a:cs typeface="Times New Roman"/>
              </a:rPr>
              <a:t>evaluation</a:t>
            </a:r>
            <a:endParaRPr lang="ko-KR" dirty="0" err="1"/>
          </a:p>
        </p:txBody>
      </p:sp>
    </p:spTree>
    <p:extLst>
      <p:ext uri="{BB962C8B-B14F-4D97-AF65-F5344CB8AC3E}">
        <p14:creationId xmlns:p14="http://schemas.microsoft.com/office/powerpoint/2010/main" val="41551239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76962E0B-44DE-E90F-4408-8D8263314C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b="1" err="1">
                <a:latin typeface="Times New Roman"/>
                <a:ea typeface="맑은 고딕"/>
                <a:cs typeface="Times New Roman"/>
              </a:rPr>
              <a:t>Experimental</a:t>
            </a:r>
            <a:r>
              <a:rPr lang="ko-KR" altLang="en-US" b="1" dirty="0">
                <a:latin typeface="Times New Roman"/>
                <a:ea typeface="맑은 고딕"/>
                <a:cs typeface="Times New Roman"/>
              </a:rPr>
              <a:t> </a:t>
            </a:r>
            <a:r>
              <a:rPr lang="ko-KR" altLang="en-US" b="1" err="1">
                <a:latin typeface="Times New Roman"/>
                <a:ea typeface="맑은 고딕"/>
                <a:cs typeface="Times New Roman"/>
              </a:rPr>
              <a:t>setup</a:t>
            </a:r>
            <a:endParaRPr lang="ko-KR" altLang="en-US" b="1">
              <a:latin typeface="Times New Roman"/>
              <a:ea typeface="맑은 고딕"/>
              <a:cs typeface="Times New Roman"/>
            </a:endParaRP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653BCF0E-6327-9F39-F30F-28F2BE04EC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altLang="ko-KR" sz="2400" b="1" dirty="0" err="1">
                <a:latin typeface="Times New Roman"/>
                <a:ea typeface="Malgun Gothic"/>
                <a:cs typeface="Times New Roman"/>
              </a:rPr>
              <a:t>Goal</a:t>
            </a:r>
            <a:endParaRPr lang="ko-KR" altLang="en-US" dirty="0" err="1">
              <a:latin typeface="Times New Roman"/>
              <a:ea typeface="맑은 고딕" panose="020B0503020000020004" pitchFamily="34" charset="-127"/>
              <a:cs typeface="Times New Roman"/>
            </a:endParaRPr>
          </a:p>
          <a:p>
            <a:pPr marL="0" indent="0">
              <a:buNone/>
            </a:pPr>
            <a:r>
              <a:rPr lang="en-US" altLang="ko-KR" sz="2400" dirty="0">
                <a:latin typeface="Times New Roman"/>
                <a:ea typeface="Malgun Gothic"/>
                <a:cs typeface="Times New Roman"/>
              </a:rPr>
              <a:t> To</a:t>
            </a:r>
            <a:r>
              <a:rPr lang="ko-KR" sz="2400" dirty="0">
                <a:latin typeface="Times New Roman"/>
                <a:ea typeface="Malgun Gothic"/>
                <a:cs typeface="Times New Roman"/>
              </a:rPr>
              <a:t> </a:t>
            </a:r>
            <a:r>
              <a:rPr lang="ko-KR" sz="2400" dirty="0" err="1">
                <a:latin typeface="Times New Roman"/>
                <a:ea typeface="Malgun Gothic"/>
                <a:cs typeface="Times New Roman"/>
              </a:rPr>
              <a:t>address</a:t>
            </a:r>
            <a:r>
              <a:rPr lang="ko-KR" sz="2400" dirty="0">
                <a:latin typeface="Times New Roman"/>
                <a:ea typeface="Malgun Gothic"/>
                <a:cs typeface="Times New Roman"/>
              </a:rPr>
              <a:t> </a:t>
            </a:r>
            <a:r>
              <a:rPr lang="ko-KR" sz="2400" dirty="0" err="1">
                <a:latin typeface="Times New Roman"/>
                <a:ea typeface="Malgun Gothic"/>
                <a:cs typeface="Times New Roman"/>
              </a:rPr>
              <a:t>severe</a:t>
            </a:r>
            <a:r>
              <a:rPr lang="ko-KR" sz="2400" dirty="0">
                <a:latin typeface="Times New Roman"/>
                <a:ea typeface="Malgun Gothic"/>
                <a:cs typeface="Times New Roman"/>
              </a:rPr>
              <a:t> </a:t>
            </a:r>
            <a:r>
              <a:rPr lang="ko-KR" sz="2400" dirty="0" err="1">
                <a:latin typeface="Times New Roman"/>
                <a:ea typeface="Malgun Gothic"/>
                <a:cs typeface="Times New Roman"/>
              </a:rPr>
              <a:t>data</a:t>
            </a:r>
            <a:r>
              <a:rPr lang="ko-KR" sz="2400" dirty="0">
                <a:latin typeface="Times New Roman"/>
                <a:ea typeface="Malgun Gothic"/>
                <a:cs typeface="Times New Roman"/>
              </a:rPr>
              <a:t> </a:t>
            </a:r>
            <a:r>
              <a:rPr lang="ko-KR" sz="2400" dirty="0" err="1">
                <a:latin typeface="Times New Roman"/>
                <a:ea typeface="Malgun Gothic"/>
                <a:cs typeface="Times New Roman"/>
              </a:rPr>
              <a:t>imbalance</a:t>
            </a:r>
            <a:r>
              <a:rPr lang="ko-KR" sz="2400" dirty="0">
                <a:latin typeface="Times New Roman"/>
                <a:ea typeface="Malgun Gothic"/>
                <a:cs typeface="Times New Roman"/>
              </a:rPr>
              <a:t> and </a:t>
            </a:r>
            <a:r>
              <a:rPr lang="ko-KR" sz="2400" dirty="0" err="1">
                <a:latin typeface="Times New Roman"/>
                <a:ea typeface="Malgun Gothic"/>
                <a:cs typeface="Times New Roman"/>
              </a:rPr>
              <a:t>ensure</a:t>
            </a:r>
            <a:r>
              <a:rPr lang="ko-KR" sz="2400" dirty="0">
                <a:latin typeface="Times New Roman"/>
                <a:ea typeface="Malgun Gothic"/>
                <a:cs typeface="Times New Roman"/>
              </a:rPr>
              <a:t> </a:t>
            </a:r>
            <a:r>
              <a:rPr lang="ko-KR" sz="2400" dirty="0" err="1">
                <a:latin typeface="Times New Roman"/>
                <a:ea typeface="Malgun Gothic"/>
                <a:cs typeface="Times New Roman"/>
              </a:rPr>
              <a:t>reliable</a:t>
            </a:r>
            <a:r>
              <a:rPr lang="ko-KR" sz="2400" dirty="0">
                <a:latin typeface="Times New Roman"/>
                <a:ea typeface="Malgun Gothic"/>
                <a:cs typeface="Times New Roman"/>
              </a:rPr>
              <a:t> </a:t>
            </a:r>
            <a:r>
              <a:rPr lang="ko-KR" sz="2400" dirty="0" err="1">
                <a:latin typeface="Times New Roman"/>
                <a:ea typeface="Malgun Gothic"/>
                <a:cs typeface="Times New Roman"/>
              </a:rPr>
              <a:t>validation</a:t>
            </a:r>
            <a:endParaRPr lang="ko-KR" altLang="en-US" dirty="0">
              <a:latin typeface="Times New Roman"/>
              <a:ea typeface="맑은 고딕"/>
              <a:cs typeface="Times New Roman"/>
            </a:endParaRPr>
          </a:p>
          <a:p>
            <a:pPr marL="0" indent="0">
              <a:buNone/>
            </a:pPr>
            <a:endParaRPr lang="ko-KR" sz="2400" dirty="0">
              <a:latin typeface="Times New Roman"/>
              <a:ea typeface="맑은 고딕"/>
              <a:cs typeface="Arial"/>
            </a:endParaRPr>
          </a:p>
          <a:p>
            <a:pPr marL="0" indent="0">
              <a:buNone/>
            </a:pPr>
            <a:r>
              <a:rPr lang="ko-KR" sz="2400" b="1" dirty="0" err="1">
                <a:latin typeface="Times New Roman"/>
                <a:ea typeface="Malgun Gothic"/>
                <a:cs typeface="Times New Roman"/>
              </a:rPr>
              <a:t>Dataset</a:t>
            </a:r>
            <a:endParaRPr lang="ko-KR" dirty="0">
              <a:latin typeface="Times New Roman"/>
              <a:ea typeface="맑은 고딕" panose="020B0503020000020004" pitchFamily="34" charset="-127"/>
              <a:cs typeface="Times New Roman"/>
            </a:endParaRPr>
          </a:p>
          <a:p>
            <a:pPr marL="0" indent="0">
              <a:buNone/>
            </a:pPr>
            <a:r>
              <a:rPr lang="ko-KR" sz="2400" dirty="0">
                <a:latin typeface="Times New Roman"/>
                <a:ea typeface="Malgun Gothic"/>
                <a:cs typeface="Times New Roman"/>
              </a:rPr>
              <a:t> </a:t>
            </a:r>
            <a:r>
              <a:rPr lang="ko-KR" altLang="en-US" sz="2400" dirty="0">
                <a:latin typeface="Times New Roman"/>
                <a:ea typeface="Malgun Gothic"/>
                <a:cs typeface="Times New Roman"/>
              </a:rPr>
              <a:t> </a:t>
            </a:r>
            <a:r>
              <a:rPr lang="ko-KR" sz="2400" dirty="0">
                <a:latin typeface="Times New Roman"/>
                <a:ea typeface="Malgun Gothic"/>
                <a:cs typeface="Times New Roman"/>
              </a:rPr>
              <a:t>6157 CT </a:t>
            </a:r>
            <a:r>
              <a:rPr lang="ko-KR" sz="2400" dirty="0" err="1">
                <a:latin typeface="Times New Roman"/>
                <a:ea typeface="Malgun Gothic"/>
                <a:cs typeface="Times New Roman"/>
              </a:rPr>
              <a:t>patches</a:t>
            </a:r>
            <a:r>
              <a:rPr lang="en-US" altLang="ko-KR" sz="2400" dirty="0">
                <a:latin typeface="Times New Roman"/>
                <a:ea typeface="Malgun Gothic"/>
                <a:cs typeface="Times New Roman"/>
              </a:rPr>
              <a:t> with</a:t>
            </a:r>
            <a:r>
              <a:rPr lang="ko-KR" sz="2400" dirty="0">
                <a:latin typeface="Times New Roman"/>
                <a:ea typeface="Malgun Gothic"/>
                <a:cs typeface="Times New Roman"/>
              </a:rPr>
              <a:t> 554 </a:t>
            </a:r>
            <a:r>
              <a:rPr lang="ko-KR" sz="2400" dirty="0" err="1">
                <a:latin typeface="Times New Roman"/>
                <a:ea typeface="Malgun Gothic"/>
                <a:cs typeface="Times New Roman"/>
              </a:rPr>
              <a:t>malignant</a:t>
            </a:r>
            <a:r>
              <a:rPr lang="ko-KR" sz="2400" dirty="0">
                <a:latin typeface="Times New Roman"/>
                <a:ea typeface="Malgun Gothic"/>
                <a:cs typeface="Times New Roman"/>
              </a:rPr>
              <a:t> </a:t>
            </a:r>
            <a:r>
              <a:rPr lang="ko-KR" sz="2400" dirty="0" err="1">
                <a:latin typeface="Times New Roman"/>
                <a:ea typeface="Malgun Gothic"/>
                <a:cs typeface="Times New Roman"/>
              </a:rPr>
              <a:t>from</a:t>
            </a:r>
            <a:r>
              <a:rPr lang="ko-KR" sz="2400" dirty="0">
                <a:latin typeface="Times New Roman"/>
                <a:ea typeface="Malgun Gothic"/>
                <a:cs typeface="Times New Roman"/>
              </a:rPr>
              <a:t> </a:t>
            </a:r>
            <a:r>
              <a:rPr lang="ko-KR" sz="2400" dirty="0" err="1">
                <a:latin typeface="Times New Roman"/>
                <a:ea typeface="Malgun Gothic"/>
                <a:cs typeface="Times New Roman"/>
              </a:rPr>
              <a:t>the</a:t>
            </a:r>
            <a:r>
              <a:rPr lang="ko-KR" sz="2400" dirty="0">
                <a:latin typeface="Times New Roman"/>
                <a:ea typeface="Malgun Gothic"/>
                <a:cs typeface="Times New Roman"/>
              </a:rPr>
              <a:t> LUNA25 </a:t>
            </a:r>
            <a:r>
              <a:rPr lang="ko-KR" sz="2400" dirty="0" err="1">
                <a:latin typeface="Times New Roman"/>
                <a:ea typeface="Malgun Gothic"/>
                <a:cs typeface="Times New Roman"/>
              </a:rPr>
              <a:t>challenges</a:t>
            </a:r>
            <a:r>
              <a:rPr lang="ko-KR" sz="2400" dirty="0">
                <a:latin typeface="Times New Roman"/>
                <a:ea typeface="Malgun Gothic"/>
                <a:cs typeface="Times New Roman"/>
              </a:rPr>
              <a:t> </a:t>
            </a:r>
            <a:endParaRPr lang="ko-KR" dirty="0">
              <a:latin typeface="Times New Roman"/>
              <a:ea typeface="맑은 고딕" panose="020B0503020000020004" pitchFamily="34" charset="-127"/>
              <a:cs typeface="Times New Roman"/>
            </a:endParaRPr>
          </a:p>
          <a:p>
            <a:pPr marL="0" indent="0">
              <a:buNone/>
            </a:pPr>
            <a:r>
              <a:rPr lang="ko-KR" altLang="en-US" sz="2400" dirty="0">
                <a:latin typeface="Times New Roman"/>
                <a:ea typeface="Malgun Gothic"/>
                <a:cs typeface="Times New Roman"/>
              </a:rPr>
              <a:t> </a:t>
            </a:r>
            <a:r>
              <a:rPr lang="ko-KR" sz="2400" dirty="0">
                <a:latin typeface="Times New Roman"/>
                <a:ea typeface="Malgun Gothic"/>
                <a:cs typeface="Times New Roman"/>
              </a:rPr>
              <a:t>(</a:t>
            </a:r>
            <a:r>
              <a:rPr lang="ko-KR" sz="2400" dirty="0" err="1">
                <a:latin typeface="Times New Roman"/>
                <a:ea typeface="Malgun Gothic"/>
                <a:cs typeface="Times New Roman"/>
              </a:rPr>
              <a:t>excluding</a:t>
            </a:r>
            <a:r>
              <a:rPr lang="ko-KR" sz="2400" dirty="0">
                <a:latin typeface="Times New Roman"/>
                <a:ea typeface="Malgun Gothic"/>
                <a:cs typeface="Times New Roman"/>
              </a:rPr>
              <a:t> 6 </a:t>
            </a:r>
            <a:r>
              <a:rPr lang="ko-KR" sz="2400" dirty="0" err="1">
                <a:latin typeface="Times New Roman"/>
                <a:ea typeface="Malgun Gothic"/>
                <a:cs typeface="Times New Roman"/>
              </a:rPr>
              <a:t>samples</a:t>
            </a:r>
            <a:r>
              <a:rPr lang="ko-KR" sz="2400" dirty="0">
                <a:latin typeface="Times New Roman"/>
                <a:ea typeface="Malgun Gothic"/>
                <a:cs typeface="Times New Roman"/>
              </a:rPr>
              <a:t> </a:t>
            </a:r>
            <a:r>
              <a:rPr lang="ko-KR" sz="2400" dirty="0" err="1">
                <a:latin typeface="Times New Roman"/>
                <a:ea typeface="Malgun Gothic"/>
                <a:cs typeface="Times New Roman"/>
              </a:rPr>
              <a:t>without</a:t>
            </a:r>
            <a:r>
              <a:rPr lang="ko-KR" sz="2400" dirty="0">
                <a:latin typeface="Times New Roman"/>
                <a:ea typeface="Malgun Gothic"/>
                <a:cs typeface="Times New Roman"/>
              </a:rPr>
              <a:t> </a:t>
            </a:r>
            <a:r>
              <a:rPr lang="ko-KR" sz="2400" dirty="0" err="1">
                <a:latin typeface="Times New Roman"/>
                <a:ea typeface="Malgun Gothic"/>
                <a:cs typeface="Times New Roman"/>
              </a:rPr>
              <a:t>masks</a:t>
            </a:r>
            <a:r>
              <a:rPr lang="ko-KR" sz="2400" dirty="0">
                <a:latin typeface="Times New Roman"/>
                <a:ea typeface="Malgun Gothic"/>
                <a:cs typeface="Times New Roman"/>
              </a:rPr>
              <a:t>)</a:t>
            </a:r>
            <a:endParaRPr lang="ko-KR" dirty="0">
              <a:latin typeface="Times New Roman"/>
              <a:ea typeface="맑은 고딕"/>
              <a:cs typeface="Times New Roman"/>
            </a:endParaRPr>
          </a:p>
          <a:p>
            <a:endParaRPr lang="ko-KR" altLang="en-US" dirty="0">
              <a:latin typeface="Times New Roman"/>
              <a:ea typeface="맑은 고딕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2693394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47FC8D-18E0-E19E-5A5E-B7DB58B8B7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ED92991-49AA-CEC2-8C33-1B31D85A64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b="1" dirty="0">
                <a:latin typeface="Times New Roman"/>
                <a:ea typeface="맑은 고딕"/>
                <a:cs typeface="Times New Roman"/>
              </a:rPr>
              <a:t>Splitting method</a:t>
            </a:r>
            <a:endParaRPr lang="ko-KR" altLang="en-US" b="1" dirty="0">
              <a:latin typeface="Times New Roman"/>
              <a:ea typeface="맑은 고딕"/>
              <a:cs typeface="Times New Roman"/>
            </a:endParaRPr>
          </a:p>
        </p:txBody>
      </p:sp>
      <p:sp>
        <p:nvSpPr>
          <p:cNvPr id="8" name="Rounded Rectangle 2">
            <a:extLst>
              <a:ext uri="{FF2B5EF4-FFF2-40B4-BE49-F238E27FC236}">
                <a16:creationId xmlns:a16="http://schemas.microsoft.com/office/drawing/2014/main" id="{DAF6B8E4-991B-3F95-3352-6AAE51031BA3}"/>
              </a:ext>
            </a:extLst>
          </p:cNvPr>
          <p:cNvSpPr/>
          <p:nvPr/>
        </p:nvSpPr>
        <p:spPr>
          <a:xfrm>
            <a:off x="840565" y="1605976"/>
            <a:ext cx="2728592" cy="2046848"/>
          </a:xfrm>
          <a:prstGeom prst="roundRect">
            <a:avLst/>
          </a:prstGeom>
          <a:solidFill>
            <a:srgbClr val="FFFFFF"/>
          </a:solidFill>
          <a:ln w="25400">
            <a:solidFill>
              <a:srgbClr val="3C3C3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D9687A5-369A-DB5C-B696-4E6938D6B47E}"/>
              </a:ext>
            </a:extLst>
          </p:cNvPr>
          <p:cNvSpPr txBox="1"/>
          <p:nvPr/>
        </p:nvSpPr>
        <p:spPr>
          <a:xfrm>
            <a:off x="1005990" y="1739972"/>
            <a:ext cx="298565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1600" dirty="0">
                <a:latin typeface="Times New Roman"/>
                <a:ea typeface="맑은 고딕"/>
                <a:cs typeface="Times New Roman"/>
              </a:rPr>
              <a:t>All 554 malignant samples</a:t>
            </a:r>
          </a:p>
          <a:p>
            <a:r>
              <a:rPr lang="en-US" altLang="ko-KR" sz="1600" dirty="0">
                <a:latin typeface="Times New Roman"/>
                <a:ea typeface="맑은 고딕"/>
                <a:cs typeface="Times New Roman"/>
              </a:rPr>
              <a:t> + 554 benign samples </a:t>
            </a:r>
            <a:endParaRPr lang="ko-KR" altLang="en-US" sz="1600" dirty="0">
              <a:ea typeface="맑은 고딕"/>
              <a:cs typeface="Times New Roman"/>
            </a:endParaRPr>
          </a:p>
        </p:txBody>
      </p:sp>
      <p:sp>
        <p:nvSpPr>
          <p:cNvPr id="10" name="Oval 4">
            <a:extLst>
              <a:ext uri="{FF2B5EF4-FFF2-40B4-BE49-F238E27FC236}">
                <a16:creationId xmlns:a16="http://schemas.microsoft.com/office/drawing/2014/main" id="{685C7119-5CB6-433A-D854-473F4EBEA479}"/>
              </a:ext>
            </a:extLst>
          </p:cNvPr>
          <p:cNvSpPr/>
          <p:nvPr/>
        </p:nvSpPr>
        <p:spPr>
          <a:xfrm flipH="1" flipV="1">
            <a:off x="1164990" y="2417280"/>
            <a:ext cx="165565" cy="159362"/>
          </a:xfrm>
          <a:prstGeom prst="ellipse">
            <a:avLst/>
          </a:prstGeom>
          <a:solidFill>
            <a:srgbClr val="E74C3C"/>
          </a:solidFill>
          <a:ln w="15240">
            <a:solidFill>
              <a:srgbClr val="3C3C3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1" name="Oval 15">
            <a:extLst>
              <a:ext uri="{FF2B5EF4-FFF2-40B4-BE49-F238E27FC236}">
                <a16:creationId xmlns:a16="http://schemas.microsoft.com/office/drawing/2014/main" id="{E94C6162-C42C-EA6C-E598-C05F2BCEB63E}"/>
              </a:ext>
            </a:extLst>
          </p:cNvPr>
          <p:cNvSpPr/>
          <p:nvPr/>
        </p:nvSpPr>
        <p:spPr>
          <a:xfrm flipH="1" flipV="1">
            <a:off x="1164990" y="3053190"/>
            <a:ext cx="165565" cy="159362"/>
          </a:xfrm>
          <a:prstGeom prst="ellipse">
            <a:avLst/>
          </a:prstGeom>
          <a:solidFill>
            <a:srgbClr val="4285F4"/>
          </a:solidFill>
          <a:ln w="15240">
            <a:solidFill>
              <a:srgbClr val="3C3C3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3" name="Oval 15">
            <a:extLst>
              <a:ext uri="{FF2B5EF4-FFF2-40B4-BE49-F238E27FC236}">
                <a16:creationId xmlns:a16="http://schemas.microsoft.com/office/drawing/2014/main" id="{B77A17B7-8CDB-1989-2E35-02E879F8CCE5}"/>
              </a:ext>
            </a:extLst>
          </p:cNvPr>
          <p:cNvSpPr/>
          <p:nvPr/>
        </p:nvSpPr>
        <p:spPr>
          <a:xfrm flipH="1" flipV="1">
            <a:off x="1251812" y="3344057"/>
            <a:ext cx="165565" cy="159362"/>
          </a:xfrm>
          <a:prstGeom prst="ellipse">
            <a:avLst/>
          </a:prstGeom>
          <a:solidFill>
            <a:srgbClr val="4285F4"/>
          </a:solidFill>
          <a:ln w="15240">
            <a:solidFill>
              <a:srgbClr val="3C3C3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4" name="Oval 15">
            <a:extLst>
              <a:ext uri="{FF2B5EF4-FFF2-40B4-BE49-F238E27FC236}">
                <a16:creationId xmlns:a16="http://schemas.microsoft.com/office/drawing/2014/main" id="{FA90561E-795D-FF8A-B8B4-7C1BA84CAA9E}"/>
              </a:ext>
            </a:extLst>
          </p:cNvPr>
          <p:cNvSpPr/>
          <p:nvPr/>
        </p:nvSpPr>
        <p:spPr>
          <a:xfrm flipH="1" flipV="1">
            <a:off x="1606719" y="3035022"/>
            <a:ext cx="165565" cy="159362"/>
          </a:xfrm>
          <a:prstGeom prst="ellipse">
            <a:avLst/>
          </a:prstGeom>
          <a:solidFill>
            <a:srgbClr val="4285F4"/>
          </a:solidFill>
          <a:ln w="15240">
            <a:solidFill>
              <a:srgbClr val="3C3C3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5" name="Oval 15">
            <a:extLst>
              <a:ext uri="{FF2B5EF4-FFF2-40B4-BE49-F238E27FC236}">
                <a16:creationId xmlns:a16="http://schemas.microsoft.com/office/drawing/2014/main" id="{BAF28917-073E-EA40-E3B1-27732DCF1CB8}"/>
              </a:ext>
            </a:extLst>
          </p:cNvPr>
          <p:cNvSpPr/>
          <p:nvPr/>
        </p:nvSpPr>
        <p:spPr>
          <a:xfrm flipH="1" flipV="1">
            <a:off x="2120259" y="3305887"/>
            <a:ext cx="165565" cy="159362"/>
          </a:xfrm>
          <a:prstGeom prst="ellipse">
            <a:avLst/>
          </a:prstGeom>
          <a:solidFill>
            <a:srgbClr val="4285F4"/>
          </a:solidFill>
          <a:ln w="15240">
            <a:solidFill>
              <a:srgbClr val="3C3C3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6" name="Oval 15">
            <a:extLst>
              <a:ext uri="{FF2B5EF4-FFF2-40B4-BE49-F238E27FC236}">
                <a16:creationId xmlns:a16="http://schemas.microsoft.com/office/drawing/2014/main" id="{EF140F8A-4358-768D-19C2-537478BBC91D}"/>
              </a:ext>
            </a:extLst>
          </p:cNvPr>
          <p:cNvSpPr/>
          <p:nvPr/>
        </p:nvSpPr>
        <p:spPr>
          <a:xfrm flipH="1" flipV="1">
            <a:off x="1775744" y="3326787"/>
            <a:ext cx="165565" cy="159362"/>
          </a:xfrm>
          <a:prstGeom prst="ellipse">
            <a:avLst/>
          </a:prstGeom>
          <a:solidFill>
            <a:srgbClr val="4285F4"/>
          </a:solidFill>
          <a:ln w="15240">
            <a:solidFill>
              <a:srgbClr val="3C3C3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7" name="Oval 15">
            <a:extLst>
              <a:ext uri="{FF2B5EF4-FFF2-40B4-BE49-F238E27FC236}">
                <a16:creationId xmlns:a16="http://schemas.microsoft.com/office/drawing/2014/main" id="{70894BF5-9525-D2BC-630F-5C57A53FD1B6}"/>
              </a:ext>
            </a:extLst>
          </p:cNvPr>
          <p:cNvSpPr/>
          <p:nvPr/>
        </p:nvSpPr>
        <p:spPr>
          <a:xfrm flipH="1" flipV="1">
            <a:off x="2048448" y="3061301"/>
            <a:ext cx="165565" cy="159362"/>
          </a:xfrm>
          <a:prstGeom prst="ellipse">
            <a:avLst/>
          </a:prstGeom>
          <a:solidFill>
            <a:srgbClr val="4285F4"/>
          </a:solidFill>
          <a:ln w="15240">
            <a:solidFill>
              <a:srgbClr val="3C3C3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8" name="Oval 4">
            <a:extLst>
              <a:ext uri="{FF2B5EF4-FFF2-40B4-BE49-F238E27FC236}">
                <a16:creationId xmlns:a16="http://schemas.microsoft.com/office/drawing/2014/main" id="{1480333B-EF17-A09F-1337-5A128895FD0F}"/>
              </a:ext>
            </a:extLst>
          </p:cNvPr>
          <p:cNvSpPr/>
          <p:nvPr/>
        </p:nvSpPr>
        <p:spPr>
          <a:xfrm flipH="1" flipV="1">
            <a:off x="1355723" y="2745808"/>
            <a:ext cx="165565" cy="159362"/>
          </a:xfrm>
          <a:prstGeom prst="ellipse">
            <a:avLst/>
          </a:prstGeom>
          <a:solidFill>
            <a:srgbClr val="E74C3C"/>
          </a:solidFill>
          <a:ln w="15240">
            <a:solidFill>
              <a:srgbClr val="3C3C3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9" name="Oval 4">
            <a:extLst>
              <a:ext uri="{FF2B5EF4-FFF2-40B4-BE49-F238E27FC236}">
                <a16:creationId xmlns:a16="http://schemas.microsoft.com/office/drawing/2014/main" id="{77D3AE41-2D62-29F8-BF31-A448B42A6C43}"/>
              </a:ext>
            </a:extLst>
          </p:cNvPr>
          <p:cNvSpPr/>
          <p:nvPr/>
        </p:nvSpPr>
        <p:spPr>
          <a:xfrm flipH="1" flipV="1">
            <a:off x="1606719" y="2462025"/>
            <a:ext cx="165565" cy="159362"/>
          </a:xfrm>
          <a:prstGeom prst="ellipse">
            <a:avLst/>
          </a:prstGeom>
          <a:solidFill>
            <a:srgbClr val="E74C3C"/>
          </a:solidFill>
          <a:ln w="15240">
            <a:solidFill>
              <a:srgbClr val="3C3C3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0" name="Oval 4">
            <a:extLst>
              <a:ext uri="{FF2B5EF4-FFF2-40B4-BE49-F238E27FC236}">
                <a16:creationId xmlns:a16="http://schemas.microsoft.com/office/drawing/2014/main" id="{4C868F83-6157-22C3-08D2-E7DC59AE095C}"/>
              </a:ext>
            </a:extLst>
          </p:cNvPr>
          <p:cNvSpPr/>
          <p:nvPr/>
        </p:nvSpPr>
        <p:spPr>
          <a:xfrm flipH="1" flipV="1">
            <a:off x="2215281" y="2651432"/>
            <a:ext cx="165565" cy="159362"/>
          </a:xfrm>
          <a:prstGeom prst="ellipse">
            <a:avLst/>
          </a:prstGeom>
          <a:solidFill>
            <a:srgbClr val="E74C3C"/>
          </a:solidFill>
          <a:ln w="15240">
            <a:solidFill>
              <a:srgbClr val="3C3C3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1" name="Oval 4">
            <a:extLst>
              <a:ext uri="{FF2B5EF4-FFF2-40B4-BE49-F238E27FC236}">
                <a16:creationId xmlns:a16="http://schemas.microsoft.com/office/drawing/2014/main" id="{1551D5C8-FC2C-D68B-2B18-BA957917EBF5}"/>
              </a:ext>
            </a:extLst>
          </p:cNvPr>
          <p:cNvSpPr/>
          <p:nvPr/>
        </p:nvSpPr>
        <p:spPr>
          <a:xfrm flipH="1" flipV="1">
            <a:off x="2046369" y="2417280"/>
            <a:ext cx="165565" cy="159362"/>
          </a:xfrm>
          <a:prstGeom prst="ellipse">
            <a:avLst/>
          </a:prstGeom>
          <a:solidFill>
            <a:srgbClr val="E74C3C"/>
          </a:solidFill>
          <a:ln w="15240">
            <a:solidFill>
              <a:srgbClr val="3C3C3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2" name="Oval 4">
            <a:extLst>
              <a:ext uri="{FF2B5EF4-FFF2-40B4-BE49-F238E27FC236}">
                <a16:creationId xmlns:a16="http://schemas.microsoft.com/office/drawing/2014/main" id="{EB124725-8040-8F4F-71D9-88229FFFF9DD}"/>
              </a:ext>
            </a:extLst>
          </p:cNvPr>
          <p:cNvSpPr/>
          <p:nvPr/>
        </p:nvSpPr>
        <p:spPr>
          <a:xfrm flipH="1" flipV="1">
            <a:off x="1823084" y="2745596"/>
            <a:ext cx="165565" cy="159362"/>
          </a:xfrm>
          <a:prstGeom prst="ellipse">
            <a:avLst/>
          </a:prstGeom>
          <a:solidFill>
            <a:srgbClr val="E74C3C"/>
          </a:solidFill>
          <a:ln w="15240">
            <a:solidFill>
              <a:srgbClr val="3C3C3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3" name="Rounded Rectangle 2">
            <a:extLst>
              <a:ext uri="{FF2B5EF4-FFF2-40B4-BE49-F238E27FC236}">
                <a16:creationId xmlns:a16="http://schemas.microsoft.com/office/drawing/2014/main" id="{D96B558B-D218-A38B-5071-0514610C73B4}"/>
              </a:ext>
            </a:extLst>
          </p:cNvPr>
          <p:cNvSpPr/>
          <p:nvPr/>
        </p:nvSpPr>
        <p:spPr>
          <a:xfrm>
            <a:off x="4570039" y="1474680"/>
            <a:ext cx="3400943" cy="1818693"/>
          </a:xfrm>
          <a:prstGeom prst="roundRect">
            <a:avLst/>
          </a:prstGeom>
          <a:solidFill>
            <a:srgbClr val="FFFFFF"/>
          </a:solidFill>
          <a:ln w="25400">
            <a:solidFill>
              <a:srgbClr val="3C3C3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D5E2886-9D57-5762-4D79-8FED9DBBAB2D}"/>
              </a:ext>
            </a:extLst>
          </p:cNvPr>
          <p:cNvSpPr txBox="1"/>
          <p:nvPr/>
        </p:nvSpPr>
        <p:spPr>
          <a:xfrm>
            <a:off x="4916412" y="1564365"/>
            <a:ext cx="354330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1600" dirty="0">
                <a:latin typeface="Times New Roman"/>
                <a:ea typeface="맑은 고딕"/>
                <a:cs typeface="Times New Roman"/>
              </a:rPr>
              <a:t>The remaining benign samples</a:t>
            </a:r>
            <a:endParaRPr lang="ko-KR" altLang="ko-KR" sz="1600" dirty="0"/>
          </a:p>
        </p:txBody>
      </p:sp>
      <p:sp>
        <p:nvSpPr>
          <p:cNvPr id="64" name="Oval 15">
            <a:extLst>
              <a:ext uri="{FF2B5EF4-FFF2-40B4-BE49-F238E27FC236}">
                <a16:creationId xmlns:a16="http://schemas.microsoft.com/office/drawing/2014/main" id="{0494646F-27F0-2F17-5ADC-62DAB5F2CE5C}"/>
              </a:ext>
            </a:extLst>
          </p:cNvPr>
          <p:cNvSpPr/>
          <p:nvPr/>
        </p:nvSpPr>
        <p:spPr>
          <a:xfrm flipH="1" flipV="1">
            <a:off x="4825593" y="1974400"/>
            <a:ext cx="165565" cy="159362"/>
          </a:xfrm>
          <a:prstGeom prst="ellipse">
            <a:avLst/>
          </a:prstGeom>
          <a:solidFill>
            <a:srgbClr val="4285F4"/>
          </a:solidFill>
          <a:ln w="15240">
            <a:solidFill>
              <a:srgbClr val="3C3C3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65" name="Oval 15">
            <a:extLst>
              <a:ext uri="{FF2B5EF4-FFF2-40B4-BE49-F238E27FC236}">
                <a16:creationId xmlns:a16="http://schemas.microsoft.com/office/drawing/2014/main" id="{84F54652-7C84-AE7A-FA88-3C6EE832383E}"/>
              </a:ext>
            </a:extLst>
          </p:cNvPr>
          <p:cNvSpPr/>
          <p:nvPr/>
        </p:nvSpPr>
        <p:spPr>
          <a:xfrm flipH="1" flipV="1">
            <a:off x="4912415" y="2295844"/>
            <a:ext cx="165565" cy="159362"/>
          </a:xfrm>
          <a:prstGeom prst="ellipse">
            <a:avLst/>
          </a:prstGeom>
          <a:solidFill>
            <a:srgbClr val="4285F4"/>
          </a:solidFill>
          <a:ln w="15240">
            <a:solidFill>
              <a:srgbClr val="3C3C3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66" name="Oval 15">
            <a:extLst>
              <a:ext uri="{FF2B5EF4-FFF2-40B4-BE49-F238E27FC236}">
                <a16:creationId xmlns:a16="http://schemas.microsoft.com/office/drawing/2014/main" id="{EC953FB0-914D-679B-BFB9-1AB463D80389}"/>
              </a:ext>
            </a:extLst>
          </p:cNvPr>
          <p:cNvSpPr/>
          <p:nvPr/>
        </p:nvSpPr>
        <p:spPr>
          <a:xfrm flipH="1" flipV="1">
            <a:off x="5215566" y="1999362"/>
            <a:ext cx="165565" cy="159362"/>
          </a:xfrm>
          <a:prstGeom prst="ellipse">
            <a:avLst/>
          </a:prstGeom>
          <a:solidFill>
            <a:srgbClr val="4285F4"/>
          </a:solidFill>
          <a:ln w="15240">
            <a:solidFill>
              <a:srgbClr val="3C3C3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67" name="Oval 15">
            <a:extLst>
              <a:ext uri="{FF2B5EF4-FFF2-40B4-BE49-F238E27FC236}">
                <a16:creationId xmlns:a16="http://schemas.microsoft.com/office/drawing/2014/main" id="{F27BA03A-6913-A04B-6A25-509D174BA85D}"/>
              </a:ext>
            </a:extLst>
          </p:cNvPr>
          <p:cNvSpPr/>
          <p:nvPr/>
        </p:nvSpPr>
        <p:spPr>
          <a:xfrm flipH="1" flipV="1">
            <a:off x="5875431" y="2252413"/>
            <a:ext cx="165565" cy="159362"/>
          </a:xfrm>
          <a:prstGeom prst="ellipse">
            <a:avLst/>
          </a:prstGeom>
          <a:solidFill>
            <a:srgbClr val="4285F4"/>
          </a:solidFill>
          <a:ln w="15240">
            <a:solidFill>
              <a:srgbClr val="3C3C3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68" name="Oval 15">
            <a:extLst>
              <a:ext uri="{FF2B5EF4-FFF2-40B4-BE49-F238E27FC236}">
                <a16:creationId xmlns:a16="http://schemas.microsoft.com/office/drawing/2014/main" id="{C8293015-151D-AFB0-6D9F-4103F8783EB4}"/>
              </a:ext>
            </a:extLst>
          </p:cNvPr>
          <p:cNvSpPr/>
          <p:nvPr/>
        </p:nvSpPr>
        <p:spPr>
          <a:xfrm flipH="1" flipV="1">
            <a:off x="5436347" y="2278574"/>
            <a:ext cx="165565" cy="159362"/>
          </a:xfrm>
          <a:prstGeom prst="ellipse">
            <a:avLst/>
          </a:prstGeom>
          <a:solidFill>
            <a:srgbClr val="4285F4"/>
          </a:solidFill>
          <a:ln w="15240">
            <a:solidFill>
              <a:srgbClr val="3C3C3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69" name="Oval 15">
            <a:extLst>
              <a:ext uri="{FF2B5EF4-FFF2-40B4-BE49-F238E27FC236}">
                <a16:creationId xmlns:a16="http://schemas.microsoft.com/office/drawing/2014/main" id="{4F1CB8C8-A349-83F2-D0CF-25454188010E}"/>
              </a:ext>
            </a:extLst>
          </p:cNvPr>
          <p:cNvSpPr/>
          <p:nvPr/>
        </p:nvSpPr>
        <p:spPr>
          <a:xfrm flipH="1" flipV="1">
            <a:off x="5657295" y="2025641"/>
            <a:ext cx="165565" cy="159362"/>
          </a:xfrm>
          <a:prstGeom prst="ellipse">
            <a:avLst/>
          </a:prstGeom>
          <a:solidFill>
            <a:srgbClr val="4285F4"/>
          </a:solidFill>
          <a:ln w="15240">
            <a:solidFill>
              <a:srgbClr val="3C3C3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70" name="Oval 15">
            <a:extLst>
              <a:ext uri="{FF2B5EF4-FFF2-40B4-BE49-F238E27FC236}">
                <a16:creationId xmlns:a16="http://schemas.microsoft.com/office/drawing/2014/main" id="{29B07183-5CA3-AE63-F195-E09859D95637}"/>
              </a:ext>
            </a:extLst>
          </p:cNvPr>
          <p:cNvSpPr/>
          <p:nvPr/>
        </p:nvSpPr>
        <p:spPr>
          <a:xfrm flipH="1" flipV="1">
            <a:off x="5160183" y="2565153"/>
            <a:ext cx="165565" cy="159362"/>
          </a:xfrm>
          <a:prstGeom prst="ellipse">
            <a:avLst/>
          </a:prstGeom>
          <a:solidFill>
            <a:srgbClr val="4285F4"/>
          </a:solidFill>
          <a:ln w="15240">
            <a:solidFill>
              <a:srgbClr val="3C3C3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71" name="Oval 15">
            <a:extLst>
              <a:ext uri="{FF2B5EF4-FFF2-40B4-BE49-F238E27FC236}">
                <a16:creationId xmlns:a16="http://schemas.microsoft.com/office/drawing/2014/main" id="{0AC15D66-D462-8C1F-1560-F4B2F67A2CA9}"/>
              </a:ext>
            </a:extLst>
          </p:cNvPr>
          <p:cNvSpPr/>
          <p:nvPr/>
        </p:nvSpPr>
        <p:spPr>
          <a:xfrm flipH="1" flipV="1">
            <a:off x="5242320" y="2993383"/>
            <a:ext cx="165565" cy="159362"/>
          </a:xfrm>
          <a:prstGeom prst="ellipse">
            <a:avLst/>
          </a:prstGeom>
          <a:solidFill>
            <a:srgbClr val="4285F4"/>
          </a:solidFill>
          <a:ln w="15240">
            <a:solidFill>
              <a:srgbClr val="3C3C3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72" name="Oval 15">
            <a:extLst>
              <a:ext uri="{FF2B5EF4-FFF2-40B4-BE49-F238E27FC236}">
                <a16:creationId xmlns:a16="http://schemas.microsoft.com/office/drawing/2014/main" id="{CE65DFA8-E2B7-3EEA-7A0B-6C48A1412512}"/>
              </a:ext>
            </a:extLst>
          </p:cNvPr>
          <p:cNvSpPr/>
          <p:nvPr/>
        </p:nvSpPr>
        <p:spPr>
          <a:xfrm flipH="1" flipV="1">
            <a:off x="5601912" y="2546985"/>
            <a:ext cx="165565" cy="159362"/>
          </a:xfrm>
          <a:prstGeom prst="ellipse">
            <a:avLst/>
          </a:prstGeom>
          <a:solidFill>
            <a:srgbClr val="4285F4"/>
          </a:solidFill>
          <a:ln w="15240">
            <a:solidFill>
              <a:srgbClr val="3C3C3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73" name="Oval 15">
            <a:extLst>
              <a:ext uri="{FF2B5EF4-FFF2-40B4-BE49-F238E27FC236}">
                <a16:creationId xmlns:a16="http://schemas.microsoft.com/office/drawing/2014/main" id="{463087B1-8DB8-B0E6-1E3C-9BBABB2EF22D}"/>
              </a:ext>
            </a:extLst>
          </p:cNvPr>
          <p:cNvSpPr/>
          <p:nvPr/>
        </p:nvSpPr>
        <p:spPr>
          <a:xfrm flipH="1" flipV="1">
            <a:off x="6115452" y="2817850"/>
            <a:ext cx="165565" cy="159362"/>
          </a:xfrm>
          <a:prstGeom prst="ellipse">
            <a:avLst/>
          </a:prstGeom>
          <a:solidFill>
            <a:srgbClr val="4285F4"/>
          </a:solidFill>
          <a:ln w="15240">
            <a:solidFill>
              <a:srgbClr val="3C3C3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74" name="Oval 15">
            <a:extLst>
              <a:ext uri="{FF2B5EF4-FFF2-40B4-BE49-F238E27FC236}">
                <a16:creationId xmlns:a16="http://schemas.microsoft.com/office/drawing/2014/main" id="{E23BEB5E-7727-1515-D538-37018E87A703}"/>
              </a:ext>
            </a:extLst>
          </p:cNvPr>
          <p:cNvSpPr/>
          <p:nvPr/>
        </p:nvSpPr>
        <p:spPr>
          <a:xfrm flipH="1" flipV="1">
            <a:off x="5698079" y="3033919"/>
            <a:ext cx="165565" cy="159362"/>
          </a:xfrm>
          <a:prstGeom prst="ellipse">
            <a:avLst/>
          </a:prstGeom>
          <a:solidFill>
            <a:srgbClr val="4285F4"/>
          </a:solidFill>
          <a:ln w="15240">
            <a:solidFill>
              <a:srgbClr val="3C3C3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75" name="Oval 15">
            <a:extLst>
              <a:ext uri="{FF2B5EF4-FFF2-40B4-BE49-F238E27FC236}">
                <a16:creationId xmlns:a16="http://schemas.microsoft.com/office/drawing/2014/main" id="{CF8730D1-F1BC-BA27-7AC8-7BFA48259FD1}"/>
              </a:ext>
            </a:extLst>
          </p:cNvPr>
          <p:cNvSpPr/>
          <p:nvPr/>
        </p:nvSpPr>
        <p:spPr>
          <a:xfrm flipH="1" flipV="1">
            <a:off x="6043641" y="2573264"/>
            <a:ext cx="165565" cy="159362"/>
          </a:xfrm>
          <a:prstGeom prst="ellipse">
            <a:avLst/>
          </a:prstGeom>
          <a:solidFill>
            <a:srgbClr val="4285F4"/>
          </a:solidFill>
          <a:ln w="15240">
            <a:solidFill>
              <a:srgbClr val="3C3C3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76" name="Oval 15">
            <a:extLst>
              <a:ext uri="{FF2B5EF4-FFF2-40B4-BE49-F238E27FC236}">
                <a16:creationId xmlns:a16="http://schemas.microsoft.com/office/drawing/2014/main" id="{0D7F86A5-C9CF-7F73-D921-8AAB131BE1D7}"/>
              </a:ext>
            </a:extLst>
          </p:cNvPr>
          <p:cNvSpPr/>
          <p:nvPr/>
        </p:nvSpPr>
        <p:spPr>
          <a:xfrm flipH="1" flipV="1">
            <a:off x="4970841" y="2760852"/>
            <a:ext cx="165565" cy="159362"/>
          </a:xfrm>
          <a:prstGeom prst="ellipse">
            <a:avLst/>
          </a:prstGeom>
          <a:solidFill>
            <a:srgbClr val="4285F4"/>
          </a:solidFill>
          <a:ln w="15240">
            <a:solidFill>
              <a:srgbClr val="3C3C3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78" name="Oval 15">
            <a:extLst>
              <a:ext uri="{FF2B5EF4-FFF2-40B4-BE49-F238E27FC236}">
                <a16:creationId xmlns:a16="http://schemas.microsoft.com/office/drawing/2014/main" id="{012EA778-E332-FEA7-DB9B-5AAC7EB7BC40}"/>
              </a:ext>
            </a:extLst>
          </p:cNvPr>
          <p:cNvSpPr/>
          <p:nvPr/>
        </p:nvSpPr>
        <p:spPr>
          <a:xfrm flipH="1" flipV="1">
            <a:off x="5412570" y="2742684"/>
            <a:ext cx="165565" cy="159362"/>
          </a:xfrm>
          <a:prstGeom prst="ellipse">
            <a:avLst/>
          </a:prstGeom>
          <a:solidFill>
            <a:srgbClr val="4285F4"/>
          </a:solidFill>
          <a:ln w="15240">
            <a:solidFill>
              <a:srgbClr val="3C3C3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5C2EF70A-4FEC-4453-0420-63F0805EFBF4}"/>
              </a:ext>
            </a:extLst>
          </p:cNvPr>
          <p:cNvSpPr txBox="1"/>
          <p:nvPr/>
        </p:nvSpPr>
        <p:spPr>
          <a:xfrm>
            <a:off x="2553161" y="2551800"/>
            <a:ext cx="9285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ko-KR" sz="2800"/>
              <a:t>.</a:t>
            </a:r>
            <a:r>
              <a:rPr kumimoji="1" lang="ko-KR" altLang="en-US" sz="2800"/>
              <a:t> </a:t>
            </a:r>
            <a:r>
              <a:rPr kumimoji="1" lang="en-US" altLang="ko-KR" sz="2800"/>
              <a:t>.</a:t>
            </a:r>
            <a:r>
              <a:rPr kumimoji="1" lang="ko-KR" altLang="en-US" sz="2800"/>
              <a:t> </a:t>
            </a:r>
            <a:r>
              <a:rPr kumimoji="1" lang="en-US" altLang="ko-KR" sz="2800"/>
              <a:t>.</a:t>
            </a:r>
            <a:endParaRPr kumimoji="1" lang="ko-KR" altLang="en-US" sz="2800"/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E356BE34-6FEB-4811-5E30-E5488461D270}"/>
              </a:ext>
            </a:extLst>
          </p:cNvPr>
          <p:cNvSpPr txBox="1"/>
          <p:nvPr/>
        </p:nvSpPr>
        <p:spPr>
          <a:xfrm>
            <a:off x="6468220" y="2158258"/>
            <a:ext cx="9285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ko-KR" sz="2800"/>
              <a:t>.</a:t>
            </a:r>
            <a:r>
              <a:rPr kumimoji="1" lang="ko-KR" altLang="en-US" sz="2800"/>
              <a:t> </a:t>
            </a:r>
            <a:r>
              <a:rPr kumimoji="1" lang="en-US" altLang="ko-KR" sz="2800"/>
              <a:t>.</a:t>
            </a:r>
            <a:r>
              <a:rPr kumimoji="1" lang="ko-KR" altLang="en-US" sz="2800"/>
              <a:t> </a:t>
            </a:r>
            <a:r>
              <a:rPr kumimoji="1" lang="en-US" altLang="ko-KR" sz="2800"/>
              <a:t>.</a:t>
            </a:r>
            <a:endParaRPr kumimoji="1" lang="ko-KR" altLang="en-US" sz="2800"/>
          </a:p>
        </p:txBody>
      </p:sp>
      <p:sp>
        <p:nvSpPr>
          <p:cNvPr id="85" name="Right Arrow 25">
            <a:extLst>
              <a:ext uri="{FF2B5EF4-FFF2-40B4-BE49-F238E27FC236}">
                <a16:creationId xmlns:a16="http://schemas.microsoft.com/office/drawing/2014/main" id="{0F03765B-5A50-DE91-93B3-E26530D0C17C}"/>
              </a:ext>
            </a:extLst>
          </p:cNvPr>
          <p:cNvSpPr/>
          <p:nvPr/>
        </p:nvSpPr>
        <p:spPr>
          <a:xfrm rot="5400000">
            <a:off x="1860293" y="3846380"/>
            <a:ext cx="463767" cy="207056"/>
          </a:xfrm>
          <a:prstGeom prst="rightArrow">
            <a:avLst/>
          </a:prstGeom>
          <a:solidFill>
            <a:srgbClr val="3C3C3C"/>
          </a:solidFill>
          <a:ln>
            <a:solidFill>
              <a:srgbClr val="3C3C3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7" name="Right Arrow 25">
            <a:extLst>
              <a:ext uri="{FF2B5EF4-FFF2-40B4-BE49-F238E27FC236}">
                <a16:creationId xmlns:a16="http://schemas.microsoft.com/office/drawing/2014/main" id="{0D2E4AA8-F427-702E-C457-DB04895E2A3B}"/>
              </a:ext>
            </a:extLst>
          </p:cNvPr>
          <p:cNvSpPr/>
          <p:nvPr/>
        </p:nvSpPr>
        <p:spPr>
          <a:xfrm rot="3075289">
            <a:off x="3164767" y="4179506"/>
            <a:ext cx="1287676" cy="207055"/>
          </a:xfrm>
          <a:prstGeom prst="rightArrow">
            <a:avLst/>
          </a:prstGeom>
          <a:solidFill>
            <a:srgbClr val="3C3C3C"/>
          </a:solidFill>
          <a:ln>
            <a:solidFill>
              <a:srgbClr val="3C3C3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8" name="Right Arrow 25">
            <a:extLst>
              <a:ext uri="{FF2B5EF4-FFF2-40B4-BE49-F238E27FC236}">
                <a16:creationId xmlns:a16="http://schemas.microsoft.com/office/drawing/2014/main" id="{7EF8F017-3D07-B506-DF09-877D71D924C1}"/>
              </a:ext>
            </a:extLst>
          </p:cNvPr>
          <p:cNvSpPr/>
          <p:nvPr/>
        </p:nvSpPr>
        <p:spPr>
          <a:xfrm rot="5400000">
            <a:off x="5966417" y="3542948"/>
            <a:ext cx="527066" cy="207055"/>
          </a:xfrm>
          <a:prstGeom prst="rightArrow">
            <a:avLst/>
          </a:prstGeom>
          <a:solidFill>
            <a:srgbClr val="3C3C3C"/>
          </a:solidFill>
          <a:ln>
            <a:solidFill>
              <a:srgbClr val="3C3C3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9" name="Rounded Rectangle 2">
            <a:extLst>
              <a:ext uri="{FF2B5EF4-FFF2-40B4-BE49-F238E27FC236}">
                <a16:creationId xmlns:a16="http://schemas.microsoft.com/office/drawing/2014/main" id="{2FA589C3-4C76-EF06-2FFF-3058D3570065}"/>
              </a:ext>
            </a:extLst>
          </p:cNvPr>
          <p:cNvSpPr/>
          <p:nvPr/>
        </p:nvSpPr>
        <p:spPr>
          <a:xfrm>
            <a:off x="931796" y="4392220"/>
            <a:ext cx="2279851" cy="1719909"/>
          </a:xfrm>
          <a:prstGeom prst="roundRect">
            <a:avLst/>
          </a:prstGeom>
          <a:solidFill>
            <a:srgbClr val="FFFFFF"/>
          </a:solidFill>
          <a:ln w="25400">
            <a:solidFill>
              <a:srgbClr val="3C3C3C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91" name="Oval 15">
            <a:extLst>
              <a:ext uri="{FF2B5EF4-FFF2-40B4-BE49-F238E27FC236}">
                <a16:creationId xmlns:a16="http://schemas.microsoft.com/office/drawing/2014/main" id="{086FA41A-6934-CACA-A3B1-32930A60A0F1}"/>
              </a:ext>
            </a:extLst>
          </p:cNvPr>
          <p:cNvSpPr/>
          <p:nvPr/>
        </p:nvSpPr>
        <p:spPr>
          <a:xfrm flipH="1" flipV="1">
            <a:off x="1170211" y="5730343"/>
            <a:ext cx="165565" cy="159362"/>
          </a:xfrm>
          <a:prstGeom prst="ellipse">
            <a:avLst/>
          </a:prstGeom>
          <a:solidFill>
            <a:srgbClr val="4285F4"/>
          </a:solidFill>
          <a:ln w="15240">
            <a:solidFill>
              <a:srgbClr val="3C3C3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92" name="Oval 15">
            <a:extLst>
              <a:ext uri="{FF2B5EF4-FFF2-40B4-BE49-F238E27FC236}">
                <a16:creationId xmlns:a16="http://schemas.microsoft.com/office/drawing/2014/main" id="{9FC8B8EF-9E94-90A6-6A49-A4E0323D845F}"/>
              </a:ext>
            </a:extLst>
          </p:cNvPr>
          <p:cNvSpPr/>
          <p:nvPr/>
        </p:nvSpPr>
        <p:spPr>
          <a:xfrm flipH="1" flipV="1">
            <a:off x="1520213" y="5797174"/>
            <a:ext cx="165565" cy="159362"/>
          </a:xfrm>
          <a:prstGeom prst="ellipse">
            <a:avLst/>
          </a:prstGeom>
          <a:solidFill>
            <a:srgbClr val="4285F4"/>
          </a:solidFill>
          <a:ln w="15240">
            <a:solidFill>
              <a:srgbClr val="3C3C3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93" name="Oval 4">
            <a:extLst>
              <a:ext uri="{FF2B5EF4-FFF2-40B4-BE49-F238E27FC236}">
                <a16:creationId xmlns:a16="http://schemas.microsoft.com/office/drawing/2014/main" id="{88F2901F-F211-8453-C43F-E7C985038A28}"/>
              </a:ext>
            </a:extLst>
          </p:cNvPr>
          <p:cNvSpPr/>
          <p:nvPr/>
        </p:nvSpPr>
        <p:spPr>
          <a:xfrm flipH="1" flipV="1">
            <a:off x="1111731" y="5361942"/>
            <a:ext cx="165565" cy="159362"/>
          </a:xfrm>
          <a:prstGeom prst="ellipse">
            <a:avLst/>
          </a:prstGeom>
          <a:solidFill>
            <a:srgbClr val="E74C3C"/>
          </a:solidFill>
          <a:ln w="15240">
            <a:solidFill>
              <a:srgbClr val="3C3C3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94" name="Oval 4">
            <a:extLst>
              <a:ext uri="{FF2B5EF4-FFF2-40B4-BE49-F238E27FC236}">
                <a16:creationId xmlns:a16="http://schemas.microsoft.com/office/drawing/2014/main" id="{157F4F93-69A4-9265-EB50-D0C8A59B6CAB}"/>
              </a:ext>
            </a:extLst>
          </p:cNvPr>
          <p:cNvSpPr/>
          <p:nvPr/>
        </p:nvSpPr>
        <p:spPr>
          <a:xfrm flipH="1" flipV="1">
            <a:off x="1469359" y="5399208"/>
            <a:ext cx="165565" cy="159362"/>
          </a:xfrm>
          <a:prstGeom prst="ellipse">
            <a:avLst/>
          </a:prstGeom>
          <a:solidFill>
            <a:srgbClr val="E74C3C"/>
          </a:solidFill>
          <a:ln w="15240">
            <a:solidFill>
              <a:srgbClr val="3C3C3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5D7C08AF-8127-F516-11DA-E999C7B745B6}"/>
              </a:ext>
            </a:extLst>
          </p:cNvPr>
          <p:cNvSpPr txBox="1"/>
          <p:nvPr/>
        </p:nvSpPr>
        <p:spPr>
          <a:xfrm>
            <a:off x="1807898" y="5324987"/>
            <a:ext cx="9285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ko-KR" sz="2800"/>
              <a:t>.</a:t>
            </a:r>
            <a:r>
              <a:rPr kumimoji="1" lang="ko-KR" altLang="en-US" sz="2800"/>
              <a:t> </a:t>
            </a:r>
            <a:r>
              <a:rPr kumimoji="1" lang="en-US" altLang="ko-KR" sz="2800"/>
              <a:t>.</a:t>
            </a:r>
            <a:r>
              <a:rPr kumimoji="1" lang="ko-KR" altLang="en-US" sz="2800"/>
              <a:t> </a:t>
            </a:r>
            <a:r>
              <a:rPr kumimoji="1" lang="en-US" altLang="ko-KR" sz="2800"/>
              <a:t>.</a:t>
            </a:r>
            <a:endParaRPr kumimoji="1" lang="ko-KR" altLang="en-US" sz="2800"/>
          </a:p>
        </p:txBody>
      </p:sp>
      <p:sp>
        <p:nvSpPr>
          <p:cNvPr id="97" name="Rounded Rectangle 2">
            <a:extLst>
              <a:ext uri="{FF2B5EF4-FFF2-40B4-BE49-F238E27FC236}">
                <a16:creationId xmlns:a16="http://schemas.microsoft.com/office/drawing/2014/main" id="{BC60F6E4-D2AC-483E-E835-2FCE79EDC254}"/>
              </a:ext>
            </a:extLst>
          </p:cNvPr>
          <p:cNvSpPr/>
          <p:nvPr/>
        </p:nvSpPr>
        <p:spPr>
          <a:xfrm>
            <a:off x="4396676" y="4080891"/>
            <a:ext cx="3971469" cy="2190599"/>
          </a:xfrm>
          <a:prstGeom prst="roundRect">
            <a:avLst/>
          </a:prstGeom>
          <a:solidFill>
            <a:srgbClr val="FFFFFF"/>
          </a:solidFill>
          <a:ln w="25400">
            <a:solidFill>
              <a:srgbClr val="3C3C3C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98" name="Oval 4">
            <a:extLst>
              <a:ext uri="{FF2B5EF4-FFF2-40B4-BE49-F238E27FC236}">
                <a16:creationId xmlns:a16="http://schemas.microsoft.com/office/drawing/2014/main" id="{BC5D524B-F5CD-A2E1-F082-6E3D547509AE}"/>
              </a:ext>
            </a:extLst>
          </p:cNvPr>
          <p:cNvSpPr/>
          <p:nvPr/>
        </p:nvSpPr>
        <p:spPr>
          <a:xfrm flipH="1" flipV="1">
            <a:off x="5171517" y="4905319"/>
            <a:ext cx="165565" cy="159362"/>
          </a:xfrm>
          <a:prstGeom prst="ellipse">
            <a:avLst/>
          </a:prstGeom>
          <a:solidFill>
            <a:srgbClr val="E74C3C"/>
          </a:solidFill>
          <a:ln w="15240">
            <a:solidFill>
              <a:srgbClr val="3C3C3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99" name="Oval 4">
            <a:extLst>
              <a:ext uri="{FF2B5EF4-FFF2-40B4-BE49-F238E27FC236}">
                <a16:creationId xmlns:a16="http://schemas.microsoft.com/office/drawing/2014/main" id="{3D034200-1C9F-ECD3-C657-064FF05C26E2}"/>
              </a:ext>
            </a:extLst>
          </p:cNvPr>
          <p:cNvSpPr/>
          <p:nvPr/>
        </p:nvSpPr>
        <p:spPr>
          <a:xfrm flipH="1" flipV="1">
            <a:off x="5784902" y="4863887"/>
            <a:ext cx="165565" cy="159362"/>
          </a:xfrm>
          <a:prstGeom prst="ellipse">
            <a:avLst/>
          </a:prstGeom>
          <a:solidFill>
            <a:srgbClr val="E74C3C"/>
          </a:solidFill>
          <a:ln w="15240">
            <a:solidFill>
              <a:srgbClr val="3C3C3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0" name="Oval 15">
            <a:extLst>
              <a:ext uri="{FF2B5EF4-FFF2-40B4-BE49-F238E27FC236}">
                <a16:creationId xmlns:a16="http://schemas.microsoft.com/office/drawing/2014/main" id="{49B91A12-1A71-3D45-242F-ACB96D807081}"/>
              </a:ext>
            </a:extLst>
          </p:cNvPr>
          <p:cNvSpPr/>
          <p:nvPr/>
        </p:nvSpPr>
        <p:spPr>
          <a:xfrm flipH="1" flipV="1">
            <a:off x="4912415" y="5154506"/>
            <a:ext cx="165565" cy="159362"/>
          </a:xfrm>
          <a:prstGeom prst="ellipse">
            <a:avLst/>
          </a:prstGeom>
          <a:solidFill>
            <a:srgbClr val="4285F4"/>
          </a:solidFill>
          <a:ln w="15240">
            <a:solidFill>
              <a:srgbClr val="3C3C3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1" name="Oval 15">
            <a:extLst>
              <a:ext uri="{FF2B5EF4-FFF2-40B4-BE49-F238E27FC236}">
                <a16:creationId xmlns:a16="http://schemas.microsoft.com/office/drawing/2014/main" id="{9DF30968-A5D9-E45A-87A9-354C06BFB83E}"/>
              </a:ext>
            </a:extLst>
          </p:cNvPr>
          <p:cNvSpPr/>
          <p:nvPr/>
        </p:nvSpPr>
        <p:spPr>
          <a:xfrm flipH="1" flipV="1">
            <a:off x="5305665" y="5223774"/>
            <a:ext cx="165565" cy="159362"/>
          </a:xfrm>
          <a:prstGeom prst="ellipse">
            <a:avLst/>
          </a:prstGeom>
          <a:solidFill>
            <a:srgbClr val="4285F4"/>
          </a:solidFill>
          <a:ln w="15240">
            <a:solidFill>
              <a:srgbClr val="3C3C3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2" name="Oval 15">
            <a:extLst>
              <a:ext uri="{FF2B5EF4-FFF2-40B4-BE49-F238E27FC236}">
                <a16:creationId xmlns:a16="http://schemas.microsoft.com/office/drawing/2014/main" id="{AE4B6451-092F-8B7F-847B-3B1FEEF712D1}"/>
              </a:ext>
            </a:extLst>
          </p:cNvPr>
          <p:cNvSpPr/>
          <p:nvPr/>
        </p:nvSpPr>
        <p:spPr>
          <a:xfrm flipH="1" flipV="1">
            <a:off x="5077809" y="5431884"/>
            <a:ext cx="165565" cy="159362"/>
          </a:xfrm>
          <a:prstGeom prst="ellipse">
            <a:avLst/>
          </a:prstGeom>
          <a:solidFill>
            <a:srgbClr val="4285F4"/>
          </a:solidFill>
          <a:ln w="15240">
            <a:solidFill>
              <a:srgbClr val="3C3C3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3" name="Oval 15">
            <a:extLst>
              <a:ext uri="{FF2B5EF4-FFF2-40B4-BE49-F238E27FC236}">
                <a16:creationId xmlns:a16="http://schemas.microsoft.com/office/drawing/2014/main" id="{1718860D-F8A3-373B-C4F0-E24D3A4A84CE}"/>
              </a:ext>
            </a:extLst>
          </p:cNvPr>
          <p:cNvSpPr/>
          <p:nvPr/>
        </p:nvSpPr>
        <p:spPr>
          <a:xfrm flipH="1" flipV="1">
            <a:off x="5325577" y="5701193"/>
            <a:ext cx="165565" cy="159362"/>
          </a:xfrm>
          <a:prstGeom prst="ellipse">
            <a:avLst/>
          </a:prstGeom>
          <a:solidFill>
            <a:srgbClr val="4285F4"/>
          </a:solidFill>
          <a:ln w="15240">
            <a:solidFill>
              <a:srgbClr val="3C3C3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4" name="Oval 15">
            <a:extLst>
              <a:ext uri="{FF2B5EF4-FFF2-40B4-BE49-F238E27FC236}">
                <a16:creationId xmlns:a16="http://schemas.microsoft.com/office/drawing/2014/main" id="{40FDAA34-A28F-4E71-1FEC-C79C24B2D19A}"/>
              </a:ext>
            </a:extLst>
          </p:cNvPr>
          <p:cNvSpPr/>
          <p:nvPr/>
        </p:nvSpPr>
        <p:spPr>
          <a:xfrm flipH="1" flipV="1">
            <a:off x="5560091" y="5042772"/>
            <a:ext cx="165565" cy="159362"/>
          </a:xfrm>
          <a:prstGeom prst="ellipse">
            <a:avLst/>
          </a:prstGeom>
          <a:solidFill>
            <a:srgbClr val="4285F4"/>
          </a:solidFill>
          <a:ln w="15240">
            <a:solidFill>
              <a:srgbClr val="3C3C3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5" name="Oval 15">
            <a:extLst>
              <a:ext uri="{FF2B5EF4-FFF2-40B4-BE49-F238E27FC236}">
                <a16:creationId xmlns:a16="http://schemas.microsoft.com/office/drawing/2014/main" id="{3D02F3E5-18B8-C990-4E00-6280CD452BEF}"/>
              </a:ext>
            </a:extLst>
          </p:cNvPr>
          <p:cNvSpPr/>
          <p:nvPr/>
        </p:nvSpPr>
        <p:spPr>
          <a:xfrm flipH="1" flipV="1">
            <a:off x="4940755" y="5709589"/>
            <a:ext cx="165565" cy="159362"/>
          </a:xfrm>
          <a:prstGeom prst="ellipse">
            <a:avLst/>
          </a:prstGeom>
          <a:solidFill>
            <a:srgbClr val="4285F4"/>
          </a:solidFill>
          <a:ln w="15240">
            <a:solidFill>
              <a:srgbClr val="3C3C3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6" name="Oval 15">
            <a:extLst>
              <a:ext uri="{FF2B5EF4-FFF2-40B4-BE49-F238E27FC236}">
                <a16:creationId xmlns:a16="http://schemas.microsoft.com/office/drawing/2014/main" id="{FB1F0706-5014-B88F-FF34-A0407548DC0A}"/>
              </a:ext>
            </a:extLst>
          </p:cNvPr>
          <p:cNvSpPr/>
          <p:nvPr/>
        </p:nvSpPr>
        <p:spPr>
          <a:xfrm flipH="1" flipV="1">
            <a:off x="5957633" y="5074940"/>
            <a:ext cx="165565" cy="159362"/>
          </a:xfrm>
          <a:prstGeom prst="ellipse">
            <a:avLst/>
          </a:prstGeom>
          <a:solidFill>
            <a:srgbClr val="4285F4"/>
          </a:solidFill>
          <a:ln w="15240">
            <a:solidFill>
              <a:srgbClr val="3C3C3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7" name="Oval 15">
            <a:extLst>
              <a:ext uri="{FF2B5EF4-FFF2-40B4-BE49-F238E27FC236}">
                <a16:creationId xmlns:a16="http://schemas.microsoft.com/office/drawing/2014/main" id="{DAD23E45-5D0D-0668-51FD-9CF85241103A}"/>
              </a:ext>
            </a:extLst>
          </p:cNvPr>
          <p:cNvSpPr/>
          <p:nvPr/>
        </p:nvSpPr>
        <p:spPr>
          <a:xfrm flipH="1" flipV="1">
            <a:off x="5729777" y="5283050"/>
            <a:ext cx="165565" cy="159362"/>
          </a:xfrm>
          <a:prstGeom prst="ellipse">
            <a:avLst/>
          </a:prstGeom>
          <a:solidFill>
            <a:srgbClr val="4285F4"/>
          </a:solidFill>
          <a:ln w="15240">
            <a:solidFill>
              <a:srgbClr val="3C3C3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8" name="Oval 15">
            <a:extLst>
              <a:ext uri="{FF2B5EF4-FFF2-40B4-BE49-F238E27FC236}">
                <a16:creationId xmlns:a16="http://schemas.microsoft.com/office/drawing/2014/main" id="{BA81B04F-F7B4-D758-E085-9C9F9D05456E}"/>
              </a:ext>
            </a:extLst>
          </p:cNvPr>
          <p:cNvSpPr/>
          <p:nvPr/>
        </p:nvSpPr>
        <p:spPr>
          <a:xfrm flipH="1" flipV="1">
            <a:off x="5977545" y="5552359"/>
            <a:ext cx="165565" cy="159362"/>
          </a:xfrm>
          <a:prstGeom prst="ellipse">
            <a:avLst/>
          </a:prstGeom>
          <a:solidFill>
            <a:srgbClr val="4285F4"/>
          </a:solidFill>
          <a:ln w="15240">
            <a:solidFill>
              <a:srgbClr val="3C3C3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9" name="Oval 15">
            <a:extLst>
              <a:ext uri="{FF2B5EF4-FFF2-40B4-BE49-F238E27FC236}">
                <a16:creationId xmlns:a16="http://schemas.microsoft.com/office/drawing/2014/main" id="{DB62B0EA-7B03-FFD5-FC1E-C90C117D565D}"/>
              </a:ext>
            </a:extLst>
          </p:cNvPr>
          <p:cNvSpPr/>
          <p:nvPr/>
        </p:nvSpPr>
        <p:spPr>
          <a:xfrm flipH="1" flipV="1">
            <a:off x="5550985" y="5441599"/>
            <a:ext cx="165565" cy="159362"/>
          </a:xfrm>
          <a:prstGeom prst="ellipse">
            <a:avLst/>
          </a:prstGeom>
          <a:solidFill>
            <a:srgbClr val="4285F4"/>
          </a:solidFill>
          <a:ln w="15240">
            <a:solidFill>
              <a:srgbClr val="3C3C3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10" name="Oval 15">
            <a:extLst>
              <a:ext uri="{FF2B5EF4-FFF2-40B4-BE49-F238E27FC236}">
                <a16:creationId xmlns:a16="http://schemas.microsoft.com/office/drawing/2014/main" id="{E7F496A9-6851-F0E6-298D-277B2561DA9F}"/>
              </a:ext>
            </a:extLst>
          </p:cNvPr>
          <p:cNvSpPr/>
          <p:nvPr/>
        </p:nvSpPr>
        <p:spPr>
          <a:xfrm flipH="1" flipV="1">
            <a:off x="5788203" y="5748058"/>
            <a:ext cx="165565" cy="159362"/>
          </a:xfrm>
          <a:prstGeom prst="ellipse">
            <a:avLst/>
          </a:prstGeom>
          <a:solidFill>
            <a:srgbClr val="4285F4"/>
          </a:solidFill>
          <a:ln w="15240">
            <a:solidFill>
              <a:srgbClr val="3C3C3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77CE1B73-9E7E-9241-94C4-9AC33D957C95}"/>
              </a:ext>
            </a:extLst>
          </p:cNvPr>
          <p:cNvSpPr txBox="1"/>
          <p:nvPr/>
        </p:nvSpPr>
        <p:spPr>
          <a:xfrm>
            <a:off x="6493889" y="5093597"/>
            <a:ext cx="9285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ko-KR" sz="2800" dirty="0"/>
              <a:t>.</a:t>
            </a:r>
            <a:r>
              <a:rPr kumimoji="1" lang="ko-KR" altLang="en-US" sz="2800" dirty="0"/>
              <a:t> </a:t>
            </a:r>
            <a:r>
              <a:rPr kumimoji="1" lang="en-US" altLang="ko-KR" sz="2800" dirty="0"/>
              <a:t>.</a:t>
            </a:r>
            <a:r>
              <a:rPr kumimoji="1" lang="ko-KR" altLang="en-US" sz="2800" dirty="0"/>
              <a:t> </a:t>
            </a:r>
            <a:r>
              <a:rPr kumimoji="1" lang="en-US" altLang="ko-KR" sz="2800" dirty="0"/>
              <a:t>.</a:t>
            </a:r>
            <a:endParaRPr kumimoji="1" lang="ko-KR" altLang="en-US" sz="2800" dirty="0"/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F1D572D2-D6C6-34CF-6FCD-74D2DDFF23DF}"/>
              </a:ext>
            </a:extLst>
          </p:cNvPr>
          <p:cNvSpPr txBox="1"/>
          <p:nvPr/>
        </p:nvSpPr>
        <p:spPr>
          <a:xfrm>
            <a:off x="1106771" y="4507284"/>
            <a:ext cx="1986241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1600" dirty="0">
                <a:latin typeface="Times New Roman"/>
                <a:ea typeface="맑은 고딕"/>
                <a:cs typeface="Times New Roman"/>
              </a:rPr>
              <a:t> Randomly sampled </a:t>
            </a:r>
          </a:p>
          <a:p>
            <a:r>
              <a:rPr lang="en-US" altLang="ko-KR" sz="1600" dirty="0">
                <a:latin typeface="Times New Roman"/>
                <a:ea typeface="맑은 고딕"/>
                <a:cs typeface="Times New Roman"/>
              </a:rPr>
              <a:t> </a:t>
            </a:r>
            <a:r>
              <a:rPr lang="en-US" altLang="ko-KR" sz="1600" b="1" dirty="0">
                <a:latin typeface="Times New Roman"/>
                <a:ea typeface="맑은 고딕"/>
                <a:cs typeface="Times New Roman"/>
              </a:rPr>
              <a:t>almost 200</a:t>
            </a:r>
            <a:r>
              <a:rPr lang="ko-KR" altLang="en-US" sz="1600" b="1" dirty="0">
                <a:latin typeface="Times New Roman"/>
                <a:ea typeface="맑은 고딕"/>
                <a:cs typeface="Times New Roman"/>
              </a:rPr>
              <a:t> </a:t>
            </a:r>
            <a:r>
              <a:rPr lang="en-US" altLang="ko-KR" sz="1600" dirty="0">
                <a:latin typeface="Times New Roman"/>
                <a:ea typeface="맑은 고딕"/>
                <a:cs typeface="Times New Roman"/>
              </a:rPr>
              <a:t>samples </a:t>
            </a:r>
          </a:p>
          <a:p>
            <a:r>
              <a:rPr lang="en-US" altLang="ko-KR" sz="1600" dirty="0">
                <a:latin typeface="Times New Roman"/>
                <a:ea typeface="맑은 고딕"/>
                <a:cs typeface="Times New Roman"/>
              </a:rPr>
              <a:t> from Dataset A</a:t>
            </a:r>
            <a:br>
              <a:rPr lang="en-US" altLang="ko-KR" sz="1800" dirty="0">
                <a:latin typeface="Times New Roman"/>
              </a:rPr>
            </a:br>
            <a:endParaRPr lang="ko-KR" altLang="en-US" dirty="0"/>
          </a:p>
        </p:txBody>
      </p:sp>
      <p:sp>
        <p:nvSpPr>
          <p:cNvPr id="117" name="모서리가 둥근 직사각형 116">
            <a:extLst>
              <a:ext uri="{FF2B5EF4-FFF2-40B4-BE49-F238E27FC236}">
                <a16:creationId xmlns:a16="http://schemas.microsoft.com/office/drawing/2014/main" id="{CB4CBA5C-27FC-10D4-A0CC-646A451D1F20}"/>
              </a:ext>
            </a:extLst>
          </p:cNvPr>
          <p:cNvSpPr/>
          <p:nvPr/>
        </p:nvSpPr>
        <p:spPr>
          <a:xfrm>
            <a:off x="5760229" y="1323118"/>
            <a:ext cx="1020561" cy="252443"/>
          </a:xfrm>
          <a:prstGeom prst="roundRect">
            <a:avLst/>
          </a:prstGeom>
          <a:solidFill>
            <a:schemeClr val="bg1"/>
          </a:solidFill>
          <a:ln w="222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kumimoji="1" lang="en-US" altLang="ko-KR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Dataset B</a:t>
            </a:r>
            <a:endParaRPr kumimoji="1" lang="ko-KR" altLang="en-US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8" name="모서리가 둥근 직사각형 117">
            <a:extLst>
              <a:ext uri="{FF2B5EF4-FFF2-40B4-BE49-F238E27FC236}">
                <a16:creationId xmlns:a16="http://schemas.microsoft.com/office/drawing/2014/main" id="{3CF04584-1751-0D22-706B-9E10B89FDFF5}"/>
              </a:ext>
            </a:extLst>
          </p:cNvPr>
          <p:cNvSpPr/>
          <p:nvPr/>
        </p:nvSpPr>
        <p:spPr>
          <a:xfrm>
            <a:off x="1618870" y="1475589"/>
            <a:ext cx="1020561" cy="252443"/>
          </a:xfrm>
          <a:prstGeom prst="roundRect">
            <a:avLst/>
          </a:prstGeom>
          <a:solidFill>
            <a:schemeClr val="bg1"/>
          </a:solidFill>
          <a:ln w="222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kumimoji="1" lang="en-US" altLang="ko-KR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Dataset A</a:t>
            </a:r>
            <a:endParaRPr kumimoji="1" lang="ko-KR" altLang="en-US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9" name="모서리가 둥근 직사각형 118">
            <a:extLst>
              <a:ext uri="{FF2B5EF4-FFF2-40B4-BE49-F238E27FC236}">
                <a16:creationId xmlns:a16="http://schemas.microsoft.com/office/drawing/2014/main" id="{9AF75529-45CA-EE59-D916-ACBBB0E1831E}"/>
              </a:ext>
            </a:extLst>
          </p:cNvPr>
          <p:cNvSpPr/>
          <p:nvPr/>
        </p:nvSpPr>
        <p:spPr>
          <a:xfrm>
            <a:off x="1390692" y="4257750"/>
            <a:ext cx="1373528" cy="252443"/>
          </a:xfrm>
          <a:prstGeom prst="roundRect">
            <a:avLst/>
          </a:prstGeom>
          <a:solidFill>
            <a:schemeClr val="bg1"/>
          </a:solidFill>
          <a:ln w="222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kumimoji="1" lang="en-US" altLang="ko-KR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Validation set(C)</a:t>
            </a:r>
            <a:endParaRPr kumimoji="1" lang="ko-KR" altLang="en-US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1" name="모서리가 둥근 직사각형 120">
                <a:extLst>
                  <a:ext uri="{FF2B5EF4-FFF2-40B4-BE49-F238E27FC236}">
                    <a16:creationId xmlns:a16="http://schemas.microsoft.com/office/drawing/2014/main" id="{60D05A61-0138-1EC4-84D9-DDA7255D1F3F}"/>
                  </a:ext>
                </a:extLst>
              </p:cNvPr>
              <p:cNvSpPr/>
              <p:nvPr/>
            </p:nvSpPr>
            <p:spPr>
              <a:xfrm>
                <a:off x="5420512" y="3973538"/>
                <a:ext cx="1968587" cy="252443"/>
              </a:xfrm>
              <a:prstGeom prst="roundRect">
                <a:avLst/>
              </a:prstGeom>
              <a:solidFill>
                <a:schemeClr val="bg1"/>
              </a:solidFill>
              <a:ln w="22225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r>
                  <a:rPr kumimoji="1" lang="en-US" altLang="ko-KR" sz="1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Training set</a:t>
                </a:r>
                <a:r>
                  <a:rPr lang="en-US" altLang="ko-KR" sz="1400" dirty="0">
                    <a:solidFill>
                      <a:prstClr val="black"/>
                    </a:solidFill>
                    <a:latin typeface="Times New Roman"/>
                    <a:ea typeface="맑은 고딕"/>
                    <a:cs typeface="Times New Roman"/>
                  </a:rPr>
                  <a:t> (A-C)</a:t>
                </a:r>
                <a14:m>
                  <m:oMath xmlns:m="http://schemas.openxmlformats.org/officeDocument/2006/math">
                    <m:r>
                      <a:rPr lang="en-US" altLang="ko-KR" sz="14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/>
                      </a:rPr>
                      <m:t> </m:t>
                    </m:r>
                    <m:r>
                      <a:rPr lang="en-US" altLang="ko-KR" sz="1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/>
                      </a:rPr>
                      <m:t>⋃</m:t>
                    </m:r>
                  </m:oMath>
                </a14:m>
                <a:r>
                  <a:rPr lang="en-US" altLang="ko-KR" sz="1400" dirty="0">
                    <a:solidFill>
                      <a:prstClr val="black"/>
                    </a:solidFill>
                    <a:latin typeface="Times New Roman"/>
                    <a:ea typeface="맑은 고딕"/>
                    <a:cs typeface="Times New Roman"/>
                  </a:rPr>
                  <a:t> B</a:t>
                </a:r>
                <a:endParaRPr kumimoji="1" lang="ko-KR" altLang="en-US" sz="1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1" name="모서리가 둥근 직사각형 120">
                <a:extLst>
                  <a:ext uri="{FF2B5EF4-FFF2-40B4-BE49-F238E27FC236}">
                    <a16:creationId xmlns:a16="http://schemas.microsoft.com/office/drawing/2014/main" id="{60D05A61-0138-1EC4-84D9-DDA7255D1F3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20512" y="3973538"/>
                <a:ext cx="1968587" cy="252443"/>
              </a:xfrm>
              <a:prstGeom prst="roundRect">
                <a:avLst/>
              </a:prstGeom>
              <a:blipFill>
                <a:blip r:embed="rId2"/>
                <a:stretch>
                  <a:fillRect t="-9091" b="-31818"/>
                </a:stretch>
              </a:blipFill>
              <a:ln w="22225"/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3" name="TextBox 122">
            <a:extLst>
              <a:ext uri="{FF2B5EF4-FFF2-40B4-BE49-F238E27FC236}">
                <a16:creationId xmlns:a16="http://schemas.microsoft.com/office/drawing/2014/main" id="{D570BFFF-4DD5-22C7-B2A1-0FE37B6BB896}"/>
              </a:ext>
            </a:extLst>
          </p:cNvPr>
          <p:cNvSpPr txBox="1"/>
          <p:nvPr/>
        </p:nvSpPr>
        <p:spPr>
          <a:xfrm>
            <a:off x="4482242" y="4211687"/>
            <a:ext cx="388590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en-US" altLang="ko-KR" sz="1600" dirty="0">
                <a:latin typeface="Times New Roman"/>
                <a:ea typeface="맑은 고딕"/>
                <a:cs typeface="Times New Roman"/>
              </a:rPr>
              <a:t>The samples from </a:t>
            </a:r>
          </a:p>
          <a:p>
            <a:pPr lvl="1"/>
            <a:r>
              <a:rPr lang="en-US" altLang="ko-KR" sz="1600" dirty="0">
                <a:latin typeface="Times New Roman"/>
                <a:ea typeface="맑은 고딕"/>
                <a:cs typeface="Times New Roman"/>
              </a:rPr>
              <a:t>the rest of A + the entire of B</a:t>
            </a:r>
          </a:p>
        </p:txBody>
      </p:sp>
      <p:sp>
        <p:nvSpPr>
          <p:cNvPr id="124" name="Oval 15">
            <a:extLst>
              <a:ext uri="{FF2B5EF4-FFF2-40B4-BE49-F238E27FC236}">
                <a16:creationId xmlns:a16="http://schemas.microsoft.com/office/drawing/2014/main" id="{F03A97AB-AE39-FDBC-BA25-32AFEEC5EE09}"/>
              </a:ext>
            </a:extLst>
          </p:cNvPr>
          <p:cNvSpPr/>
          <p:nvPr/>
        </p:nvSpPr>
        <p:spPr>
          <a:xfrm flipH="1" flipV="1">
            <a:off x="5206992" y="6001304"/>
            <a:ext cx="165565" cy="159362"/>
          </a:xfrm>
          <a:prstGeom prst="ellipse">
            <a:avLst/>
          </a:prstGeom>
          <a:solidFill>
            <a:srgbClr val="4285F4"/>
          </a:solidFill>
          <a:ln w="15240">
            <a:solidFill>
              <a:srgbClr val="3C3C3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5" name="Oval 15">
            <a:extLst>
              <a:ext uri="{FF2B5EF4-FFF2-40B4-BE49-F238E27FC236}">
                <a16:creationId xmlns:a16="http://schemas.microsoft.com/office/drawing/2014/main" id="{2B2691B5-5845-080E-6043-C05BD77EF063}"/>
              </a:ext>
            </a:extLst>
          </p:cNvPr>
          <p:cNvSpPr/>
          <p:nvPr/>
        </p:nvSpPr>
        <p:spPr>
          <a:xfrm flipH="1" flipV="1">
            <a:off x="5594165" y="5950702"/>
            <a:ext cx="165565" cy="159362"/>
          </a:xfrm>
          <a:prstGeom prst="ellipse">
            <a:avLst/>
          </a:prstGeom>
          <a:solidFill>
            <a:srgbClr val="4285F4"/>
          </a:solidFill>
          <a:ln w="15240">
            <a:solidFill>
              <a:srgbClr val="3C3C3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6" name="Oval 15">
            <a:extLst>
              <a:ext uri="{FF2B5EF4-FFF2-40B4-BE49-F238E27FC236}">
                <a16:creationId xmlns:a16="http://schemas.microsoft.com/office/drawing/2014/main" id="{0F4CA4D6-AD27-CCD8-76D2-AFF8908C4124}"/>
              </a:ext>
            </a:extLst>
          </p:cNvPr>
          <p:cNvSpPr/>
          <p:nvPr/>
        </p:nvSpPr>
        <p:spPr>
          <a:xfrm flipH="1" flipV="1">
            <a:off x="5977545" y="6023445"/>
            <a:ext cx="165565" cy="159362"/>
          </a:xfrm>
          <a:prstGeom prst="ellipse">
            <a:avLst/>
          </a:prstGeom>
          <a:solidFill>
            <a:srgbClr val="4285F4"/>
          </a:solidFill>
          <a:ln w="15240">
            <a:solidFill>
              <a:srgbClr val="3C3C3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" name="Oval 15">
            <a:extLst>
              <a:ext uri="{FF2B5EF4-FFF2-40B4-BE49-F238E27FC236}">
                <a16:creationId xmlns:a16="http://schemas.microsoft.com/office/drawing/2014/main" id="{6B19268D-73C8-92A2-A947-B5B173BBBE98}"/>
              </a:ext>
            </a:extLst>
          </p:cNvPr>
          <p:cNvSpPr/>
          <p:nvPr/>
        </p:nvSpPr>
        <p:spPr>
          <a:xfrm flipH="1" flipV="1">
            <a:off x="8900891" y="5236935"/>
            <a:ext cx="252037" cy="242594"/>
          </a:xfrm>
          <a:prstGeom prst="ellipse">
            <a:avLst/>
          </a:prstGeom>
          <a:solidFill>
            <a:srgbClr val="4285F4"/>
          </a:solidFill>
          <a:ln w="15240">
            <a:solidFill>
              <a:srgbClr val="3C3C3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4" name="Oval 4">
            <a:extLst>
              <a:ext uri="{FF2B5EF4-FFF2-40B4-BE49-F238E27FC236}">
                <a16:creationId xmlns:a16="http://schemas.microsoft.com/office/drawing/2014/main" id="{93DC9FC2-1D57-A20F-C9A3-EB1D656A546A}"/>
              </a:ext>
            </a:extLst>
          </p:cNvPr>
          <p:cNvSpPr/>
          <p:nvPr/>
        </p:nvSpPr>
        <p:spPr>
          <a:xfrm flipH="1" flipV="1">
            <a:off x="8891631" y="4864886"/>
            <a:ext cx="252037" cy="242594"/>
          </a:xfrm>
          <a:prstGeom prst="ellipse">
            <a:avLst/>
          </a:prstGeom>
          <a:solidFill>
            <a:srgbClr val="E74C3C"/>
          </a:solidFill>
          <a:ln w="15240">
            <a:solidFill>
              <a:srgbClr val="3C3C3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54439E1-9419-846E-FF36-9C16D9669FDB}"/>
              </a:ext>
            </a:extLst>
          </p:cNvPr>
          <p:cNvSpPr txBox="1"/>
          <p:nvPr/>
        </p:nvSpPr>
        <p:spPr>
          <a:xfrm>
            <a:off x="9162188" y="4833198"/>
            <a:ext cx="19488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ko-KR" sz="1200" dirty="0"/>
              <a:t>malignant sample</a:t>
            </a:r>
          </a:p>
          <a:p>
            <a:endParaRPr kumimoji="1" lang="en-US" altLang="ko-KR" sz="1200" dirty="0"/>
          </a:p>
          <a:p>
            <a:r>
              <a:rPr kumimoji="1" lang="en-US" altLang="ko-KR" sz="1200" dirty="0"/>
              <a:t>benign sample</a:t>
            </a:r>
            <a:endParaRPr kumimoji="1" lang="ko-KR" altLang="en-US" sz="1200" dirty="0"/>
          </a:p>
        </p:txBody>
      </p:sp>
    </p:spTree>
    <p:extLst>
      <p:ext uri="{BB962C8B-B14F-4D97-AF65-F5344CB8AC3E}">
        <p14:creationId xmlns:p14="http://schemas.microsoft.com/office/powerpoint/2010/main" val="3555837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" grpId="0" animBg="1"/>
      <p:bldP spid="87" grpId="0" animBg="1"/>
      <p:bldP spid="88" grpId="0" animBg="1"/>
      <p:bldP spid="89" grpId="0" animBg="1"/>
      <p:bldP spid="91" grpId="0" animBg="1"/>
      <p:bldP spid="92" grpId="0" animBg="1"/>
      <p:bldP spid="93" grpId="0" animBg="1"/>
      <p:bldP spid="94" grpId="0" animBg="1"/>
      <p:bldP spid="95" grpId="0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2" grpId="0"/>
      <p:bldP spid="116" grpId="0"/>
      <p:bldP spid="119" grpId="0" animBg="1"/>
      <p:bldP spid="121" grpId="0" animBg="1"/>
      <p:bldP spid="123" grpId="0"/>
      <p:bldP spid="124" grpId="0" animBg="1"/>
      <p:bldP spid="125" grpId="0" animBg="1"/>
      <p:bldP spid="12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A4D832-BD73-CF2C-F85B-80A30D8FC7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833E0E5-36A5-70A2-6B40-9E8969AED8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latin typeface="Times New Roman"/>
                <a:ea typeface="Malgun Gothic"/>
                <a:cs typeface="Times New Roman"/>
              </a:rPr>
              <a:t>Additional </a:t>
            </a:r>
            <a:r>
              <a:rPr lang="en-US" b="1" dirty="0">
                <a:latin typeface="Times New Roman"/>
                <a:ea typeface="Malgun Gothic"/>
                <a:cs typeface="Times New Roman"/>
              </a:rPr>
              <a:t>training </a:t>
            </a:r>
            <a:r>
              <a:rPr lang="en-US" b="1">
                <a:latin typeface="Times New Roman"/>
                <a:ea typeface="Malgun Gothic"/>
                <a:cs typeface="Times New Roman"/>
              </a:rPr>
              <a:t>method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FEE5CF16-51A3-94A2-1E16-789741561DF3}"/>
                  </a:ext>
                </a:extLst>
              </p:cNvPr>
              <p:cNvSpPr txBox="1"/>
              <p:nvPr/>
            </p:nvSpPr>
            <p:spPr>
              <a:xfrm>
                <a:off x="838200" y="1744010"/>
                <a:ext cx="8051800" cy="26858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 EMA(Exponential Moving Average) for weight updates</a:t>
                </a:r>
              </a:p>
              <a:p>
                <a:pPr lvl="1"/>
                <a:r>
                  <a:rPr lang="en-US" altLang="ko-KR" sz="2400" dirty="0"/>
                  <a:t>-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ko-KR" sz="24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ko-KR" altLang="en-US" sz="2400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altLang="ko-KR" sz="2400" i="1">
                            <a:latin typeface="Cambria Math" panose="02040503050406030204" pitchFamily="18" charset="0"/>
                          </a:rPr>
                          <m:t>𝐸𝑀𝐴</m:t>
                        </m:r>
                      </m:sub>
                      <m:sup>
                        <m:r>
                          <a:rPr lang="en-US" altLang="ko-KR" sz="2400" i="1">
                            <a:latin typeface="Cambria Math" panose="02040503050406030204" pitchFamily="18" charset="0"/>
                          </a:rPr>
                          <m:t>𝑡</m:t>
                        </m:r>
                      </m:sup>
                    </m:sSubSup>
                    <m:r>
                      <a:rPr lang="en-US" altLang="ko-KR" sz="2400" i="1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altLang="ko-KR" sz="24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ko-KR" altLang="en-US" sz="2400" i="1">
                            <a:latin typeface="Cambria Math" panose="02040503050406030204" pitchFamily="18" charset="0"/>
                          </a:rPr>
                          <m:t>𝛼</m:t>
                        </m:r>
                        <m:r>
                          <a:rPr lang="en-US" altLang="ko-KR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r>
                          <a:rPr lang="ko-KR" altLang="en-US" sz="2400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altLang="ko-KR" sz="2400" i="1">
                            <a:latin typeface="Cambria Math" panose="02040503050406030204" pitchFamily="18" charset="0"/>
                          </a:rPr>
                          <m:t>𝐸𝑀𝐴</m:t>
                        </m:r>
                      </m:sub>
                      <m:sup>
                        <m:r>
                          <a:rPr lang="en-US" altLang="ko-KR" sz="2400" i="1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altLang="ko-KR" sz="2400" i="1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bSup>
                    <m:r>
                      <a:rPr lang="en-US" altLang="ko-KR" sz="2400" i="1">
                        <a:latin typeface="Cambria Math" panose="02040503050406030204" pitchFamily="18" charset="0"/>
                      </a:rPr>
                      <m:t>+(1 − </m:t>
                    </m:r>
                    <m:r>
                      <a:rPr lang="ko-KR" altLang="en-US" sz="2400" i="1"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US" altLang="ko-KR" sz="2400" i="1">
                        <a:latin typeface="Cambria Math" panose="02040503050406030204" pitchFamily="18" charset="0"/>
                      </a:rPr>
                      <m:t>)</m:t>
                    </m:r>
                    <m:r>
                      <a:rPr lang="en-US" altLang="ko-KR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p>
                      <m:sSupPr>
                        <m:ctrlPr>
                          <a:rPr lang="en-US" altLang="ko-KR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ko-KR" alt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p>
                        <m:r>
                          <a:rPr lang="en-US" altLang="ko-KR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sup>
                    </m:sSup>
                  </m:oMath>
                </a14:m>
                <a:r>
                  <a:rPr lang="en-US" altLang="ko-KR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(t : iteration)</a:t>
                </a:r>
              </a:p>
              <a:p>
                <a:pPr lvl="1"/>
                <a:endParaRPr lang="en-US" altLang="ko-KR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1"/>
                <a:endParaRPr lang="en-US" altLang="ko-KR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1"/>
                <a:endParaRPr lang="en-US" altLang="ko-KR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altLang="ko-KR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 AMP(Automatic Mixed Precision) training</a:t>
                </a:r>
              </a:p>
              <a:p>
                <a:pPr lvl="1"/>
                <a:r>
                  <a:rPr lang="en-US" altLang="ko-KR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 In calculation, using FP32 &amp; FP16 mixing</a:t>
                </a:r>
                <a:endParaRPr lang="ko-KR" alt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FEE5CF16-51A3-94A2-1E16-789741561D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1744010"/>
                <a:ext cx="8051800" cy="2685863"/>
              </a:xfrm>
              <a:prstGeom prst="rect">
                <a:avLst/>
              </a:prstGeom>
              <a:blipFill>
                <a:blip r:embed="rId2"/>
                <a:stretch>
                  <a:fillRect l="-1212" t="-1814" b="-4308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809650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64FF3C-6B09-A8BA-D3DE-80C958E3F2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1D95AD8-C7BF-A432-560D-BA8D7DEB71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US" altLang="ko-KR" b="1">
                <a:latin typeface="Times New Roman"/>
                <a:ea typeface="맑은 고딕"/>
                <a:cs typeface="Times New Roman"/>
              </a:rPr>
              <a:t>Hyperparameters</a:t>
            </a:r>
            <a:endParaRPr lang="ko-KR" altLang="en-US" b="1">
              <a:latin typeface="Times New Roman"/>
              <a:ea typeface="맑은 고딕"/>
              <a:cs typeface="Times New Roman"/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175768D0-1EE3-2F71-5F4F-0CE398BE50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4191" y="1759267"/>
            <a:ext cx="4551218" cy="3056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9293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98DA271-C0FD-5F1B-CCDA-12E19C63A7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Rank</a:t>
            </a:r>
            <a:endParaRPr lang="ko-KR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그림 4" descr="텍스트, 스크린샷, 폰트, 라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03EEF3A8-3908-4178-589A-7851982829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204" y="1690688"/>
            <a:ext cx="9144792" cy="1615580"/>
          </a:xfrm>
          <a:prstGeom prst="rect">
            <a:avLst/>
          </a:prstGeom>
        </p:spPr>
      </p:pic>
      <p:sp>
        <p:nvSpPr>
          <p:cNvPr id="6" name="직사각형 5">
            <a:extLst>
              <a:ext uri="{FF2B5EF4-FFF2-40B4-BE49-F238E27FC236}">
                <a16:creationId xmlns:a16="http://schemas.microsoft.com/office/drawing/2014/main" id="{D53360CA-D9F1-D115-C472-CE346486C386}"/>
              </a:ext>
            </a:extLst>
          </p:cNvPr>
          <p:cNvSpPr/>
          <p:nvPr/>
        </p:nvSpPr>
        <p:spPr>
          <a:xfrm>
            <a:off x="990204" y="2319867"/>
            <a:ext cx="9068196" cy="364066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617869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4A780FD2-208C-2177-EADE-1D9113E85D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MICCAI Challenge</a:t>
            </a:r>
            <a:endParaRPr lang="ko-KR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그림 4" descr="텍스트, 프레젠테이션, 세미나, 실내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5FD39B0C-BC58-D5F5-A8CC-1A9207C240D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755" r="36484" b="18123"/>
          <a:stretch>
            <a:fillRect/>
          </a:stretch>
        </p:blipFill>
        <p:spPr>
          <a:xfrm>
            <a:off x="1278469" y="1973385"/>
            <a:ext cx="4478866" cy="3148298"/>
          </a:xfrm>
          <a:prstGeom prst="rect">
            <a:avLst/>
          </a:prstGeom>
        </p:spPr>
      </p:pic>
      <p:pic>
        <p:nvPicPr>
          <p:cNvPr id="7" name="그림 6" descr="텍스트, 사람, 의류, 인간의 얼굴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A2CA9A7E-4E90-E277-2B81-A003C52ECF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6332" y="1973385"/>
            <a:ext cx="4199467" cy="314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8794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7A7620F-5176-F5AD-030D-4A37B1F3ED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Data set</a:t>
            </a:r>
            <a:endParaRPr lang="ko-KR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정육면체 13">
            <a:extLst>
              <a:ext uri="{FF2B5EF4-FFF2-40B4-BE49-F238E27FC236}">
                <a16:creationId xmlns:a16="http://schemas.microsoft.com/office/drawing/2014/main" id="{2E2024EE-F7A5-73C9-5E4F-766B2104B5B3}"/>
              </a:ext>
            </a:extLst>
          </p:cNvPr>
          <p:cNvSpPr/>
          <p:nvPr/>
        </p:nvSpPr>
        <p:spPr>
          <a:xfrm>
            <a:off x="2495274" y="2325688"/>
            <a:ext cx="1881992" cy="1871134"/>
          </a:xfrm>
          <a:prstGeom prst="cube">
            <a:avLst>
              <a:gd name="adj" fmla="val 1742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그림 12" descr="원, 엑스레이 필름, 흑백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2E0C9251-2D38-4EA8-F5E2-8487FA65F1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5274" y="2646298"/>
            <a:ext cx="1570842" cy="155447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AA90EE5-03C0-7091-27E5-7104BECDF147}"/>
              </a:ext>
            </a:extLst>
          </p:cNvPr>
          <p:cNvSpPr txBox="1"/>
          <p:nvPr/>
        </p:nvSpPr>
        <p:spPr>
          <a:xfrm>
            <a:off x="2553573" y="4196822"/>
            <a:ext cx="1454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162x512x512</a:t>
            </a:r>
            <a:endParaRPr lang="ko-KR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C9299C6-8E72-5471-121C-5EDDAD9817C7}"/>
              </a:ext>
            </a:extLst>
          </p:cNvPr>
          <p:cNvSpPr txBox="1"/>
          <p:nvPr/>
        </p:nvSpPr>
        <p:spPr>
          <a:xfrm>
            <a:off x="1715228" y="1958333"/>
            <a:ext cx="14221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latin typeface="Times New Roman" panose="02020603050405020304" pitchFamily="18" charset="0"/>
                <a:cs typeface="Times New Roman" panose="02020603050405020304" pitchFamily="18" charset="0"/>
              </a:rPr>
              <a:t>4069 patients</a:t>
            </a:r>
            <a:endParaRPr lang="ko-KR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9" name="직선 화살표 연결선 18">
            <a:extLst>
              <a:ext uri="{FF2B5EF4-FFF2-40B4-BE49-F238E27FC236}">
                <a16:creationId xmlns:a16="http://schemas.microsoft.com/office/drawing/2014/main" id="{41DF962B-1E64-7A34-0BC5-2506003F6C1F}"/>
              </a:ext>
            </a:extLst>
          </p:cNvPr>
          <p:cNvCxnSpPr>
            <a:cxnSpLocks/>
          </p:cNvCxnSpPr>
          <p:nvPr/>
        </p:nvCxnSpPr>
        <p:spPr>
          <a:xfrm>
            <a:off x="4969932" y="3285190"/>
            <a:ext cx="1930401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600BB652-A778-CBE1-F806-2410D9EDB053}"/>
              </a:ext>
            </a:extLst>
          </p:cNvPr>
          <p:cNvSpPr txBox="1"/>
          <p:nvPr/>
        </p:nvSpPr>
        <p:spPr>
          <a:xfrm>
            <a:off x="4835584" y="2024328"/>
            <a:ext cx="211468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Nodule ID </a:t>
            </a:r>
            <a:br>
              <a:rPr lang="en-US" altLang="ko-KR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ko-KR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Coordinates</a:t>
            </a:r>
          </a:p>
          <a:p>
            <a:r>
              <a:rPr lang="en-US" altLang="ko-KR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Malignant / Benign</a:t>
            </a:r>
          </a:p>
        </p:txBody>
      </p:sp>
      <p:sp>
        <p:nvSpPr>
          <p:cNvPr id="22" name="정육면체 21">
            <a:extLst>
              <a:ext uri="{FF2B5EF4-FFF2-40B4-BE49-F238E27FC236}">
                <a16:creationId xmlns:a16="http://schemas.microsoft.com/office/drawing/2014/main" id="{BB3DC22E-7B43-D2E0-217C-35BCE5CEC646}"/>
              </a:ext>
            </a:extLst>
          </p:cNvPr>
          <p:cNvSpPr/>
          <p:nvPr/>
        </p:nvSpPr>
        <p:spPr>
          <a:xfrm>
            <a:off x="7542931" y="2729755"/>
            <a:ext cx="1072316" cy="1110869"/>
          </a:xfrm>
          <a:prstGeom prst="cube">
            <a:avLst>
              <a:gd name="adj" fmla="val 28723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그림 22">
            <a:extLst>
              <a:ext uri="{FF2B5EF4-FFF2-40B4-BE49-F238E27FC236}">
                <a16:creationId xmlns:a16="http://schemas.microsoft.com/office/drawing/2014/main" id="{C0642428-D602-852E-A84F-69F6B15F03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5104" y="3038790"/>
            <a:ext cx="764583" cy="793368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2FF51BCE-CD90-6188-7D93-7047531A40BD}"/>
              </a:ext>
            </a:extLst>
          </p:cNvPr>
          <p:cNvSpPr txBox="1"/>
          <p:nvPr/>
        </p:nvSpPr>
        <p:spPr>
          <a:xfrm>
            <a:off x="7015362" y="2301327"/>
            <a:ext cx="14478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latin typeface="Times New Roman" panose="02020603050405020304" pitchFamily="18" charset="0"/>
                <a:cs typeface="Times New Roman" panose="02020603050405020304" pitchFamily="18" charset="0"/>
              </a:rPr>
              <a:t>6163 samples</a:t>
            </a:r>
            <a:endParaRPr lang="ko-KR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2870588-24F0-0088-F905-5C0F7C16DEB6}"/>
              </a:ext>
            </a:extLst>
          </p:cNvPr>
          <p:cNvSpPr txBox="1"/>
          <p:nvPr/>
        </p:nvSpPr>
        <p:spPr>
          <a:xfrm>
            <a:off x="7536637" y="4032556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latin typeface="Times New Roman" panose="02020603050405020304" pitchFamily="18" charset="0"/>
                <a:cs typeface="Times New Roman" panose="02020603050405020304" pitchFamily="18" charset="0"/>
              </a:rPr>
              <a:t>64x64x64</a:t>
            </a:r>
            <a:endParaRPr lang="ko-KR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44510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B49492-A276-F2DA-57FF-0FEABFC0C2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EB07A23-1EF7-60FB-9182-6DDDBED96B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b="1">
                <a:latin typeface="Times New Roman"/>
                <a:ea typeface="맑은 고딕"/>
                <a:cs typeface="Times New Roman"/>
              </a:rPr>
              <a:t>Q &amp; A</a:t>
            </a:r>
            <a:endParaRPr lang="ko-KR" altLang="en-US" b="1">
              <a:latin typeface="Times New Roman"/>
              <a:ea typeface="맑은 고딕"/>
              <a:cs typeface="Times New Roman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C6F6B5E-67E3-9D40-2C1F-B1E24E8091F1}"/>
              </a:ext>
            </a:extLst>
          </p:cNvPr>
          <p:cNvSpPr txBox="1"/>
          <p:nvPr/>
        </p:nvSpPr>
        <p:spPr>
          <a:xfrm>
            <a:off x="3666066" y="2633134"/>
            <a:ext cx="4277261" cy="923330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altLang="ko-KR" sz="5400" b="1">
                <a:latin typeface="Times New Roman"/>
                <a:ea typeface="맑은 고딕"/>
                <a:cs typeface="Times New Roman"/>
              </a:rPr>
              <a:t>Thank You</a:t>
            </a:r>
            <a:r>
              <a:rPr lang="en-US" altLang="ko-KR" sz="5400" b="1">
                <a:ea typeface="맑은 고딕"/>
              </a:rPr>
              <a:t> </a:t>
            </a:r>
            <a:r>
              <a:rPr lang="en-US" altLang="ko-KR" sz="5400" b="1">
                <a:ea typeface="맑은 고딕"/>
                <a:sym typeface="Wingdings" panose="05000000000000000000" pitchFamily="2" charset="2"/>
              </a:rPr>
              <a:t></a:t>
            </a:r>
            <a:endParaRPr lang="ko-KR" altLang="en-US" sz="5400" b="1">
              <a:ea typeface="맑은 고딕"/>
            </a:endParaRPr>
          </a:p>
        </p:txBody>
      </p:sp>
    </p:spTree>
    <p:extLst>
      <p:ext uri="{BB962C8B-B14F-4D97-AF65-F5344CB8AC3E}">
        <p14:creationId xmlns:p14="http://schemas.microsoft.com/office/powerpoint/2010/main" val="33120233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76A3260F-8100-47AA-DAF3-D4D992FC63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b="1" dirty="0">
                <a:latin typeface="Times New Roman"/>
                <a:ea typeface="맑은 고딕"/>
                <a:cs typeface="Times New Roman"/>
              </a:rPr>
              <a:t>Problem definition and challenges</a:t>
            </a:r>
            <a:endParaRPr lang="ko-KR" altLang="en-US" b="1" dirty="0">
              <a:latin typeface="Times New Roman"/>
              <a:ea typeface="맑은 고딕"/>
              <a:cs typeface="Times New Roman"/>
            </a:endParaRP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1E1F4EC6-E65F-727D-96A3-D1E376CA44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lnSpcReduction="10000"/>
          </a:bodyPr>
          <a:lstStyle/>
          <a:p>
            <a:pPr marL="0" indent="0">
              <a:buNone/>
            </a:pPr>
            <a:r>
              <a:rPr lang="en-US" altLang="ko-KR" b="1" dirty="0">
                <a:latin typeface="Times New Roman"/>
                <a:ea typeface="맑은 고딕"/>
                <a:cs typeface="Times New Roman"/>
              </a:rPr>
              <a:t>Problem</a:t>
            </a:r>
            <a:r>
              <a:rPr lang="en-US" altLang="ko-KR" dirty="0">
                <a:latin typeface="Times New Roman"/>
                <a:ea typeface="맑은 고딕"/>
                <a:cs typeface="Times New Roman"/>
              </a:rPr>
              <a:t> </a:t>
            </a:r>
            <a:endParaRPr lang="ko-KR" altLang="en-US" dirty="0">
              <a:latin typeface="Times New Roman"/>
              <a:cs typeface="Times New Roman"/>
            </a:endParaRPr>
          </a:p>
          <a:p>
            <a:pPr lvl="1">
              <a:buFont typeface="Calibri" panose="020B0604020202020204" pitchFamily="34" charset="0"/>
              <a:buChar char="-"/>
            </a:pPr>
            <a:r>
              <a:rPr lang="en-US" altLang="ko-KR" dirty="0">
                <a:latin typeface="Times New Roman"/>
                <a:ea typeface="맑은 고딕"/>
                <a:cs typeface="Times New Roman"/>
              </a:rPr>
              <a:t>Binary classification of malignant nodules in lung CT scans.</a:t>
            </a:r>
          </a:p>
          <a:p>
            <a:endParaRPr lang="en-US" altLang="ko-KR" dirty="0"/>
          </a:p>
          <a:p>
            <a:endParaRPr lang="en-US" altLang="ko-KR" dirty="0">
              <a:latin typeface="맑은 고딕"/>
              <a:ea typeface="맑은 고딕"/>
              <a:cs typeface="Times New Roman"/>
            </a:endParaRPr>
          </a:p>
          <a:p>
            <a:endParaRPr lang="en-US" altLang="ko-KR" dirty="0">
              <a:latin typeface="맑은 고딕"/>
              <a:ea typeface="맑은 고딕"/>
              <a:cs typeface="Times New Roman"/>
            </a:endParaRPr>
          </a:p>
          <a:p>
            <a:pPr marL="0" indent="0">
              <a:buNone/>
            </a:pPr>
            <a:r>
              <a:rPr lang="en-US" altLang="ko-KR" b="1" dirty="0">
                <a:latin typeface="Times New Roman"/>
                <a:ea typeface="맑은 고딕"/>
                <a:cs typeface="Times New Roman"/>
              </a:rPr>
              <a:t>Challenges</a:t>
            </a:r>
          </a:p>
          <a:p>
            <a:pPr lvl="1">
              <a:buFont typeface="Calibri" panose="020B0604020202020204" pitchFamily="34" charset="0"/>
              <a:buChar char="-"/>
            </a:pPr>
            <a:r>
              <a:rPr lang="en-US" altLang="ko-KR" dirty="0">
                <a:latin typeface="Times New Roman"/>
                <a:ea typeface="맑은 고딕"/>
                <a:cs typeface="Times New Roman"/>
              </a:rPr>
              <a:t>The complexity of 3D data</a:t>
            </a:r>
          </a:p>
          <a:p>
            <a:pPr lvl="2">
              <a:buFont typeface="Calibri" panose="020B0604020202020204" pitchFamily="34" charset="0"/>
              <a:buChar char="-"/>
            </a:pPr>
            <a:r>
              <a:rPr lang="en-US" altLang="ko-KR" dirty="0">
                <a:solidFill>
                  <a:srgbClr val="000000"/>
                </a:solidFill>
                <a:latin typeface="Times New Roman"/>
                <a:ea typeface="맑은 고딕"/>
                <a:cs typeface="Times New Roman"/>
              </a:rPr>
              <a:t>3D datasets exhibit more complex spatial features than 2D images</a:t>
            </a:r>
            <a:r>
              <a:rPr lang="en-US" altLang="ko-KR" dirty="0">
                <a:latin typeface="Times New Roman"/>
                <a:ea typeface="맑은 고딕"/>
                <a:cs typeface="Times New Roman"/>
              </a:rPr>
              <a:t>.</a:t>
            </a:r>
          </a:p>
          <a:p>
            <a:pPr lvl="1">
              <a:buFont typeface="Calibri" panose="020B0604020202020204" pitchFamily="34" charset="0"/>
              <a:buChar char="-"/>
            </a:pPr>
            <a:r>
              <a:rPr lang="en-US" altLang="ko-KR" dirty="0">
                <a:latin typeface="Times New Roman"/>
                <a:ea typeface="맑은 고딕"/>
                <a:cs typeface="Times New Roman"/>
              </a:rPr>
              <a:t>Data imbalance</a:t>
            </a:r>
          </a:p>
          <a:p>
            <a:pPr lvl="2">
              <a:buFont typeface="Calibri" panose="020B0604020202020204" pitchFamily="34" charset="0"/>
              <a:buChar char="-"/>
            </a:pPr>
            <a:r>
              <a:rPr lang="en-US" altLang="ko-KR" dirty="0">
                <a:latin typeface="Times New Roman"/>
                <a:ea typeface="맑은 고딕"/>
                <a:cs typeface="Times New Roman"/>
              </a:rPr>
              <a:t>The dataset exhibits significant class imbalance, with only 555 malignant cases out of 6,163 total images (approx. 9%).</a:t>
            </a:r>
          </a:p>
          <a:p>
            <a:pPr lvl="2">
              <a:buFont typeface="Calibri" panose="020B0604020202020204" pitchFamily="34" charset="0"/>
              <a:buChar char="-"/>
            </a:pPr>
            <a:endParaRPr lang="en-US" altLang="ko-KR" dirty="0"/>
          </a:p>
          <a:p>
            <a:pPr lvl="1">
              <a:buFont typeface="Calibri" panose="020B0604020202020204" pitchFamily="34" charset="0"/>
              <a:buChar char="-"/>
            </a:pPr>
            <a:endParaRPr lang="ko-KR" altLang="en-US" dirty="0"/>
          </a:p>
        </p:txBody>
      </p:sp>
      <p:pic>
        <p:nvPicPr>
          <p:cNvPr id="5" name="그림 4" descr="텍스트, 스크린샷,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6FC0D98E-A108-2B47-23E9-AD592315DD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5971" y="2742216"/>
            <a:ext cx="6910287" cy="164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2763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0E03D98D-9947-4010-A421-BBE1CEEB1F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b="1" dirty="0">
                <a:latin typeface="Times New Roman"/>
                <a:ea typeface="맑은 고딕"/>
                <a:cs typeface="Times New Roman"/>
              </a:rPr>
              <a:t>Overview</a:t>
            </a:r>
            <a:endParaRPr lang="ko-KR" altLang="en-US" b="1" dirty="0">
              <a:latin typeface="Times New Roman"/>
              <a:ea typeface="맑은 고딕"/>
              <a:cs typeface="Times New Roman"/>
            </a:endParaRP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D7944F06-B466-BB8D-EF34-E028C5F448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>
              <a:buFont typeface="Calibri" panose="020B0604020202020204" pitchFamily="34" charset="0"/>
              <a:buChar char="-"/>
            </a:pPr>
            <a:r>
              <a:rPr lang="en-US" altLang="ko-KR" b="1" dirty="0">
                <a:latin typeface="Times New Roman"/>
                <a:ea typeface="맑은 고딕"/>
                <a:cs typeface="Times New Roman"/>
              </a:rPr>
              <a:t>Data Preprocessing</a:t>
            </a:r>
            <a:endParaRPr lang="ko-KR" altLang="en-US" b="1" dirty="0">
              <a:ea typeface="맑은 고딕"/>
            </a:endParaRPr>
          </a:p>
          <a:p>
            <a:pPr marL="457200" lvl="1" indent="0">
              <a:buNone/>
            </a:pPr>
            <a:endParaRPr lang="en-US" altLang="ko-KR" dirty="0">
              <a:latin typeface="Times New Roman"/>
              <a:ea typeface="맑은 고딕"/>
              <a:cs typeface="Times New Roman"/>
            </a:endParaRPr>
          </a:p>
          <a:p>
            <a:pPr>
              <a:buFont typeface="Calibri" panose="020B0604020202020204" pitchFamily="34" charset="0"/>
              <a:buChar char="-"/>
            </a:pPr>
            <a:r>
              <a:rPr lang="en-US" altLang="ko-KR" b="1" dirty="0">
                <a:latin typeface="Times New Roman"/>
                <a:ea typeface="맑은 고딕"/>
                <a:cs typeface="Times New Roman"/>
              </a:rPr>
              <a:t>Model architecture</a:t>
            </a:r>
          </a:p>
          <a:p>
            <a:pPr marL="457200" lvl="1" indent="0">
              <a:buNone/>
            </a:pPr>
            <a:endParaRPr lang="en-US" altLang="ko-KR" dirty="0">
              <a:latin typeface="Times New Roman"/>
              <a:ea typeface="맑은 고딕"/>
              <a:cs typeface="Times New Roman"/>
            </a:endParaRPr>
          </a:p>
          <a:p>
            <a:pPr>
              <a:buFont typeface="Calibri" panose="020B0604020202020204" pitchFamily="34" charset="0"/>
              <a:buChar char="-"/>
            </a:pPr>
            <a:r>
              <a:rPr lang="en-US" altLang="ko-KR" b="1" dirty="0">
                <a:latin typeface="Times New Roman"/>
                <a:ea typeface="맑은 고딕"/>
                <a:cs typeface="Times New Roman"/>
              </a:rPr>
              <a:t>Inference strategy</a:t>
            </a:r>
          </a:p>
          <a:p>
            <a:pPr marL="457200" lvl="1" indent="0">
              <a:buNone/>
            </a:pPr>
            <a:endParaRPr lang="en-US" altLang="ko-KR" dirty="0">
              <a:latin typeface="Times New Roman"/>
              <a:ea typeface="맑은 고딕"/>
              <a:cs typeface="Times New Roman"/>
            </a:endParaRPr>
          </a:p>
          <a:p>
            <a:pPr>
              <a:buFont typeface="Calibri" panose="020B0604020202020204" pitchFamily="34" charset="0"/>
              <a:buChar char="-"/>
            </a:pPr>
            <a:r>
              <a:rPr lang="en-US" altLang="ko-KR" b="1" dirty="0">
                <a:latin typeface="Times New Roman"/>
                <a:ea typeface="맑은 고딕"/>
                <a:cs typeface="Times New Roman"/>
              </a:rPr>
              <a:t>How to evaluate Model</a:t>
            </a:r>
            <a:endParaRPr lang="en-US" dirty="0">
              <a:latin typeface="맑은 고딕" panose="02110004020202020204"/>
              <a:ea typeface="맑은 고딕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9730952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7BC36EFC-A31C-25F5-6D62-DAF6C15F95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2010" y="2014538"/>
            <a:ext cx="10515600" cy="1318577"/>
          </a:xfrm>
        </p:spPr>
        <p:txBody>
          <a:bodyPr/>
          <a:lstStyle/>
          <a:p>
            <a:pPr algn="ctr"/>
            <a:r>
              <a:rPr lang="ko-KR" altLang="en-US" b="1" dirty="0">
                <a:latin typeface="Times New Roman"/>
                <a:ea typeface="맑은 고딕"/>
                <a:cs typeface="Times New Roman"/>
              </a:rPr>
              <a:t>Data </a:t>
            </a:r>
            <a:r>
              <a:rPr lang="ko-KR" altLang="en-US" b="1" err="1">
                <a:latin typeface="Times New Roman"/>
                <a:ea typeface="맑은 고딕"/>
                <a:cs typeface="Times New Roman"/>
              </a:rPr>
              <a:t>preprocessing</a:t>
            </a:r>
            <a:endParaRPr lang="ko-KR" altLang="en-US" b="1">
              <a:latin typeface="Times New Roman"/>
              <a:ea typeface="맑은 고딕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5710061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7B02D714-9DD1-6C13-ED50-10B3A2C064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b="1" dirty="0">
                <a:latin typeface="Times New Roman"/>
                <a:ea typeface="맑은 고딕"/>
                <a:cs typeface="Times New Roman"/>
              </a:rPr>
              <a:t>Hounsfield Unit (HU) value</a:t>
            </a:r>
            <a:endParaRPr lang="ko-KR" altLang="en-US" b="1" dirty="0"/>
          </a:p>
        </p:txBody>
      </p:sp>
      <p:pic>
        <p:nvPicPr>
          <p:cNvPr id="5" name="그림 4" descr="텍스트, 스크린샷, 폰트, 번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792875C6-2298-F40A-FB0A-44E3864D1B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6827" y="2185287"/>
            <a:ext cx="4374173" cy="3659922"/>
          </a:xfrm>
          <a:prstGeom prst="rect">
            <a:avLst/>
          </a:prstGeom>
        </p:spPr>
      </p:pic>
      <p:cxnSp>
        <p:nvCxnSpPr>
          <p:cNvPr id="7" name="직선 연결선 6">
            <a:extLst>
              <a:ext uri="{FF2B5EF4-FFF2-40B4-BE49-F238E27FC236}">
                <a16:creationId xmlns:a16="http://schemas.microsoft.com/office/drawing/2014/main" id="{FECA1868-9617-F7C4-C1D3-8F8D2677D00B}"/>
              </a:ext>
            </a:extLst>
          </p:cNvPr>
          <p:cNvCxnSpPr/>
          <p:nvPr/>
        </p:nvCxnSpPr>
        <p:spPr>
          <a:xfrm>
            <a:off x="702733" y="5401733"/>
            <a:ext cx="5164667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직선 연결선 8">
            <a:extLst>
              <a:ext uri="{FF2B5EF4-FFF2-40B4-BE49-F238E27FC236}">
                <a16:creationId xmlns:a16="http://schemas.microsoft.com/office/drawing/2014/main" id="{5937562C-2706-AC93-8A39-6CF77EC51CDA}"/>
              </a:ext>
            </a:extLst>
          </p:cNvPr>
          <p:cNvCxnSpPr/>
          <p:nvPr/>
        </p:nvCxnSpPr>
        <p:spPr>
          <a:xfrm flipH="1">
            <a:off x="838200" y="5401733"/>
            <a:ext cx="160867" cy="443476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직선 연결선 10">
            <a:extLst>
              <a:ext uri="{FF2B5EF4-FFF2-40B4-BE49-F238E27FC236}">
                <a16:creationId xmlns:a16="http://schemas.microsoft.com/office/drawing/2014/main" id="{E5B13942-1E8D-FEE0-CBB9-6BD6FFC74FBD}"/>
              </a:ext>
            </a:extLst>
          </p:cNvPr>
          <p:cNvCxnSpPr/>
          <p:nvPr/>
        </p:nvCxnSpPr>
        <p:spPr>
          <a:xfrm flipH="1">
            <a:off x="973667" y="5401733"/>
            <a:ext cx="160867" cy="443476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직선 연결선 11">
            <a:extLst>
              <a:ext uri="{FF2B5EF4-FFF2-40B4-BE49-F238E27FC236}">
                <a16:creationId xmlns:a16="http://schemas.microsoft.com/office/drawing/2014/main" id="{C016A5FA-AC50-76AC-C9D6-6E4AC83D1EDC}"/>
              </a:ext>
            </a:extLst>
          </p:cNvPr>
          <p:cNvCxnSpPr/>
          <p:nvPr/>
        </p:nvCxnSpPr>
        <p:spPr>
          <a:xfrm flipH="1">
            <a:off x="1109134" y="5401733"/>
            <a:ext cx="160867" cy="443476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직선 연결선 12">
            <a:extLst>
              <a:ext uri="{FF2B5EF4-FFF2-40B4-BE49-F238E27FC236}">
                <a16:creationId xmlns:a16="http://schemas.microsoft.com/office/drawing/2014/main" id="{DE224FD9-3B41-4D10-AF93-630A77C27E34}"/>
              </a:ext>
            </a:extLst>
          </p:cNvPr>
          <p:cNvCxnSpPr/>
          <p:nvPr/>
        </p:nvCxnSpPr>
        <p:spPr>
          <a:xfrm flipH="1">
            <a:off x="1231902" y="5401733"/>
            <a:ext cx="160867" cy="443476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직선 연결선 13">
            <a:extLst>
              <a:ext uri="{FF2B5EF4-FFF2-40B4-BE49-F238E27FC236}">
                <a16:creationId xmlns:a16="http://schemas.microsoft.com/office/drawing/2014/main" id="{002203C6-ACAC-16A2-FD4C-9C500572723B}"/>
              </a:ext>
            </a:extLst>
          </p:cNvPr>
          <p:cNvCxnSpPr/>
          <p:nvPr/>
        </p:nvCxnSpPr>
        <p:spPr>
          <a:xfrm flipH="1">
            <a:off x="1367369" y="5401733"/>
            <a:ext cx="160867" cy="443476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직선 연결선 14">
            <a:extLst>
              <a:ext uri="{FF2B5EF4-FFF2-40B4-BE49-F238E27FC236}">
                <a16:creationId xmlns:a16="http://schemas.microsoft.com/office/drawing/2014/main" id="{A234B7C5-2223-1701-0D65-1A7EC1728FA9}"/>
              </a:ext>
            </a:extLst>
          </p:cNvPr>
          <p:cNvCxnSpPr/>
          <p:nvPr/>
        </p:nvCxnSpPr>
        <p:spPr>
          <a:xfrm flipH="1">
            <a:off x="1502836" y="5401733"/>
            <a:ext cx="160867" cy="443476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직선 연결선 15">
            <a:extLst>
              <a:ext uri="{FF2B5EF4-FFF2-40B4-BE49-F238E27FC236}">
                <a16:creationId xmlns:a16="http://schemas.microsoft.com/office/drawing/2014/main" id="{3CCEC465-59A8-7536-33F8-45F033104F06}"/>
              </a:ext>
            </a:extLst>
          </p:cNvPr>
          <p:cNvCxnSpPr/>
          <p:nvPr/>
        </p:nvCxnSpPr>
        <p:spPr>
          <a:xfrm flipH="1">
            <a:off x="1625606" y="5401733"/>
            <a:ext cx="160867" cy="443476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직선 연결선 16">
            <a:extLst>
              <a:ext uri="{FF2B5EF4-FFF2-40B4-BE49-F238E27FC236}">
                <a16:creationId xmlns:a16="http://schemas.microsoft.com/office/drawing/2014/main" id="{00AD027B-FBE0-4EE1-1D8A-8DE240106D1D}"/>
              </a:ext>
            </a:extLst>
          </p:cNvPr>
          <p:cNvCxnSpPr/>
          <p:nvPr/>
        </p:nvCxnSpPr>
        <p:spPr>
          <a:xfrm flipH="1">
            <a:off x="1761073" y="5401733"/>
            <a:ext cx="160867" cy="443476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직선 연결선 17">
            <a:extLst>
              <a:ext uri="{FF2B5EF4-FFF2-40B4-BE49-F238E27FC236}">
                <a16:creationId xmlns:a16="http://schemas.microsoft.com/office/drawing/2014/main" id="{47742CEB-C5B1-2029-F9B2-43C7AA10EACA}"/>
              </a:ext>
            </a:extLst>
          </p:cNvPr>
          <p:cNvCxnSpPr/>
          <p:nvPr/>
        </p:nvCxnSpPr>
        <p:spPr>
          <a:xfrm flipH="1">
            <a:off x="1896540" y="5401733"/>
            <a:ext cx="160867" cy="443476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직선 연결선 18">
            <a:extLst>
              <a:ext uri="{FF2B5EF4-FFF2-40B4-BE49-F238E27FC236}">
                <a16:creationId xmlns:a16="http://schemas.microsoft.com/office/drawing/2014/main" id="{D89C458A-40A9-71B8-9A90-3E5A722369D8}"/>
              </a:ext>
            </a:extLst>
          </p:cNvPr>
          <p:cNvCxnSpPr/>
          <p:nvPr/>
        </p:nvCxnSpPr>
        <p:spPr>
          <a:xfrm flipH="1">
            <a:off x="2019308" y="5401733"/>
            <a:ext cx="160867" cy="443476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직선 연결선 19">
            <a:extLst>
              <a:ext uri="{FF2B5EF4-FFF2-40B4-BE49-F238E27FC236}">
                <a16:creationId xmlns:a16="http://schemas.microsoft.com/office/drawing/2014/main" id="{BA85E48B-C507-D4C6-B911-71608416772B}"/>
              </a:ext>
            </a:extLst>
          </p:cNvPr>
          <p:cNvCxnSpPr/>
          <p:nvPr/>
        </p:nvCxnSpPr>
        <p:spPr>
          <a:xfrm flipH="1">
            <a:off x="2154775" y="5401733"/>
            <a:ext cx="160867" cy="443476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직선 연결선 20">
            <a:extLst>
              <a:ext uri="{FF2B5EF4-FFF2-40B4-BE49-F238E27FC236}">
                <a16:creationId xmlns:a16="http://schemas.microsoft.com/office/drawing/2014/main" id="{7B797544-74A3-440D-BBE1-BC611E6DBFAA}"/>
              </a:ext>
            </a:extLst>
          </p:cNvPr>
          <p:cNvCxnSpPr/>
          <p:nvPr/>
        </p:nvCxnSpPr>
        <p:spPr>
          <a:xfrm flipH="1">
            <a:off x="2290242" y="5401733"/>
            <a:ext cx="160867" cy="443476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직선 연결선 21">
            <a:extLst>
              <a:ext uri="{FF2B5EF4-FFF2-40B4-BE49-F238E27FC236}">
                <a16:creationId xmlns:a16="http://schemas.microsoft.com/office/drawing/2014/main" id="{69159A99-9461-1C2E-EB83-535733418B24}"/>
              </a:ext>
            </a:extLst>
          </p:cNvPr>
          <p:cNvCxnSpPr/>
          <p:nvPr/>
        </p:nvCxnSpPr>
        <p:spPr>
          <a:xfrm flipH="1">
            <a:off x="2408770" y="5401733"/>
            <a:ext cx="160867" cy="443476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직선 연결선 22">
            <a:extLst>
              <a:ext uri="{FF2B5EF4-FFF2-40B4-BE49-F238E27FC236}">
                <a16:creationId xmlns:a16="http://schemas.microsoft.com/office/drawing/2014/main" id="{B9CFB824-35B2-3C50-A4EA-66CE06E8A96E}"/>
              </a:ext>
            </a:extLst>
          </p:cNvPr>
          <p:cNvCxnSpPr/>
          <p:nvPr/>
        </p:nvCxnSpPr>
        <p:spPr>
          <a:xfrm flipH="1">
            <a:off x="2544237" y="5401733"/>
            <a:ext cx="160867" cy="443476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직선 연결선 23">
            <a:extLst>
              <a:ext uri="{FF2B5EF4-FFF2-40B4-BE49-F238E27FC236}">
                <a16:creationId xmlns:a16="http://schemas.microsoft.com/office/drawing/2014/main" id="{0B40EEE5-9B6B-80E6-3424-B3FFAC95A0BF}"/>
              </a:ext>
            </a:extLst>
          </p:cNvPr>
          <p:cNvCxnSpPr/>
          <p:nvPr/>
        </p:nvCxnSpPr>
        <p:spPr>
          <a:xfrm flipH="1">
            <a:off x="2679704" y="5401733"/>
            <a:ext cx="160867" cy="443476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직선 연결선 24">
            <a:extLst>
              <a:ext uri="{FF2B5EF4-FFF2-40B4-BE49-F238E27FC236}">
                <a16:creationId xmlns:a16="http://schemas.microsoft.com/office/drawing/2014/main" id="{51EF6440-990C-35DB-4465-95F88C859591}"/>
              </a:ext>
            </a:extLst>
          </p:cNvPr>
          <p:cNvCxnSpPr/>
          <p:nvPr/>
        </p:nvCxnSpPr>
        <p:spPr>
          <a:xfrm flipH="1">
            <a:off x="2802472" y="5401733"/>
            <a:ext cx="160867" cy="443476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직선 연결선 25">
            <a:extLst>
              <a:ext uri="{FF2B5EF4-FFF2-40B4-BE49-F238E27FC236}">
                <a16:creationId xmlns:a16="http://schemas.microsoft.com/office/drawing/2014/main" id="{2C212CBF-775E-6F56-02D6-554817AEEA3A}"/>
              </a:ext>
            </a:extLst>
          </p:cNvPr>
          <p:cNvCxnSpPr/>
          <p:nvPr/>
        </p:nvCxnSpPr>
        <p:spPr>
          <a:xfrm flipH="1">
            <a:off x="2937939" y="5401733"/>
            <a:ext cx="160867" cy="443476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직선 연결선 26">
            <a:extLst>
              <a:ext uri="{FF2B5EF4-FFF2-40B4-BE49-F238E27FC236}">
                <a16:creationId xmlns:a16="http://schemas.microsoft.com/office/drawing/2014/main" id="{E2B68222-A0FD-920F-DDD0-A4F379BC1CA5}"/>
              </a:ext>
            </a:extLst>
          </p:cNvPr>
          <p:cNvCxnSpPr/>
          <p:nvPr/>
        </p:nvCxnSpPr>
        <p:spPr>
          <a:xfrm flipH="1">
            <a:off x="3073406" y="5401733"/>
            <a:ext cx="160867" cy="443476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직선 연결선 27">
            <a:extLst>
              <a:ext uri="{FF2B5EF4-FFF2-40B4-BE49-F238E27FC236}">
                <a16:creationId xmlns:a16="http://schemas.microsoft.com/office/drawing/2014/main" id="{3A1462F4-3876-2D70-B5A6-DF21D1D3E3E8}"/>
              </a:ext>
            </a:extLst>
          </p:cNvPr>
          <p:cNvCxnSpPr/>
          <p:nvPr/>
        </p:nvCxnSpPr>
        <p:spPr>
          <a:xfrm flipH="1">
            <a:off x="3196176" y="5401733"/>
            <a:ext cx="160867" cy="443476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직선 연결선 28">
            <a:extLst>
              <a:ext uri="{FF2B5EF4-FFF2-40B4-BE49-F238E27FC236}">
                <a16:creationId xmlns:a16="http://schemas.microsoft.com/office/drawing/2014/main" id="{6C646C74-4056-A66E-FEE1-5BC1F91BDCB0}"/>
              </a:ext>
            </a:extLst>
          </p:cNvPr>
          <p:cNvCxnSpPr/>
          <p:nvPr/>
        </p:nvCxnSpPr>
        <p:spPr>
          <a:xfrm flipH="1">
            <a:off x="3331643" y="5401733"/>
            <a:ext cx="160867" cy="443476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직선 연결선 29">
            <a:extLst>
              <a:ext uri="{FF2B5EF4-FFF2-40B4-BE49-F238E27FC236}">
                <a16:creationId xmlns:a16="http://schemas.microsoft.com/office/drawing/2014/main" id="{A2A5F73A-C49D-F8B1-41FD-FC4E97ABD1CF}"/>
              </a:ext>
            </a:extLst>
          </p:cNvPr>
          <p:cNvCxnSpPr/>
          <p:nvPr/>
        </p:nvCxnSpPr>
        <p:spPr>
          <a:xfrm flipH="1">
            <a:off x="3467110" y="5401733"/>
            <a:ext cx="160867" cy="443476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직선 연결선 30">
            <a:extLst>
              <a:ext uri="{FF2B5EF4-FFF2-40B4-BE49-F238E27FC236}">
                <a16:creationId xmlns:a16="http://schemas.microsoft.com/office/drawing/2014/main" id="{1AC92621-309B-A168-17A9-D2AB1767700D}"/>
              </a:ext>
            </a:extLst>
          </p:cNvPr>
          <p:cNvCxnSpPr/>
          <p:nvPr/>
        </p:nvCxnSpPr>
        <p:spPr>
          <a:xfrm flipH="1">
            <a:off x="3589878" y="5401733"/>
            <a:ext cx="160867" cy="443476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직선 연결선 31">
            <a:extLst>
              <a:ext uri="{FF2B5EF4-FFF2-40B4-BE49-F238E27FC236}">
                <a16:creationId xmlns:a16="http://schemas.microsoft.com/office/drawing/2014/main" id="{18B6F359-10C5-0AD0-D79B-59A3C049524A}"/>
              </a:ext>
            </a:extLst>
          </p:cNvPr>
          <p:cNvCxnSpPr/>
          <p:nvPr/>
        </p:nvCxnSpPr>
        <p:spPr>
          <a:xfrm flipH="1">
            <a:off x="3725345" y="5401733"/>
            <a:ext cx="160867" cy="443476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직선 연결선 32">
            <a:extLst>
              <a:ext uri="{FF2B5EF4-FFF2-40B4-BE49-F238E27FC236}">
                <a16:creationId xmlns:a16="http://schemas.microsoft.com/office/drawing/2014/main" id="{DC97C8C1-F845-D5E6-7705-8329083FB0E9}"/>
              </a:ext>
            </a:extLst>
          </p:cNvPr>
          <p:cNvCxnSpPr/>
          <p:nvPr/>
        </p:nvCxnSpPr>
        <p:spPr>
          <a:xfrm flipH="1">
            <a:off x="3860812" y="5401733"/>
            <a:ext cx="160867" cy="443476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직선 연결선 33">
            <a:extLst>
              <a:ext uri="{FF2B5EF4-FFF2-40B4-BE49-F238E27FC236}">
                <a16:creationId xmlns:a16="http://schemas.microsoft.com/office/drawing/2014/main" id="{E559936D-0BCB-554C-64E0-CCC200379DD8}"/>
              </a:ext>
            </a:extLst>
          </p:cNvPr>
          <p:cNvCxnSpPr/>
          <p:nvPr/>
        </p:nvCxnSpPr>
        <p:spPr>
          <a:xfrm flipH="1">
            <a:off x="3986683" y="5401733"/>
            <a:ext cx="160867" cy="443476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직선 연결선 34">
            <a:extLst>
              <a:ext uri="{FF2B5EF4-FFF2-40B4-BE49-F238E27FC236}">
                <a16:creationId xmlns:a16="http://schemas.microsoft.com/office/drawing/2014/main" id="{17E1B304-AA52-7B60-D65E-42DFE5985A83}"/>
              </a:ext>
            </a:extLst>
          </p:cNvPr>
          <p:cNvCxnSpPr/>
          <p:nvPr/>
        </p:nvCxnSpPr>
        <p:spPr>
          <a:xfrm flipH="1">
            <a:off x="4109453" y="5401733"/>
            <a:ext cx="160867" cy="443476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직선 연결선 35">
            <a:extLst>
              <a:ext uri="{FF2B5EF4-FFF2-40B4-BE49-F238E27FC236}">
                <a16:creationId xmlns:a16="http://schemas.microsoft.com/office/drawing/2014/main" id="{1BA2354D-88E8-B12A-0366-258024F17335}"/>
              </a:ext>
            </a:extLst>
          </p:cNvPr>
          <p:cNvCxnSpPr/>
          <p:nvPr/>
        </p:nvCxnSpPr>
        <p:spPr>
          <a:xfrm flipH="1">
            <a:off x="4244920" y="5401733"/>
            <a:ext cx="160867" cy="443476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직선 연결선 36">
            <a:extLst>
              <a:ext uri="{FF2B5EF4-FFF2-40B4-BE49-F238E27FC236}">
                <a16:creationId xmlns:a16="http://schemas.microsoft.com/office/drawing/2014/main" id="{0B58FC12-924C-D51F-36FD-568F7B5BE721}"/>
              </a:ext>
            </a:extLst>
          </p:cNvPr>
          <p:cNvCxnSpPr/>
          <p:nvPr/>
        </p:nvCxnSpPr>
        <p:spPr>
          <a:xfrm flipH="1">
            <a:off x="4380387" y="5401733"/>
            <a:ext cx="160867" cy="443476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직선 연결선 37">
            <a:extLst>
              <a:ext uri="{FF2B5EF4-FFF2-40B4-BE49-F238E27FC236}">
                <a16:creationId xmlns:a16="http://schemas.microsoft.com/office/drawing/2014/main" id="{2754D770-E8AD-5242-9626-FB57D0063F2F}"/>
              </a:ext>
            </a:extLst>
          </p:cNvPr>
          <p:cNvCxnSpPr/>
          <p:nvPr/>
        </p:nvCxnSpPr>
        <p:spPr>
          <a:xfrm flipH="1">
            <a:off x="4503155" y="5401733"/>
            <a:ext cx="160867" cy="443476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직선 연결선 38">
            <a:extLst>
              <a:ext uri="{FF2B5EF4-FFF2-40B4-BE49-F238E27FC236}">
                <a16:creationId xmlns:a16="http://schemas.microsoft.com/office/drawing/2014/main" id="{0ED4E6CB-703B-DB4B-1508-EF124768281A}"/>
              </a:ext>
            </a:extLst>
          </p:cNvPr>
          <p:cNvCxnSpPr/>
          <p:nvPr/>
        </p:nvCxnSpPr>
        <p:spPr>
          <a:xfrm flipH="1">
            <a:off x="4638622" y="5401733"/>
            <a:ext cx="160867" cy="443476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직선 연결선 39">
            <a:extLst>
              <a:ext uri="{FF2B5EF4-FFF2-40B4-BE49-F238E27FC236}">
                <a16:creationId xmlns:a16="http://schemas.microsoft.com/office/drawing/2014/main" id="{5786F7F6-BEEA-12A1-9258-859B2D2B3B3D}"/>
              </a:ext>
            </a:extLst>
          </p:cNvPr>
          <p:cNvCxnSpPr/>
          <p:nvPr/>
        </p:nvCxnSpPr>
        <p:spPr>
          <a:xfrm flipH="1">
            <a:off x="4774089" y="5401733"/>
            <a:ext cx="160867" cy="443476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직선 연결선 40">
            <a:extLst>
              <a:ext uri="{FF2B5EF4-FFF2-40B4-BE49-F238E27FC236}">
                <a16:creationId xmlns:a16="http://schemas.microsoft.com/office/drawing/2014/main" id="{1099E70F-616A-59C1-BC2B-F4319D23A652}"/>
              </a:ext>
            </a:extLst>
          </p:cNvPr>
          <p:cNvCxnSpPr/>
          <p:nvPr/>
        </p:nvCxnSpPr>
        <p:spPr>
          <a:xfrm flipH="1">
            <a:off x="4912780" y="5401733"/>
            <a:ext cx="160867" cy="443476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직선 연결선 41">
            <a:extLst>
              <a:ext uri="{FF2B5EF4-FFF2-40B4-BE49-F238E27FC236}">
                <a16:creationId xmlns:a16="http://schemas.microsoft.com/office/drawing/2014/main" id="{3B4D3CFC-BEB7-BCF2-449A-606CE142C155}"/>
              </a:ext>
            </a:extLst>
          </p:cNvPr>
          <p:cNvCxnSpPr/>
          <p:nvPr/>
        </p:nvCxnSpPr>
        <p:spPr>
          <a:xfrm flipH="1">
            <a:off x="5035548" y="5401733"/>
            <a:ext cx="160867" cy="443476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직선 연결선 42">
            <a:extLst>
              <a:ext uri="{FF2B5EF4-FFF2-40B4-BE49-F238E27FC236}">
                <a16:creationId xmlns:a16="http://schemas.microsoft.com/office/drawing/2014/main" id="{A659DF01-8A7C-BD4C-FCFE-F4635EAE6CC7}"/>
              </a:ext>
            </a:extLst>
          </p:cNvPr>
          <p:cNvCxnSpPr/>
          <p:nvPr/>
        </p:nvCxnSpPr>
        <p:spPr>
          <a:xfrm flipH="1">
            <a:off x="5171015" y="5401733"/>
            <a:ext cx="160867" cy="443476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직선 연결선 43">
            <a:extLst>
              <a:ext uri="{FF2B5EF4-FFF2-40B4-BE49-F238E27FC236}">
                <a16:creationId xmlns:a16="http://schemas.microsoft.com/office/drawing/2014/main" id="{2A3DB52E-3EF9-C207-B66C-AFCF92EA4F2E}"/>
              </a:ext>
            </a:extLst>
          </p:cNvPr>
          <p:cNvCxnSpPr/>
          <p:nvPr/>
        </p:nvCxnSpPr>
        <p:spPr>
          <a:xfrm flipH="1">
            <a:off x="5306482" y="5401733"/>
            <a:ext cx="160867" cy="443476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986A7270-10A6-393E-278B-6B8831726553}"/>
              </a:ext>
            </a:extLst>
          </p:cNvPr>
          <p:cNvSpPr txBox="1"/>
          <p:nvPr/>
        </p:nvSpPr>
        <p:spPr>
          <a:xfrm>
            <a:off x="6096000" y="5381598"/>
            <a:ext cx="2201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latin typeface="Times New Roman" panose="02020603050405020304" pitchFamily="18" charset="0"/>
                <a:cs typeface="Times New Roman" panose="02020603050405020304" pitchFamily="18" charset="0"/>
              </a:rPr>
              <a:t>-1000 ~ 400 clipping!</a:t>
            </a:r>
            <a:endParaRPr lang="ko-KR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 descr="Abdominal CT: Windows basics • LITFL • Radiology library">
            <a:extLst>
              <a:ext uri="{FF2B5EF4-FFF2-40B4-BE49-F238E27FC236}">
                <a16:creationId xmlns:a16="http://schemas.microsoft.com/office/drawing/2014/main" id="{F8C0F4F8-653F-F7C4-F9EC-E7E8BBC9D2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2432066"/>
            <a:ext cx="6162675" cy="2360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6E99DE85-8E88-230D-9B85-A01720E96904}"/>
              </a:ext>
            </a:extLst>
          </p:cNvPr>
          <p:cNvSpPr txBox="1"/>
          <p:nvPr/>
        </p:nvSpPr>
        <p:spPr>
          <a:xfrm>
            <a:off x="8054756" y="4792467"/>
            <a:ext cx="39753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>
                <a:solidFill>
                  <a:schemeClr val="bg1">
                    <a:lumMod val="75000"/>
                  </a:schemeClr>
                </a:solidFill>
              </a:rPr>
              <a:t>https://litfl.com/abdominal-ct-windows-basics/</a:t>
            </a:r>
            <a:endParaRPr lang="ko-KR" altLang="en-US" sz="14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9445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3CB179-9AB1-D830-7571-0F6D27F24B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B42150B5-95FB-2D58-C8E0-20C7E185B6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b="1">
                <a:latin typeface="Times New Roman"/>
                <a:ea typeface="맑은 고딕"/>
                <a:cs typeface="Times New Roman"/>
              </a:rPr>
              <a:t>Data preprocessing</a:t>
            </a:r>
            <a:endParaRPr lang="ko-KR" altLang="en-US" b="1">
              <a:latin typeface="Times New Roman"/>
              <a:ea typeface="맑은 고딕"/>
              <a:cs typeface="Times New Roman"/>
            </a:endParaRP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EF37DD88-F4D2-3B37-23DE-04A79DCBF4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altLang="ko-KR" b="1" dirty="0">
                <a:latin typeface="Times New Roman"/>
                <a:ea typeface="맑은 고딕"/>
                <a:cs typeface="Times New Roman"/>
              </a:rPr>
              <a:t>Our method</a:t>
            </a:r>
            <a:endParaRPr lang="ko-KR" altLang="en-US" dirty="0">
              <a:latin typeface="맑은 고딕"/>
              <a:ea typeface="맑은 고딕"/>
              <a:cs typeface="Times New Roman"/>
            </a:endParaRPr>
          </a:p>
          <a:p>
            <a:pPr lvl="1"/>
            <a:endParaRPr lang="en-US" altLang="ko-KR" dirty="0">
              <a:latin typeface="맑은 고딕"/>
              <a:ea typeface="맑은 고딕"/>
              <a:cs typeface="Times New Roman"/>
            </a:endParaRPr>
          </a:p>
          <a:p>
            <a:pPr marL="457200" lvl="1" indent="0">
              <a:buNone/>
            </a:pPr>
            <a:r>
              <a:rPr lang="en-US" altLang="ko-KR" b="1" dirty="0">
                <a:latin typeface="Times New Roman"/>
                <a:ea typeface="맑은 고딕"/>
                <a:cs typeface="Times New Roman"/>
              </a:rPr>
              <a:t>Upscaling nodule patches</a:t>
            </a:r>
            <a:r>
              <a:rPr lang="en-US" altLang="ko-KR" dirty="0">
                <a:latin typeface="Times New Roman"/>
                <a:ea typeface="맑은 고딕"/>
                <a:cs typeface="Times New Roman"/>
              </a:rPr>
              <a:t> from 64×64</a:t>
            </a:r>
            <a:r>
              <a:rPr lang="en-US" dirty="0">
                <a:latin typeface="Times New Roman"/>
                <a:ea typeface="맑은 고딕"/>
                <a:cs typeface="Times New Roman"/>
              </a:rPr>
              <a:t>×</a:t>
            </a:r>
            <a:r>
              <a:rPr lang="en-US" altLang="ko-KR" dirty="0">
                <a:latin typeface="Times New Roman"/>
                <a:ea typeface="맑은 고딕"/>
                <a:cs typeface="Times New Roman"/>
              </a:rPr>
              <a:t>64 to 64</a:t>
            </a:r>
            <a:r>
              <a:rPr lang="en-US" dirty="0">
                <a:latin typeface="Times New Roman"/>
                <a:ea typeface="맑은 고딕"/>
                <a:cs typeface="Times New Roman"/>
              </a:rPr>
              <a:t>×</a:t>
            </a:r>
            <a:r>
              <a:rPr lang="en-US" altLang="ko-KR" dirty="0">
                <a:latin typeface="Times New Roman"/>
                <a:ea typeface="맑은 고딕"/>
                <a:cs typeface="Times New Roman"/>
              </a:rPr>
              <a:t>128</a:t>
            </a:r>
            <a:r>
              <a:rPr lang="en-US" dirty="0">
                <a:latin typeface="Times New Roman"/>
                <a:ea typeface="맑은 고딕"/>
                <a:cs typeface="Times New Roman"/>
              </a:rPr>
              <a:t>×</a:t>
            </a:r>
            <a:r>
              <a:rPr lang="en-US" altLang="ko-KR" dirty="0">
                <a:latin typeface="Times New Roman"/>
                <a:ea typeface="맑은 고딕"/>
                <a:cs typeface="Times New Roman"/>
              </a:rPr>
              <a:t>128</a:t>
            </a:r>
            <a:endParaRPr lang="en-US" dirty="0">
              <a:ea typeface="맑은 고딕" panose="02110004020202020204"/>
            </a:endParaRPr>
          </a:p>
          <a:p>
            <a:pPr marL="914400" lvl="2" indent="0">
              <a:buNone/>
            </a:pPr>
            <a:r>
              <a:rPr lang="en-US" altLang="ko-KR" dirty="0">
                <a:latin typeface="Times New Roman"/>
                <a:ea typeface="맑은 고딕"/>
                <a:cs typeface="Times New Roman"/>
              </a:rPr>
              <a:t>The I3D model reduces unnecessary down sampling in deeper layers and mitigates </a:t>
            </a:r>
          </a:p>
          <a:p>
            <a:pPr marL="914400" lvl="2" indent="0">
              <a:buNone/>
            </a:pPr>
            <a:r>
              <a:rPr lang="en-US" altLang="ko-KR" dirty="0">
                <a:latin typeface="Times New Roman"/>
                <a:ea typeface="맑은 고딕"/>
                <a:cs typeface="Times New Roman"/>
              </a:rPr>
              <a:t>excessive loss of spatial detail.</a:t>
            </a:r>
            <a:br>
              <a:rPr lang="en-US" altLang="ko-KR" dirty="0">
                <a:latin typeface="Times New Roman"/>
              </a:rPr>
            </a:br>
            <a:r>
              <a:rPr lang="en-US" altLang="ko-KR" dirty="0">
                <a:solidFill>
                  <a:schemeClr val="bg1">
                    <a:lumMod val="50000"/>
                  </a:schemeClr>
                </a:solidFill>
                <a:latin typeface="Times New Roman"/>
                <a:ea typeface="맑은 고딕"/>
                <a:cs typeface="Times New Roman"/>
              </a:rPr>
              <a:t>Although simple, the approach is effective and deliberately designed.</a:t>
            </a:r>
            <a:br>
              <a:rPr lang="en-US" altLang="ko-KR" dirty="0"/>
            </a:br>
            <a:endParaRPr lang="en-US" altLang="ko-KR" dirty="0">
              <a:latin typeface="Times New Roman"/>
              <a:ea typeface="맑은 고딕"/>
              <a:cs typeface="Times New Roman"/>
            </a:endParaRPr>
          </a:p>
          <a:p>
            <a:pPr marL="457200" lvl="1" indent="0">
              <a:buNone/>
            </a:pPr>
            <a:endParaRPr lang="en-US" altLang="ko-KR" dirty="0">
              <a:solidFill>
                <a:srgbClr val="000000"/>
              </a:solidFill>
              <a:latin typeface="Times New Roman"/>
              <a:ea typeface="맑은 고딕"/>
              <a:cs typeface="Times New Roman"/>
            </a:endParaRPr>
          </a:p>
          <a:p>
            <a:pPr lvl="1"/>
            <a:endParaRPr lang="en-US" altLang="ko-KR" dirty="0">
              <a:latin typeface="Times New Roman"/>
              <a:ea typeface="맑은 고딕"/>
              <a:cs typeface="Times New Roman"/>
            </a:endParaRPr>
          </a:p>
        </p:txBody>
      </p:sp>
      <p:pic>
        <p:nvPicPr>
          <p:cNvPr id="4" name="그림 3" descr="스크린샷, 블랙, 흑백, 모노크롬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E3AB3DE6-406F-49AF-3649-3D505122FC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0504" y="4127046"/>
            <a:ext cx="5309508" cy="2239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8330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2B8B71-ABF0-004F-8071-0E88444510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CDACE6C-4705-27C6-41A2-16ADAB5B49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b="1">
                <a:latin typeface="Times New Roman"/>
                <a:ea typeface="맑은 고딕"/>
                <a:cs typeface="Times New Roman"/>
              </a:rPr>
              <a:t>Data preprocessing</a:t>
            </a:r>
            <a:endParaRPr lang="ko-KR" altLang="en-US" b="1">
              <a:latin typeface="Times New Roman"/>
              <a:ea typeface="맑은 고딕"/>
              <a:cs typeface="Times New Roman"/>
            </a:endParaRP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05DDFD88-4D96-4AC9-1F03-CB882B3F84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800" y="1825200"/>
            <a:ext cx="4047660" cy="56964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b="1" dirty="0">
                <a:latin typeface="Times New Roman"/>
                <a:ea typeface="맑은 고딕"/>
                <a:cs typeface="Times New Roman"/>
              </a:rPr>
              <a:t>Our method</a:t>
            </a:r>
            <a:endParaRPr lang="ko-KR" dirty="0"/>
          </a:p>
          <a:p>
            <a:pPr marL="457200" lvl="1" indent="0">
              <a:buNone/>
            </a:pPr>
            <a:endParaRPr lang="en-US" altLang="ko-KR">
              <a:latin typeface="Times New Roman"/>
              <a:ea typeface="맑은 고딕"/>
              <a:cs typeface="Times New Roman"/>
            </a:endParaRPr>
          </a:p>
        </p:txBody>
      </p:sp>
      <p:sp>
        <p:nvSpPr>
          <p:cNvPr id="5" name="Rounded Rectangle 2">
            <a:extLst>
              <a:ext uri="{FF2B5EF4-FFF2-40B4-BE49-F238E27FC236}">
                <a16:creationId xmlns:a16="http://schemas.microsoft.com/office/drawing/2014/main" id="{A05BE422-870F-7A99-0C5F-A85DC0EEFB24}"/>
              </a:ext>
            </a:extLst>
          </p:cNvPr>
          <p:cNvSpPr/>
          <p:nvPr/>
        </p:nvSpPr>
        <p:spPr>
          <a:xfrm>
            <a:off x="6862713" y="1747323"/>
            <a:ext cx="4751110" cy="3956304"/>
          </a:xfrm>
          <a:prstGeom prst="roundRect">
            <a:avLst/>
          </a:prstGeom>
          <a:noFill/>
          <a:ln w="25400">
            <a:solidFill>
              <a:srgbClr val="3C3C3C"/>
            </a:solidFill>
            <a:prstDash val="sys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21BBAE5-D19C-E8A3-AAC4-7708730FC727}"/>
              </a:ext>
            </a:extLst>
          </p:cNvPr>
          <p:cNvSpPr txBox="1"/>
          <p:nvPr/>
        </p:nvSpPr>
        <p:spPr>
          <a:xfrm>
            <a:off x="8901128" y="5721137"/>
            <a:ext cx="9134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dirty="0">
                <a:latin typeface="Times New Roman"/>
                <a:ea typeface="맑은 고딕"/>
                <a:cs typeface="Times New Roman"/>
              </a:rPr>
              <a:t>P</a:t>
            </a:r>
            <a:r>
              <a:rPr lang="ko-KR" altLang="en-US" sz="2000" dirty="0">
                <a:latin typeface="Times New Roman"/>
                <a:ea typeface="맑은 고딕"/>
                <a:cs typeface="Times New Roman"/>
              </a:rPr>
              <a:t> </a:t>
            </a:r>
            <a:r>
              <a:rPr lang="en-US" altLang="ko-KR" sz="2000" dirty="0">
                <a:latin typeface="Times New Roman"/>
                <a:ea typeface="맑은 고딕"/>
                <a:cs typeface="Times New Roman"/>
              </a:rPr>
              <a:t>=</a:t>
            </a:r>
            <a:r>
              <a:rPr lang="ko-KR" altLang="en-US" sz="2000" dirty="0">
                <a:latin typeface="Times New Roman"/>
                <a:ea typeface="맑은 고딕"/>
                <a:cs typeface="Times New Roman"/>
              </a:rPr>
              <a:t> </a:t>
            </a:r>
            <a:r>
              <a:rPr lang="en-US" altLang="ko-KR" sz="2000" dirty="0">
                <a:latin typeface="Times New Roman"/>
                <a:ea typeface="맑은 고딕"/>
                <a:cs typeface="Times New Roman"/>
              </a:rPr>
              <a:t>0.3</a:t>
            </a:r>
            <a:endParaRPr lang="ko-KR" altLang="en-US" sz="2000" dirty="0">
              <a:latin typeface="Times New Roman"/>
              <a:ea typeface="맑은 고딕"/>
              <a:cs typeface="Times New Roman"/>
            </a:endParaRPr>
          </a:p>
        </p:txBody>
      </p:sp>
      <p:cxnSp>
        <p:nvCxnSpPr>
          <p:cNvPr id="7" name="직선 연결선 39">
            <a:extLst>
              <a:ext uri="{FF2B5EF4-FFF2-40B4-BE49-F238E27FC236}">
                <a16:creationId xmlns:a16="http://schemas.microsoft.com/office/drawing/2014/main" id="{CA7A294C-41C6-4C7C-A5E0-249F72529239}"/>
              </a:ext>
            </a:extLst>
          </p:cNvPr>
          <p:cNvCxnSpPr>
            <a:cxnSpLocks/>
          </p:cNvCxnSpPr>
          <p:nvPr/>
        </p:nvCxnSpPr>
        <p:spPr>
          <a:xfrm>
            <a:off x="7598109" y="709617"/>
            <a:ext cx="0" cy="520268"/>
          </a:xfrm>
          <a:prstGeom prst="line">
            <a:avLst/>
          </a:prstGeom>
          <a:ln>
            <a:prstDash val="solid"/>
            <a:headEnd type="arrow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" name="직선 연결선 40">
            <a:extLst>
              <a:ext uri="{FF2B5EF4-FFF2-40B4-BE49-F238E27FC236}">
                <a16:creationId xmlns:a16="http://schemas.microsoft.com/office/drawing/2014/main" id="{E6A9A04F-21F9-90AE-D270-41971945F73E}"/>
              </a:ext>
            </a:extLst>
          </p:cNvPr>
          <p:cNvCxnSpPr>
            <a:cxnSpLocks/>
          </p:cNvCxnSpPr>
          <p:nvPr/>
        </p:nvCxnSpPr>
        <p:spPr>
          <a:xfrm flipH="1">
            <a:off x="7598109" y="1229885"/>
            <a:ext cx="562401" cy="0"/>
          </a:xfrm>
          <a:prstGeom prst="line">
            <a:avLst/>
          </a:prstGeom>
          <a:ln>
            <a:solidFill>
              <a:schemeClr val="tx1"/>
            </a:solidFill>
            <a:prstDash val="solid"/>
            <a:headEnd type="arrow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" name="직선 연결선 41">
            <a:extLst>
              <a:ext uri="{FF2B5EF4-FFF2-40B4-BE49-F238E27FC236}">
                <a16:creationId xmlns:a16="http://schemas.microsoft.com/office/drawing/2014/main" id="{8F040328-0735-B867-BC30-AFE1AF383160}"/>
              </a:ext>
            </a:extLst>
          </p:cNvPr>
          <p:cNvCxnSpPr>
            <a:cxnSpLocks/>
          </p:cNvCxnSpPr>
          <p:nvPr/>
        </p:nvCxnSpPr>
        <p:spPr>
          <a:xfrm flipV="1">
            <a:off x="7356683" y="1229885"/>
            <a:ext cx="241426" cy="260133"/>
          </a:xfrm>
          <a:prstGeom prst="line">
            <a:avLst/>
          </a:prstGeom>
          <a:ln>
            <a:prstDash val="solid"/>
            <a:headEnd type="arrow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594C4E49-D238-0D7D-A50B-02B0DA2864E6}"/>
              </a:ext>
            </a:extLst>
          </p:cNvPr>
          <p:cNvSpPr txBox="1"/>
          <p:nvPr/>
        </p:nvSpPr>
        <p:spPr>
          <a:xfrm>
            <a:off x="7023514" y="1400190"/>
            <a:ext cx="244258" cy="2986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endParaRPr lang="ko-KR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537B0FE-6C45-6DF8-EF3E-4BBCA632EA87}"/>
              </a:ext>
            </a:extLst>
          </p:cNvPr>
          <p:cNvSpPr txBox="1"/>
          <p:nvPr/>
        </p:nvSpPr>
        <p:spPr>
          <a:xfrm>
            <a:off x="8230023" y="1060266"/>
            <a:ext cx="244258" cy="2986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endParaRPr lang="ko-KR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CAA8C55-F272-95C0-12E1-9F57042AA248}"/>
              </a:ext>
            </a:extLst>
          </p:cNvPr>
          <p:cNvSpPr txBox="1"/>
          <p:nvPr/>
        </p:nvSpPr>
        <p:spPr>
          <a:xfrm>
            <a:off x="7348024" y="410997"/>
            <a:ext cx="225391" cy="2986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endParaRPr lang="ko-KR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6" name="그룹 85">
            <a:extLst>
              <a:ext uri="{FF2B5EF4-FFF2-40B4-BE49-F238E27FC236}">
                <a16:creationId xmlns:a16="http://schemas.microsoft.com/office/drawing/2014/main" id="{A0115A0C-3F22-A686-0F7F-BFF3A2BA5B9F}"/>
              </a:ext>
            </a:extLst>
          </p:cNvPr>
          <p:cNvGrpSpPr/>
          <p:nvPr/>
        </p:nvGrpSpPr>
        <p:grpSpPr>
          <a:xfrm>
            <a:off x="7023514" y="1846118"/>
            <a:ext cx="4382816" cy="3598456"/>
            <a:chOff x="1734540" y="879341"/>
            <a:chExt cx="6505805" cy="5183553"/>
          </a:xfrm>
        </p:grpSpPr>
        <p:grpSp>
          <p:nvGrpSpPr>
            <p:cNvPr id="87" name="그룹 86">
              <a:extLst>
                <a:ext uri="{FF2B5EF4-FFF2-40B4-BE49-F238E27FC236}">
                  <a16:creationId xmlns:a16="http://schemas.microsoft.com/office/drawing/2014/main" id="{A726C374-AB65-7371-F0E3-9AE91CCB1444}"/>
                </a:ext>
              </a:extLst>
            </p:cNvPr>
            <p:cNvGrpSpPr/>
            <p:nvPr/>
          </p:nvGrpSpPr>
          <p:grpSpPr>
            <a:xfrm>
              <a:off x="6331936" y="1175725"/>
              <a:ext cx="1905547" cy="2296366"/>
              <a:chOff x="1683736" y="1175725"/>
              <a:chExt cx="1905547" cy="2296366"/>
            </a:xfrm>
          </p:grpSpPr>
          <p:grpSp>
            <p:nvGrpSpPr>
              <p:cNvPr id="146" name="그룹 145">
                <a:extLst>
                  <a:ext uri="{FF2B5EF4-FFF2-40B4-BE49-F238E27FC236}">
                    <a16:creationId xmlns:a16="http://schemas.microsoft.com/office/drawing/2014/main" id="{3542B5DD-6F89-F28E-35F1-E562198FF123}"/>
                  </a:ext>
                </a:extLst>
              </p:cNvPr>
              <p:cNvGrpSpPr/>
              <p:nvPr/>
            </p:nvGrpSpPr>
            <p:grpSpPr>
              <a:xfrm>
                <a:off x="1951258" y="1587499"/>
                <a:ext cx="1591734" cy="1600200"/>
                <a:chOff x="1303866" y="1058334"/>
                <a:chExt cx="1591734" cy="1600200"/>
              </a:xfrm>
            </p:grpSpPr>
            <p:sp>
              <p:nvSpPr>
                <p:cNvPr id="155" name="정육면체 154">
                  <a:extLst>
                    <a:ext uri="{FF2B5EF4-FFF2-40B4-BE49-F238E27FC236}">
                      <a16:creationId xmlns:a16="http://schemas.microsoft.com/office/drawing/2014/main" id="{8CAC24A9-F07B-7AA1-AFBF-8A659DAEBD0C}"/>
                    </a:ext>
                  </a:extLst>
                </p:cNvPr>
                <p:cNvSpPr/>
                <p:nvPr/>
              </p:nvSpPr>
              <p:spPr>
                <a:xfrm>
                  <a:off x="1303866" y="1058334"/>
                  <a:ext cx="1591734" cy="1600200"/>
                </a:xfrm>
                <a:prstGeom prst="cube">
                  <a:avLst>
                    <a:gd name="adj" fmla="val 28723"/>
                  </a:avLst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cxnSp>
              <p:nvCxnSpPr>
                <p:cNvPr id="156" name="직선 연결선 60">
                  <a:extLst>
                    <a:ext uri="{FF2B5EF4-FFF2-40B4-BE49-F238E27FC236}">
                      <a16:creationId xmlns:a16="http://schemas.microsoft.com/office/drawing/2014/main" id="{932C6D4C-C832-2287-EFF8-4836984C603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748677" y="1058334"/>
                  <a:ext cx="0" cy="1134534"/>
                </a:xfrm>
                <a:prstGeom prst="line">
                  <a:avLst/>
                </a:prstGeom>
                <a:ln>
                  <a:prstDash val="sysDot"/>
                </a:ln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57" name="직선 연결선 61">
                  <a:extLst>
                    <a:ext uri="{FF2B5EF4-FFF2-40B4-BE49-F238E27FC236}">
                      <a16:creationId xmlns:a16="http://schemas.microsoft.com/office/drawing/2014/main" id="{7BE15954-6275-5A1D-5E5D-6003E1977B4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748677" y="2192868"/>
                  <a:ext cx="1146923" cy="0"/>
                </a:xfrm>
                <a:prstGeom prst="line">
                  <a:avLst/>
                </a:prstGeom>
                <a:ln>
                  <a:prstDash val="sysDot"/>
                </a:ln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58" name="직선 연결선 62">
                  <a:extLst>
                    <a:ext uri="{FF2B5EF4-FFF2-40B4-BE49-F238E27FC236}">
                      <a16:creationId xmlns:a16="http://schemas.microsoft.com/office/drawing/2014/main" id="{00B33E07-C5B7-ABA2-ED6C-36201D0398B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303866" y="2192868"/>
                  <a:ext cx="444811" cy="465666"/>
                </a:xfrm>
                <a:prstGeom prst="line">
                  <a:avLst/>
                </a:prstGeom>
                <a:ln>
                  <a:prstDash val="sysDot"/>
                </a:ln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47" name="TextBox 146">
                <a:extLst>
                  <a:ext uri="{FF2B5EF4-FFF2-40B4-BE49-F238E27FC236}">
                    <a16:creationId xmlns:a16="http://schemas.microsoft.com/office/drawing/2014/main" id="{05631790-CB3C-251C-FE76-E8B0A8459BF9}"/>
                  </a:ext>
                </a:extLst>
              </p:cNvPr>
              <p:cNvSpPr txBox="1"/>
              <p:nvPr/>
            </p:nvSpPr>
            <p:spPr>
              <a:xfrm>
                <a:off x="2170903" y="1175725"/>
                <a:ext cx="300083" cy="36933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endParaRPr lang="ko-KR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8" name="TextBox 147">
                <a:extLst>
                  <a:ext uri="{FF2B5EF4-FFF2-40B4-BE49-F238E27FC236}">
                    <a16:creationId xmlns:a16="http://schemas.microsoft.com/office/drawing/2014/main" id="{62ACF78A-D2FC-A8C6-C08B-73B15A76CE1F}"/>
                  </a:ext>
                </a:extLst>
              </p:cNvPr>
              <p:cNvSpPr txBox="1"/>
              <p:nvPr/>
            </p:nvSpPr>
            <p:spPr>
              <a:xfrm>
                <a:off x="3289200" y="1175725"/>
                <a:ext cx="30008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endParaRPr lang="ko-KR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9" name="TextBox 148">
                <a:extLst>
                  <a:ext uri="{FF2B5EF4-FFF2-40B4-BE49-F238E27FC236}">
                    <a16:creationId xmlns:a16="http://schemas.microsoft.com/office/drawing/2014/main" id="{D5DA5418-EC4A-5ABD-9299-16A76F618FFB}"/>
                  </a:ext>
                </a:extLst>
              </p:cNvPr>
              <p:cNvSpPr txBox="1"/>
              <p:nvPr/>
            </p:nvSpPr>
            <p:spPr>
              <a:xfrm>
                <a:off x="2813702" y="1601524"/>
                <a:ext cx="300083" cy="36933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  <a:endParaRPr lang="ko-KR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0" name="TextBox 149">
                <a:extLst>
                  <a:ext uri="{FF2B5EF4-FFF2-40B4-BE49-F238E27FC236}">
                    <a16:creationId xmlns:a16="http://schemas.microsoft.com/office/drawing/2014/main" id="{2AE5425C-5F7E-A5E2-5219-75CEB0406EFD}"/>
                  </a:ext>
                </a:extLst>
              </p:cNvPr>
              <p:cNvSpPr txBox="1"/>
              <p:nvPr/>
            </p:nvSpPr>
            <p:spPr>
              <a:xfrm>
                <a:off x="1683736" y="1601524"/>
                <a:ext cx="300083" cy="36933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endParaRPr lang="ko-KR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1" name="TextBox 150">
                <a:extLst>
                  <a:ext uri="{FF2B5EF4-FFF2-40B4-BE49-F238E27FC236}">
                    <a16:creationId xmlns:a16="http://schemas.microsoft.com/office/drawing/2014/main" id="{09D76F29-C60D-24EB-81CC-E8C9A095DC1F}"/>
                  </a:ext>
                </a:extLst>
              </p:cNvPr>
              <p:cNvSpPr txBox="1"/>
              <p:nvPr/>
            </p:nvSpPr>
            <p:spPr>
              <a:xfrm>
                <a:off x="2107195" y="2350069"/>
                <a:ext cx="30008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</a:t>
                </a:r>
                <a:endParaRPr lang="ko-KR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2" name="TextBox 151">
                <a:extLst>
                  <a:ext uri="{FF2B5EF4-FFF2-40B4-BE49-F238E27FC236}">
                    <a16:creationId xmlns:a16="http://schemas.microsoft.com/office/drawing/2014/main" id="{78032259-5A8F-CC6D-883B-7C1D94C264EE}"/>
                  </a:ext>
                </a:extLst>
              </p:cNvPr>
              <p:cNvSpPr txBox="1"/>
              <p:nvPr/>
            </p:nvSpPr>
            <p:spPr>
              <a:xfrm>
                <a:off x="3198314" y="2239728"/>
                <a:ext cx="300083" cy="36933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</a:t>
                </a:r>
                <a:endParaRPr lang="ko-KR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3" name="TextBox 152">
                <a:extLst>
                  <a:ext uri="{FF2B5EF4-FFF2-40B4-BE49-F238E27FC236}">
                    <a16:creationId xmlns:a16="http://schemas.microsoft.com/office/drawing/2014/main" id="{618830F0-BDA5-BFB6-01CA-B5210796323C}"/>
                  </a:ext>
                </a:extLst>
              </p:cNvPr>
              <p:cNvSpPr txBox="1"/>
              <p:nvPr/>
            </p:nvSpPr>
            <p:spPr>
              <a:xfrm>
                <a:off x="2792310" y="3102758"/>
                <a:ext cx="300083" cy="36933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8</a:t>
                </a:r>
                <a:endParaRPr lang="ko-KR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4" name="TextBox 153">
                <a:extLst>
                  <a:ext uri="{FF2B5EF4-FFF2-40B4-BE49-F238E27FC236}">
                    <a16:creationId xmlns:a16="http://schemas.microsoft.com/office/drawing/2014/main" id="{102BE926-A465-2666-A580-4A3B0154CE1C}"/>
                  </a:ext>
                </a:extLst>
              </p:cNvPr>
              <p:cNvSpPr txBox="1"/>
              <p:nvPr/>
            </p:nvSpPr>
            <p:spPr>
              <a:xfrm>
                <a:off x="1683736" y="3102758"/>
                <a:ext cx="300083" cy="36933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7</a:t>
                </a:r>
                <a:endParaRPr lang="ko-KR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FB6F12B2-EA86-D969-F96D-B7EADEDEAB9B}"/>
                </a:ext>
              </a:extLst>
            </p:cNvPr>
            <p:cNvSpPr txBox="1"/>
            <p:nvPr/>
          </p:nvSpPr>
          <p:spPr>
            <a:xfrm>
              <a:off x="4387437" y="1896532"/>
              <a:ext cx="11272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>
                  <a:latin typeface="Times New Roman" panose="02020603050405020304" pitchFamily="18" charset="0"/>
                  <a:cs typeface="Times New Roman" panose="02020603050405020304" pitchFamily="18" charset="0"/>
                </a:rPr>
                <a:t>y-axis flip</a:t>
              </a:r>
              <a:endParaRPr lang="ko-KR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90" name="그룹 89">
              <a:extLst>
                <a:ext uri="{FF2B5EF4-FFF2-40B4-BE49-F238E27FC236}">
                  <a16:creationId xmlns:a16="http://schemas.microsoft.com/office/drawing/2014/main" id="{43F63FFF-D051-3CE5-8CB1-8C220D999800}"/>
                </a:ext>
              </a:extLst>
            </p:cNvPr>
            <p:cNvGrpSpPr/>
            <p:nvPr/>
          </p:nvGrpSpPr>
          <p:grpSpPr>
            <a:xfrm>
              <a:off x="1734540" y="1124639"/>
              <a:ext cx="1916769" cy="2267487"/>
              <a:chOff x="1683736" y="1175725"/>
              <a:chExt cx="1916769" cy="2267487"/>
            </a:xfrm>
          </p:grpSpPr>
          <p:grpSp>
            <p:nvGrpSpPr>
              <p:cNvPr id="133" name="그룹 132">
                <a:extLst>
                  <a:ext uri="{FF2B5EF4-FFF2-40B4-BE49-F238E27FC236}">
                    <a16:creationId xmlns:a16="http://schemas.microsoft.com/office/drawing/2014/main" id="{06507367-38CA-EF5C-FC7B-3F391839050D}"/>
                  </a:ext>
                </a:extLst>
              </p:cNvPr>
              <p:cNvGrpSpPr/>
              <p:nvPr/>
            </p:nvGrpSpPr>
            <p:grpSpPr>
              <a:xfrm>
                <a:off x="1951258" y="1587499"/>
                <a:ext cx="1591734" cy="1600200"/>
                <a:chOff x="1303866" y="1058334"/>
                <a:chExt cx="1591734" cy="1600200"/>
              </a:xfrm>
            </p:grpSpPr>
            <p:sp>
              <p:nvSpPr>
                <p:cNvPr id="142" name="정육면체 141">
                  <a:extLst>
                    <a:ext uri="{FF2B5EF4-FFF2-40B4-BE49-F238E27FC236}">
                      <a16:creationId xmlns:a16="http://schemas.microsoft.com/office/drawing/2014/main" id="{CDF53EFC-C9F7-1977-D714-563806F64456}"/>
                    </a:ext>
                  </a:extLst>
                </p:cNvPr>
                <p:cNvSpPr/>
                <p:nvPr/>
              </p:nvSpPr>
              <p:spPr>
                <a:xfrm>
                  <a:off x="1303866" y="1058334"/>
                  <a:ext cx="1591734" cy="1600200"/>
                </a:xfrm>
                <a:prstGeom prst="cube">
                  <a:avLst>
                    <a:gd name="adj" fmla="val 28723"/>
                  </a:avLst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cxnSp>
              <p:nvCxnSpPr>
                <p:cNvPr id="143" name="직선 연결선 20">
                  <a:extLst>
                    <a:ext uri="{FF2B5EF4-FFF2-40B4-BE49-F238E27FC236}">
                      <a16:creationId xmlns:a16="http://schemas.microsoft.com/office/drawing/2014/main" id="{6CEF20DE-87D7-8CAB-378E-D366F0CC8F7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748677" y="1058334"/>
                  <a:ext cx="0" cy="1134534"/>
                </a:xfrm>
                <a:prstGeom prst="line">
                  <a:avLst/>
                </a:prstGeom>
                <a:ln>
                  <a:prstDash val="sysDot"/>
                </a:ln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44" name="직선 연결선 21">
                  <a:extLst>
                    <a:ext uri="{FF2B5EF4-FFF2-40B4-BE49-F238E27FC236}">
                      <a16:creationId xmlns:a16="http://schemas.microsoft.com/office/drawing/2014/main" id="{429CE912-3454-20F6-E329-9FFC5A154DF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748677" y="2192868"/>
                  <a:ext cx="1146923" cy="0"/>
                </a:xfrm>
                <a:prstGeom prst="line">
                  <a:avLst/>
                </a:prstGeom>
                <a:ln>
                  <a:prstDash val="sysDot"/>
                </a:ln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45" name="직선 연결선 26">
                  <a:extLst>
                    <a:ext uri="{FF2B5EF4-FFF2-40B4-BE49-F238E27FC236}">
                      <a16:creationId xmlns:a16="http://schemas.microsoft.com/office/drawing/2014/main" id="{91C2332C-A1D0-AA7F-D364-AA4358C4120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303866" y="2192868"/>
                  <a:ext cx="444811" cy="465666"/>
                </a:xfrm>
                <a:prstGeom prst="line">
                  <a:avLst/>
                </a:prstGeom>
                <a:ln>
                  <a:prstDash val="sysDot"/>
                </a:ln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34" name="TextBox 133">
                <a:extLst>
                  <a:ext uri="{FF2B5EF4-FFF2-40B4-BE49-F238E27FC236}">
                    <a16:creationId xmlns:a16="http://schemas.microsoft.com/office/drawing/2014/main" id="{2E3E0DBE-E885-EA5A-C32B-462D13C31E80}"/>
                  </a:ext>
                </a:extLst>
              </p:cNvPr>
              <p:cNvSpPr txBox="1"/>
              <p:nvPr/>
            </p:nvSpPr>
            <p:spPr>
              <a:xfrm>
                <a:off x="2170903" y="1175725"/>
                <a:ext cx="311305" cy="36933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endParaRPr lang="ko-KR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5" name="TextBox 134">
                <a:extLst>
                  <a:ext uri="{FF2B5EF4-FFF2-40B4-BE49-F238E27FC236}">
                    <a16:creationId xmlns:a16="http://schemas.microsoft.com/office/drawing/2014/main" id="{9730EB52-08D7-8549-1421-A2487CA25D89}"/>
                  </a:ext>
                </a:extLst>
              </p:cNvPr>
              <p:cNvSpPr txBox="1"/>
              <p:nvPr/>
            </p:nvSpPr>
            <p:spPr>
              <a:xfrm>
                <a:off x="3289200" y="1175725"/>
                <a:ext cx="31130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endParaRPr lang="ko-KR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6" name="TextBox 135">
                <a:extLst>
                  <a:ext uri="{FF2B5EF4-FFF2-40B4-BE49-F238E27FC236}">
                    <a16:creationId xmlns:a16="http://schemas.microsoft.com/office/drawing/2014/main" id="{B919BA6B-D0A9-9BB4-8F10-84D6D0D558D5}"/>
                  </a:ext>
                </a:extLst>
              </p:cNvPr>
              <p:cNvSpPr txBox="1"/>
              <p:nvPr/>
            </p:nvSpPr>
            <p:spPr>
              <a:xfrm>
                <a:off x="2840881" y="1616810"/>
                <a:ext cx="311305" cy="36933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endParaRPr lang="ko-KR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7" name="TextBox 136">
                <a:extLst>
                  <a:ext uri="{FF2B5EF4-FFF2-40B4-BE49-F238E27FC236}">
                    <a16:creationId xmlns:a16="http://schemas.microsoft.com/office/drawing/2014/main" id="{2A19DF02-2E57-BC7B-1687-0C1A3C49174D}"/>
                  </a:ext>
                </a:extLst>
              </p:cNvPr>
              <p:cNvSpPr txBox="1"/>
              <p:nvPr/>
            </p:nvSpPr>
            <p:spPr>
              <a:xfrm>
                <a:off x="1683736" y="1601524"/>
                <a:ext cx="31130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  <a:endParaRPr lang="ko-KR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8" name="TextBox 137">
                <a:extLst>
                  <a:ext uri="{FF2B5EF4-FFF2-40B4-BE49-F238E27FC236}">
                    <a16:creationId xmlns:a16="http://schemas.microsoft.com/office/drawing/2014/main" id="{A7202D54-D04D-A133-7991-85ADCFEF03E6}"/>
                  </a:ext>
                </a:extLst>
              </p:cNvPr>
              <p:cNvSpPr txBox="1"/>
              <p:nvPr/>
            </p:nvSpPr>
            <p:spPr>
              <a:xfrm>
                <a:off x="2107195" y="2350069"/>
                <a:ext cx="3113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</a:t>
                </a:r>
                <a:endParaRPr lang="ko-KR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9" name="TextBox 138">
                <a:extLst>
                  <a:ext uri="{FF2B5EF4-FFF2-40B4-BE49-F238E27FC236}">
                    <a16:creationId xmlns:a16="http://schemas.microsoft.com/office/drawing/2014/main" id="{4F878F11-033B-6CC7-6488-966CB4A94B39}"/>
                  </a:ext>
                </a:extLst>
              </p:cNvPr>
              <p:cNvSpPr txBox="1"/>
              <p:nvPr/>
            </p:nvSpPr>
            <p:spPr>
              <a:xfrm>
                <a:off x="3198314" y="2239727"/>
                <a:ext cx="31130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</a:t>
                </a:r>
                <a:endParaRPr lang="ko-KR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0" name="TextBox 139">
                <a:extLst>
                  <a:ext uri="{FF2B5EF4-FFF2-40B4-BE49-F238E27FC236}">
                    <a16:creationId xmlns:a16="http://schemas.microsoft.com/office/drawing/2014/main" id="{2493D3AD-1C13-0AFD-94F7-03C8065D116D}"/>
                  </a:ext>
                </a:extLst>
              </p:cNvPr>
              <p:cNvSpPr txBox="1"/>
              <p:nvPr/>
            </p:nvSpPr>
            <p:spPr>
              <a:xfrm>
                <a:off x="2910743" y="3065228"/>
                <a:ext cx="31130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7</a:t>
                </a:r>
                <a:endParaRPr lang="ko-KR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1" name="TextBox 140">
                <a:extLst>
                  <a:ext uri="{FF2B5EF4-FFF2-40B4-BE49-F238E27FC236}">
                    <a16:creationId xmlns:a16="http://schemas.microsoft.com/office/drawing/2014/main" id="{9A4A971A-0AA1-2425-DD84-A92B96D27176}"/>
                  </a:ext>
                </a:extLst>
              </p:cNvPr>
              <p:cNvSpPr txBox="1"/>
              <p:nvPr/>
            </p:nvSpPr>
            <p:spPr>
              <a:xfrm>
                <a:off x="1683736" y="3073880"/>
                <a:ext cx="31130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8</a:t>
                </a:r>
                <a:endParaRPr lang="ko-KR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91" name="그림 90">
              <a:extLst>
                <a:ext uri="{FF2B5EF4-FFF2-40B4-BE49-F238E27FC236}">
                  <a16:creationId xmlns:a16="http://schemas.microsoft.com/office/drawing/2014/main" id="{4A37FA09-4EF0-70B5-309F-1B6DBBB153C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12148" y="1988979"/>
              <a:ext cx="1134939" cy="1142841"/>
            </a:xfrm>
            <a:prstGeom prst="rect">
              <a:avLst/>
            </a:prstGeom>
          </p:spPr>
        </p:pic>
        <p:sp>
          <p:nvSpPr>
            <p:cNvPr id="92" name="평행 사변형 63">
              <a:extLst>
                <a:ext uri="{FF2B5EF4-FFF2-40B4-BE49-F238E27FC236}">
                  <a16:creationId xmlns:a16="http://schemas.microsoft.com/office/drawing/2014/main" id="{BFFE1D2B-81C0-FE14-785E-ADAC708E558E}"/>
                </a:ext>
              </a:extLst>
            </p:cNvPr>
            <p:cNvSpPr/>
            <p:nvPr/>
          </p:nvSpPr>
          <p:spPr>
            <a:xfrm rot="5400000" flipV="1">
              <a:off x="1438136" y="1698650"/>
              <a:ext cx="2707827" cy="1069209"/>
            </a:xfrm>
            <a:prstGeom prst="parallelogram">
              <a:avLst>
                <a:gd name="adj" fmla="val 98706"/>
              </a:avLst>
            </a:prstGeom>
            <a:solidFill>
              <a:schemeClr val="accent1">
                <a:lumMod val="40000"/>
                <a:lumOff val="60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3" name="평행 사변형 64">
              <a:extLst>
                <a:ext uri="{FF2B5EF4-FFF2-40B4-BE49-F238E27FC236}">
                  <a16:creationId xmlns:a16="http://schemas.microsoft.com/office/drawing/2014/main" id="{592FBDC7-6620-EC26-A433-4706FEAC1488}"/>
                </a:ext>
              </a:extLst>
            </p:cNvPr>
            <p:cNvSpPr/>
            <p:nvPr/>
          </p:nvSpPr>
          <p:spPr>
            <a:xfrm rot="5400000" flipV="1">
              <a:off x="1940251" y="2112845"/>
              <a:ext cx="1574796" cy="458892"/>
            </a:xfrm>
            <a:prstGeom prst="parallelogram">
              <a:avLst>
                <a:gd name="adj" fmla="val 98706"/>
              </a:avLst>
            </a:prstGeom>
            <a:solidFill>
              <a:schemeClr val="accent1">
                <a:lumMod val="40000"/>
                <a:lumOff val="60000"/>
                <a:alpha val="40000"/>
              </a:schemeClr>
            </a:solidFill>
            <a:ln>
              <a:solidFill>
                <a:schemeClr val="tx2">
                  <a:lumMod val="25000"/>
                  <a:lumOff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94" name="그림 93">
              <a:extLst>
                <a:ext uri="{FF2B5EF4-FFF2-40B4-BE49-F238E27FC236}">
                  <a16:creationId xmlns:a16="http://schemas.microsoft.com/office/drawing/2014/main" id="{D649936C-1066-D5A7-9A95-A3227296AD7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6593387" y="2040037"/>
              <a:ext cx="1146924" cy="1161025"/>
            </a:xfrm>
            <a:prstGeom prst="rect">
              <a:avLst/>
            </a:prstGeom>
          </p:spPr>
        </p:pic>
        <p:grpSp>
          <p:nvGrpSpPr>
            <p:cNvPr id="95" name="그룹 94">
              <a:extLst>
                <a:ext uri="{FF2B5EF4-FFF2-40B4-BE49-F238E27FC236}">
                  <a16:creationId xmlns:a16="http://schemas.microsoft.com/office/drawing/2014/main" id="{6A01D50B-E00E-1FD0-41DD-7C7164C536AA}"/>
                </a:ext>
              </a:extLst>
            </p:cNvPr>
            <p:cNvGrpSpPr/>
            <p:nvPr/>
          </p:nvGrpSpPr>
          <p:grpSpPr>
            <a:xfrm>
              <a:off x="1734540" y="3795407"/>
              <a:ext cx="1916769" cy="2267487"/>
              <a:chOff x="1683736" y="1175725"/>
              <a:chExt cx="1916769" cy="2267487"/>
            </a:xfrm>
          </p:grpSpPr>
          <p:grpSp>
            <p:nvGrpSpPr>
              <p:cNvPr id="120" name="그룹 119">
                <a:extLst>
                  <a:ext uri="{FF2B5EF4-FFF2-40B4-BE49-F238E27FC236}">
                    <a16:creationId xmlns:a16="http://schemas.microsoft.com/office/drawing/2014/main" id="{99DE324C-8ED7-06FF-798B-1E94BC45EB54}"/>
                  </a:ext>
                </a:extLst>
              </p:cNvPr>
              <p:cNvGrpSpPr/>
              <p:nvPr/>
            </p:nvGrpSpPr>
            <p:grpSpPr>
              <a:xfrm>
                <a:off x="1951258" y="1587499"/>
                <a:ext cx="1591734" cy="1600200"/>
                <a:chOff x="1303866" y="1058334"/>
                <a:chExt cx="1591734" cy="1600200"/>
              </a:xfrm>
            </p:grpSpPr>
            <p:sp>
              <p:nvSpPr>
                <p:cNvPr id="129" name="정육면체 128">
                  <a:extLst>
                    <a:ext uri="{FF2B5EF4-FFF2-40B4-BE49-F238E27FC236}">
                      <a16:creationId xmlns:a16="http://schemas.microsoft.com/office/drawing/2014/main" id="{564494A0-58A1-CFB5-95D0-78BA360B5EA2}"/>
                    </a:ext>
                  </a:extLst>
                </p:cNvPr>
                <p:cNvSpPr/>
                <p:nvPr/>
              </p:nvSpPr>
              <p:spPr>
                <a:xfrm>
                  <a:off x="1303866" y="1058334"/>
                  <a:ext cx="1591734" cy="1600200"/>
                </a:xfrm>
                <a:prstGeom prst="cube">
                  <a:avLst>
                    <a:gd name="adj" fmla="val 28723"/>
                  </a:avLst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cxnSp>
              <p:nvCxnSpPr>
                <p:cNvPr id="130" name="직선 연결선 86">
                  <a:extLst>
                    <a:ext uri="{FF2B5EF4-FFF2-40B4-BE49-F238E27FC236}">
                      <a16:creationId xmlns:a16="http://schemas.microsoft.com/office/drawing/2014/main" id="{9F222915-8B43-3B10-16DF-FF1B3F66374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748677" y="1058334"/>
                  <a:ext cx="0" cy="1134534"/>
                </a:xfrm>
                <a:prstGeom prst="line">
                  <a:avLst/>
                </a:prstGeom>
                <a:ln>
                  <a:prstDash val="sysDot"/>
                </a:ln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31" name="직선 연결선 87">
                  <a:extLst>
                    <a:ext uri="{FF2B5EF4-FFF2-40B4-BE49-F238E27FC236}">
                      <a16:creationId xmlns:a16="http://schemas.microsoft.com/office/drawing/2014/main" id="{9DBA9A86-6108-8B62-088D-70E3EEE94AB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748677" y="2192868"/>
                  <a:ext cx="1146923" cy="0"/>
                </a:xfrm>
                <a:prstGeom prst="line">
                  <a:avLst/>
                </a:prstGeom>
                <a:ln>
                  <a:prstDash val="sysDot"/>
                </a:ln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32" name="직선 연결선 88">
                  <a:extLst>
                    <a:ext uri="{FF2B5EF4-FFF2-40B4-BE49-F238E27FC236}">
                      <a16:creationId xmlns:a16="http://schemas.microsoft.com/office/drawing/2014/main" id="{29248255-2442-DCAE-27FE-260258E41BF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303866" y="2192868"/>
                  <a:ext cx="444811" cy="465666"/>
                </a:xfrm>
                <a:prstGeom prst="line">
                  <a:avLst/>
                </a:prstGeom>
                <a:ln>
                  <a:prstDash val="sysDot"/>
                </a:ln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21" name="TextBox 120">
                <a:extLst>
                  <a:ext uri="{FF2B5EF4-FFF2-40B4-BE49-F238E27FC236}">
                    <a16:creationId xmlns:a16="http://schemas.microsoft.com/office/drawing/2014/main" id="{6E60E724-D8E2-94D1-9AF3-A98F6A9CB684}"/>
                  </a:ext>
                </a:extLst>
              </p:cNvPr>
              <p:cNvSpPr txBox="1"/>
              <p:nvPr/>
            </p:nvSpPr>
            <p:spPr>
              <a:xfrm>
                <a:off x="2170903" y="1175725"/>
                <a:ext cx="31130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endParaRPr lang="ko-KR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2" name="TextBox 121">
                <a:extLst>
                  <a:ext uri="{FF2B5EF4-FFF2-40B4-BE49-F238E27FC236}">
                    <a16:creationId xmlns:a16="http://schemas.microsoft.com/office/drawing/2014/main" id="{0F227045-604E-ECA6-F57B-2C2455AD25EB}"/>
                  </a:ext>
                </a:extLst>
              </p:cNvPr>
              <p:cNvSpPr txBox="1"/>
              <p:nvPr/>
            </p:nvSpPr>
            <p:spPr>
              <a:xfrm>
                <a:off x="3289200" y="1175725"/>
                <a:ext cx="311305" cy="36933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endParaRPr lang="ko-KR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3" name="TextBox 122">
                <a:extLst>
                  <a:ext uri="{FF2B5EF4-FFF2-40B4-BE49-F238E27FC236}">
                    <a16:creationId xmlns:a16="http://schemas.microsoft.com/office/drawing/2014/main" id="{7FD5CF3E-906B-E660-1F3D-3440A048B205}"/>
                  </a:ext>
                </a:extLst>
              </p:cNvPr>
              <p:cNvSpPr txBox="1"/>
              <p:nvPr/>
            </p:nvSpPr>
            <p:spPr>
              <a:xfrm>
                <a:off x="2813702" y="1601524"/>
                <a:ext cx="31130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endParaRPr lang="ko-KR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4" name="TextBox 123">
                <a:extLst>
                  <a:ext uri="{FF2B5EF4-FFF2-40B4-BE49-F238E27FC236}">
                    <a16:creationId xmlns:a16="http://schemas.microsoft.com/office/drawing/2014/main" id="{EE8F8583-79E4-C6F6-6729-AB551BE85170}"/>
                  </a:ext>
                </a:extLst>
              </p:cNvPr>
              <p:cNvSpPr txBox="1"/>
              <p:nvPr/>
            </p:nvSpPr>
            <p:spPr>
              <a:xfrm>
                <a:off x="1683736" y="1601524"/>
                <a:ext cx="31130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  <a:endParaRPr lang="ko-KR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5" name="TextBox 124">
                <a:extLst>
                  <a:ext uri="{FF2B5EF4-FFF2-40B4-BE49-F238E27FC236}">
                    <a16:creationId xmlns:a16="http://schemas.microsoft.com/office/drawing/2014/main" id="{90066650-AE66-1CDE-66AF-19D2036E9DDF}"/>
                  </a:ext>
                </a:extLst>
              </p:cNvPr>
              <p:cNvSpPr txBox="1"/>
              <p:nvPr/>
            </p:nvSpPr>
            <p:spPr>
              <a:xfrm>
                <a:off x="2107195" y="2350069"/>
                <a:ext cx="3113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</a:t>
                </a:r>
                <a:endParaRPr lang="ko-KR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6" name="TextBox 125">
                <a:extLst>
                  <a:ext uri="{FF2B5EF4-FFF2-40B4-BE49-F238E27FC236}">
                    <a16:creationId xmlns:a16="http://schemas.microsoft.com/office/drawing/2014/main" id="{990CCEA6-9991-C3EE-2A27-0CB0862C32E1}"/>
                  </a:ext>
                </a:extLst>
              </p:cNvPr>
              <p:cNvSpPr txBox="1"/>
              <p:nvPr/>
            </p:nvSpPr>
            <p:spPr>
              <a:xfrm>
                <a:off x="3198314" y="2239727"/>
                <a:ext cx="31130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</a:t>
                </a:r>
                <a:endParaRPr lang="ko-KR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7" name="TextBox 126">
                <a:extLst>
                  <a:ext uri="{FF2B5EF4-FFF2-40B4-BE49-F238E27FC236}">
                    <a16:creationId xmlns:a16="http://schemas.microsoft.com/office/drawing/2014/main" id="{6061E26C-12A7-3EF9-E189-14839691607D}"/>
                  </a:ext>
                </a:extLst>
              </p:cNvPr>
              <p:cNvSpPr txBox="1"/>
              <p:nvPr/>
            </p:nvSpPr>
            <p:spPr>
              <a:xfrm>
                <a:off x="2910742" y="3065228"/>
                <a:ext cx="31130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7</a:t>
                </a:r>
                <a:endParaRPr lang="ko-KR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8" name="TextBox 127">
                <a:extLst>
                  <a:ext uri="{FF2B5EF4-FFF2-40B4-BE49-F238E27FC236}">
                    <a16:creationId xmlns:a16="http://schemas.microsoft.com/office/drawing/2014/main" id="{0714FB46-A92F-CF22-AC33-9571C9E86177}"/>
                  </a:ext>
                </a:extLst>
              </p:cNvPr>
              <p:cNvSpPr txBox="1"/>
              <p:nvPr/>
            </p:nvSpPr>
            <p:spPr>
              <a:xfrm>
                <a:off x="1683736" y="3073880"/>
                <a:ext cx="31130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8</a:t>
                </a:r>
                <a:endParaRPr lang="ko-KR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96" name="그림 95">
              <a:extLst>
                <a:ext uri="{FF2B5EF4-FFF2-40B4-BE49-F238E27FC236}">
                  <a16:creationId xmlns:a16="http://schemas.microsoft.com/office/drawing/2014/main" id="{5DE6C999-C052-A21D-9D59-769E96715F5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92720" y="4664540"/>
              <a:ext cx="1134939" cy="1142841"/>
            </a:xfrm>
            <a:prstGeom prst="rect">
              <a:avLst/>
            </a:prstGeom>
          </p:spPr>
        </p:pic>
        <p:grpSp>
          <p:nvGrpSpPr>
            <p:cNvPr id="97" name="그룹 96">
              <a:extLst>
                <a:ext uri="{FF2B5EF4-FFF2-40B4-BE49-F238E27FC236}">
                  <a16:creationId xmlns:a16="http://schemas.microsoft.com/office/drawing/2014/main" id="{761366DD-323E-1CF2-3FF4-11B438A49E83}"/>
                </a:ext>
              </a:extLst>
            </p:cNvPr>
            <p:cNvGrpSpPr/>
            <p:nvPr/>
          </p:nvGrpSpPr>
          <p:grpSpPr>
            <a:xfrm>
              <a:off x="6334796" y="3795407"/>
              <a:ext cx="1905549" cy="2267487"/>
              <a:chOff x="1683736" y="1175725"/>
              <a:chExt cx="1905549" cy="2267487"/>
            </a:xfrm>
          </p:grpSpPr>
          <p:grpSp>
            <p:nvGrpSpPr>
              <p:cNvPr id="107" name="그룹 106">
                <a:extLst>
                  <a:ext uri="{FF2B5EF4-FFF2-40B4-BE49-F238E27FC236}">
                    <a16:creationId xmlns:a16="http://schemas.microsoft.com/office/drawing/2014/main" id="{AA38C420-860B-D529-751A-1DD29EE309B2}"/>
                  </a:ext>
                </a:extLst>
              </p:cNvPr>
              <p:cNvGrpSpPr/>
              <p:nvPr/>
            </p:nvGrpSpPr>
            <p:grpSpPr>
              <a:xfrm>
                <a:off x="1951258" y="1587499"/>
                <a:ext cx="1591734" cy="1600200"/>
                <a:chOff x="1303866" y="1058334"/>
                <a:chExt cx="1591734" cy="1600200"/>
              </a:xfrm>
            </p:grpSpPr>
            <p:sp>
              <p:nvSpPr>
                <p:cNvPr id="116" name="정육면체 115">
                  <a:extLst>
                    <a:ext uri="{FF2B5EF4-FFF2-40B4-BE49-F238E27FC236}">
                      <a16:creationId xmlns:a16="http://schemas.microsoft.com/office/drawing/2014/main" id="{80725584-B9E0-67B2-8A38-C5B5E79BD81A}"/>
                    </a:ext>
                  </a:extLst>
                </p:cNvPr>
                <p:cNvSpPr/>
                <p:nvPr/>
              </p:nvSpPr>
              <p:spPr>
                <a:xfrm>
                  <a:off x="1303866" y="1058334"/>
                  <a:ext cx="1591734" cy="1600200"/>
                </a:xfrm>
                <a:prstGeom prst="cube">
                  <a:avLst>
                    <a:gd name="adj" fmla="val 28723"/>
                  </a:avLst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cxnSp>
              <p:nvCxnSpPr>
                <p:cNvPr id="117" name="직선 연결선 101">
                  <a:extLst>
                    <a:ext uri="{FF2B5EF4-FFF2-40B4-BE49-F238E27FC236}">
                      <a16:creationId xmlns:a16="http://schemas.microsoft.com/office/drawing/2014/main" id="{C7E2E91B-81D6-A46B-C536-34F69ED148F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748677" y="1058334"/>
                  <a:ext cx="0" cy="1134534"/>
                </a:xfrm>
                <a:prstGeom prst="line">
                  <a:avLst/>
                </a:prstGeom>
                <a:ln>
                  <a:prstDash val="sysDot"/>
                </a:ln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18" name="직선 연결선 102">
                  <a:extLst>
                    <a:ext uri="{FF2B5EF4-FFF2-40B4-BE49-F238E27FC236}">
                      <a16:creationId xmlns:a16="http://schemas.microsoft.com/office/drawing/2014/main" id="{E66E6A34-2E2C-3DE4-540B-96927141591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748677" y="2192868"/>
                  <a:ext cx="1146923" cy="0"/>
                </a:xfrm>
                <a:prstGeom prst="line">
                  <a:avLst/>
                </a:prstGeom>
                <a:ln>
                  <a:prstDash val="sysDot"/>
                </a:ln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19" name="직선 연결선 103">
                  <a:extLst>
                    <a:ext uri="{FF2B5EF4-FFF2-40B4-BE49-F238E27FC236}">
                      <a16:creationId xmlns:a16="http://schemas.microsoft.com/office/drawing/2014/main" id="{FD101FA3-3FBC-1E60-6085-6A644299D1A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303866" y="2192868"/>
                  <a:ext cx="444811" cy="465666"/>
                </a:xfrm>
                <a:prstGeom prst="line">
                  <a:avLst/>
                </a:prstGeom>
                <a:ln>
                  <a:prstDash val="sysDot"/>
                </a:ln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08" name="TextBox 107">
                <a:extLst>
                  <a:ext uri="{FF2B5EF4-FFF2-40B4-BE49-F238E27FC236}">
                    <a16:creationId xmlns:a16="http://schemas.microsoft.com/office/drawing/2014/main" id="{B3673DA9-D731-CBBE-DB4C-0529198585B9}"/>
                  </a:ext>
                </a:extLst>
              </p:cNvPr>
              <p:cNvSpPr txBox="1"/>
              <p:nvPr/>
            </p:nvSpPr>
            <p:spPr>
              <a:xfrm>
                <a:off x="2170905" y="1175725"/>
                <a:ext cx="30008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</a:t>
                </a:r>
                <a:endParaRPr lang="ko-KR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9" name="TextBox 108">
                <a:extLst>
                  <a:ext uri="{FF2B5EF4-FFF2-40B4-BE49-F238E27FC236}">
                    <a16:creationId xmlns:a16="http://schemas.microsoft.com/office/drawing/2014/main" id="{C6BADDCC-104A-6913-3E3F-65A5464076CE}"/>
                  </a:ext>
                </a:extLst>
              </p:cNvPr>
              <p:cNvSpPr txBox="1"/>
              <p:nvPr/>
            </p:nvSpPr>
            <p:spPr>
              <a:xfrm>
                <a:off x="3289202" y="1175725"/>
                <a:ext cx="300083" cy="36933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endParaRPr lang="ko-KR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0" name="TextBox 109">
                <a:extLst>
                  <a:ext uri="{FF2B5EF4-FFF2-40B4-BE49-F238E27FC236}">
                    <a16:creationId xmlns:a16="http://schemas.microsoft.com/office/drawing/2014/main" id="{642908C4-2CBF-16B2-F20A-730AEEC295A3}"/>
                  </a:ext>
                </a:extLst>
              </p:cNvPr>
              <p:cNvSpPr txBox="1"/>
              <p:nvPr/>
            </p:nvSpPr>
            <p:spPr>
              <a:xfrm>
                <a:off x="2813703" y="1601524"/>
                <a:ext cx="30008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  <a:endParaRPr lang="ko-KR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1" name="TextBox 110">
                <a:extLst>
                  <a:ext uri="{FF2B5EF4-FFF2-40B4-BE49-F238E27FC236}">
                    <a16:creationId xmlns:a16="http://schemas.microsoft.com/office/drawing/2014/main" id="{FDF14FE7-8363-9481-6847-8B034CDBDF28}"/>
                  </a:ext>
                </a:extLst>
              </p:cNvPr>
              <p:cNvSpPr txBox="1"/>
              <p:nvPr/>
            </p:nvSpPr>
            <p:spPr>
              <a:xfrm>
                <a:off x="1683737" y="1601524"/>
                <a:ext cx="30008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8</a:t>
                </a:r>
                <a:endParaRPr lang="ko-KR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2" name="TextBox 111">
                <a:extLst>
                  <a:ext uri="{FF2B5EF4-FFF2-40B4-BE49-F238E27FC236}">
                    <a16:creationId xmlns:a16="http://schemas.microsoft.com/office/drawing/2014/main" id="{7398DD3C-7C3C-7BCD-FA66-D2944AF32B4C}"/>
                  </a:ext>
                </a:extLst>
              </p:cNvPr>
              <p:cNvSpPr txBox="1"/>
              <p:nvPr/>
            </p:nvSpPr>
            <p:spPr>
              <a:xfrm>
                <a:off x="2107195" y="2350069"/>
                <a:ext cx="3113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</a:t>
                </a:r>
                <a:endParaRPr lang="ko-KR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3" name="TextBox 112">
                <a:extLst>
                  <a:ext uri="{FF2B5EF4-FFF2-40B4-BE49-F238E27FC236}">
                    <a16:creationId xmlns:a16="http://schemas.microsoft.com/office/drawing/2014/main" id="{D43311D2-ABDB-0702-9104-32B1CFA625C8}"/>
                  </a:ext>
                </a:extLst>
              </p:cNvPr>
              <p:cNvSpPr txBox="1"/>
              <p:nvPr/>
            </p:nvSpPr>
            <p:spPr>
              <a:xfrm>
                <a:off x="3198316" y="2239727"/>
                <a:ext cx="30008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endParaRPr lang="ko-KR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4" name="TextBox 113">
                <a:extLst>
                  <a:ext uri="{FF2B5EF4-FFF2-40B4-BE49-F238E27FC236}">
                    <a16:creationId xmlns:a16="http://schemas.microsoft.com/office/drawing/2014/main" id="{6A7FE457-7DC4-6BD0-D0BA-0619DC367BD9}"/>
                  </a:ext>
                </a:extLst>
              </p:cNvPr>
              <p:cNvSpPr txBox="1"/>
              <p:nvPr/>
            </p:nvSpPr>
            <p:spPr>
              <a:xfrm>
                <a:off x="2910744" y="3065228"/>
                <a:ext cx="30008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endParaRPr lang="ko-KR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5" name="TextBox 114">
                <a:extLst>
                  <a:ext uri="{FF2B5EF4-FFF2-40B4-BE49-F238E27FC236}">
                    <a16:creationId xmlns:a16="http://schemas.microsoft.com/office/drawing/2014/main" id="{F25FDC6D-9A35-C374-B8FC-5923838EC332}"/>
                  </a:ext>
                </a:extLst>
              </p:cNvPr>
              <p:cNvSpPr txBox="1"/>
              <p:nvPr/>
            </p:nvSpPr>
            <p:spPr>
              <a:xfrm>
                <a:off x="1683736" y="3073880"/>
                <a:ext cx="30008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7</a:t>
                </a:r>
                <a:endParaRPr lang="ko-KR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98" name="그림 97">
              <a:extLst>
                <a:ext uri="{FF2B5EF4-FFF2-40B4-BE49-F238E27FC236}">
                  <a16:creationId xmlns:a16="http://schemas.microsoft.com/office/drawing/2014/main" id="{8AB86D6A-859D-A033-20DF-A7E691205B4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5400000">
              <a:off x="6592976" y="4664540"/>
              <a:ext cx="1134939" cy="1142841"/>
            </a:xfrm>
            <a:prstGeom prst="rect">
              <a:avLst/>
            </a:prstGeom>
          </p:spPr>
        </p:pic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E2E3F09A-FCBA-11F4-1200-765EAE504044}"/>
                </a:ext>
              </a:extLst>
            </p:cNvPr>
            <p:cNvSpPr txBox="1"/>
            <p:nvPr/>
          </p:nvSpPr>
          <p:spPr>
            <a:xfrm>
              <a:off x="4404650" y="4700880"/>
              <a:ext cx="1589969" cy="5320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>
                  <a:latin typeface="Times New Roman"/>
                  <a:ea typeface="맑은 고딕"/>
                  <a:cs typeface="Times New Roman"/>
                </a:rPr>
                <a:t>90º rotate</a:t>
              </a:r>
              <a:endParaRPr lang="ko-KR" altLang="en-US">
                <a:latin typeface="Times New Roman"/>
                <a:ea typeface="맑은 고딕"/>
                <a:cs typeface="Times New Roman"/>
              </a:endParaRPr>
            </a:p>
          </p:txBody>
        </p:sp>
        <p:sp>
          <p:nvSpPr>
            <p:cNvPr id="103" name="직사각형 102">
              <a:extLst>
                <a:ext uri="{FF2B5EF4-FFF2-40B4-BE49-F238E27FC236}">
                  <a16:creationId xmlns:a16="http://schemas.microsoft.com/office/drawing/2014/main" id="{9CA51A8B-81F5-F06D-50CF-DDB5C44C622C}"/>
                </a:ext>
              </a:extLst>
            </p:cNvPr>
            <p:cNvSpPr/>
            <p:nvPr/>
          </p:nvSpPr>
          <p:spPr>
            <a:xfrm>
              <a:off x="4952438" y="4516216"/>
              <a:ext cx="129106" cy="18466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pic>
        <p:nvPicPr>
          <p:cNvPr id="165" name="그래픽 164">
            <a:extLst>
              <a:ext uri="{FF2B5EF4-FFF2-40B4-BE49-F238E27FC236}">
                <a16:creationId xmlns:a16="http://schemas.microsoft.com/office/drawing/2014/main" id="{B731FBC2-513E-B941-809A-F2DAFFD391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685192" y="4011044"/>
            <a:ext cx="913486" cy="913486"/>
          </a:xfrm>
          <a:prstGeom prst="rect">
            <a:avLst/>
          </a:prstGeom>
        </p:spPr>
      </p:pic>
      <p:sp>
        <p:nvSpPr>
          <p:cNvPr id="4" name="직각 삼각형[R] 3">
            <a:extLst>
              <a:ext uri="{FF2B5EF4-FFF2-40B4-BE49-F238E27FC236}">
                <a16:creationId xmlns:a16="http://schemas.microsoft.com/office/drawing/2014/main" id="{FCFDC1A6-2FF6-1EDD-311C-DDADF3F58AF5}"/>
              </a:ext>
            </a:extLst>
          </p:cNvPr>
          <p:cNvSpPr/>
          <p:nvPr/>
        </p:nvSpPr>
        <p:spPr>
          <a:xfrm>
            <a:off x="9028190" y="4127191"/>
            <a:ext cx="362919" cy="380022"/>
          </a:xfrm>
          <a:prstGeom prst="rtTriangl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0F5D310-162A-1F10-13FA-5AB2E6C3482B}"/>
              </a:ext>
            </a:extLst>
          </p:cNvPr>
          <p:cNvSpPr txBox="1"/>
          <p:nvPr/>
        </p:nvSpPr>
        <p:spPr>
          <a:xfrm>
            <a:off x="972787" y="2601413"/>
            <a:ext cx="5693081" cy="166199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lvl="1"/>
            <a:r>
              <a:rPr lang="en-US" altLang="ko-KR" sz="2400" dirty="0">
                <a:latin typeface="Times New Roman"/>
                <a:ea typeface="맑은 고딕"/>
                <a:cs typeface="Times New Roman"/>
              </a:rPr>
              <a:t>y- and z-axes </a:t>
            </a:r>
            <a:r>
              <a:rPr lang="en-US" altLang="ko-KR" sz="2400" b="1" dirty="0">
                <a:latin typeface="Times New Roman"/>
                <a:ea typeface="맑은 고딕"/>
                <a:cs typeface="Times New Roman"/>
              </a:rPr>
              <a:t>flips</a:t>
            </a:r>
            <a:r>
              <a:rPr lang="en-US" altLang="ko-KR" sz="2400" dirty="0">
                <a:latin typeface="Times New Roman"/>
                <a:ea typeface="맑은 고딕"/>
                <a:cs typeface="Times New Roman"/>
              </a:rPr>
              <a:t> and 90º </a:t>
            </a:r>
            <a:r>
              <a:rPr lang="en-US" altLang="ko-KR" sz="2400" b="1" dirty="0">
                <a:latin typeface="Times New Roman"/>
                <a:ea typeface="맑은 고딕"/>
                <a:cs typeface="Times New Roman"/>
              </a:rPr>
              <a:t>rotation</a:t>
            </a:r>
            <a:r>
              <a:rPr lang="en-US" altLang="ko-KR" sz="2400" dirty="0">
                <a:latin typeface="Times New Roman"/>
                <a:ea typeface="맑은 고딕"/>
                <a:cs typeface="Times New Roman"/>
              </a:rPr>
              <a:t> </a:t>
            </a:r>
            <a:endParaRPr lang="en-US" altLang="ko-KR" sz="2400" dirty="0"/>
          </a:p>
          <a:p>
            <a:pPr lvl="2"/>
            <a:r>
              <a:rPr lang="en-US" altLang="ko-KR" sz="2000" dirty="0">
                <a:latin typeface="Times New Roman"/>
                <a:ea typeface="맑은 고딕"/>
                <a:cs typeface="Times New Roman"/>
              </a:rPr>
              <a:t>These augmentations aim to enhance </a:t>
            </a:r>
          </a:p>
          <a:p>
            <a:pPr lvl="2"/>
            <a:r>
              <a:rPr lang="en-US" altLang="ko-KR" sz="2000" dirty="0">
                <a:latin typeface="Times New Roman"/>
                <a:ea typeface="맑은 고딕"/>
                <a:cs typeface="Times New Roman"/>
              </a:rPr>
              <a:t>model robustness.</a:t>
            </a:r>
            <a:br>
              <a:rPr lang="en-US" altLang="ko-KR" sz="2000" dirty="0">
                <a:latin typeface="Times New Roman"/>
              </a:rPr>
            </a:br>
            <a:r>
              <a:rPr lang="en-US" altLang="ko-KR" sz="2000" dirty="0">
                <a:solidFill>
                  <a:schemeClr val="bg1">
                    <a:lumMod val="50000"/>
                  </a:schemeClr>
                </a:solidFill>
                <a:latin typeface="Times New Roman"/>
                <a:ea typeface="맑은 고딕"/>
                <a:cs typeface="Times New Roman"/>
              </a:rPr>
              <a:t>These augmentation choices are heuristic.</a:t>
            </a:r>
            <a:endParaRPr lang="ko-KR" altLang="en-US" sz="2000" dirty="0">
              <a:solidFill>
                <a:schemeClr val="bg1">
                  <a:lumMod val="50000"/>
                </a:schemeClr>
              </a:solidFill>
              <a:latin typeface="Times New Roman"/>
              <a:ea typeface="맑은 고딕"/>
              <a:cs typeface="Times New Roman"/>
            </a:endParaRPr>
          </a:p>
          <a:p>
            <a:endParaRPr kumimoji="1" lang="ko-KR" altLang="en-US" dirty="0"/>
          </a:p>
        </p:txBody>
      </p:sp>
      <p:cxnSp>
        <p:nvCxnSpPr>
          <p:cNvPr id="15" name="직선 화살표 연결선 14">
            <a:extLst>
              <a:ext uri="{FF2B5EF4-FFF2-40B4-BE49-F238E27FC236}">
                <a16:creationId xmlns:a16="http://schemas.microsoft.com/office/drawing/2014/main" id="{8EF8F39C-ED6F-1238-5141-5F111EA70489}"/>
              </a:ext>
            </a:extLst>
          </p:cNvPr>
          <p:cNvCxnSpPr>
            <a:cxnSpLocks/>
          </p:cNvCxnSpPr>
          <p:nvPr/>
        </p:nvCxnSpPr>
        <p:spPr>
          <a:xfrm>
            <a:off x="9023662" y="4945551"/>
            <a:ext cx="684000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" name="직선 화살표 연결선 13">
            <a:extLst>
              <a:ext uri="{FF2B5EF4-FFF2-40B4-BE49-F238E27FC236}">
                <a16:creationId xmlns:a16="http://schemas.microsoft.com/office/drawing/2014/main" id="{CD0DD081-A51C-0A48-870D-8FAB74E9BD6E}"/>
              </a:ext>
            </a:extLst>
          </p:cNvPr>
          <p:cNvCxnSpPr>
            <a:cxnSpLocks/>
          </p:cNvCxnSpPr>
          <p:nvPr/>
        </p:nvCxnSpPr>
        <p:spPr>
          <a:xfrm>
            <a:off x="9023662" y="3005769"/>
            <a:ext cx="684000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7965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FDF736-97B9-BB6A-B6F2-D7F6C2B4C5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723CC573-5086-5D06-B280-42C4F3E081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2010" y="2014538"/>
            <a:ext cx="10515600" cy="1318577"/>
          </a:xfrm>
        </p:spPr>
        <p:txBody>
          <a:bodyPr/>
          <a:lstStyle/>
          <a:p>
            <a:pPr algn="ctr"/>
            <a:r>
              <a:rPr lang="ko-KR" altLang="en-US" b="1" dirty="0" err="1">
                <a:latin typeface="Times New Roman"/>
                <a:ea typeface="맑은 고딕"/>
                <a:cs typeface="Times New Roman"/>
              </a:rPr>
              <a:t>Model</a:t>
            </a:r>
            <a:r>
              <a:rPr lang="ko-KR" altLang="en-US" b="1" dirty="0">
                <a:latin typeface="Times New Roman"/>
                <a:ea typeface="맑은 고딕"/>
                <a:cs typeface="Times New Roman"/>
              </a:rPr>
              <a:t> </a:t>
            </a:r>
            <a:r>
              <a:rPr lang="ko-KR" altLang="en-US" b="1" dirty="0" err="1">
                <a:latin typeface="Times New Roman"/>
                <a:ea typeface="맑은 고딕"/>
                <a:cs typeface="Times New Roman"/>
              </a:rPr>
              <a:t>architecture</a:t>
            </a:r>
          </a:p>
        </p:txBody>
      </p:sp>
    </p:spTree>
    <p:extLst>
      <p:ext uri="{BB962C8B-B14F-4D97-AF65-F5344CB8AC3E}">
        <p14:creationId xmlns:p14="http://schemas.microsoft.com/office/powerpoint/2010/main" val="232679454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1025</TotalTime>
  <Words>569</Words>
  <Application>Microsoft Office PowerPoint</Application>
  <PresentationFormat>와이드스크린</PresentationFormat>
  <Paragraphs>153</Paragraphs>
  <Slides>20</Slides>
  <Notes>4</Notes>
  <HiddenSlides>0</HiddenSlides>
  <MMClips>0</MMClips>
  <ScaleCrop>false</ScaleCrop>
  <HeadingPairs>
    <vt:vector size="6" baseType="variant">
      <vt:variant>
        <vt:lpstr>사용한 글꼴</vt:lpstr>
      </vt:variant>
      <vt:variant>
        <vt:i4>6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20</vt:i4>
      </vt:variant>
    </vt:vector>
  </HeadingPairs>
  <TitlesOfParts>
    <vt:vector size="27" baseType="lpstr">
      <vt:lpstr>Kefa</vt:lpstr>
      <vt:lpstr>맑은 고딕</vt:lpstr>
      <vt:lpstr>Arial</vt:lpstr>
      <vt:lpstr>Calibri</vt:lpstr>
      <vt:lpstr>Cambria Math</vt:lpstr>
      <vt:lpstr>Times New Roman</vt:lpstr>
      <vt:lpstr>Office 테마</vt:lpstr>
      <vt:lpstr>PowerPoint 프레젠테이션</vt:lpstr>
      <vt:lpstr>Data set</vt:lpstr>
      <vt:lpstr>Problem definition and challenges</vt:lpstr>
      <vt:lpstr>Overview</vt:lpstr>
      <vt:lpstr>Data preprocessing</vt:lpstr>
      <vt:lpstr>Hounsfield Unit (HU) value</vt:lpstr>
      <vt:lpstr>Data preprocessing</vt:lpstr>
      <vt:lpstr>Data preprocessing</vt:lpstr>
      <vt:lpstr>Model architecture</vt:lpstr>
      <vt:lpstr>Model architecture : Multi-task learning</vt:lpstr>
      <vt:lpstr>Inference strategy</vt:lpstr>
      <vt:lpstr>Inference strategy</vt:lpstr>
      <vt:lpstr>Model evaluation</vt:lpstr>
      <vt:lpstr>Experimental setup</vt:lpstr>
      <vt:lpstr>Splitting method</vt:lpstr>
      <vt:lpstr>Additional training method</vt:lpstr>
      <vt:lpstr>Hyperparameters</vt:lpstr>
      <vt:lpstr>Rank</vt:lpstr>
      <vt:lpstr>MICCAI Challenge</vt:lpstr>
      <vt:lpstr>Q &amp; 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조원용</dc:creator>
  <cp:lastModifiedBy>소신</cp:lastModifiedBy>
  <cp:revision>17</cp:revision>
  <dcterms:created xsi:type="dcterms:W3CDTF">2025-09-07T02:58:07Z</dcterms:created>
  <dcterms:modified xsi:type="dcterms:W3CDTF">2026-01-13T23:44:06Z</dcterms:modified>
</cp:coreProperties>
</file>