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55" r:id="rId1"/>
    <p:sldMasterId id="2147483767" r:id="rId2"/>
  </p:sldMasterIdLst>
  <p:notesMasterIdLst>
    <p:notesMasterId r:id="rId76"/>
  </p:notesMasterIdLst>
  <p:sldIdLst>
    <p:sldId id="1685" r:id="rId3"/>
    <p:sldId id="1662" r:id="rId4"/>
    <p:sldId id="1700" r:id="rId5"/>
    <p:sldId id="1616" r:id="rId6"/>
    <p:sldId id="1511" r:id="rId7"/>
    <p:sldId id="1618" r:id="rId8"/>
    <p:sldId id="1725" r:id="rId9"/>
    <p:sldId id="450" r:id="rId10"/>
    <p:sldId id="1661" r:id="rId11"/>
    <p:sldId id="1388" r:id="rId12"/>
    <p:sldId id="1622" r:id="rId13"/>
    <p:sldId id="1009" r:id="rId14"/>
    <p:sldId id="1674" r:id="rId15"/>
    <p:sldId id="1695" r:id="rId16"/>
    <p:sldId id="1581" r:id="rId17"/>
    <p:sldId id="1715" r:id="rId18"/>
    <p:sldId id="1717" r:id="rId19"/>
    <p:sldId id="1207" r:id="rId20"/>
    <p:sldId id="1699" r:id="rId21"/>
    <p:sldId id="1716" r:id="rId22"/>
    <p:sldId id="1242" r:id="rId23"/>
    <p:sldId id="1706" r:id="rId24"/>
    <p:sldId id="1672" r:id="rId25"/>
    <p:sldId id="1570" r:id="rId26"/>
    <p:sldId id="1667" r:id="rId27"/>
    <p:sldId id="1719" r:id="rId28"/>
    <p:sldId id="1722" r:id="rId29"/>
    <p:sldId id="805" r:id="rId30"/>
    <p:sldId id="978" r:id="rId31"/>
    <p:sldId id="1713" r:id="rId32"/>
    <p:sldId id="1404" r:id="rId33"/>
    <p:sldId id="1704" r:id="rId34"/>
    <p:sldId id="1625" r:id="rId35"/>
    <p:sldId id="1705" r:id="rId36"/>
    <p:sldId id="1379" r:id="rId37"/>
    <p:sldId id="1587" r:id="rId38"/>
    <p:sldId id="1733" r:id="rId39"/>
    <p:sldId id="1727" r:id="rId40"/>
    <p:sldId id="1702" r:id="rId41"/>
    <p:sldId id="1714" r:id="rId42"/>
    <p:sldId id="1182" r:id="rId43"/>
    <p:sldId id="1692" r:id="rId44"/>
    <p:sldId id="1720" r:id="rId45"/>
    <p:sldId id="1566" r:id="rId46"/>
    <p:sldId id="1703" r:id="rId47"/>
    <p:sldId id="1628" r:id="rId48"/>
    <p:sldId id="816" r:id="rId49"/>
    <p:sldId id="1730" r:id="rId50"/>
    <p:sldId id="1731" r:id="rId51"/>
    <p:sldId id="1708" r:id="rId52"/>
    <p:sldId id="1718" r:id="rId53"/>
    <p:sldId id="1635" r:id="rId54"/>
    <p:sldId id="1734" r:id="rId55"/>
    <p:sldId id="587" r:id="rId56"/>
    <p:sldId id="1631" r:id="rId57"/>
    <p:sldId id="1629" r:id="rId58"/>
    <p:sldId id="1721" r:id="rId59"/>
    <p:sldId id="1728" r:id="rId60"/>
    <p:sldId id="1698" r:id="rId61"/>
    <p:sldId id="1701" r:id="rId62"/>
    <p:sldId id="1615" r:id="rId63"/>
    <p:sldId id="1468" r:id="rId64"/>
    <p:sldId id="1564" r:id="rId65"/>
    <p:sldId id="1711" r:id="rId66"/>
    <p:sldId id="1729" r:id="rId67"/>
    <p:sldId id="1655" r:id="rId68"/>
    <p:sldId id="1650" r:id="rId69"/>
    <p:sldId id="1732" r:id="rId70"/>
    <p:sldId id="1627" r:id="rId71"/>
    <p:sldId id="1693" r:id="rId72"/>
    <p:sldId id="1607" r:id="rId73"/>
    <p:sldId id="825" r:id="rId74"/>
    <p:sldId id="1668" r:id="rId75"/>
  </p:sldIdLst>
  <p:sldSz cx="9144000" cy="6858000" type="screen4x3"/>
  <p:notesSz cx="6797675" cy="9926638"/>
  <p:embeddedFontLst>
    <p:embeddedFont>
      <p:font typeface="Cambria Math" panose="02040503050406030204" pitchFamily="18" charset="0"/>
      <p:regular r:id="rId77"/>
    </p:embeddedFont>
    <p:embeddedFont>
      <p:font typeface="Georgia" panose="02040502050405020303" pitchFamily="18" charset="0"/>
      <p:regular r:id="rId78"/>
      <p:bold r:id="rId79"/>
      <p:italic r:id="rId80"/>
      <p:boldItalic r:id="rId81"/>
    </p:embeddedFont>
    <p:embeddedFont>
      <p:font typeface="Verdana" panose="020B0604030504040204" pitchFamily="34" charset="0"/>
      <p:regular r:id="rId82"/>
      <p:bold r:id="rId83"/>
      <p:italic r:id="rId84"/>
      <p:boldItalic r:id="rId85"/>
    </p:embeddedFont>
    <p:embeddedFont>
      <p:font typeface="맑은 고딕" panose="020B0503020000020004" pitchFamily="50" charset="-127"/>
      <p:regular r:id="rId86"/>
      <p:bold r:id="rId87"/>
    </p:embeddedFont>
  </p:embeddedFontLst>
  <p:defaultTextStyle>
    <a:defPPr>
      <a:defRPr lang="ko-KR"/>
    </a:defPPr>
    <a:lvl1pPr algn="l" rtl="0" fontAlgn="base" latinLnBrk="1">
      <a:spcBef>
        <a:spcPct val="0"/>
      </a:spcBef>
      <a:spcAft>
        <a:spcPct val="0"/>
      </a:spcAft>
      <a:defRPr kumimoji="1" sz="2800" kern="1200">
        <a:solidFill>
          <a:schemeClr val="tx1"/>
        </a:solidFill>
        <a:latin typeface="Times New Roman" pitchFamily="18" charset="0"/>
        <a:ea typeface="굴림" pitchFamily="50" charset="-127"/>
        <a:cs typeface="+mn-cs"/>
      </a:defRPr>
    </a:lvl1pPr>
    <a:lvl2pPr marL="457200" algn="l" rtl="0" fontAlgn="base" latinLnBrk="1">
      <a:spcBef>
        <a:spcPct val="0"/>
      </a:spcBef>
      <a:spcAft>
        <a:spcPct val="0"/>
      </a:spcAft>
      <a:defRPr kumimoji="1" sz="2800" kern="1200">
        <a:solidFill>
          <a:schemeClr val="tx1"/>
        </a:solidFill>
        <a:latin typeface="Times New Roman" pitchFamily="18" charset="0"/>
        <a:ea typeface="굴림" pitchFamily="50" charset="-127"/>
        <a:cs typeface="+mn-cs"/>
      </a:defRPr>
    </a:lvl2pPr>
    <a:lvl3pPr marL="914400" algn="l" rtl="0" fontAlgn="base" latinLnBrk="1">
      <a:spcBef>
        <a:spcPct val="0"/>
      </a:spcBef>
      <a:spcAft>
        <a:spcPct val="0"/>
      </a:spcAft>
      <a:defRPr kumimoji="1" sz="2800" kern="1200">
        <a:solidFill>
          <a:schemeClr val="tx1"/>
        </a:solidFill>
        <a:latin typeface="Times New Roman" pitchFamily="18" charset="0"/>
        <a:ea typeface="굴림" pitchFamily="50" charset="-127"/>
        <a:cs typeface="+mn-cs"/>
      </a:defRPr>
    </a:lvl3pPr>
    <a:lvl4pPr marL="1371600" algn="l" rtl="0" fontAlgn="base" latinLnBrk="1">
      <a:spcBef>
        <a:spcPct val="0"/>
      </a:spcBef>
      <a:spcAft>
        <a:spcPct val="0"/>
      </a:spcAft>
      <a:defRPr kumimoji="1" sz="2800" kern="1200">
        <a:solidFill>
          <a:schemeClr val="tx1"/>
        </a:solidFill>
        <a:latin typeface="Times New Roman" pitchFamily="18" charset="0"/>
        <a:ea typeface="굴림" pitchFamily="50" charset="-127"/>
        <a:cs typeface="+mn-cs"/>
      </a:defRPr>
    </a:lvl4pPr>
    <a:lvl5pPr marL="1828800" algn="l" rtl="0" fontAlgn="base" latinLnBrk="1">
      <a:spcBef>
        <a:spcPct val="0"/>
      </a:spcBef>
      <a:spcAft>
        <a:spcPct val="0"/>
      </a:spcAft>
      <a:defRPr kumimoji="1" sz="2800" kern="1200">
        <a:solidFill>
          <a:schemeClr val="tx1"/>
        </a:solidFill>
        <a:latin typeface="Times New Roman" pitchFamily="18" charset="0"/>
        <a:ea typeface="굴림" pitchFamily="50" charset="-127"/>
        <a:cs typeface="+mn-cs"/>
      </a:defRPr>
    </a:lvl5pPr>
    <a:lvl6pPr marL="2286000" algn="l" defTabSz="914400" rtl="0" eaLnBrk="1" latinLnBrk="1" hangingPunct="1">
      <a:defRPr kumimoji="1" sz="2800" kern="1200">
        <a:solidFill>
          <a:schemeClr val="tx1"/>
        </a:solidFill>
        <a:latin typeface="Times New Roman" pitchFamily="18" charset="0"/>
        <a:ea typeface="굴림" pitchFamily="50" charset="-127"/>
        <a:cs typeface="+mn-cs"/>
      </a:defRPr>
    </a:lvl6pPr>
    <a:lvl7pPr marL="2743200" algn="l" defTabSz="914400" rtl="0" eaLnBrk="1" latinLnBrk="1" hangingPunct="1">
      <a:defRPr kumimoji="1" sz="2800" kern="1200">
        <a:solidFill>
          <a:schemeClr val="tx1"/>
        </a:solidFill>
        <a:latin typeface="Times New Roman" pitchFamily="18" charset="0"/>
        <a:ea typeface="굴림" pitchFamily="50" charset="-127"/>
        <a:cs typeface="+mn-cs"/>
      </a:defRPr>
    </a:lvl7pPr>
    <a:lvl8pPr marL="3200400" algn="l" defTabSz="914400" rtl="0" eaLnBrk="1" latinLnBrk="1" hangingPunct="1">
      <a:defRPr kumimoji="1" sz="2800" kern="1200">
        <a:solidFill>
          <a:schemeClr val="tx1"/>
        </a:solidFill>
        <a:latin typeface="Times New Roman" pitchFamily="18" charset="0"/>
        <a:ea typeface="굴림" pitchFamily="50" charset="-127"/>
        <a:cs typeface="+mn-cs"/>
      </a:defRPr>
    </a:lvl8pPr>
    <a:lvl9pPr marL="3657600" algn="l" defTabSz="914400" rtl="0" eaLnBrk="1" latinLnBrk="1" hangingPunct="1">
      <a:defRPr kumimoji="1" sz="2800" kern="1200">
        <a:solidFill>
          <a:schemeClr val="tx1"/>
        </a:solidFill>
        <a:latin typeface="Times New Roman" pitchFamily="18" charset="0"/>
        <a:ea typeface="굴림" pitchFamily="50" charset="-127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  <a:srgbClr val="33CC33"/>
    <a:srgbClr val="E6E6E6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950" autoAdjust="0"/>
    <p:restoredTop sz="89796" autoAdjust="0"/>
  </p:normalViewPr>
  <p:slideViewPr>
    <p:cSldViewPr>
      <p:cViewPr varScale="1">
        <p:scale>
          <a:sx n="47" d="100"/>
          <a:sy n="47" d="100"/>
        </p:scale>
        <p:origin x="2213" y="3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10" cy="7201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font" Target="fonts/font8.fntdata"/><Relationship Id="rId89" Type="http://schemas.openxmlformats.org/officeDocument/2006/relationships/viewProps" Target="viewProps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font" Target="fonts/font3.fntdata"/><Relationship Id="rId5" Type="http://schemas.openxmlformats.org/officeDocument/2006/relationships/slide" Target="slides/slide3.xml"/><Relationship Id="rId90" Type="http://schemas.openxmlformats.org/officeDocument/2006/relationships/theme" Target="theme/theme1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font" Target="fonts/font1.fntdata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font" Target="fonts/font4.fntdata"/><Relationship Id="rId85" Type="http://schemas.openxmlformats.org/officeDocument/2006/relationships/font" Target="fonts/font9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font" Target="fonts/font7.fntdata"/><Relationship Id="rId88" Type="http://schemas.openxmlformats.org/officeDocument/2006/relationships/presProps" Target="presProps.xml"/><Relationship Id="rId9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font" Target="fonts/font2.fntdata"/><Relationship Id="rId81" Type="http://schemas.openxmlformats.org/officeDocument/2006/relationships/font" Target="fonts/font5.fntdata"/><Relationship Id="rId86" Type="http://schemas.openxmlformats.org/officeDocument/2006/relationships/font" Target="fonts/font10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font" Target="fonts/font11.fntdata"/><Relationship Id="rId61" Type="http://schemas.openxmlformats.org/officeDocument/2006/relationships/slide" Target="slides/slide59.xml"/><Relationship Id="rId82" Type="http://schemas.openxmlformats.org/officeDocument/2006/relationships/font" Target="fonts/font6.fntdata"/><Relationship Id="rId19" Type="http://schemas.openxmlformats.org/officeDocument/2006/relationships/slide" Target="slides/slide1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93BC29EF-C493-484F-9A06-F9D96632DC53}" type="datetimeFigureOut">
              <a:rPr lang="ko-KR" altLang="en-US"/>
              <a:pPr>
                <a:defRPr/>
              </a:pPr>
              <a:t>2026-01-11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ko-KR" altLang="en-US" noProof="0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noProof="0"/>
              <a:t>마스터 텍스트 스타일을 편집합니다</a:t>
            </a:r>
          </a:p>
          <a:p>
            <a:pPr lvl="1"/>
            <a:r>
              <a:rPr lang="ko-KR" altLang="en-US" noProof="0"/>
              <a:t>둘째 수준</a:t>
            </a:r>
          </a:p>
          <a:p>
            <a:pPr lvl="2"/>
            <a:r>
              <a:rPr lang="ko-KR" altLang="en-US" noProof="0"/>
              <a:t>셋째 수준</a:t>
            </a:r>
          </a:p>
          <a:p>
            <a:pPr lvl="3"/>
            <a:r>
              <a:rPr lang="ko-KR" altLang="en-US" noProof="0"/>
              <a:t>넷째 수준</a:t>
            </a:r>
          </a:p>
          <a:p>
            <a:pPr lvl="4"/>
            <a:r>
              <a:rPr lang="ko-KR" altLang="en-US" noProof="0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8E896472-8A57-40C9-8997-4706ED58397D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059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45060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505C302-1B4A-443E-AC93-4FFF7CAB27A5}" type="slidenum">
              <a:rPr lang="ko-KR" altLang="en-US" smtClean="0"/>
              <a:pPr/>
              <a:t>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180797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E896472-8A57-40C9-8997-4706ED58397D}" type="slidenum">
              <a:rPr lang="ko-KR" altLang="en-US" smtClean="0"/>
              <a:pPr>
                <a:defRPr/>
              </a:pPr>
              <a:t>21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590533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E896472-8A57-40C9-8997-4706ED58397D}" type="slidenum">
              <a:rPr kumimoji="1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anose="020B0600000101010101" pitchFamily="50" charset="-127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1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anose="020B0600000101010101" pitchFamily="50" charset="-127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71996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251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53252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84639AA-5EC1-4B87-AD06-78D75FEB1AD0}" type="slidenum">
              <a:rPr lang="ko-KR" altLang="en-US" smtClean="0"/>
              <a:pPr/>
              <a:t>29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E896472-8A57-40C9-8997-4706ED58397D}" type="slidenum">
              <a:rPr kumimoji="1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1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519005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E896472-8A57-40C9-8997-4706ED58397D}" type="slidenum">
              <a:rPr lang="ko-KR" altLang="en-US" smtClean="0"/>
              <a:pPr>
                <a:defRPr/>
              </a:pPr>
              <a:t>33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E896472-8A57-40C9-8997-4706ED58397D}" type="slidenum">
              <a:rPr lang="ko-KR" altLang="en-US" smtClean="0"/>
              <a:pPr>
                <a:defRPr/>
              </a:pPr>
              <a:t>34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3844922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E896472-8A57-40C9-8997-4706ED58397D}" type="slidenum">
              <a:rPr lang="ko-KR" altLang="en-US" smtClean="0"/>
              <a:pPr>
                <a:defRPr/>
              </a:pPr>
              <a:t>41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4543105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3775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5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54276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55791AB-2AAD-413D-99A2-950EF30F9F0D}" type="slidenum">
              <a:rPr lang="ko-KR" altLang="en-US" smtClean="0"/>
              <a:pPr/>
              <a:t>46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495042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E896472-8A57-40C9-8997-4706ED58397D}" type="slidenum">
              <a:rPr lang="ko-KR" altLang="en-US" smtClean="0"/>
              <a:pPr>
                <a:defRPr/>
              </a:pPr>
              <a:t>48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8604145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8371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58372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0ABE61A-4882-41FE-AEED-C16B4DAC5711}" type="slidenum">
              <a:rPr lang="ko-KR" altLang="en-US" smtClean="0"/>
              <a:pPr/>
              <a:t>54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E896472-8A57-40C9-8997-4706ED58397D}" type="slidenum">
              <a:rPr kumimoji="1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1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210926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1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63492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4DEBCD6-B549-4992-B139-8FBE1228DD12}" type="slidenum">
              <a:rPr lang="ko-KR" altLang="en-US" smtClean="0"/>
              <a:pPr/>
              <a:t>63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E896472-8A57-40C9-8997-4706ED58397D}" type="slidenum">
              <a:rPr lang="ko-KR" altLang="en-US" smtClean="0"/>
              <a:pPr>
                <a:defRPr/>
              </a:pPr>
              <a:t>72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406524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E896472-8A57-40C9-8997-4706ED58397D}" type="slidenum">
              <a:rPr kumimoji="1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1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33320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E896472-8A57-40C9-8997-4706ED58397D}" type="slidenum">
              <a:rPr lang="ko-KR" altLang="en-US" smtClean="0"/>
              <a:pPr>
                <a:defRPr/>
              </a:pPr>
              <a:t>7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5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49156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AF37DB7-08D2-4DB8-8AA0-EF861B401757}" type="slidenum">
              <a:rPr kumimoji="1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1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82204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E896472-8A57-40C9-8997-4706ED58397D}" type="slidenum">
              <a:rPr kumimoji="1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1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87968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E896472-8A57-40C9-8997-4706ED58397D}" type="slidenum">
              <a:rPr lang="ko-KR" altLang="en-US" smtClean="0"/>
              <a:pPr>
                <a:defRPr/>
              </a:pPr>
              <a:t>18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E896472-8A57-40C9-8997-4706ED58397D}" type="slidenum">
              <a:rPr lang="ko-KR" altLang="en-US" smtClean="0"/>
              <a:pPr>
                <a:defRPr/>
              </a:pPr>
              <a:t>19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702001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49AAD8-1782-4FBC-BCC0-06C6840ECF22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9BC3C3-05AE-49CA-9D9E-1F9A9859A479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D1AE5A-4E1C-436D-9336-B5301CDF58F3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8" name="Freeform 4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ko-KR" altLang="en-US">
                  <a:solidFill>
                    <a:srgbClr val="FFFFFF"/>
                  </a:solidFill>
                  <a:latin typeface="굴림" pitchFamily="50" charset="-127"/>
                </a:endParaRPr>
              </a:p>
            </p:txBody>
          </p:sp>
          <p:sp>
            <p:nvSpPr>
              <p:cNvPr id="9" name="Freeform 5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ko-KR" altLang="en-US">
                  <a:solidFill>
                    <a:srgbClr val="FFFFFF"/>
                  </a:solidFill>
                  <a:latin typeface="굴림" pitchFamily="50" charset="-127"/>
                </a:endParaRPr>
              </a:p>
            </p:txBody>
          </p:sp>
          <p:sp>
            <p:nvSpPr>
              <p:cNvPr id="10" name="Freeform 6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ko-KR" altLang="en-US">
                  <a:solidFill>
                    <a:srgbClr val="FFFFFF"/>
                  </a:solidFill>
                  <a:latin typeface="굴림" pitchFamily="50" charset="-127"/>
                </a:endParaRPr>
              </a:p>
            </p:txBody>
          </p:sp>
          <p:sp>
            <p:nvSpPr>
              <p:cNvPr id="11" name="Freeform 7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/>
                <a:ahLst/>
                <a:cxnLst>
                  <a:cxn ang="0">
                    <a:pos x="1433" y="474"/>
                  </a:cxn>
                  <a:cxn ang="0">
                    <a:pos x="1460" y="528"/>
                  </a:cxn>
                  <a:cxn ang="0">
                    <a:pos x="1541" y="593"/>
                  </a:cxn>
                  <a:cxn ang="0">
                    <a:pos x="1715" y="670"/>
                  </a:cxn>
                  <a:cxn ang="0">
                    <a:pos x="1927" y="735"/>
                  </a:cxn>
                  <a:cxn ang="0">
                    <a:pos x="2155" y="789"/>
                  </a:cxn>
                  <a:cxn ang="0">
                    <a:pos x="2372" y="849"/>
                  </a:cxn>
                  <a:cxn ang="0">
                    <a:pos x="2551" y="920"/>
                  </a:cxn>
                  <a:cxn ang="0">
                    <a:pos x="2638" y="980"/>
                  </a:cxn>
                  <a:cxn ang="0">
                    <a:pos x="2676" y="1029"/>
                  </a:cxn>
                  <a:cxn ang="0">
                    <a:pos x="2681" y="1083"/>
                  </a:cxn>
                  <a:cxn ang="0">
                    <a:pos x="2665" y="1127"/>
                  </a:cxn>
                  <a:cxn ang="0">
                    <a:pos x="2616" y="1170"/>
                  </a:cxn>
                  <a:cxn ang="0">
                    <a:pos x="2545" y="1208"/>
                  </a:cxn>
                  <a:cxn ang="0">
                    <a:pos x="2448" y="1241"/>
                  </a:cxn>
                  <a:cxn ang="0">
                    <a:pos x="2328" y="1274"/>
                  </a:cxn>
                  <a:cxn ang="0">
                    <a:pos x="2106" y="1328"/>
                  </a:cxn>
                  <a:cxn ang="0">
                    <a:pos x="1742" y="1421"/>
                  </a:cxn>
                  <a:cxn ang="0">
                    <a:pos x="1308" y="1540"/>
                  </a:cxn>
                  <a:cxn ang="0">
                    <a:pos x="820" y="1709"/>
                  </a:cxn>
                  <a:cxn ang="0">
                    <a:pos x="282" y="1943"/>
                  </a:cxn>
                  <a:cxn ang="0">
                    <a:pos x="152" y="2085"/>
                  </a:cxn>
                  <a:cxn ang="0">
                    <a:pos x="386" y="1992"/>
                  </a:cxn>
                  <a:cxn ang="0">
                    <a:pos x="700" y="1834"/>
                  </a:cxn>
                  <a:cxn ang="0">
                    <a:pos x="1064" y="1693"/>
                  </a:cxn>
                  <a:cxn ang="0">
                    <a:pos x="1661" y="1497"/>
                  </a:cxn>
                  <a:cxn ang="0">
                    <a:pos x="1845" y="1442"/>
                  </a:cxn>
                  <a:cxn ang="0">
                    <a:pos x="2252" y="1339"/>
                  </a:cxn>
                  <a:cxn ang="0">
                    <a:pos x="2551" y="1263"/>
                  </a:cxn>
                  <a:cxn ang="0">
                    <a:pos x="2730" y="1214"/>
                  </a:cxn>
                  <a:cxn ang="0">
                    <a:pos x="2876" y="1170"/>
                  </a:cxn>
                  <a:cxn ang="0">
                    <a:pos x="2974" y="1132"/>
                  </a:cxn>
                  <a:cxn ang="0">
                    <a:pos x="3007" y="871"/>
                  </a:cxn>
                  <a:cxn ang="0">
                    <a:pos x="2860" y="844"/>
                  </a:cxn>
                  <a:cxn ang="0">
                    <a:pos x="2670" y="806"/>
                  </a:cxn>
                  <a:cxn ang="0">
                    <a:pos x="2458" y="757"/>
                  </a:cxn>
                  <a:cxn ang="0">
                    <a:pos x="2138" y="670"/>
                  </a:cxn>
                  <a:cxn ang="0">
                    <a:pos x="1959" y="604"/>
                  </a:cxn>
                  <a:cxn ang="0">
                    <a:pos x="1824" y="534"/>
                  </a:cxn>
                  <a:cxn ang="0">
                    <a:pos x="1769" y="474"/>
                  </a:cxn>
                  <a:cxn ang="0">
                    <a:pos x="1753" y="436"/>
                  </a:cxn>
                  <a:cxn ang="0">
                    <a:pos x="1780" y="381"/>
                  </a:cxn>
                  <a:cxn ang="0">
                    <a:pos x="1862" y="316"/>
                  </a:cxn>
                  <a:cxn ang="0">
                    <a:pos x="1986" y="267"/>
                  </a:cxn>
                  <a:cxn ang="0">
                    <a:pos x="2149" y="229"/>
                  </a:cxn>
                  <a:cxn ang="0">
                    <a:pos x="2431" y="180"/>
                  </a:cxn>
                  <a:cxn ang="0">
                    <a:pos x="2827" y="125"/>
                  </a:cxn>
                  <a:cxn ang="0">
                    <a:pos x="3007" y="87"/>
                  </a:cxn>
                  <a:cxn ang="0">
                    <a:pos x="2909" y="22"/>
                  </a:cxn>
                  <a:cxn ang="0">
                    <a:pos x="2676" y="66"/>
                  </a:cxn>
                  <a:cxn ang="0">
                    <a:pos x="2285" y="120"/>
                  </a:cxn>
                  <a:cxn ang="0">
                    <a:pos x="2030" y="158"/>
                  </a:cxn>
                  <a:cxn ang="0">
                    <a:pos x="1791" y="202"/>
                  </a:cxn>
                  <a:cxn ang="0">
                    <a:pos x="1601" y="261"/>
                  </a:cxn>
                  <a:cxn ang="0">
                    <a:pos x="1471" y="338"/>
                  </a:cxn>
                  <a:cxn ang="0">
                    <a:pos x="1438" y="387"/>
                  </a:cxn>
                  <a:cxn ang="0">
                    <a:pos x="1427" y="441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ko-KR" altLang="en-US">
                  <a:solidFill>
                    <a:srgbClr val="FFFFFF"/>
                  </a:solidFill>
                  <a:latin typeface="굴림" pitchFamily="50" charset="-127"/>
                </a:endParaRPr>
              </a:p>
            </p:txBody>
          </p:sp>
          <p:sp>
            <p:nvSpPr>
              <p:cNvPr id="12" name="Freeform 8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ko-KR" altLang="en-US">
                  <a:solidFill>
                    <a:srgbClr val="FFFFFF"/>
                  </a:solidFill>
                  <a:latin typeface="굴림" pitchFamily="50" charset="-127"/>
                </a:endParaRPr>
              </a:p>
            </p:txBody>
          </p:sp>
        </p:grpSp>
        <p:sp>
          <p:nvSpPr>
            <p:cNvPr id="6" name="Freeform 9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>
                <a:solidFill>
                  <a:srgbClr val="FFFFFF"/>
                </a:solidFill>
                <a:latin typeface="굴림" pitchFamily="50" charset="-127"/>
              </a:endParaRPr>
            </a:p>
          </p:txBody>
        </p:sp>
        <p:sp>
          <p:nvSpPr>
            <p:cNvPr id="7" name="Freeform 10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906"/>
                </a:cxn>
                <a:cxn ang="0">
                  <a:pos x="5740" y="1906"/>
                </a:cxn>
                <a:cxn ang="0">
                  <a:pos x="574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>
                <a:solidFill>
                  <a:srgbClr val="FFFFFF"/>
                </a:solidFill>
                <a:latin typeface="굴림" pitchFamily="50" charset="-127"/>
              </a:endParaRPr>
            </a:p>
          </p:txBody>
        </p:sp>
      </p:grpSp>
      <p:sp>
        <p:nvSpPr>
          <p:cNvPr id="283659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36725"/>
            <a:ext cx="7772400" cy="1920875"/>
          </a:xfrm>
        </p:spPr>
        <p:txBody>
          <a:bodyPr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283660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5157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5475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2ABBEE-B63B-4850-8975-11CAD86ACD72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9B7B92-2B6C-4087-B0A1-03A1FCA481A6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28C444-ABC5-43FA-B66A-B4698F50ED81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14B82E-3229-4C61-9507-71275F20F2BF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299BF1-C3DC-4F7B-83F5-9F2B2E17A592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43AE4B-3FDE-44DA-8AA1-2B60E96AB9B8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CA5110-A8D9-4888-BF59-FA59D2CB1886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82AE77-62DD-4088-A812-FFB144166F37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ADD99B-4BF3-42A0-A75E-A5D861FAF1CB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B64A79-F291-4FB0-9C03-4D53D85F7FCD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A25529-B924-4CC2-AEBD-585B8A640211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91C113-E096-46EE-9EC4-AEF73705C56E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FC6803-1BE7-47C9-AA55-BCD511B1FE51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2D9DC8-C345-4427-8D22-EFA793A9B52E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8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9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4AECB6-0BE5-4E63-9BAF-1310D809E9B8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C4BB92-D0B1-4EE6-89AE-FC6E92C3CED8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3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AB20B2-8431-4412-BF84-6EB11D131E96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C1A155-3A7B-41DC-A075-429341828D80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CBE2AC-AD47-4D0A-B490-6F841C812921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제목 개체 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/>
              <a:t>마스터 제목 스타일 편집</a:t>
            </a:r>
          </a:p>
        </p:txBody>
      </p:sp>
      <p:sp>
        <p:nvSpPr>
          <p:cNvPr id="12291" name="텍스트 개체 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42318D39-FC0F-47E9-92A3-3255BCFE93F1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48" r:id="rId1"/>
    <p:sldLayoutId id="2147484149" r:id="rId2"/>
    <p:sldLayoutId id="2147484150" r:id="rId3"/>
    <p:sldLayoutId id="2147484151" r:id="rId4"/>
    <p:sldLayoutId id="2147484152" r:id="rId5"/>
    <p:sldLayoutId id="2147484153" r:id="rId6"/>
    <p:sldLayoutId id="2147484154" r:id="rId7"/>
    <p:sldLayoutId id="2147484155" r:id="rId8"/>
    <p:sldLayoutId id="2147484156" r:id="rId9"/>
    <p:sldLayoutId id="2147484157" r:id="rId10"/>
    <p:sldLayoutId id="2147484158" r:id="rId11"/>
  </p:sldLayoutIdLst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626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5157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kumimoji="0" sz="1200">
                <a:solidFill>
                  <a:srgbClr val="FFFFFF"/>
                </a:solidFill>
                <a:latin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282627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kumimoji="0" sz="1200">
                <a:solidFill>
                  <a:srgbClr val="FFFFFF"/>
                </a:solidFill>
                <a:latin typeface="굴림" pitchFamily="50" charset="-127"/>
              </a:defRPr>
            </a:lvl1pPr>
          </a:lstStyle>
          <a:p>
            <a:pPr>
              <a:defRPr/>
            </a:pPr>
            <a:fld id="{B1790C1B-1FC5-4F54-AD13-9005B209E9EA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  <p:grpSp>
        <p:nvGrpSpPr>
          <p:cNvPr id="13316" name="Group 4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13320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282630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ko-KR" altLang="en-US">
                  <a:solidFill>
                    <a:srgbClr val="FFFFFF"/>
                  </a:solidFill>
                  <a:latin typeface="굴림" pitchFamily="50" charset="-127"/>
                </a:endParaRPr>
              </a:p>
            </p:txBody>
          </p:sp>
          <p:sp>
            <p:nvSpPr>
              <p:cNvPr id="282631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ko-KR" altLang="en-US">
                  <a:solidFill>
                    <a:srgbClr val="FFFFFF"/>
                  </a:solidFill>
                  <a:latin typeface="굴림" pitchFamily="50" charset="-127"/>
                </a:endParaRPr>
              </a:p>
            </p:txBody>
          </p:sp>
          <p:sp>
            <p:nvSpPr>
              <p:cNvPr id="282632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ko-KR" altLang="en-US">
                  <a:solidFill>
                    <a:srgbClr val="FFFFFF"/>
                  </a:solidFill>
                  <a:latin typeface="굴림" pitchFamily="50" charset="-127"/>
                </a:endParaRPr>
              </a:p>
            </p:txBody>
          </p:sp>
          <p:sp>
            <p:nvSpPr>
              <p:cNvPr id="282633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/>
                <a:ahLst/>
                <a:cxnLst>
                  <a:cxn ang="0">
                    <a:pos x="1433" y="474"/>
                  </a:cxn>
                  <a:cxn ang="0">
                    <a:pos x="1460" y="528"/>
                  </a:cxn>
                  <a:cxn ang="0">
                    <a:pos x="1541" y="593"/>
                  </a:cxn>
                  <a:cxn ang="0">
                    <a:pos x="1715" y="670"/>
                  </a:cxn>
                  <a:cxn ang="0">
                    <a:pos x="1927" y="735"/>
                  </a:cxn>
                  <a:cxn ang="0">
                    <a:pos x="2155" y="789"/>
                  </a:cxn>
                  <a:cxn ang="0">
                    <a:pos x="2372" y="849"/>
                  </a:cxn>
                  <a:cxn ang="0">
                    <a:pos x="2551" y="920"/>
                  </a:cxn>
                  <a:cxn ang="0">
                    <a:pos x="2638" y="980"/>
                  </a:cxn>
                  <a:cxn ang="0">
                    <a:pos x="2676" y="1029"/>
                  </a:cxn>
                  <a:cxn ang="0">
                    <a:pos x="2681" y="1083"/>
                  </a:cxn>
                  <a:cxn ang="0">
                    <a:pos x="2665" y="1127"/>
                  </a:cxn>
                  <a:cxn ang="0">
                    <a:pos x="2616" y="1170"/>
                  </a:cxn>
                  <a:cxn ang="0">
                    <a:pos x="2545" y="1208"/>
                  </a:cxn>
                  <a:cxn ang="0">
                    <a:pos x="2448" y="1241"/>
                  </a:cxn>
                  <a:cxn ang="0">
                    <a:pos x="2328" y="1274"/>
                  </a:cxn>
                  <a:cxn ang="0">
                    <a:pos x="2106" y="1328"/>
                  </a:cxn>
                  <a:cxn ang="0">
                    <a:pos x="1742" y="1421"/>
                  </a:cxn>
                  <a:cxn ang="0">
                    <a:pos x="1308" y="1540"/>
                  </a:cxn>
                  <a:cxn ang="0">
                    <a:pos x="820" y="1709"/>
                  </a:cxn>
                  <a:cxn ang="0">
                    <a:pos x="282" y="1943"/>
                  </a:cxn>
                  <a:cxn ang="0">
                    <a:pos x="152" y="2085"/>
                  </a:cxn>
                  <a:cxn ang="0">
                    <a:pos x="386" y="1992"/>
                  </a:cxn>
                  <a:cxn ang="0">
                    <a:pos x="700" y="1834"/>
                  </a:cxn>
                  <a:cxn ang="0">
                    <a:pos x="1064" y="1693"/>
                  </a:cxn>
                  <a:cxn ang="0">
                    <a:pos x="1661" y="1497"/>
                  </a:cxn>
                  <a:cxn ang="0">
                    <a:pos x="1845" y="1442"/>
                  </a:cxn>
                  <a:cxn ang="0">
                    <a:pos x="2252" y="1339"/>
                  </a:cxn>
                  <a:cxn ang="0">
                    <a:pos x="2551" y="1263"/>
                  </a:cxn>
                  <a:cxn ang="0">
                    <a:pos x="2730" y="1214"/>
                  </a:cxn>
                  <a:cxn ang="0">
                    <a:pos x="2876" y="1170"/>
                  </a:cxn>
                  <a:cxn ang="0">
                    <a:pos x="2974" y="1132"/>
                  </a:cxn>
                  <a:cxn ang="0">
                    <a:pos x="3007" y="871"/>
                  </a:cxn>
                  <a:cxn ang="0">
                    <a:pos x="2860" y="844"/>
                  </a:cxn>
                  <a:cxn ang="0">
                    <a:pos x="2670" y="806"/>
                  </a:cxn>
                  <a:cxn ang="0">
                    <a:pos x="2458" y="757"/>
                  </a:cxn>
                  <a:cxn ang="0">
                    <a:pos x="2138" y="670"/>
                  </a:cxn>
                  <a:cxn ang="0">
                    <a:pos x="1959" y="604"/>
                  </a:cxn>
                  <a:cxn ang="0">
                    <a:pos x="1824" y="534"/>
                  </a:cxn>
                  <a:cxn ang="0">
                    <a:pos x="1769" y="474"/>
                  </a:cxn>
                  <a:cxn ang="0">
                    <a:pos x="1753" y="436"/>
                  </a:cxn>
                  <a:cxn ang="0">
                    <a:pos x="1780" y="381"/>
                  </a:cxn>
                  <a:cxn ang="0">
                    <a:pos x="1862" y="316"/>
                  </a:cxn>
                  <a:cxn ang="0">
                    <a:pos x="1986" y="267"/>
                  </a:cxn>
                  <a:cxn ang="0">
                    <a:pos x="2149" y="229"/>
                  </a:cxn>
                  <a:cxn ang="0">
                    <a:pos x="2431" y="180"/>
                  </a:cxn>
                  <a:cxn ang="0">
                    <a:pos x="2827" y="125"/>
                  </a:cxn>
                  <a:cxn ang="0">
                    <a:pos x="3007" y="87"/>
                  </a:cxn>
                  <a:cxn ang="0">
                    <a:pos x="2909" y="22"/>
                  </a:cxn>
                  <a:cxn ang="0">
                    <a:pos x="2676" y="66"/>
                  </a:cxn>
                  <a:cxn ang="0">
                    <a:pos x="2285" y="120"/>
                  </a:cxn>
                  <a:cxn ang="0">
                    <a:pos x="2030" y="158"/>
                  </a:cxn>
                  <a:cxn ang="0">
                    <a:pos x="1791" y="202"/>
                  </a:cxn>
                  <a:cxn ang="0">
                    <a:pos x="1601" y="261"/>
                  </a:cxn>
                  <a:cxn ang="0">
                    <a:pos x="1471" y="338"/>
                  </a:cxn>
                  <a:cxn ang="0">
                    <a:pos x="1438" y="387"/>
                  </a:cxn>
                  <a:cxn ang="0">
                    <a:pos x="1427" y="441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ko-KR" altLang="en-US">
                  <a:solidFill>
                    <a:srgbClr val="FFFFFF"/>
                  </a:solidFill>
                  <a:latin typeface="굴림" pitchFamily="50" charset="-127"/>
                </a:endParaRPr>
              </a:p>
            </p:txBody>
          </p:sp>
          <p:sp>
            <p:nvSpPr>
              <p:cNvPr id="282634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ko-KR" altLang="en-US">
                  <a:solidFill>
                    <a:srgbClr val="FFFFFF"/>
                  </a:solidFill>
                  <a:latin typeface="굴림" pitchFamily="50" charset="-127"/>
                </a:endParaRPr>
              </a:p>
            </p:txBody>
          </p:sp>
        </p:grpSp>
        <p:sp>
          <p:nvSpPr>
            <p:cNvPr id="282635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>
                <a:solidFill>
                  <a:srgbClr val="FFFFFF"/>
                </a:solidFill>
                <a:latin typeface="굴림" pitchFamily="50" charset="-127"/>
              </a:endParaRPr>
            </a:p>
          </p:txBody>
        </p:sp>
        <p:sp>
          <p:nvSpPr>
            <p:cNvPr id="282636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906"/>
                </a:cxn>
                <a:cxn ang="0">
                  <a:pos x="5740" y="1906"/>
                </a:cxn>
                <a:cxn ang="0">
                  <a:pos x="574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>
                <a:solidFill>
                  <a:srgbClr val="FFFFFF"/>
                </a:solidFill>
                <a:latin typeface="굴림" pitchFamily="50" charset="-127"/>
              </a:endParaRPr>
            </a:p>
          </p:txBody>
        </p:sp>
      </p:grpSp>
      <p:sp>
        <p:nvSpPr>
          <p:cNvPr id="282637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/>
              <a:t>마스터 제목 스타일 편집</a:t>
            </a:r>
          </a:p>
        </p:txBody>
      </p:sp>
      <p:sp>
        <p:nvSpPr>
          <p:cNvPr id="282638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kumimoji="0" sz="1200">
                <a:solidFill>
                  <a:srgbClr val="FFFFFF"/>
                </a:solidFill>
                <a:latin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282639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169" r:id="rId1"/>
    <p:sldLayoutId id="2147484159" r:id="rId2"/>
    <p:sldLayoutId id="2147484160" r:id="rId3"/>
    <p:sldLayoutId id="2147484161" r:id="rId4"/>
    <p:sldLayoutId id="2147484162" r:id="rId5"/>
    <p:sldLayoutId id="2147484163" r:id="rId6"/>
    <p:sldLayoutId id="2147484164" r:id="rId7"/>
    <p:sldLayoutId id="2147484165" r:id="rId8"/>
    <p:sldLayoutId id="2147484166" r:id="rId9"/>
    <p:sldLayoutId id="2147484167" r:id="rId10"/>
    <p:sldLayoutId id="2147484168" r:id="rId11"/>
  </p:sldLayoutIdLst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kumimoji="1"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n"/>
        <a:defRPr kumimoji="1"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../media/image10.jpeg"/><Relationship Id="rId7" Type="http://schemas.openxmlformats.org/officeDocument/2006/relationships/image" Target="NUL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NULL"/><Relationship Id="rId5" Type="http://schemas.openxmlformats.org/officeDocument/2006/relationships/image" Target="NULL"/><Relationship Id="rId4" Type="http://schemas.openxmlformats.org/officeDocument/2006/relationships/image" Target="NULL"/><Relationship Id="rId9" Type="http://schemas.openxmlformats.org/officeDocument/2006/relationships/image" Target="NUL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13" Type="http://schemas.openxmlformats.org/officeDocument/2006/relationships/image" Target="NULL"/><Relationship Id="rId3" Type="http://schemas.openxmlformats.org/officeDocument/2006/relationships/image" Target="../media/image1010.png"/><Relationship Id="rId12" Type="http://schemas.openxmlformats.org/officeDocument/2006/relationships/image" Target="../media/image12.png"/><Relationship Id="rId17" Type="http://schemas.openxmlformats.org/officeDocument/2006/relationships/image" Target="NUL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Relationship Id="rId6" Type="http://schemas.openxmlformats.org/officeDocument/2006/relationships/image" Target="NULL"/><Relationship Id="rId11" Type="http://schemas.openxmlformats.org/officeDocument/2006/relationships/image" Target="NULL"/><Relationship Id="rId5" Type="http://schemas.openxmlformats.org/officeDocument/2006/relationships/image" Target="NULL"/><Relationship Id="rId15" Type="http://schemas.openxmlformats.org/officeDocument/2006/relationships/image" Target="NULL"/><Relationship Id="rId10" Type="http://schemas.openxmlformats.org/officeDocument/2006/relationships/image" Target="NULL"/><Relationship Id="rId4" Type="http://schemas.openxmlformats.org/officeDocument/2006/relationships/image" Target="NULL"/><Relationship Id="rId14" Type="http://schemas.openxmlformats.org/officeDocument/2006/relationships/image" Target="NUL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4.png"/><Relationship Id="rId5" Type="http://schemas.openxmlformats.org/officeDocument/2006/relationships/image" Target="../media/image15.pn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3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5.sv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9.png"/><Relationship Id="rId4" Type="http://schemas.openxmlformats.org/officeDocument/2006/relationships/image" Target="../media/image28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png"/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32.png"/><Relationship Id="rId4" Type="http://schemas.openxmlformats.org/officeDocument/2006/relationships/image" Target="../media/image18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37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61.png"/><Relationship Id="rId5" Type="http://schemas.openxmlformats.org/officeDocument/2006/relationships/image" Target="../media/image362.png"/><Relationship Id="rId4" Type="http://schemas.openxmlformats.org/officeDocument/2006/relationships/image" Target="../media/image351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80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0.emf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12" Type="http://schemas.openxmlformats.org/officeDocument/2006/relationships/image" Target="../media/image49.emf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5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3.png"/><Relationship Id="rId11" Type="http://schemas.openxmlformats.org/officeDocument/2006/relationships/image" Target="../media/image48.emf"/><Relationship Id="rId5" Type="http://schemas.openxmlformats.org/officeDocument/2006/relationships/image" Target="../media/image42.png"/><Relationship Id="rId15" Type="http://schemas.openxmlformats.org/officeDocument/2006/relationships/image" Target="../media/image411.pn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Relationship Id="rId14" Type="http://schemas.openxmlformats.org/officeDocument/2006/relationships/image" Target="../media/image51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56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67.png"/><Relationship Id="rId4" Type="http://schemas.openxmlformats.org/officeDocument/2006/relationships/image" Target="../media/image28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7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0.png"/><Relationship Id="rId3" Type="http://schemas.openxmlformats.org/officeDocument/2006/relationships/image" Target="../media/image481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7.png"/><Relationship Id="rId5" Type="http://schemas.openxmlformats.org/officeDocument/2006/relationships/image" Target="../media/image59.png"/><Relationship Id="rId10" Type="http://schemas.openxmlformats.org/officeDocument/2006/relationships/image" Target="../media/image490.png"/><Relationship Id="rId4" Type="http://schemas.openxmlformats.org/officeDocument/2006/relationships/image" Target="../media/image58.png"/><Relationship Id="rId9" Type="http://schemas.openxmlformats.org/officeDocument/2006/relationships/image" Target="../media/image470.png"/></Relationships>
</file>

<file path=ppt/slides/_rels/slide35.xml.rels><?xml version="1.0" encoding="UTF-8" standalone="yes"?>
<Relationships xmlns="http://schemas.openxmlformats.org/package/2006/relationships"><Relationship Id="rId7" Type="http://schemas.openxmlformats.org/officeDocument/2006/relationships/image" Target="NULL"/><Relationship Id="rId1" Type="http://schemas.openxmlformats.org/officeDocument/2006/relationships/slideLayout" Target="../slideLayouts/slideLayout17.xml"/><Relationship Id="rId6" Type="http://schemas.openxmlformats.org/officeDocument/2006/relationships/image" Target="NULL"/><Relationship Id="rId5" Type="http://schemas.openxmlformats.org/officeDocument/2006/relationships/image" Target="NULL"/><Relationship Id="rId4" Type="http://schemas.openxmlformats.org/officeDocument/2006/relationships/image" Target="NUL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592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60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0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1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7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7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80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8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7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00.png"/><Relationship Id="rId3" Type="http://schemas.openxmlformats.org/officeDocument/2006/relationships/image" Target="../media/image170.png"/><Relationship Id="rId7" Type="http://schemas.openxmlformats.org/officeDocument/2006/relationships/image" Target="../media/image7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30.png"/><Relationship Id="rId5" Type="http://schemas.openxmlformats.org/officeDocument/2006/relationships/image" Target="../media/image150.png"/><Relationship Id="rId4" Type="http://schemas.openxmlformats.org/officeDocument/2006/relationships/image" Target="../media/image420.png"/><Relationship Id="rId9" Type="http://schemas.openxmlformats.org/officeDocument/2006/relationships/image" Target="../media/image19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emf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96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7" Type="http://schemas.openxmlformats.org/officeDocument/2006/relationships/image" Target="../media/image9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jpeg"/><Relationship Id="rId4" Type="http://schemas.openxmlformats.org/officeDocument/2006/relationships/hyperlink" Target="Small-Scale%20Challenges%20to%20the%20&#923;CDM%20Paradigm%20%20Figure%207b.mp4" TargetMode="Externa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95.png"/><Relationship Id="rId4" Type="http://schemas.openxmlformats.org/officeDocument/2006/relationships/image" Target="../media/image100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8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0.png"/><Relationship Id="rId3" Type="http://schemas.openxmlformats.org/officeDocument/2006/relationships/image" Target="../media/image1900.png"/><Relationship Id="rId7" Type="http://schemas.openxmlformats.org/officeDocument/2006/relationships/image" Target="../media/image710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700.png"/><Relationship Id="rId5" Type="http://schemas.openxmlformats.org/officeDocument/2006/relationships/image" Target="../media/image690.png"/><Relationship Id="rId4" Type="http://schemas.openxmlformats.org/officeDocument/2006/relationships/image" Target="../media/image181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7.xml"/><Relationship Id="rId5" Type="http://schemas.openxmlformats.org/officeDocument/2006/relationships/image" Target="NULL"/><Relationship Id="rId4" Type="http://schemas.openxmlformats.org/officeDocument/2006/relationships/image" Target="NUL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0.png"/><Relationship Id="rId13" Type="http://schemas.openxmlformats.org/officeDocument/2006/relationships/image" Target="../media/image105.emf"/><Relationship Id="rId3" Type="http://schemas.openxmlformats.org/officeDocument/2006/relationships/image" Target="../media/image97.png"/><Relationship Id="rId7" Type="http://schemas.openxmlformats.org/officeDocument/2006/relationships/image" Target="../media/image111.png"/><Relationship Id="rId12" Type="http://schemas.openxmlformats.org/officeDocument/2006/relationships/image" Target="../media/image104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02.png"/><Relationship Id="rId11" Type="http://schemas.openxmlformats.org/officeDocument/2006/relationships/image" Target="../media/image550.png"/><Relationship Id="rId5" Type="http://schemas.openxmlformats.org/officeDocument/2006/relationships/image" Target="../media/image101.png"/><Relationship Id="rId10" Type="http://schemas.openxmlformats.org/officeDocument/2006/relationships/image" Target="../media/image540.png"/><Relationship Id="rId4" Type="http://schemas.openxmlformats.org/officeDocument/2006/relationships/image" Target="../media/image99.png"/><Relationship Id="rId9" Type="http://schemas.openxmlformats.org/officeDocument/2006/relationships/image" Target="../media/image103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0.png"/><Relationship Id="rId2" Type="http://schemas.openxmlformats.org/officeDocument/2006/relationships/image" Target="../media/image106.emf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18.png"/><Relationship Id="rId5" Type="http://schemas.openxmlformats.org/officeDocument/2006/relationships/image" Target="../media/image117.png"/><Relationship Id="rId4" Type="http://schemas.openxmlformats.org/officeDocument/2006/relationships/image" Target="../media/image116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emf"/><Relationship Id="rId2" Type="http://schemas.openxmlformats.org/officeDocument/2006/relationships/image" Target="../media/image107.emf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1.png"/><Relationship Id="rId5" Type="http://schemas.openxmlformats.org/officeDocument/2006/relationships/image" Target="../media/image112.png"/><Relationship Id="rId4" Type="http://schemas.openxmlformats.org/officeDocument/2006/relationships/image" Target="../media/image109.jpe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1.png"/><Relationship Id="rId3" Type="http://schemas.openxmlformats.org/officeDocument/2006/relationships/image" Target="../media/image4810.png"/><Relationship Id="rId7" Type="http://schemas.openxmlformats.org/officeDocument/2006/relationships/image" Target="../media/image108.emf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14.png"/><Relationship Id="rId5" Type="http://schemas.openxmlformats.org/officeDocument/2006/relationships/image" Target="../media/image113.png"/><Relationship Id="rId4" Type="http://schemas.openxmlformats.org/officeDocument/2006/relationships/image" Target="../media/image57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Layout" Target="../slideLayouts/slideLayout1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1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0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190.png"/><Relationship Id="rId4" Type="http://schemas.openxmlformats.org/officeDocument/2006/relationships/image" Target="../media/image1180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emf"/><Relationship Id="rId1" Type="http://schemas.openxmlformats.org/officeDocument/2006/relationships/slideLayout" Target="../slideLayouts/slideLayout18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emf"/><Relationship Id="rId2" Type="http://schemas.openxmlformats.org/officeDocument/2006/relationships/image" Target="../media/image121.emf"/><Relationship Id="rId1" Type="http://schemas.openxmlformats.org/officeDocument/2006/relationships/slideLayout" Target="../slideLayouts/slideLayout17.xml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0.png"/><Relationship Id="rId3" Type="http://schemas.openxmlformats.org/officeDocument/2006/relationships/image" Target="../media/image370.png"/><Relationship Id="rId7" Type="http://schemas.openxmlformats.org/officeDocument/2006/relationships/image" Target="../media/image551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41.png"/><Relationship Id="rId11" Type="http://schemas.openxmlformats.org/officeDocument/2006/relationships/image" Target="../media/image730.png"/><Relationship Id="rId5" Type="http://schemas.openxmlformats.org/officeDocument/2006/relationships/image" Target="../media/image530.png"/><Relationship Id="rId10" Type="http://schemas.openxmlformats.org/officeDocument/2006/relationships/image" Target="../media/image621.png"/><Relationship Id="rId4" Type="http://schemas.openxmlformats.org/officeDocument/2006/relationships/image" Target="../media/image123.png"/><Relationship Id="rId9" Type="http://schemas.openxmlformats.org/officeDocument/2006/relationships/image" Target="../media/image580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0.png"/><Relationship Id="rId2" Type="http://schemas.openxmlformats.org/officeDocument/2006/relationships/image" Target="../media/image1210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310.png"/><Relationship Id="rId5" Type="http://schemas.openxmlformats.org/officeDocument/2006/relationships/image" Target="../media/image610.png"/><Relationship Id="rId4" Type="http://schemas.openxmlformats.org/officeDocument/2006/relationships/image" Target="../media/image601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1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1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18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6C912537-6C34-4D9B-9F8F-6A1D372E2B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75"/>
            <a:ext cx="9144000" cy="6858000"/>
          </a:xfrm>
          <a:prstGeom prst="rect">
            <a:avLst/>
          </a:prstGeom>
        </p:spPr>
      </p:pic>
      <p:sp>
        <p:nvSpPr>
          <p:cNvPr id="11268" name="Text Box 3"/>
          <p:cNvSpPr txBox="1">
            <a:spLocks noChangeArrowheads="1"/>
          </p:cNvSpPr>
          <p:nvPr/>
        </p:nvSpPr>
        <p:spPr bwMode="auto">
          <a:xfrm>
            <a:off x="2987780" y="5517290"/>
            <a:ext cx="841601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ko-KR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+mn-ea"/>
                <a:cs typeface="Courier"/>
              </a:rPr>
              <a:t>Jae-</a:t>
            </a:r>
            <a:r>
              <a:rPr lang="en-US" altLang="ko-KR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+mn-ea"/>
                <a:cs typeface="Courier"/>
              </a:rPr>
              <a:t>Weon</a:t>
            </a:r>
            <a:r>
              <a:rPr lang="en-US" altLang="ko-KR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+mn-ea"/>
                <a:cs typeface="Courier"/>
              </a:rPr>
              <a:t> Lee  </a:t>
            </a:r>
            <a:r>
              <a:rPr lang="en-US" altLang="ko-KR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+mn-ea"/>
                <a:cs typeface="Courier"/>
              </a:rPr>
              <a:t>(</a:t>
            </a:r>
            <a:r>
              <a:rPr lang="en-US" altLang="ko-KR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+mn-ea"/>
                <a:cs typeface="Courier"/>
              </a:rPr>
              <a:t>Jungwon</a:t>
            </a:r>
            <a:r>
              <a:rPr lang="en-US" altLang="ko-KR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+mn-ea"/>
                <a:cs typeface="Courier"/>
              </a:rPr>
              <a:t> University)</a:t>
            </a:r>
            <a:endParaRPr lang="en-US" altLang="ko-KR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굴림" pitchFamily="50" charset="-127"/>
              <a:ea typeface="+mn-ea"/>
              <a:cs typeface="Courier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51977" y="1196690"/>
            <a:ext cx="584006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How to detect ULDM</a:t>
            </a:r>
          </a:p>
        </p:txBody>
      </p:sp>
    </p:spTree>
    <p:extLst>
      <p:ext uri="{BB962C8B-B14F-4D97-AF65-F5344CB8AC3E}">
        <p14:creationId xmlns:p14="http://schemas.microsoft.com/office/powerpoint/2010/main" val="10590906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자유형 26"/>
          <p:cNvSpPr/>
          <p:nvPr/>
        </p:nvSpPr>
        <p:spPr bwMode="auto">
          <a:xfrm>
            <a:off x="2714612" y="3000372"/>
            <a:ext cx="2282295" cy="1964353"/>
          </a:xfrm>
          <a:custGeom>
            <a:avLst/>
            <a:gdLst>
              <a:gd name="connsiteX0" fmla="*/ 0 w 2353733"/>
              <a:gd name="connsiteY0" fmla="*/ 1593144 h 1689099"/>
              <a:gd name="connsiteX1" fmla="*/ 448733 w 2353733"/>
              <a:gd name="connsiteY1" fmla="*/ 1313744 h 1689099"/>
              <a:gd name="connsiteX2" fmla="*/ 1236133 w 2353733"/>
              <a:gd name="connsiteY2" fmla="*/ 18344 h 1689099"/>
              <a:gd name="connsiteX3" fmla="*/ 1964267 w 2353733"/>
              <a:gd name="connsiteY3" fmla="*/ 1423810 h 1689099"/>
              <a:gd name="connsiteX4" fmla="*/ 2353733 w 2353733"/>
              <a:gd name="connsiteY4" fmla="*/ 1610077 h 1689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53733" h="1689099">
                <a:moveTo>
                  <a:pt x="0" y="1593144"/>
                </a:moveTo>
                <a:cubicBezTo>
                  <a:pt x="121355" y="1584677"/>
                  <a:pt x="242711" y="1576211"/>
                  <a:pt x="448733" y="1313744"/>
                </a:cubicBezTo>
                <a:cubicBezTo>
                  <a:pt x="654755" y="1051277"/>
                  <a:pt x="983544" y="0"/>
                  <a:pt x="1236133" y="18344"/>
                </a:cubicBezTo>
                <a:cubicBezTo>
                  <a:pt x="1488722" y="36688"/>
                  <a:pt x="1778000" y="1158521"/>
                  <a:pt x="1964267" y="1423810"/>
                </a:cubicBezTo>
                <a:cubicBezTo>
                  <a:pt x="2150534" y="1689099"/>
                  <a:pt x="2294466" y="1577621"/>
                  <a:pt x="2353733" y="1610077"/>
                </a:cubicBezTo>
              </a:path>
            </a:pathLst>
          </a:custGeom>
          <a:solidFill>
            <a:schemeClr val="tx1">
              <a:lumMod val="50000"/>
            </a:schemeClr>
          </a:solidFill>
          <a:ln w="19050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111618" name="Rectangle 2"/>
          <p:cNvSpPr>
            <a:spLocks noChangeArrowheads="1"/>
          </p:cNvSpPr>
          <p:nvPr/>
        </p:nvSpPr>
        <p:spPr bwMode="auto">
          <a:xfrm>
            <a:off x="358775" y="142852"/>
            <a:ext cx="8785225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3200" b="0" i="0" u="none" strike="noStrike" kern="1200" cap="none" spc="0" normalizeH="0" baseline="0" noProof="0" dirty="0">
                <a:ln>
                  <a:noFill/>
                </a:ln>
                <a:solidFill>
                  <a:srgbClr val="E5E5FF"/>
                </a:solidFill>
                <a:effectLst/>
                <a:uLnTx/>
                <a:uFillTx/>
                <a:latin typeface="Verdana" pitchFamily="34" charset="0"/>
                <a:ea typeface="굴림"/>
                <a:cs typeface="+mn-cs"/>
              </a:rPr>
              <a:t> Galactic DM halos in ULDM</a:t>
            </a:r>
            <a:endParaRPr kumimoji="1" lang="en-US" altLang="ko-KR" sz="3200" b="1" i="1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Verdana" pitchFamily="34" charset="0"/>
              <a:ea typeface="굴림"/>
              <a:cs typeface="+mn-cs"/>
            </a:endParaRPr>
          </a:p>
        </p:txBody>
      </p:sp>
      <p:sp>
        <p:nvSpPr>
          <p:cNvPr id="3078" name="Rectangle 13"/>
          <p:cNvSpPr>
            <a:spLocks noChangeArrowheads="1"/>
          </p:cNvSpPr>
          <p:nvPr/>
        </p:nvSpPr>
        <p:spPr bwMode="auto">
          <a:xfrm>
            <a:off x="7092950" y="1773238"/>
            <a:ext cx="1655763" cy="5032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2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굴림" pitchFamily="50" charset="-127"/>
              <a:cs typeface="+mn-cs"/>
            </a:endParaRPr>
          </a:p>
        </p:txBody>
      </p:sp>
      <p:sp>
        <p:nvSpPr>
          <p:cNvPr id="3079" name="AutoShape 23"/>
          <p:cNvSpPr>
            <a:spLocks/>
          </p:cNvSpPr>
          <p:nvPr/>
        </p:nvSpPr>
        <p:spPr bwMode="auto">
          <a:xfrm>
            <a:off x="1835150" y="3143250"/>
            <a:ext cx="288925" cy="1223963"/>
          </a:xfrm>
          <a:prstGeom prst="leftBrace">
            <a:avLst>
              <a:gd name="adj1" fmla="val 35302"/>
              <a:gd name="adj2" fmla="val 50000"/>
            </a:avLst>
          </a:prstGeom>
          <a:noFill/>
          <a:ln w="9525">
            <a:noFill/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2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굴림" pitchFamily="50" charset="-127"/>
              <a:cs typeface="+mn-cs"/>
            </a:endParaRPr>
          </a:p>
        </p:txBody>
      </p:sp>
      <p:sp>
        <p:nvSpPr>
          <p:cNvPr id="3080" name="Line 30"/>
          <p:cNvSpPr>
            <a:spLocks noChangeShapeType="1"/>
          </p:cNvSpPr>
          <p:nvPr/>
        </p:nvSpPr>
        <p:spPr bwMode="auto">
          <a:xfrm>
            <a:off x="5016683" y="3792088"/>
            <a:ext cx="288925" cy="0"/>
          </a:xfrm>
          <a:prstGeom prst="line">
            <a:avLst/>
          </a:prstGeom>
          <a:noFill/>
          <a:ln w="9525">
            <a:noFill/>
            <a:round/>
            <a:headEnd/>
            <a:tailEnd type="triangle" w="med" len="med"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2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굴림" pitchFamily="50" charset="-127"/>
              <a:cs typeface="+mn-cs"/>
            </a:endParaRPr>
          </a:p>
        </p:txBody>
      </p:sp>
      <p:sp>
        <p:nvSpPr>
          <p:cNvPr id="3081" name="모서리가 둥근 직사각형 21"/>
          <p:cNvSpPr>
            <a:spLocks noChangeArrowheads="1"/>
          </p:cNvSpPr>
          <p:nvPr/>
        </p:nvSpPr>
        <p:spPr bwMode="auto">
          <a:xfrm>
            <a:off x="357188" y="1428750"/>
            <a:ext cx="6000750" cy="1357313"/>
          </a:xfrm>
          <a:prstGeom prst="roundRect">
            <a:avLst>
              <a:gd name="adj" fmla="val 16667"/>
            </a:avLst>
          </a:prstGeom>
          <a:noFill/>
          <a:ln w="9525" algn="ctr">
            <a:noFill/>
            <a:round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2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굴림" pitchFamily="50" charset="-127"/>
              <a:cs typeface="+mn-cs"/>
            </a:endParaRPr>
          </a:p>
        </p:txBody>
      </p:sp>
      <p:sp>
        <p:nvSpPr>
          <p:cNvPr id="3082" name="Text Box 20"/>
          <p:cNvSpPr txBox="1">
            <a:spLocks noChangeArrowheads="1"/>
          </p:cNvSpPr>
          <p:nvPr/>
        </p:nvSpPr>
        <p:spPr bwMode="auto">
          <a:xfrm>
            <a:off x="455232" y="929191"/>
            <a:ext cx="8411277" cy="163121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1" lang="en-US" altLang="ko-KR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굴림" pitchFamily="50" charset="-127"/>
                <a:cs typeface="+mn-cs"/>
              </a:rPr>
              <a:t>    Galactic DM  halos (cores) are made of </a:t>
            </a:r>
            <a:r>
              <a:rPr kumimoji="1" lang="en-US" altLang="ko-KR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굴림" pitchFamily="50" charset="-127"/>
                <a:cs typeface="+mn-cs"/>
              </a:rPr>
              <a:t>BEC ultra-light</a:t>
            </a:r>
            <a:r>
              <a:rPr kumimoji="1" lang="en-US" altLang="ko-KR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굴림" pitchFamily="50" charset="-127"/>
                <a:cs typeface="+mn-cs"/>
              </a:rPr>
              <a:t> bosons </a:t>
            </a:r>
            <a:r>
              <a:rPr lang="en-US" altLang="ko-KR" sz="2000" dirty="0">
                <a:solidFill>
                  <a:srgbClr val="FFFFFF"/>
                </a:solidFill>
              </a:rPr>
              <a:t>described by</a:t>
            </a:r>
            <a:r>
              <a:rPr kumimoji="1" lang="en-US" altLang="ko-KR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굴림" pitchFamily="50" charset="-127"/>
                <a:cs typeface="+mn-cs"/>
              </a:rPr>
              <a:t> </a:t>
            </a:r>
            <a:r>
              <a:rPr kumimoji="1" lang="en-US" altLang="ko-KR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굴림" pitchFamily="50" charset="-127"/>
                <a:cs typeface="+mn-cs"/>
              </a:rPr>
              <a:t>macroscopic wave </a:t>
            </a:r>
            <a:r>
              <a:rPr kumimoji="1" lang="en-US" altLang="ko-K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굴림" pitchFamily="50" charset="-127"/>
                <a:cs typeface="+mn-cs"/>
              </a:rPr>
              <a:t>fn</a:t>
            </a:r>
            <a:r>
              <a:rPr kumimoji="1" lang="en-US" altLang="ko-KR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굴림" pitchFamily="50" charset="-127"/>
                <a:cs typeface="+mn-cs"/>
              </a:rPr>
              <a:t> (similar to solitons)</a:t>
            </a:r>
            <a:r>
              <a:rPr kumimoji="1" lang="en-US" altLang="ko-KR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굴림" pitchFamily="50" charset="-127"/>
                <a:cs typeface="+mn-cs"/>
              </a:rPr>
              <a:t>.</a:t>
            </a:r>
          </a:p>
          <a:p>
            <a:pPr marL="342900" marR="0" lvl="0" indent="-34290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1" lang="en-US" altLang="ko-KR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굴림" pitchFamily="50" charset="-127"/>
                <a:cs typeface="+mn-cs"/>
              </a:rPr>
              <a:t>Quantum pressure</a:t>
            </a:r>
            <a:r>
              <a:rPr kumimoji="1" lang="en-US" altLang="ko-KR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굴림" pitchFamily="50" charset="-127"/>
                <a:cs typeface="+mn-cs"/>
              </a:rPr>
              <a:t> (from </a:t>
            </a:r>
            <a:r>
              <a:rPr kumimoji="1" lang="en-US" altLang="ko-KR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굴림" pitchFamily="50" charset="-127"/>
                <a:cs typeface="+mn-cs"/>
              </a:rPr>
              <a:t>uncertainty principle</a:t>
            </a:r>
            <a:r>
              <a:rPr kumimoji="1" lang="en-US" altLang="ko-KR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굴림" pitchFamily="50" charset="-127"/>
                <a:cs typeface="+mn-cs"/>
              </a:rPr>
              <a:t>)  prevents collapse</a:t>
            </a:r>
          </a:p>
          <a:p>
            <a:pPr marL="342900" marR="0" lvl="0" indent="-34290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1" lang="en-US" altLang="ko-KR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굴림" pitchFamily="50" charset="-127"/>
                <a:cs typeface="+mn-cs"/>
              </a:rPr>
              <a:t>Acts as CDM on super-galactic scales and </a:t>
            </a:r>
            <a:r>
              <a:rPr kumimoji="1" lang="en-US" altLang="ko-KR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굴림" pitchFamily="50" charset="-127"/>
                <a:cs typeface="+mn-cs"/>
              </a:rPr>
              <a:t>solves small scale crisis of CDM</a:t>
            </a:r>
          </a:p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굴림" pitchFamily="50" charset="-127"/>
                <a:cs typeface="+mn-cs"/>
                <a:sym typeface="Wingdings" pitchFamily="2" charset="2"/>
              </a:rPr>
              <a:t> </a:t>
            </a:r>
            <a:r>
              <a:rPr kumimoji="1" lang="en-US" altLang="ko-KR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굴림" pitchFamily="50" charset="-127"/>
                <a:cs typeface="+mn-cs"/>
              </a:rPr>
              <a:t> </a:t>
            </a:r>
          </a:p>
        </p:txBody>
      </p:sp>
      <p:sp>
        <p:nvSpPr>
          <p:cNvPr id="3085" name="직사각형 11"/>
          <p:cNvSpPr>
            <a:spLocks noChangeArrowheads="1"/>
          </p:cNvSpPr>
          <p:nvPr/>
        </p:nvSpPr>
        <p:spPr bwMode="auto">
          <a:xfrm>
            <a:off x="4016558" y="3311076"/>
            <a:ext cx="2730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굴림" pitchFamily="50" charset="-127"/>
                <a:cs typeface="+mn-cs"/>
              </a:rPr>
              <a:t> </a:t>
            </a:r>
          </a:p>
        </p:txBody>
      </p:sp>
      <p:sp>
        <p:nvSpPr>
          <p:cNvPr id="3086" name="직사각형 12"/>
          <p:cNvSpPr>
            <a:spLocks noChangeArrowheads="1"/>
          </p:cNvSpPr>
          <p:nvPr/>
        </p:nvSpPr>
        <p:spPr bwMode="auto">
          <a:xfrm>
            <a:off x="4016558" y="3311076"/>
            <a:ext cx="2730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굴림" pitchFamily="50" charset="-127"/>
                <a:cs typeface="+mn-cs"/>
              </a:rPr>
              <a:t> </a:t>
            </a:r>
          </a:p>
        </p:txBody>
      </p:sp>
      <p:sp>
        <p:nvSpPr>
          <p:cNvPr id="3088" name="TextBox 13"/>
          <p:cNvSpPr txBox="1">
            <a:spLocks noChangeArrowheads="1"/>
          </p:cNvSpPr>
          <p:nvPr/>
        </p:nvSpPr>
        <p:spPr bwMode="auto">
          <a:xfrm>
            <a:off x="2147752" y="2444538"/>
            <a:ext cx="283443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24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Times New Roman" pitchFamily="18" charset="0"/>
                <a:ea typeface="굴림" pitchFamily="50" charset="-127"/>
                <a:cs typeface="+mn-cs"/>
              </a:rPr>
              <a:t>DM  wave fn. of</a:t>
            </a:r>
            <a:r>
              <a:rPr kumimoji="1" lang="ko-KR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Times New Roman" pitchFamily="18" charset="0"/>
                <a:ea typeface="굴림" pitchFamily="50" charset="-127"/>
                <a:cs typeface="+mn-cs"/>
              </a:rPr>
              <a:t> </a:t>
            </a:r>
            <a:r>
              <a:rPr kumimoji="1" lang="en-US" altLang="ko-KR" sz="24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Times New Roman" pitchFamily="18" charset="0"/>
                <a:ea typeface="굴림" pitchFamily="50" charset="-127"/>
                <a:cs typeface="+mn-cs"/>
              </a:rPr>
              <a:t>halo</a:t>
            </a:r>
            <a:endParaRPr kumimoji="1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Times New Roman" pitchFamily="18" charset="0"/>
              <a:ea typeface="굴림" pitchFamily="50" charset="-127"/>
              <a:cs typeface="+mn-cs"/>
            </a:endParaRPr>
          </a:p>
        </p:txBody>
      </p:sp>
      <p:sp>
        <p:nvSpPr>
          <p:cNvPr id="2" name="TextBox 14"/>
          <p:cNvSpPr txBox="1">
            <a:spLocks noChangeArrowheads="1"/>
          </p:cNvSpPr>
          <p:nvPr/>
        </p:nvSpPr>
        <p:spPr bwMode="auto">
          <a:xfrm>
            <a:off x="4867476" y="4287401"/>
            <a:ext cx="28575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굴림" pitchFamily="50" charset="-127"/>
                <a:cs typeface="+mn-cs"/>
              </a:rPr>
              <a:t>Self-gravitating  potential well   V</a:t>
            </a:r>
            <a:endParaRPr kumimoji="1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굴림" pitchFamily="50" charset="-127"/>
              <a:cs typeface="+mn-cs"/>
            </a:endParaRPr>
          </a:p>
        </p:txBody>
      </p:sp>
      <p:cxnSp>
        <p:nvCxnSpPr>
          <p:cNvPr id="20" name="직선 화살표 연결선 19"/>
          <p:cNvCxnSpPr/>
          <p:nvPr/>
        </p:nvCxnSpPr>
        <p:spPr bwMode="auto">
          <a:xfrm rot="10800000">
            <a:off x="4510286" y="3930211"/>
            <a:ext cx="500066" cy="35719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9" name="TextBox 14"/>
          <p:cNvSpPr txBox="1">
            <a:spLocks noChangeArrowheads="1"/>
          </p:cNvSpPr>
          <p:nvPr/>
        </p:nvSpPr>
        <p:spPr bwMode="auto">
          <a:xfrm>
            <a:off x="3438716" y="3501583"/>
            <a:ext cx="150019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400" b="0" i="0" u="none" strike="noStrike" kern="1200" cap="none" spc="0" normalizeH="0" baseline="0" noProof="0" dirty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Times New Roman" pitchFamily="18" charset="0"/>
                <a:ea typeface="굴림" pitchFamily="50" charset="-127"/>
                <a:cs typeface="+mn-cs"/>
              </a:rPr>
              <a:t>Halo size</a:t>
            </a:r>
            <a:endParaRPr kumimoji="1" lang="ko-KR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000514"/>
              </a:solidFill>
              <a:effectLst/>
              <a:uLnTx/>
              <a:uFillTx/>
              <a:latin typeface="Times New Roman" pitchFamily="18" charset="0"/>
              <a:ea typeface="굴림" pitchFamily="50" charset="-127"/>
              <a:cs typeface="+mn-cs"/>
            </a:endParaRPr>
          </a:p>
        </p:txBody>
      </p:sp>
      <p:pic>
        <p:nvPicPr>
          <p:cNvPr id="3077" name="Picture 5" descr="UGC 5497, a dwarf galaxy in Ursa Majo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3071810"/>
            <a:ext cx="1865308" cy="1643074"/>
          </a:xfrm>
          <a:prstGeom prst="rect">
            <a:avLst/>
          </a:prstGeom>
          <a:noFill/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Object 3"/>
              <p:cNvSpPr txBox="1"/>
              <p:nvPr/>
            </p:nvSpPr>
            <p:spPr bwMode="auto">
              <a:xfrm>
                <a:off x="1081093" y="3354204"/>
                <a:ext cx="896399" cy="466119"/>
              </a:xfrm>
              <a:prstGeom prst="rect">
                <a:avLst/>
              </a:prstGeom>
              <a:solidFill>
                <a:schemeClr val="tx1">
                  <a:alpha val="0"/>
                </a:schemeClr>
              </a:solidFill>
              <a:ln>
                <a:noFill/>
              </a:ln>
            </p:spPr>
            <p:txBody>
              <a:bodyPr>
                <a:normAutofit fontScale="77500" lnSpcReduction="20000"/>
              </a:bodyPr>
              <a:lstStyle/>
              <a:p>
                <a:pPr lvl="0">
                  <a:defRPr/>
                </a:pPr>
                <a14:m>
                  <m:oMath xmlns:m="http://schemas.openxmlformats.org/officeDocument/2006/math">
                    <m:r>
                      <a:rPr kumimoji="1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𝜉</m:t>
                    </m:r>
                  </m:oMath>
                </a14:m>
                <a:r>
                  <a:rPr kumimoji="1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itchFamily="18" charset="0"/>
                    <a:ea typeface="굴림" pitchFamily="50" charset="-127"/>
                    <a:cs typeface="+mn-cs"/>
                  </a:rPr>
                  <a:t>=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𝜆</m:t>
                    </m:r>
                    <m:r>
                      <a:rPr lang="en-US" i="1" baseline="-25000">
                        <a:latin typeface="Cambria Math" panose="02040503050406030204" pitchFamily="18" charset="0"/>
                      </a:rPr>
                      <m:t>𝑑𝐵</m:t>
                    </m:r>
                  </m:oMath>
                </a14:m>
                <a:endParaRPr kumimoji="1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itchFamily="18" charset="0"/>
                  <a:ea typeface="굴림" pitchFamily="50" charset="-127"/>
                  <a:cs typeface="+mn-cs"/>
                </a:endParaRPr>
              </a:p>
            </p:txBody>
          </p:sp>
        </mc:Choice>
        <mc:Fallback xmlns="">
          <p:sp>
            <p:nvSpPr>
              <p:cNvPr id="21" name="Object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81093" y="3354204"/>
                <a:ext cx="896399" cy="466119"/>
              </a:xfrm>
              <a:prstGeom prst="rect">
                <a:avLst/>
              </a:prstGeom>
              <a:blipFill>
                <a:blip r:embed="rId4"/>
                <a:stretch>
                  <a:fillRect l="-4082" t="-23377" b="-389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2" name="직선 화살표 연결선 21"/>
          <p:cNvCxnSpPr/>
          <p:nvPr/>
        </p:nvCxnSpPr>
        <p:spPr bwMode="auto">
          <a:xfrm>
            <a:off x="500041" y="3857628"/>
            <a:ext cx="1857375" cy="1588"/>
          </a:xfrm>
          <a:prstGeom prst="straightConnector1">
            <a:avLst/>
          </a:prstGeom>
          <a:ln>
            <a:solidFill>
              <a:schemeClr val="tx1"/>
            </a:solidFill>
            <a:headEnd type="triangle" w="med" len="med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357158" y="5373270"/>
            <a:ext cx="2579552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굴림" pitchFamily="50" charset="-127"/>
                <a:cs typeface="+mn-cs"/>
              </a:rPr>
              <a:t>Schroedinger</a:t>
            </a:r>
            <a:endParaRPr kumimoji="1" lang="en-US" altLang="ko-KR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굴림" pitchFamily="50" charset="-127"/>
              <a:cs typeface="+mn-cs"/>
            </a:endParaRPr>
          </a:p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굴림" pitchFamily="50" charset="-127"/>
                <a:cs typeface="+mn-cs"/>
              </a:rPr>
              <a:t>-</a:t>
            </a:r>
            <a:r>
              <a:rPr kumimoji="1" lang="en-US" altLang="ko-KR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굴림" pitchFamily="50" charset="-127"/>
                <a:cs typeface="+mn-cs"/>
              </a:rPr>
              <a:t>Poission</a:t>
            </a:r>
            <a:r>
              <a:rPr kumimoji="1" lang="en-US" altLang="ko-KR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굴림" pitchFamily="50" charset="-127"/>
                <a:cs typeface="+mn-cs"/>
              </a:rPr>
              <a:t> </a:t>
            </a:r>
            <a:r>
              <a:rPr kumimoji="1" lang="en-US" altLang="ko-KR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굴림" pitchFamily="50" charset="-127"/>
                <a:cs typeface="+mn-cs"/>
              </a:rPr>
              <a:t>Eq</a:t>
            </a:r>
            <a:endParaRPr kumimoji="1" lang="en-US" altLang="ko-KR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굴림" pitchFamily="50" charset="-127"/>
              <a:cs typeface="+mn-cs"/>
            </a:endParaRPr>
          </a:p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굴림" pitchFamily="50" charset="-127"/>
                <a:cs typeface="+mn-cs"/>
              </a:rPr>
              <a:t>(SPE), </a:t>
            </a:r>
            <a:r>
              <a:rPr kumimoji="1" lang="en-US" altLang="ko-KR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굴림" pitchFamily="50" charset="-127"/>
                <a:cs typeface="+mn-cs"/>
              </a:rPr>
              <a:t>nonlinear</a:t>
            </a:r>
          </a:p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굴림" pitchFamily="50" charset="-127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26372" name="Object 4"/>
              <p:cNvSpPr txBox="1"/>
              <p:nvPr/>
            </p:nvSpPr>
            <p:spPr bwMode="auto">
              <a:xfrm>
                <a:off x="3724468" y="3715897"/>
                <a:ext cx="260350" cy="417513"/>
              </a:xfrm>
              <a:prstGeom prst="rect">
                <a:avLst/>
              </a:prstGeom>
              <a:solidFill>
                <a:schemeClr val="tx1">
                  <a:alpha val="0"/>
                </a:schemeClr>
              </a:solidFill>
            </p:spPr>
            <p:txBody>
              <a:bodyPr>
                <a:normAutofit fontScale="70000" lnSpcReduction="20000"/>
              </a:bodyPr>
              <a:lstStyle/>
              <a:p>
                <a:pPr marL="0" marR="0" lvl="0" indent="0" algn="l" defTabSz="914400" rtl="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1" lang="en-US" sz="2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𝜉</m:t>
                      </m:r>
                    </m:oMath>
                  </m:oMathPara>
                </a14:m>
                <a:endParaRPr kumimoji="1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itchFamily="18" charset="0"/>
                  <a:ea typeface="굴림" pitchFamily="50" charset="-127"/>
                  <a:cs typeface="+mn-cs"/>
                </a:endParaRPr>
              </a:p>
            </p:txBody>
          </p:sp>
        </mc:Choice>
        <mc:Fallback xmlns="">
          <p:sp>
            <p:nvSpPr>
              <p:cNvPr id="826372" name="Object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724468" y="3715897"/>
                <a:ext cx="260350" cy="417513"/>
              </a:xfrm>
              <a:prstGeom prst="rect">
                <a:avLst/>
              </a:prstGeom>
              <a:blipFill>
                <a:blip r:embed="rId5"/>
                <a:stretch>
                  <a:fillRect l="-11628" r="-25581" b="-117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9" name="직선 화살표 연결선 28"/>
          <p:cNvCxnSpPr/>
          <p:nvPr/>
        </p:nvCxnSpPr>
        <p:spPr bwMode="auto">
          <a:xfrm rot="5400000">
            <a:off x="3903063" y="2894360"/>
            <a:ext cx="214314" cy="142876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8" name="자유형 27"/>
          <p:cNvSpPr/>
          <p:nvPr/>
        </p:nvSpPr>
        <p:spPr bwMode="auto">
          <a:xfrm>
            <a:off x="2867212" y="3287269"/>
            <a:ext cx="1909762" cy="1494366"/>
          </a:xfrm>
          <a:custGeom>
            <a:avLst/>
            <a:gdLst>
              <a:gd name="connsiteX0" fmla="*/ 0 w 1981200"/>
              <a:gd name="connsiteY0" fmla="*/ 0 h 1494366"/>
              <a:gd name="connsiteX1" fmla="*/ 1024467 w 1981200"/>
              <a:gd name="connsiteY1" fmla="*/ 1490133 h 1494366"/>
              <a:gd name="connsiteX2" fmla="*/ 1981200 w 1981200"/>
              <a:gd name="connsiteY2" fmla="*/ 25400 h 1494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81200" h="1494366">
                <a:moveTo>
                  <a:pt x="0" y="0"/>
                </a:moveTo>
                <a:cubicBezTo>
                  <a:pt x="347133" y="742950"/>
                  <a:pt x="694267" y="1485900"/>
                  <a:pt x="1024467" y="1490133"/>
                </a:cubicBezTo>
                <a:cubicBezTo>
                  <a:pt x="1354667" y="1494366"/>
                  <a:pt x="1667933" y="759883"/>
                  <a:pt x="1981200" y="25400"/>
                </a:cubicBezTo>
              </a:path>
            </a:pathLst>
          </a:cu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Object 2"/>
              <p:cNvSpPr txBox="1"/>
              <p:nvPr/>
            </p:nvSpPr>
            <p:spPr bwMode="auto">
              <a:xfrm>
                <a:off x="3724468" y="3072955"/>
                <a:ext cx="357191" cy="422796"/>
              </a:xfrm>
              <a:prstGeom prst="rect">
                <a:avLst/>
              </a:prstGeom>
              <a:solidFill>
                <a:schemeClr val="tx1">
                  <a:alpha val="0"/>
                </a:schemeClr>
              </a:solidFill>
            </p:spPr>
            <p:txBody>
              <a:bodyPr>
                <a:normAutofit fontScale="70000" lnSpcReduction="20000"/>
              </a:bodyPr>
              <a:lstStyle/>
              <a:p>
                <a:pPr marL="0" marR="0" lvl="0" indent="0" algn="l" defTabSz="914400" rtl="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1" lang="en-US" sz="2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𝜓</m:t>
                      </m:r>
                    </m:oMath>
                  </m:oMathPara>
                </a14:m>
                <a:endParaRPr kumimoji="1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itchFamily="18" charset="0"/>
                  <a:ea typeface="굴림" pitchFamily="50" charset="-127"/>
                  <a:cs typeface="+mn-cs"/>
                </a:endParaRPr>
              </a:p>
            </p:txBody>
          </p:sp>
        </mc:Choice>
        <mc:Fallback xmlns="">
          <p:sp>
            <p:nvSpPr>
              <p:cNvPr id="30" name="Object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724468" y="3072955"/>
                <a:ext cx="357191" cy="422796"/>
              </a:xfrm>
              <a:prstGeom prst="rect">
                <a:avLst/>
              </a:prstGeom>
              <a:blipFill>
                <a:blip r:embed="rId6"/>
                <a:stretch>
                  <a:fillRect l="-8475" r="-8475" b="-101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52710" name="Object 6"/>
              <p:cNvSpPr txBox="1"/>
              <p:nvPr/>
            </p:nvSpPr>
            <p:spPr bwMode="auto">
              <a:xfrm>
                <a:off x="2906713" y="5357813"/>
                <a:ext cx="5543550" cy="1357312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>
                <a:normAutofit fontScale="70000" lnSpcReduction="20000"/>
              </a:bodyPr>
              <a:lstStyle/>
              <a:p>
                <a:pPr marL="0" marR="0" lvl="0" indent="0" algn="l" defTabSz="914400" rtl="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kumimoji="1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dPr>
                        <m:e>
                          <m:m>
                            <m:mPr>
                              <m:plcHide m:val="on"/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kumimoji="1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mPr>
                            <m:mr>
                              <m:e>
                                <m:r>
                                  <a:rPr kumimoji="1" lang="en-US" sz="2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  <m:t>𝑖</m:t>
                                </m:r>
                                <m:r>
                                  <a:rPr kumimoji="1" lang="en-US" sz="2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  <m:t>ℏ</m:t>
                                </m:r>
                                <m:sSub>
                                  <m:sSubPr>
                                    <m:ctrlPr>
                                      <a:rPr kumimoji="1" lang="en-US" sz="2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cs typeface="+mn-cs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1" lang="en-US" sz="2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cs typeface="+mn-cs"/>
                                      </a:rPr>
                                      <m:t>𝜕</m:t>
                                    </m:r>
                                  </m:e>
                                  <m:sub>
                                    <m:r>
                                      <a:rPr kumimoji="1" lang="en-US" sz="2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cs typeface="+mn-cs"/>
                                      </a:rPr>
                                      <m:t>𝑡</m:t>
                                    </m:r>
                                  </m:sub>
                                </m:sSub>
                                <m:r>
                                  <a:rPr kumimoji="1" lang="en-US" sz="2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  <m:t>𝜓</m:t>
                                </m:r>
                                <m:r>
                                  <a:rPr kumimoji="1" lang="en-US" sz="2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  <m:t>=−</m:t>
                                </m:r>
                                <m:f>
                                  <m:fPr>
                                    <m:ctrlPr>
                                      <a:rPr kumimoji="1" lang="en-US" sz="2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cs typeface="+mn-cs"/>
                                      </a:rPr>
                                    </m:ctrlPr>
                                  </m:fPr>
                                  <m:num>
                                    <m:sSup>
                                      <m:sSupPr>
                                        <m:ctrlPr>
                                          <a:rPr kumimoji="1" lang="en-US" sz="28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0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cs typeface="+mn-cs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kumimoji="1" lang="en-US" sz="28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0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cs typeface="+mn-cs"/>
                                          </a:rPr>
                                          <m:t>ℏ</m:t>
                                        </m:r>
                                      </m:e>
                                      <m:sup>
                                        <m:r>
                                          <a:rPr kumimoji="1" lang="en-US" sz="28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0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cs typeface="+mn-cs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num>
                                  <m:den>
                                    <m:r>
                                      <a:rPr kumimoji="1" lang="en-US" sz="2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cs typeface="+mn-cs"/>
                                      </a:rPr>
                                      <m:t>2</m:t>
                                    </m:r>
                                    <m:r>
                                      <a:rPr kumimoji="1" lang="en-US" sz="2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cs typeface="+mn-cs"/>
                                      </a:rPr>
                                      <m:t>𝑚</m:t>
                                    </m:r>
                                  </m:den>
                                </m:f>
                                <m:sSup>
                                  <m:sSupPr>
                                    <m:ctrlPr>
                                      <a:rPr kumimoji="1" lang="en-US" sz="2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cs typeface="+mn-cs"/>
                                      </a:rPr>
                                    </m:ctrlPr>
                                  </m:sSup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kumimoji="1" lang="en-US" sz="2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cs typeface="+mn-cs"/>
                                      </a:rPr>
                                      <m:t>∇</m:t>
                                    </m:r>
                                  </m:e>
                                  <m:sup>
                                    <m:r>
                                      <a:rPr kumimoji="1" lang="en-US" sz="2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cs typeface="+mn-cs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kumimoji="1" lang="en-US" sz="2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  <m:t>𝜓</m:t>
                                </m:r>
                                <m:r>
                                  <a:rPr kumimoji="1" lang="en-US" sz="2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  <m:t>+</m:t>
                                </m:r>
                                <m:r>
                                  <a:rPr kumimoji="1" lang="en-US" sz="2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  <m:t>𝑚𝑉</m:t>
                                </m:r>
                                <m:r>
                                  <a:rPr kumimoji="1" lang="en-US" sz="2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  <m:t>𝜓</m:t>
                                </m:r>
                              </m:e>
                              <m:e/>
                            </m:mr>
                            <m:mr>
                              <m:e>
                                <m:sSup>
                                  <m:sSupPr>
                                    <m:ctrlPr>
                                      <a:rPr kumimoji="1" lang="en-US" sz="2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cs typeface="+mn-cs"/>
                                      </a:rPr>
                                    </m:ctrlPr>
                                  </m:sSup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kumimoji="1" lang="en-US" sz="2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cs typeface="+mn-cs"/>
                                      </a:rPr>
                                      <m:t>∇</m:t>
                                    </m:r>
                                  </m:e>
                                  <m:sup>
                                    <m:r>
                                      <a:rPr kumimoji="1" lang="en-US" sz="2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cs typeface="+mn-cs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kumimoji="1" lang="en-US" sz="2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  <m:t>𝑉</m:t>
                                </m:r>
                                <m:r>
                                  <a:rPr kumimoji="1" lang="en-US" sz="2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  <m:t>=4</m:t>
                                </m:r>
                                <m:r>
                                  <a:rPr kumimoji="1" lang="en-US" sz="2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  <m:t>𝜋</m:t>
                                </m:r>
                                <m:r>
                                  <a:rPr kumimoji="1" lang="en-US" sz="2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  <m:t>𝐺</m:t>
                                </m:r>
                                <m:r>
                                  <a:rPr kumimoji="1" lang="en-US" sz="2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  <m:t>(</m:t>
                                </m:r>
                                <m:sSub>
                                  <m:sSubPr>
                                    <m:ctrlPr>
                                      <a:rPr kumimoji="1" lang="en-US" sz="2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cs typeface="+mn-cs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1" lang="en-US" sz="2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cs typeface="+mn-cs"/>
                                      </a:rPr>
                                      <m:t>𝜌</m:t>
                                    </m:r>
                                  </m:e>
                                  <m:sub>
                                    <m:r>
                                      <a:rPr kumimoji="1" lang="en-US" sz="2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cs typeface="+mn-cs"/>
                                      </a:rPr>
                                      <m:t>𝑑</m:t>
                                    </m:r>
                                  </m:sub>
                                </m:sSub>
                                <m:r>
                                  <a:rPr kumimoji="1" lang="en-US" sz="2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kumimoji="1" lang="en-US" sz="2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cs typeface="+mn-cs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1" lang="en-US" sz="2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cs typeface="+mn-cs"/>
                                      </a:rPr>
                                      <m:t>𝜌</m:t>
                                    </m:r>
                                  </m:e>
                                  <m:sub>
                                    <m:r>
                                      <a:rPr kumimoji="1" lang="en-US" sz="2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cs typeface="+mn-cs"/>
                                      </a:rPr>
                                      <m:t>𝑣</m:t>
                                    </m:r>
                                  </m:sub>
                                </m:sSub>
                                <m:r>
                                  <a:rPr kumimoji="1" lang="en-US" sz="2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  <m:t>),</m:t>
                                </m:r>
                              </m:e>
                              <m:e>
                                <m:m>
                                  <m:mPr>
                                    <m:plcHide m:val="on"/>
                                    <m:mcs>
                                      <m:mc>
                                        <m:mcPr>
                                          <m:count m:val="3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kumimoji="1" lang="en-US" sz="2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cs typeface="+mn-cs"/>
                                      </a:rPr>
                                    </m:ctrlPr>
                                  </m:mPr>
                                  <m:mr>
                                    <m:e/>
                                    <m:e>
                                      <m:sSub>
                                        <m:sSubPr>
                                          <m:ctrlPr>
                                            <a:rPr kumimoji="1" lang="en-US" sz="28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000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cs typeface="+mn-cs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kumimoji="1" lang="en-US" sz="28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000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cs typeface="+mn-cs"/>
                                            </a:rPr>
                                            <m:t>𝜌</m:t>
                                          </m:r>
                                        </m:e>
                                        <m:sub>
                                          <m:r>
                                            <a:rPr kumimoji="1" lang="en-US" sz="28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000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cs typeface="+mn-cs"/>
                                            </a:rPr>
                                            <m:t>𝑑</m:t>
                                          </m:r>
                                        </m:sub>
                                      </m:sSub>
                                      <m:r>
                                        <a:rPr kumimoji="1" lang="en-US" sz="2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cs typeface="+mn-cs"/>
                                        </a:rPr>
                                        <m:t>=</m:t>
                                      </m:r>
                                      <m:sSup>
                                        <m:sSupPr>
                                          <m:ctrlPr>
                                            <a:rPr kumimoji="1" lang="en-US" sz="28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000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cs typeface="+mn-cs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kumimoji="1" lang="en-US" sz="28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000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cs typeface="+mn-cs"/>
                                            </a:rPr>
                                            <m:t>𝑚</m:t>
                                          </m:r>
                                        </m:e>
                                        <m:sup>
                                          <m:r>
                                            <a:rPr kumimoji="1" lang="en-US" sz="28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000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cs typeface="+mn-cs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  <m:sSup>
                                        <m:sSupPr>
                                          <m:ctrlPr>
                                            <a:rPr kumimoji="1" lang="en-US" sz="28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000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cs typeface="+mn-cs"/>
                                            </a:rPr>
                                          </m:ctrlPr>
                                        </m:sSupPr>
                                        <m:e>
                                          <m:d>
                                            <m:dPr>
                                              <m:begChr m:val="|"/>
                                              <m:endChr m:val="|"/>
                                              <m:ctrlPr>
                                                <a:rPr kumimoji="1" lang="en-US" sz="2800" b="0" i="1" u="none" strike="noStrike" kern="1200" cap="none" spc="0" normalizeH="0" baseline="0" noProof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srgbClr val="000000"/>
                                                  </a:solidFill>
                                                  <a:effectLst/>
                                                  <a:uLnTx/>
                                                  <a:uFillTx/>
                                                  <a:latin typeface="Cambria Math" panose="02040503050406030204" pitchFamily="18" charset="0"/>
                                                  <a:cs typeface="+mn-cs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kumimoji="1" lang="en-US" sz="2800" b="0" i="1" u="none" strike="noStrike" kern="1200" cap="none" spc="0" normalizeH="0" baseline="0" noProof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srgbClr val="000000"/>
                                                  </a:solidFill>
                                                  <a:effectLst/>
                                                  <a:uLnTx/>
                                                  <a:uFillTx/>
                                                  <a:latin typeface="Cambria Math" panose="02040503050406030204" pitchFamily="18" charset="0"/>
                                                  <a:cs typeface="+mn-cs"/>
                                                </a:rPr>
                                                <m:t>𝜓</m:t>
                                              </m:r>
                                            </m:e>
                                          </m:d>
                                        </m:e>
                                        <m:sup>
                                          <m:r>
                                            <a:rPr kumimoji="1" lang="en-US" sz="28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000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cs typeface="+mn-cs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e>
                                    <m:e/>
                                  </m:mr>
                                </m:m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kumimoji="1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itchFamily="18" charset="0"/>
                  <a:ea typeface="굴림" pitchFamily="50" charset="-127"/>
                  <a:cs typeface="+mn-cs"/>
                </a:endParaRPr>
              </a:p>
            </p:txBody>
          </p:sp>
        </mc:Choice>
        <mc:Fallback xmlns="">
          <p:sp>
            <p:nvSpPr>
              <p:cNvPr id="1352710" name="Object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906713" y="5357813"/>
                <a:ext cx="5543550" cy="135731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52711" name="Object 7"/>
              <p:cNvSpPr txBox="1"/>
              <p:nvPr/>
            </p:nvSpPr>
            <p:spPr bwMode="auto">
              <a:xfrm>
                <a:off x="5176389" y="2771787"/>
                <a:ext cx="3657745" cy="1295050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>
                <a:normAutofit fontScale="62500" lnSpcReduction="20000"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kumimoji="1" lang="en-US" sz="2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굴림" pitchFamily="50" charset="-127"/>
                          <a:cs typeface="+mn-cs"/>
                        </a:rPr>
                        <m:t>uncertainty</m:t>
                      </m:r>
                      <m:r>
                        <m:rPr>
                          <m:nor/>
                        </m:rPr>
                        <a:rPr kumimoji="1" lang="en-US" sz="2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굴림" pitchFamily="50" charset="-127"/>
                          <a:cs typeface="+mn-cs"/>
                        </a:rPr>
                        <m:t> </m:t>
                      </m:r>
                      <m:r>
                        <m:rPr>
                          <m:nor/>
                        </m:rPr>
                        <a:rPr kumimoji="1" lang="en-US" sz="2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굴림" pitchFamily="50" charset="-127"/>
                          <a:cs typeface="+mn-cs"/>
                        </a:rPr>
                        <m:t>principle</m:t>
                      </m:r>
                      <m:r>
                        <m:rPr>
                          <m:nor/>
                        </m:rPr>
                        <a:rPr kumimoji="1" lang="en-US" sz="2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굴림" pitchFamily="50" charset="-127"/>
                          <a:cs typeface="+mn-cs"/>
                        </a:rPr>
                        <m:t>     </m:t>
                      </m:r>
                      <m:r>
                        <a:rPr kumimoji="1" lang="en-US" sz="2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𝜉</m:t>
                      </m:r>
                      <m:r>
                        <a:rPr kumimoji="1" lang="en-US" sz="2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×</m:t>
                      </m:r>
                      <m:r>
                        <a:rPr kumimoji="1" lang="en-US" sz="2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𝑝</m:t>
                      </m:r>
                      <m:r>
                        <a:rPr kumimoji="1" lang="en-US" sz="2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&gt;ℏ</m:t>
                      </m:r>
                    </m:oMath>
                    <m:oMath xmlns:m="http://schemas.openxmlformats.org/officeDocument/2006/math">
                      <m:r>
                        <m:rPr>
                          <m:nor/>
                        </m:rPr>
                        <a:rPr kumimoji="1" lang="en-US" sz="2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굴림" pitchFamily="50" charset="-127"/>
                          <a:cs typeface="+mn-cs"/>
                        </a:rPr>
                        <m:t>min</m:t>
                      </m:r>
                      <m:r>
                        <m:rPr>
                          <m:nor/>
                        </m:rPr>
                        <a:rPr kumimoji="1" lang="en-US" sz="2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굴림" pitchFamily="50" charset="-127"/>
                          <a:cs typeface="+mn-cs"/>
                        </a:rPr>
                        <m:t>. </m:t>
                      </m:r>
                      <m:r>
                        <m:rPr>
                          <m:nor/>
                        </m:rPr>
                        <a:rPr kumimoji="1" lang="en-US" sz="2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굴림" pitchFamily="50" charset="-127"/>
                          <a:cs typeface="+mn-cs"/>
                        </a:rPr>
                        <m:t>halo</m:t>
                      </m:r>
                      <m:r>
                        <m:rPr>
                          <m:nor/>
                        </m:rPr>
                        <a:rPr kumimoji="1" lang="en-US" sz="2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굴림" pitchFamily="50" charset="-127"/>
                          <a:cs typeface="+mn-cs"/>
                        </a:rPr>
                        <m:t> </m:t>
                      </m:r>
                      <m:r>
                        <m:rPr>
                          <m:nor/>
                        </m:rPr>
                        <a:rPr kumimoji="1" lang="en-US" sz="2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굴림" pitchFamily="50" charset="-127"/>
                          <a:cs typeface="+mn-cs"/>
                        </a:rPr>
                        <m:t>siz</m:t>
                      </m:r>
                      <m:r>
                        <a:rPr kumimoji="1" lang="en-US" sz="2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𝑒</m:t>
                      </m:r>
                      <m:r>
                        <m:rPr>
                          <m:nor/>
                        </m:rPr>
                        <a:rPr kumimoji="1" lang="en-US" sz="2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굴림" pitchFamily="50" charset="-127"/>
                          <a:cs typeface="+mn-cs"/>
                        </a:rPr>
                        <m:t>  </m:t>
                      </m:r>
                      <m:r>
                        <a:rPr kumimoji="1" lang="en-US" sz="2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𝜉</m:t>
                      </m:r>
                      <m:r>
                        <a:rPr kumimoji="1" lang="en-US" sz="2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≈</m:t>
                      </m:r>
                      <m:r>
                        <a:rPr lang="en-US" i="1" smtClean="0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</a:rPr>
                        <m:t>𝜆</m:t>
                      </m:r>
                      <m:r>
                        <a:rPr lang="en-US" i="1" baseline="-25000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</a:rPr>
                        <m:t>𝑑𝐵</m:t>
                      </m:r>
                      <m:r>
                        <a:rPr kumimoji="1" lang="en-US" sz="2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1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kumimoji="1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h</m:t>
                          </m:r>
                        </m:num>
                        <m:den>
                          <m:r>
                            <a:rPr kumimoji="1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𝑚𝑣</m:t>
                          </m:r>
                        </m:den>
                      </m:f>
                      <m:r>
                        <a:rPr kumimoji="1" lang="en-US" sz="2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~</m:t>
                      </m:r>
                      <m:r>
                        <a:rPr kumimoji="1" lang="en-US" sz="2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𝑘𝑝𝑐</m:t>
                      </m:r>
                    </m:oMath>
                  </m:oMathPara>
                </a14:m>
                <a:br>
                  <a:rPr kumimoji="1" lang="en-US" sz="28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 Math" panose="02040503050406030204" pitchFamily="18" charset="0"/>
                    <a:cs typeface="+mn-cs"/>
                  </a:rPr>
                </a:br>
                <a14:m>
                  <m:oMath xmlns:m="http://schemas.openxmlformats.org/officeDocument/2006/math">
                    <m:r>
                      <a:rPr kumimoji="1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→</m:t>
                    </m:r>
                    <m:r>
                      <a:rPr kumimoji="1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𝑚</m:t>
                    </m:r>
                    <m:r>
                      <a:rPr kumimoji="1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~1</m:t>
                    </m:r>
                    <m:sSup>
                      <m:sSupPr>
                        <m:ctrlPr>
                          <a:rPr kumimoji="1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kumimoji="1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0</m:t>
                        </m:r>
                      </m:e>
                      <m:sup>
                        <m:r>
                          <a:rPr kumimoji="1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−22</m:t>
                        </m:r>
                      </m:sup>
                    </m:sSup>
                    <m:r>
                      <a:rPr kumimoji="1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𝑒𝑉</m:t>
                    </m:r>
                  </m:oMath>
                </a14:m>
                <a:r>
                  <a:rPr kumimoji="1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itchFamily="18" charset="0"/>
                    <a:ea typeface="굴림" pitchFamily="50" charset="-127"/>
                    <a:cs typeface="+mn-cs"/>
                  </a:rPr>
                  <a:t>   </a:t>
                </a:r>
                <a:r>
                  <a:rPr kumimoji="1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2"/>
                    </a:solidFill>
                    <a:effectLst/>
                    <a:uLnTx/>
                    <a:uFillTx/>
                    <a:latin typeface="Times New Roman" pitchFamily="18" charset="0"/>
                    <a:ea typeface="굴림" pitchFamily="50" charset="-127"/>
                    <a:cs typeface="+mn-cs"/>
                  </a:rPr>
                  <a:t>for</a:t>
                </a:r>
                <a:r>
                  <a:rPr kumimoji="1" lang="en-US" sz="2800" b="0" i="0" u="none" strike="noStrike" kern="1200" cap="none" spc="0" normalizeH="0" noProof="0" dirty="0">
                    <a:ln>
                      <a:noFill/>
                    </a:ln>
                    <a:solidFill>
                      <a:schemeClr val="bg2"/>
                    </a:solidFill>
                    <a:effectLst/>
                    <a:uLnTx/>
                    <a:uFillTx/>
                    <a:latin typeface="Times New Roman" pitchFamily="18" charset="0"/>
                    <a:ea typeface="굴림" pitchFamily="50" charset="-127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r>
                  <a:rPr kumimoji="1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2"/>
                    </a:solidFill>
                    <a:effectLst/>
                    <a:uLnTx/>
                    <a:uFillTx/>
                    <a:latin typeface="Times New Roman" pitchFamily="18" charset="0"/>
                    <a:ea typeface="굴림" pitchFamily="50" charset="-127"/>
                    <a:cs typeface="+mn-cs"/>
                  </a:rPr>
                  <a:t> ~ 10km/s</a:t>
                </a:r>
              </a:p>
            </p:txBody>
          </p:sp>
        </mc:Choice>
        <mc:Fallback xmlns="">
          <p:sp>
            <p:nvSpPr>
              <p:cNvPr id="1352711" name="Object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176389" y="2771787"/>
                <a:ext cx="3657745" cy="1295050"/>
              </a:xfrm>
              <a:prstGeom prst="rect">
                <a:avLst/>
              </a:prstGeom>
              <a:blipFill>
                <a:blip r:embed="rId8"/>
                <a:stretch>
                  <a:fillRect l="-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자유형 25"/>
          <p:cNvSpPr/>
          <p:nvPr/>
        </p:nvSpPr>
        <p:spPr bwMode="auto">
          <a:xfrm>
            <a:off x="3564967" y="4073087"/>
            <a:ext cx="571503" cy="820078"/>
          </a:xfrm>
          <a:custGeom>
            <a:avLst/>
            <a:gdLst>
              <a:gd name="connsiteX0" fmla="*/ 0 w 2353733"/>
              <a:gd name="connsiteY0" fmla="*/ 1593144 h 1689099"/>
              <a:gd name="connsiteX1" fmla="*/ 448733 w 2353733"/>
              <a:gd name="connsiteY1" fmla="*/ 1313744 h 1689099"/>
              <a:gd name="connsiteX2" fmla="*/ 1236133 w 2353733"/>
              <a:gd name="connsiteY2" fmla="*/ 18344 h 1689099"/>
              <a:gd name="connsiteX3" fmla="*/ 1964267 w 2353733"/>
              <a:gd name="connsiteY3" fmla="*/ 1423810 h 1689099"/>
              <a:gd name="connsiteX4" fmla="*/ 2353733 w 2353733"/>
              <a:gd name="connsiteY4" fmla="*/ 1610077 h 1689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53733" h="1689099">
                <a:moveTo>
                  <a:pt x="0" y="1593144"/>
                </a:moveTo>
                <a:cubicBezTo>
                  <a:pt x="121355" y="1584677"/>
                  <a:pt x="242711" y="1576211"/>
                  <a:pt x="448733" y="1313744"/>
                </a:cubicBezTo>
                <a:cubicBezTo>
                  <a:pt x="654755" y="1051277"/>
                  <a:pt x="983544" y="0"/>
                  <a:pt x="1236133" y="18344"/>
                </a:cubicBezTo>
                <a:cubicBezTo>
                  <a:pt x="1488722" y="36688"/>
                  <a:pt x="1778000" y="1158521"/>
                  <a:pt x="1964267" y="1423810"/>
                </a:cubicBezTo>
                <a:cubicBezTo>
                  <a:pt x="2150534" y="1689099"/>
                  <a:pt x="2294466" y="1577621"/>
                  <a:pt x="2353733" y="1610077"/>
                </a:cubicBezTo>
              </a:path>
            </a:pathLst>
          </a:custGeom>
          <a:solidFill>
            <a:srgbClr val="FFC000"/>
          </a:solidFill>
          <a:ln w="19050" cap="flat" cmpd="sng" algn="ctr">
            <a:noFill/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Object 5"/>
              <p:cNvSpPr txBox="1"/>
              <p:nvPr/>
            </p:nvSpPr>
            <p:spPr bwMode="auto">
              <a:xfrm>
                <a:off x="3711770" y="4430268"/>
                <a:ext cx="393700" cy="469900"/>
              </a:xfrm>
              <a:prstGeom prst="rect">
                <a:avLst/>
              </a:prstGeom>
              <a:solidFill>
                <a:schemeClr val="tx1">
                  <a:alpha val="0"/>
                </a:schemeClr>
              </a:solidFill>
            </p:spPr>
            <p:txBody>
              <a:bodyPr>
                <a:normAutofit fontScale="85000" lnSpcReduction="10000"/>
              </a:bodyPr>
              <a:lstStyle/>
              <a:p>
                <a:pPr marL="0" marR="0" lvl="0" indent="0" algn="l" defTabSz="914400" rtl="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bPr>
                        <m:e>
                          <m:r>
                            <a:rPr kumimoji="1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𝜌</m:t>
                          </m:r>
                        </m:e>
                        <m:sub>
                          <m:r>
                            <a:rPr kumimoji="1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𝑣</m:t>
                          </m:r>
                        </m:sub>
                      </m:sSub>
                    </m:oMath>
                  </m:oMathPara>
                </a14:m>
                <a:endParaRPr kumimoji="1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itchFamily="18" charset="0"/>
                  <a:ea typeface="굴림" pitchFamily="50" charset="-127"/>
                  <a:cs typeface="+mn-cs"/>
                </a:endParaRPr>
              </a:p>
            </p:txBody>
          </p:sp>
        </mc:Choice>
        <mc:Fallback xmlns="">
          <p:sp>
            <p:nvSpPr>
              <p:cNvPr id="31" name="Object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711770" y="4430268"/>
                <a:ext cx="393700" cy="469900"/>
              </a:xfrm>
              <a:prstGeom prst="rect">
                <a:avLst/>
              </a:prstGeom>
              <a:blipFill>
                <a:blip r:embed="rId9"/>
                <a:stretch>
                  <a:fillRect l="-4688" r="-10938" b="-90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8" name="직선 화살표 연결선 17"/>
          <p:cNvCxnSpPr/>
          <p:nvPr/>
        </p:nvCxnSpPr>
        <p:spPr bwMode="auto">
          <a:xfrm>
            <a:off x="3295840" y="4073087"/>
            <a:ext cx="1143008" cy="1588"/>
          </a:xfrm>
          <a:prstGeom prst="straightConnector1">
            <a:avLst/>
          </a:prstGeom>
          <a:ln>
            <a:headEnd type="triangle" w="med" len="med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6639711" y="5702045"/>
            <a:ext cx="12811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800" b="0" i="0" u="none" strike="noStrike" kern="1200" cap="none" spc="0" normalizeH="0" baseline="0" noProof="0" dirty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Times New Roman" pitchFamily="18" charset="0"/>
                <a:ea typeface="굴림" pitchFamily="50" charset="-127"/>
                <a:cs typeface="+mn-cs"/>
              </a:rPr>
              <a:t>DM density</a:t>
            </a:r>
            <a:endParaRPr kumimoji="1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514"/>
              </a:solidFill>
              <a:effectLst/>
              <a:uLnTx/>
              <a:uFillTx/>
              <a:latin typeface="Times New Roman" pitchFamily="18" charset="0"/>
              <a:ea typeface="굴림" pitchFamily="50" charset="-127"/>
              <a:cs typeface="+mn-cs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367278" y="4787467"/>
            <a:ext cx="17315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굴림" pitchFamily="50" charset="-127"/>
                <a:cs typeface="+mn-cs"/>
              </a:rPr>
              <a:t>visible matter density</a:t>
            </a:r>
            <a:endParaRPr kumimoji="1" lang="ko-KR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굴림" pitchFamily="50" charset="-127"/>
              <a:cs typeface="+mn-cs"/>
            </a:endParaRPr>
          </a:p>
        </p:txBody>
      </p:sp>
      <p:sp>
        <p:nvSpPr>
          <p:cNvPr id="34" name="직사각형 33"/>
          <p:cNvSpPr/>
          <p:nvPr/>
        </p:nvSpPr>
        <p:spPr>
          <a:xfrm>
            <a:off x="928662" y="4000504"/>
            <a:ext cx="89639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굴림" pitchFamily="50" charset="-127"/>
                <a:cs typeface="Times New Roman" pitchFamily="18" charset="0"/>
              </a:rPr>
              <a:t>~</a:t>
            </a:r>
            <a:r>
              <a:rPr kumimoji="1" lang="en-US" altLang="ko-KR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굴림" pitchFamily="50" charset="-127"/>
                <a:cs typeface="Times New Roman" pitchFamily="18" charset="0"/>
              </a:rPr>
              <a:t>kpc</a:t>
            </a:r>
            <a:endParaRPr kumimoji="1" lang="ko-KR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굴림" pitchFamily="50" charset="-127"/>
              <a:cs typeface="+mn-cs"/>
            </a:endParaRPr>
          </a:p>
        </p:txBody>
      </p:sp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id="{5F828420-FEB2-4E5A-BC68-5970C3E8F5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0CA5110-A8D9-4888-BF59-FA59D2CB1886}" type="slidenum">
              <a:rPr lang="en-US" altLang="ko-KR" smtClean="0"/>
              <a:pPr>
                <a:defRPr/>
              </a:pPr>
              <a:t>10</a:t>
            </a:fld>
            <a:endParaRPr lang="en-US" altLang="ko-KR"/>
          </a:p>
        </p:txBody>
      </p:sp>
      <p:cxnSp>
        <p:nvCxnSpPr>
          <p:cNvPr id="5" name="직선 화살표 연결선 4">
            <a:extLst>
              <a:ext uri="{FF2B5EF4-FFF2-40B4-BE49-F238E27FC236}">
                <a16:creationId xmlns:a16="http://schemas.microsoft.com/office/drawing/2014/main" id="{0E075018-5A3D-4181-8912-8AF42EA3C861}"/>
              </a:ext>
            </a:extLst>
          </p:cNvPr>
          <p:cNvCxnSpPr>
            <a:cxnSpLocks/>
          </p:cNvCxnSpPr>
          <p:nvPr/>
        </p:nvCxnSpPr>
        <p:spPr bwMode="auto">
          <a:xfrm flipV="1">
            <a:off x="3805905" y="5928809"/>
            <a:ext cx="1990265" cy="37488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11791617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0FCC848C-86A1-4E2A-B6C8-AAB94CE1B4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380" y="-59676"/>
            <a:ext cx="8229600" cy="1143000"/>
          </a:xfrm>
        </p:spPr>
        <p:txBody>
          <a:bodyPr/>
          <a:lstStyle/>
          <a:p>
            <a:r>
              <a:rPr lang="en-US" sz="4000" dirty="0"/>
              <a:t>Features of ULDM</a:t>
            </a:r>
          </a:p>
        </p:txBody>
      </p:sp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id="{B8130CB7-6FCA-49E0-9E4B-B2E8B749445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843AE4B-3FDE-44DA-8AA1-2B60E96AB9B8}" type="slidenum">
              <a:rPr lang="en-US" altLang="ko-KR" smtClean="0"/>
              <a:pPr>
                <a:defRPr/>
              </a:pPr>
              <a:t>11</a:t>
            </a:fld>
            <a:endParaRPr lang="en-US" altLang="ko-KR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7A7A697-8788-45AD-AB05-E56F13A43520}"/>
              </a:ext>
            </a:extLst>
          </p:cNvPr>
          <p:cNvSpPr txBox="1"/>
          <p:nvPr/>
        </p:nvSpPr>
        <p:spPr>
          <a:xfrm>
            <a:off x="353420" y="2396918"/>
            <a:ext cx="8754320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FFFF00"/>
                </a:solidFill>
              </a:rPr>
              <a:t>Typical galaxy size ~ </a:t>
            </a:r>
            <a:r>
              <a:rPr lang="en-US" altLang="ko-KR" i="1" dirty="0" err="1">
                <a:solidFill>
                  <a:srgbClr val="FFFF00"/>
                </a:solidFill>
                <a:latin typeface="Symbol" pitchFamily="18" charset="2"/>
              </a:rPr>
              <a:t>l</a:t>
            </a:r>
            <a:r>
              <a:rPr lang="en-US" altLang="ko-KR" i="1" baseline="-25000" dirty="0" err="1">
                <a:solidFill>
                  <a:srgbClr val="FFFF00"/>
                </a:solidFill>
                <a:latin typeface="굴림" panose="020B0600000101010101" pitchFamily="50" charset="-127"/>
                <a:cs typeface="Times New Roman" pitchFamily="18" charset="0"/>
              </a:rPr>
              <a:t>dB</a:t>
            </a:r>
            <a:r>
              <a:rPr lang="en-US" altLang="ko-KR" sz="1800" i="1" baseline="-25000" dirty="0">
                <a:solidFill>
                  <a:srgbClr val="FFFF00"/>
                </a:solidFill>
                <a:latin typeface="굴림" panose="020B0600000101010101" pitchFamily="50" charset="-127"/>
                <a:cs typeface="Times New Roman" pitchFamily="18" charset="0"/>
              </a:rPr>
              <a:t> </a:t>
            </a:r>
            <a:r>
              <a:rPr lang="en-US" sz="3600" dirty="0">
                <a:solidFill>
                  <a:srgbClr val="FFFF00"/>
                </a:solidFill>
              </a:rPr>
              <a:t>~ kpc</a:t>
            </a:r>
          </a:p>
          <a:p>
            <a:r>
              <a:rPr lang="en-US" sz="3600" dirty="0">
                <a:solidFill>
                  <a:srgbClr val="FFFF00"/>
                </a:solidFill>
              </a:rPr>
              <a:t> </a:t>
            </a:r>
            <a:r>
              <a:rPr lang="en-US" sz="3600" dirty="0">
                <a:solidFill>
                  <a:srgbClr val="FFFF00"/>
                </a:solidFill>
                <a:sym typeface="Wingdings" panose="05000000000000000000" pitchFamily="2" charset="2"/>
              </a:rPr>
              <a:t> min. mass &amp; max mass of galaxies</a:t>
            </a:r>
            <a:endParaRPr lang="en-US" sz="3600" dirty="0">
              <a:solidFill>
                <a:srgbClr val="FFFF00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dirty="0"/>
              <a:t>wave nature </a:t>
            </a:r>
            <a:r>
              <a:rPr lang="en-US" sz="3600" dirty="0">
                <a:sym typeface="Wingdings" panose="05000000000000000000" pitchFamily="2" charset="2"/>
              </a:rPr>
              <a:t> </a:t>
            </a:r>
            <a:r>
              <a:rPr lang="en-US" sz="3600" dirty="0"/>
              <a:t>gravitational cooling, </a:t>
            </a:r>
            <a:r>
              <a:rPr lang="en-US" sz="3600" dirty="0" err="1"/>
              <a:t>interf</a:t>
            </a:r>
            <a:r>
              <a:rPr lang="en-US" sz="3600" dirty="0"/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dirty="0"/>
              <a:t>small dynamical friction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dirty="0" err="1">
                <a:solidFill>
                  <a:srgbClr val="FFFF00"/>
                </a:solidFill>
              </a:rPr>
              <a:t>bg</a:t>
            </a:r>
            <a:r>
              <a:rPr lang="en-US" sz="3600" dirty="0">
                <a:solidFill>
                  <a:srgbClr val="FFFF00"/>
                </a:solidFill>
              </a:rPr>
              <a:t> oscillation with f~ m ~ </a:t>
            </a:r>
            <a:r>
              <a:rPr lang="en-US" sz="3600" dirty="0" err="1">
                <a:solidFill>
                  <a:srgbClr val="FFFF00"/>
                </a:solidFill>
              </a:rPr>
              <a:t>nHz</a:t>
            </a:r>
            <a:endParaRPr lang="en-US" sz="3600" dirty="0">
              <a:solidFill>
                <a:srgbClr val="FFFF00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dirty="0"/>
              <a:t>to explain DM relic density</a:t>
            </a:r>
          </a:p>
          <a:p>
            <a:r>
              <a:rPr lang="en-US" sz="3600" dirty="0"/>
              <a:t>   </a:t>
            </a:r>
            <a:r>
              <a:rPr lang="en-US" sz="3600" dirty="0">
                <a:sym typeface="Wingdings" panose="05000000000000000000" pitchFamily="2" charset="2"/>
              </a:rPr>
              <a:t> </a:t>
            </a:r>
            <a:r>
              <a:rPr lang="en-US" sz="3600" dirty="0"/>
              <a:t>GUT scale field value</a:t>
            </a:r>
          </a:p>
          <a:p>
            <a:r>
              <a:rPr lang="en-US" sz="3600" dirty="0">
                <a:sym typeface="Wingdings" panose="05000000000000000000" pitchFamily="2" charset="2"/>
              </a:rPr>
              <a:t> can explain many mysteries of galaxies</a:t>
            </a:r>
            <a:endParaRPr lang="en-US" sz="3600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D48C0944-F1B8-4E1D-A4E7-2C6BCD1CB7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7868" y="4164222"/>
            <a:ext cx="2054355" cy="1359759"/>
          </a:xfrm>
          <a:prstGeom prst="rect">
            <a:avLst/>
          </a:prstGeom>
          <a:solidFill>
            <a:schemeClr val="tx1"/>
          </a:solidFill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직사각형 5">
                <a:extLst>
                  <a:ext uri="{FF2B5EF4-FFF2-40B4-BE49-F238E27FC236}">
                    <a16:creationId xmlns:a16="http://schemas.microsoft.com/office/drawing/2014/main" id="{759C4554-319F-4A5E-AC68-19DFCE71773C}"/>
                  </a:ext>
                </a:extLst>
              </p:cNvPr>
              <p:cNvSpPr/>
              <p:nvPr/>
            </p:nvSpPr>
            <p:spPr>
              <a:xfrm>
                <a:off x="971500" y="977535"/>
                <a:ext cx="6966650" cy="9823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>
                          <a:latin typeface="Cambria Math" panose="02040503050406030204" pitchFamily="18" charset="0"/>
                        </a:rPr>
                        <m:t>ϕ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</m:rad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𝑖𝑚𝑡</m:t>
                              </m:r>
                            </m:sup>
                          </m:sSup>
                          <m:r>
                            <m:rPr>
                              <m:sty m:val="p"/>
                            </m:rPr>
                            <a:rPr lang="en-US" i="0">
                              <a:latin typeface="Cambria Math" panose="02040503050406030204" pitchFamily="18" charset="0"/>
                            </a:rPr>
                            <m:t>ψ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𝑖𝑚𝑡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i="0">
                                  <a:latin typeface="Cambria Math" panose="02040503050406030204" pitchFamily="18" charset="0"/>
                                </a:rPr>
                                <m:t>ψ</m:t>
                              </m:r>
                            </m:e>
                            <m:sup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직사각형 5">
                <a:extLst>
                  <a:ext uri="{FF2B5EF4-FFF2-40B4-BE49-F238E27FC236}">
                    <a16:creationId xmlns:a16="http://schemas.microsoft.com/office/drawing/2014/main" id="{759C4554-319F-4A5E-AC68-19DFCE71773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1500" y="977535"/>
                <a:ext cx="6966650" cy="98232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1BFDA42A-5A1C-42A0-8706-A5E13872C0D3}"/>
              </a:ext>
            </a:extLst>
          </p:cNvPr>
          <p:cNvSpPr txBox="1"/>
          <p:nvPr/>
        </p:nvSpPr>
        <p:spPr>
          <a:xfrm>
            <a:off x="3347830" y="1599953"/>
            <a:ext cx="276550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C000"/>
                </a:solidFill>
              </a:rPr>
              <a:t>fast (</a:t>
            </a:r>
            <a:r>
              <a:rPr lang="en-US" sz="2000" dirty="0" err="1">
                <a:solidFill>
                  <a:srgbClr val="FFC000"/>
                </a:solidFill>
              </a:rPr>
              <a:t>bg</a:t>
            </a:r>
            <a:r>
              <a:rPr lang="en-US" sz="2000" dirty="0">
                <a:solidFill>
                  <a:srgbClr val="FFC000"/>
                </a:solidFill>
              </a:rPr>
              <a:t>),    slow (galaxy)</a:t>
            </a:r>
          </a:p>
          <a:p>
            <a:r>
              <a:rPr lang="en-US" sz="2000" dirty="0">
                <a:solidFill>
                  <a:srgbClr val="FFC000"/>
                </a:solidFill>
              </a:rPr>
              <a:t>  </a:t>
            </a:r>
            <a:r>
              <a:rPr lang="en-US" sz="2000" dirty="0" err="1">
                <a:solidFill>
                  <a:srgbClr val="FFC000"/>
                </a:solidFill>
              </a:rPr>
              <a:t>T~yr</a:t>
            </a:r>
            <a:r>
              <a:rPr lang="en-US" sz="2000" dirty="0">
                <a:solidFill>
                  <a:srgbClr val="FFC000"/>
                </a:solidFill>
              </a:rPr>
              <a:t>              T~ </a:t>
            </a:r>
            <a:r>
              <a:rPr lang="en-US" sz="2000" dirty="0" err="1">
                <a:solidFill>
                  <a:srgbClr val="FFC000"/>
                </a:solidFill>
              </a:rPr>
              <a:t>Myr</a:t>
            </a:r>
            <a:endParaRPr lang="en-US" sz="2000" dirty="0">
              <a:solidFill>
                <a:srgbClr val="FFC000"/>
              </a:solidFill>
            </a:endParaRPr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69AFE124-58C1-4A14-8712-FB9E71DD3F50}"/>
              </a:ext>
            </a:extLst>
          </p:cNvPr>
          <p:cNvSpPr/>
          <p:nvPr/>
        </p:nvSpPr>
        <p:spPr>
          <a:xfrm>
            <a:off x="7338272" y="4120467"/>
            <a:ext cx="116083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C000"/>
                </a:solidFill>
              </a:rPr>
              <a:t>T ~ </a:t>
            </a:r>
            <a:r>
              <a:rPr lang="en-US" dirty="0" err="1">
                <a:solidFill>
                  <a:srgbClr val="FFC000"/>
                </a:solidFill>
              </a:rPr>
              <a:t>yr</a:t>
            </a:r>
            <a:r>
              <a:rPr lang="en-US" dirty="0">
                <a:solidFill>
                  <a:srgbClr val="FFC000"/>
                </a:solidFill>
              </a:rPr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36353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4" name="직선 화살표 연결선 43"/>
          <p:cNvCxnSpPr/>
          <p:nvPr/>
        </p:nvCxnSpPr>
        <p:spPr bwMode="auto">
          <a:xfrm>
            <a:off x="1990066" y="2377109"/>
            <a:ext cx="928694" cy="15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arrow" w="med" len="med"/>
            <a:tailEnd type="arrow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제목 1"/>
              <p:cNvSpPr>
                <a:spLocks noGrp="1"/>
              </p:cNvSpPr>
              <p:nvPr>
                <p:ph type="title"/>
              </p:nvPr>
            </p:nvSpPr>
            <p:spPr>
              <a:xfrm>
                <a:off x="360456" y="39746"/>
                <a:ext cx="8229600" cy="1143000"/>
              </a:xfrm>
            </p:spPr>
            <p:txBody>
              <a:bodyPr/>
              <a:lstStyle/>
              <a:p>
                <a:r>
                  <a:rPr lang="en-US" altLang="ko-KR" sz="3200" dirty="0">
                    <a:solidFill>
                      <a:srgbClr val="FFFF00"/>
                    </a:solidFill>
                  </a:rPr>
                  <a:t>How did cosmic  structures form?:</a:t>
                </a:r>
                <a:br>
                  <a:rPr lang="en-US" altLang="ko-KR" sz="3200" dirty="0">
                    <a:solidFill>
                      <a:srgbClr val="FFFF00"/>
                    </a:solidFill>
                  </a:rPr>
                </a:br>
                <a:r>
                  <a:rPr lang="en-US" altLang="ko-KR" sz="3200" dirty="0">
                    <a:solidFill>
                      <a:srgbClr val="FFFF00"/>
                    </a:solidFill>
                  </a:rPr>
                  <a:t>       </a:t>
                </a:r>
                <a:r>
                  <a:rPr lang="en-US" altLang="ko-KR" sz="2400" dirty="0">
                    <a:solidFill>
                      <a:srgbClr val="FFFF00"/>
                    </a:solidFill>
                  </a:rPr>
                  <a:t>Jeans length ~ sound v. </a:t>
                </a:r>
                <a14:m>
                  <m:oMath xmlns:m="http://schemas.openxmlformats.org/officeDocument/2006/math">
                    <m:r>
                      <a:rPr lang="en-US" sz="2400" b="1" i="0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sz="2400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sz="2400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en-US" sz="2400" b="1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)</m:t>
                    </m:r>
                    <m:r>
                      <a:rPr lang="en-US" sz="2400" i="1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ko-KR" sz="2400" dirty="0">
                    <a:solidFill>
                      <a:srgbClr val="FFFF00"/>
                    </a:solidFill>
                  </a:rPr>
                  <a:t>* ff time</a:t>
                </a:r>
                <a:endParaRPr lang="ko-KR" altLang="en-US" sz="3200" dirty="0">
                  <a:solidFill>
                    <a:srgbClr val="FFFF00"/>
                  </a:solidFill>
                </a:endParaRPr>
              </a:p>
            </p:txBody>
          </p:sp>
        </mc:Choice>
        <mc:Fallback xmlns="">
          <p:sp>
            <p:nvSpPr>
              <p:cNvPr id="2" name="제목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360456" y="39746"/>
                <a:ext cx="8229600" cy="1143000"/>
              </a:xfrm>
              <a:blipFill>
                <a:blip r:embed="rId3"/>
                <a:stretch>
                  <a:fillRect t="-4278" b="-106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자유형 14"/>
          <p:cNvSpPr/>
          <p:nvPr/>
        </p:nvSpPr>
        <p:spPr bwMode="auto">
          <a:xfrm>
            <a:off x="1694929" y="3494449"/>
            <a:ext cx="1571636" cy="287473"/>
          </a:xfrm>
          <a:custGeom>
            <a:avLst/>
            <a:gdLst>
              <a:gd name="connsiteX0" fmla="*/ 0 w 1004047"/>
              <a:gd name="connsiteY0" fmla="*/ 306294 h 306294"/>
              <a:gd name="connsiteX1" fmla="*/ 519952 w 1004047"/>
              <a:gd name="connsiteY1" fmla="*/ 1494 h 306294"/>
              <a:gd name="connsiteX2" fmla="*/ 1004047 w 1004047"/>
              <a:gd name="connsiteY2" fmla="*/ 297330 h 306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04047" h="306294">
                <a:moveTo>
                  <a:pt x="0" y="306294"/>
                </a:moveTo>
                <a:cubicBezTo>
                  <a:pt x="176305" y="154641"/>
                  <a:pt x="352611" y="2988"/>
                  <a:pt x="519952" y="1494"/>
                </a:cubicBezTo>
                <a:cubicBezTo>
                  <a:pt x="687293" y="0"/>
                  <a:pt x="924859" y="248024"/>
                  <a:pt x="1004047" y="297330"/>
                </a:cubicBezTo>
              </a:path>
            </a:pathLst>
          </a:cu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</a:endParaRPr>
          </a:p>
        </p:txBody>
      </p:sp>
      <p:cxnSp>
        <p:nvCxnSpPr>
          <p:cNvPr id="16" name="직선 연결선 15"/>
          <p:cNvCxnSpPr/>
          <p:nvPr/>
        </p:nvCxnSpPr>
        <p:spPr bwMode="auto">
          <a:xfrm>
            <a:off x="3266564" y="3780201"/>
            <a:ext cx="262464" cy="11445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" name="직선 연결선 16"/>
          <p:cNvCxnSpPr>
            <a:endCxn id="15" idx="0"/>
          </p:cNvCxnSpPr>
          <p:nvPr/>
        </p:nvCxnSpPr>
        <p:spPr bwMode="auto">
          <a:xfrm flipV="1">
            <a:off x="1427372" y="3781922"/>
            <a:ext cx="267557" cy="19347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" name="직선 화살표 연결선 17"/>
          <p:cNvCxnSpPr/>
          <p:nvPr/>
        </p:nvCxnSpPr>
        <p:spPr bwMode="auto">
          <a:xfrm>
            <a:off x="1409970" y="4636663"/>
            <a:ext cx="2357454" cy="15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9" name="직선 화살표 연결선 18"/>
          <p:cNvCxnSpPr/>
          <p:nvPr/>
        </p:nvCxnSpPr>
        <p:spPr bwMode="auto">
          <a:xfrm rot="5400000" flipH="1" flipV="1">
            <a:off x="624152" y="3850845"/>
            <a:ext cx="1571636" cy="15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1" name="자유형 20"/>
          <p:cNvSpPr/>
          <p:nvPr/>
        </p:nvSpPr>
        <p:spPr bwMode="auto">
          <a:xfrm>
            <a:off x="2146191" y="1526445"/>
            <a:ext cx="571504" cy="306294"/>
          </a:xfrm>
          <a:custGeom>
            <a:avLst/>
            <a:gdLst>
              <a:gd name="connsiteX0" fmla="*/ 0 w 1004047"/>
              <a:gd name="connsiteY0" fmla="*/ 306294 h 306294"/>
              <a:gd name="connsiteX1" fmla="*/ 519952 w 1004047"/>
              <a:gd name="connsiteY1" fmla="*/ 1494 h 306294"/>
              <a:gd name="connsiteX2" fmla="*/ 1004047 w 1004047"/>
              <a:gd name="connsiteY2" fmla="*/ 297330 h 306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04047" h="306294">
                <a:moveTo>
                  <a:pt x="0" y="306294"/>
                </a:moveTo>
                <a:cubicBezTo>
                  <a:pt x="176305" y="154641"/>
                  <a:pt x="352611" y="2988"/>
                  <a:pt x="519952" y="1494"/>
                </a:cubicBezTo>
                <a:cubicBezTo>
                  <a:pt x="687293" y="0"/>
                  <a:pt x="924859" y="248024"/>
                  <a:pt x="1004047" y="297330"/>
                </a:cubicBezTo>
              </a:path>
            </a:pathLst>
          </a:cu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</a:endParaRPr>
          </a:p>
        </p:txBody>
      </p:sp>
      <p:cxnSp>
        <p:nvCxnSpPr>
          <p:cNvPr id="22" name="직선 연결선 21"/>
          <p:cNvCxnSpPr>
            <a:stCxn id="21" idx="2"/>
          </p:cNvCxnSpPr>
          <p:nvPr/>
        </p:nvCxnSpPr>
        <p:spPr bwMode="auto">
          <a:xfrm>
            <a:off x="2717695" y="1823775"/>
            <a:ext cx="762529" cy="1588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3" name="직선 연결선 22"/>
          <p:cNvCxnSpPr>
            <a:endCxn id="21" idx="0"/>
          </p:cNvCxnSpPr>
          <p:nvPr/>
        </p:nvCxnSpPr>
        <p:spPr bwMode="auto">
          <a:xfrm flipV="1">
            <a:off x="1378568" y="1832739"/>
            <a:ext cx="767623" cy="2246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4" name="직선 화살표 연결선 23"/>
          <p:cNvCxnSpPr/>
          <p:nvPr/>
        </p:nvCxnSpPr>
        <p:spPr bwMode="auto">
          <a:xfrm>
            <a:off x="1361166" y="2670380"/>
            <a:ext cx="2357454" cy="15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5" name="직선 화살표 연결선 24"/>
          <p:cNvCxnSpPr/>
          <p:nvPr/>
        </p:nvCxnSpPr>
        <p:spPr bwMode="auto">
          <a:xfrm rot="5400000" flipH="1" flipV="1">
            <a:off x="575348" y="1884562"/>
            <a:ext cx="1571636" cy="15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7" name="자유형 26"/>
          <p:cNvSpPr/>
          <p:nvPr/>
        </p:nvSpPr>
        <p:spPr bwMode="auto">
          <a:xfrm>
            <a:off x="5981209" y="3137259"/>
            <a:ext cx="428628" cy="733201"/>
          </a:xfrm>
          <a:custGeom>
            <a:avLst/>
            <a:gdLst>
              <a:gd name="connsiteX0" fmla="*/ 0 w 1004047"/>
              <a:gd name="connsiteY0" fmla="*/ 306294 h 306294"/>
              <a:gd name="connsiteX1" fmla="*/ 519952 w 1004047"/>
              <a:gd name="connsiteY1" fmla="*/ 1494 h 306294"/>
              <a:gd name="connsiteX2" fmla="*/ 1004047 w 1004047"/>
              <a:gd name="connsiteY2" fmla="*/ 297330 h 306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04047" h="306294">
                <a:moveTo>
                  <a:pt x="0" y="306294"/>
                </a:moveTo>
                <a:cubicBezTo>
                  <a:pt x="176305" y="154641"/>
                  <a:pt x="352611" y="2988"/>
                  <a:pt x="519952" y="1494"/>
                </a:cubicBezTo>
                <a:cubicBezTo>
                  <a:pt x="687293" y="0"/>
                  <a:pt x="924859" y="248024"/>
                  <a:pt x="1004047" y="297330"/>
                </a:cubicBezTo>
              </a:path>
            </a:pathLst>
          </a:cu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</a:endParaRPr>
          </a:p>
        </p:txBody>
      </p:sp>
      <p:cxnSp>
        <p:nvCxnSpPr>
          <p:cNvPr id="28" name="직선 연결선 27"/>
          <p:cNvCxnSpPr/>
          <p:nvPr/>
        </p:nvCxnSpPr>
        <p:spPr bwMode="auto">
          <a:xfrm>
            <a:off x="6409836" y="3851639"/>
            <a:ext cx="762530" cy="11445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9" name="직선 연결선 28"/>
          <p:cNvCxnSpPr>
            <a:endCxn id="27" idx="0"/>
          </p:cNvCxnSpPr>
          <p:nvPr/>
        </p:nvCxnSpPr>
        <p:spPr bwMode="auto">
          <a:xfrm flipV="1">
            <a:off x="5070710" y="3870460"/>
            <a:ext cx="910499" cy="2246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0" name="직선 화살표 연결선 29"/>
          <p:cNvCxnSpPr/>
          <p:nvPr/>
        </p:nvCxnSpPr>
        <p:spPr bwMode="auto">
          <a:xfrm>
            <a:off x="5053308" y="4708101"/>
            <a:ext cx="2357454" cy="15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1" name="직선 화살표 연결선 30"/>
          <p:cNvCxnSpPr/>
          <p:nvPr/>
        </p:nvCxnSpPr>
        <p:spPr bwMode="auto">
          <a:xfrm rot="5400000" flipH="1" flipV="1">
            <a:off x="4267490" y="3922283"/>
            <a:ext cx="1571636" cy="15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3" name="오른쪽 화살표 32"/>
          <p:cNvSpPr/>
          <p:nvPr/>
        </p:nvSpPr>
        <p:spPr bwMode="auto">
          <a:xfrm>
            <a:off x="4338134" y="3994515"/>
            <a:ext cx="357190" cy="214314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44547" name="Object 9"/>
              <p:cNvSpPr txBox="1"/>
              <p:nvPr/>
            </p:nvSpPr>
            <p:spPr bwMode="auto">
              <a:xfrm>
                <a:off x="112196" y="1223779"/>
                <a:ext cx="1296979" cy="4286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noAutofit/>
              </a:bodyPr>
              <a:lstStyle/>
              <a:p>
                <a:r>
                  <a:rPr lang="en-US" sz="1800" dirty="0">
                    <a:solidFill>
                      <a:schemeClr val="tx1"/>
                    </a:solidFill>
                  </a:rPr>
                  <a:t>1) </a:t>
                </a:r>
                <a14:m>
                  <m:oMath xmlns:m="http://schemas.openxmlformats.org/officeDocument/2006/math">
                    <m:r>
                      <a:rPr lang="en-US" sz="18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𝜆</m:t>
                    </m:r>
                    <m:r>
                      <a:rPr lang="en-US" sz="18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&lt;</m:t>
                    </m:r>
                    <m:sSub>
                      <m:sSubPr>
                        <m:ctrlPr>
                          <a:rPr lang="en-US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n-US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sub>
                    </m:sSub>
                  </m:oMath>
                </a14:m>
                <a:endParaRPr lang="en-US" sz="1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644547" name="Object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2196" y="1223779"/>
                <a:ext cx="1296979" cy="428625"/>
              </a:xfrm>
              <a:prstGeom prst="rect">
                <a:avLst/>
              </a:prstGeom>
              <a:blipFill>
                <a:blip r:embed="rId4"/>
                <a:stretch>
                  <a:fillRect l="-3756" t="-8571" b="-8571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TextBox 34"/>
          <p:cNvSpPr txBox="1"/>
          <p:nvPr/>
        </p:nvSpPr>
        <p:spPr>
          <a:xfrm>
            <a:off x="726389" y="744155"/>
            <a:ext cx="9236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dirty="0"/>
              <a:t>density</a:t>
            </a:r>
            <a:endParaRPr lang="ko-KR" altLang="en-US" sz="2000" dirty="0"/>
          </a:p>
        </p:txBody>
      </p:sp>
      <p:sp>
        <p:nvSpPr>
          <p:cNvPr id="45" name="TextBox 44"/>
          <p:cNvSpPr txBox="1"/>
          <p:nvPr/>
        </p:nvSpPr>
        <p:spPr>
          <a:xfrm>
            <a:off x="6338399" y="3065821"/>
            <a:ext cx="24416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dirty="0"/>
              <a:t>Collapse </a:t>
            </a:r>
            <a:r>
              <a:rPr lang="en-US" altLang="ko-KR" sz="2000" dirty="0">
                <a:sym typeface="Wingdings" panose="05000000000000000000" pitchFamily="2" charset="2"/>
              </a:rPr>
              <a:t></a:t>
            </a:r>
            <a:r>
              <a:rPr lang="en-US" altLang="ko-KR" sz="2000" dirty="0"/>
              <a:t> DM halo</a:t>
            </a:r>
            <a:endParaRPr lang="ko-KR" altLang="en-US" sz="2000" dirty="0"/>
          </a:p>
        </p:txBody>
      </p:sp>
      <p:sp>
        <p:nvSpPr>
          <p:cNvPr id="46" name="TextBox 45"/>
          <p:cNvSpPr txBox="1"/>
          <p:nvPr/>
        </p:nvSpPr>
        <p:spPr>
          <a:xfrm>
            <a:off x="4572000" y="1691799"/>
            <a:ext cx="22589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dirty="0"/>
              <a:t>Oscillate &amp; disperse</a:t>
            </a:r>
            <a:endParaRPr lang="ko-KR" altLang="en-US" sz="2000" dirty="0"/>
          </a:p>
        </p:txBody>
      </p:sp>
      <p:sp>
        <p:nvSpPr>
          <p:cNvPr id="47" name="TextBox 46"/>
          <p:cNvSpPr txBox="1"/>
          <p:nvPr/>
        </p:nvSpPr>
        <p:spPr>
          <a:xfrm>
            <a:off x="2003315" y="1099538"/>
            <a:ext cx="11913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/>
              <a:t>perturbation</a:t>
            </a:r>
            <a:endParaRPr lang="ko-KR" altLang="en-US" dirty="0"/>
          </a:p>
        </p:txBody>
      </p:sp>
      <p:sp>
        <p:nvSpPr>
          <p:cNvPr id="38" name="TextBox 37"/>
          <p:cNvSpPr txBox="1"/>
          <p:nvPr/>
        </p:nvSpPr>
        <p:spPr>
          <a:xfrm>
            <a:off x="1980681" y="3065821"/>
            <a:ext cx="11913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/>
              <a:t>perturbation</a:t>
            </a:r>
            <a:endParaRPr lang="ko-KR" altLang="en-US" dirty="0"/>
          </a:p>
        </p:txBody>
      </p:sp>
      <p:cxnSp>
        <p:nvCxnSpPr>
          <p:cNvPr id="43" name="직선 화살표 연결선 42"/>
          <p:cNvCxnSpPr/>
          <p:nvPr/>
        </p:nvCxnSpPr>
        <p:spPr bwMode="auto">
          <a:xfrm>
            <a:off x="2146191" y="1885356"/>
            <a:ext cx="571504" cy="15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arrow" w="med" len="med"/>
            <a:tailEnd type="arrow"/>
          </a:ln>
          <a:effectLst/>
        </p:spPr>
      </p:cxnSp>
      <p:sp>
        <p:nvSpPr>
          <p:cNvPr id="49" name="자유형 14">
            <a:extLst>
              <a:ext uri="{FF2B5EF4-FFF2-40B4-BE49-F238E27FC236}">
                <a16:creationId xmlns:a16="http://schemas.microsoft.com/office/drawing/2014/main" id="{FD594D0B-B5BC-470E-9884-CB1209BC038A}"/>
              </a:ext>
            </a:extLst>
          </p:cNvPr>
          <p:cNvSpPr/>
          <p:nvPr/>
        </p:nvSpPr>
        <p:spPr bwMode="auto">
          <a:xfrm>
            <a:off x="5432992" y="4049713"/>
            <a:ext cx="1571636" cy="287473"/>
          </a:xfrm>
          <a:custGeom>
            <a:avLst/>
            <a:gdLst>
              <a:gd name="connsiteX0" fmla="*/ 0 w 1004047"/>
              <a:gd name="connsiteY0" fmla="*/ 306294 h 306294"/>
              <a:gd name="connsiteX1" fmla="*/ 519952 w 1004047"/>
              <a:gd name="connsiteY1" fmla="*/ 1494 h 306294"/>
              <a:gd name="connsiteX2" fmla="*/ 1004047 w 1004047"/>
              <a:gd name="connsiteY2" fmla="*/ 297330 h 306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04047" h="306294">
                <a:moveTo>
                  <a:pt x="0" y="306294"/>
                </a:moveTo>
                <a:cubicBezTo>
                  <a:pt x="176305" y="154641"/>
                  <a:pt x="352611" y="2988"/>
                  <a:pt x="519952" y="1494"/>
                </a:cubicBezTo>
                <a:cubicBezTo>
                  <a:pt x="687293" y="0"/>
                  <a:pt x="924859" y="248024"/>
                  <a:pt x="1004047" y="297330"/>
                </a:cubicBezTo>
              </a:path>
            </a:pathLst>
          </a:custGeom>
          <a:noFill/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</a:endParaRPr>
          </a:p>
        </p:txBody>
      </p:sp>
      <p:cxnSp>
        <p:nvCxnSpPr>
          <p:cNvPr id="50" name="직선 연결선 49">
            <a:extLst>
              <a:ext uri="{FF2B5EF4-FFF2-40B4-BE49-F238E27FC236}">
                <a16:creationId xmlns:a16="http://schemas.microsoft.com/office/drawing/2014/main" id="{5FA8B001-74A5-47D0-82F2-27A68CAB8EB9}"/>
              </a:ext>
            </a:extLst>
          </p:cNvPr>
          <p:cNvCxnSpPr/>
          <p:nvPr/>
        </p:nvCxnSpPr>
        <p:spPr bwMode="auto">
          <a:xfrm>
            <a:off x="7004627" y="4335465"/>
            <a:ext cx="262464" cy="11445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1" name="직선 연결선 50">
            <a:extLst>
              <a:ext uri="{FF2B5EF4-FFF2-40B4-BE49-F238E27FC236}">
                <a16:creationId xmlns:a16="http://schemas.microsoft.com/office/drawing/2014/main" id="{32DD0885-7E20-4AA3-88DE-261D5955EC52}"/>
              </a:ext>
            </a:extLst>
          </p:cNvPr>
          <p:cNvCxnSpPr>
            <a:endCxn id="49" idx="0"/>
          </p:cNvCxnSpPr>
          <p:nvPr/>
        </p:nvCxnSpPr>
        <p:spPr bwMode="auto">
          <a:xfrm flipV="1">
            <a:off x="5165435" y="4337186"/>
            <a:ext cx="267557" cy="19347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2" name="자유형 14">
            <a:extLst>
              <a:ext uri="{FF2B5EF4-FFF2-40B4-BE49-F238E27FC236}">
                <a16:creationId xmlns:a16="http://schemas.microsoft.com/office/drawing/2014/main" id="{6F4E4C51-7426-435A-8D7C-6817072437E9}"/>
              </a:ext>
            </a:extLst>
          </p:cNvPr>
          <p:cNvSpPr/>
          <p:nvPr/>
        </p:nvSpPr>
        <p:spPr bwMode="auto">
          <a:xfrm>
            <a:off x="1719609" y="3961919"/>
            <a:ext cx="1571636" cy="287473"/>
          </a:xfrm>
          <a:custGeom>
            <a:avLst/>
            <a:gdLst>
              <a:gd name="connsiteX0" fmla="*/ 0 w 1004047"/>
              <a:gd name="connsiteY0" fmla="*/ 306294 h 306294"/>
              <a:gd name="connsiteX1" fmla="*/ 519952 w 1004047"/>
              <a:gd name="connsiteY1" fmla="*/ 1494 h 306294"/>
              <a:gd name="connsiteX2" fmla="*/ 1004047 w 1004047"/>
              <a:gd name="connsiteY2" fmla="*/ 297330 h 306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04047" h="306294">
                <a:moveTo>
                  <a:pt x="0" y="306294"/>
                </a:moveTo>
                <a:cubicBezTo>
                  <a:pt x="176305" y="154641"/>
                  <a:pt x="352611" y="2988"/>
                  <a:pt x="519952" y="1494"/>
                </a:cubicBezTo>
                <a:cubicBezTo>
                  <a:pt x="687293" y="0"/>
                  <a:pt x="924859" y="248024"/>
                  <a:pt x="1004047" y="297330"/>
                </a:cubicBezTo>
              </a:path>
            </a:pathLst>
          </a:custGeom>
          <a:noFill/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</a:endParaRPr>
          </a:p>
        </p:txBody>
      </p:sp>
      <p:cxnSp>
        <p:nvCxnSpPr>
          <p:cNvPr id="53" name="직선 연결선 52">
            <a:extLst>
              <a:ext uri="{FF2B5EF4-FFF2-40B4-BE49-F238E27FC236}">
                <a16:creationId xmlns:a16="http://schemas.microsoft.com/office/drawing/2014/main" id="{8BF01294-3DFB-4DF4-A25B-016B99D64A0F}"/>
              </a:ext>
            </a:extLst>
          </p:cNvPr>
          <p:cNvCxnSpPr/>
          <p:nvPr/>
        </p:nvCxnSpPr>
        <p:spPr bwMode="auto">
          <a:xfrm>
            <a:off x="3291244" y="4247671"/>
            <a:ext cx="262464" cy="11445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4" name="직선 연결선 53">
            <a:extLst>
              <a:ext uri="{FF2B5EF4-FFF2-40B4-BE49-F238E27FC236}">
                <a16:creationId xmlns:a16="http://schemas.microsoft.com/office/drawing/2014/main" id="{4D477B21-7886-4275-9BC8-FBB2C8D570F9}"/>
              </a:ext>
            </a:extLst>
          </p:cNvPr>
          <p:cNvCxnSpPr>
            <a:endCxn id="52" idx="0"/>
          </p:cNvCxnSpPr>
          <p:nvPr/>
        </p:nvCxnSpPr>
        <p:spPr bwMode="auto">
          <a:xfrm flipV="1">
            <a:off x="1452052" y="4249392"/>
            <a:ext cx="267557" cy="19347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0" name="자유형 26">
            <a:extLst>
              <a:ext uri="{FF2B5EF4-FFF2-40B4-BE49-F238E27FC236}">
                <a16:creationId xmlns:a16="http://schemas.microsoft.com/office/drawing/2014/main" id="{F5EC180D-6F04-493B-AD64-804EAA7A9547}"/>
              </a:ext>
            </a:extLst>
          </p:cNvPr>
          <p:cNvSpPr/>
          <p:nvPr/>
        </p:nvSpPr>
        <p:spPr bwMode="auto">
          <a:xfrm>
            <a:off x="5975825" y="4916391"/>
            <a:ext cx="494048" cy="1300968"/>
          </a:xfrm>
          <a:custGeom>
            <a:avLst/>
            <a:gdLst>
              <a:gd name="connsiteX0" fmla="*/ 0 w 1004047"/>
              <a:gd name="connsiteY0" fmla="*/ 306294 h 306294"/>
              <a:gd name="connsiteX1" fmla="*/ 519952 w 1004047"/>
              <a:gd name="connsiteY1" fmla="*/ 1494 h 306294"/>
              <a:gd name="connsiteX2" fmla="*/ 1004047 w 1004047"/>
              <a:gd name="connsiteY2" fmla="*/ 297330 h 306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04047" h="306294">
                <a:moveTo>
                  <a:pt x="0" y="306294"/>
                </a:moveTo>
                <a:cubicBezTo>
                  <a:pt x="176305" y="154641"/>
                  <a:pt x="352611" y="2988"/>
                  <a:pt x="519952" y="1494"/>
                </a:cubicBezTo>
                <a:cubicBezTo>
                  <a:pt x="687293" y="0"/>
                  <a:pt x="924859" y="248024"/>
                  <a:pt x="1004047" y="297330"/>
                </a:cubicBezTo>
              </a:path>
            </a:pathLst>
          </a:cu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</a:endParaRPr>
          </a:p>
        </p:txBody>
      </p:sp>
      <p:cxnSp>
        <p:nvCxnSpPr>
          <p:cNvPr id="61" name="직선 연결선 60">
            <a:extLst>
              <a:ext uri="{FF2B5EF4-FFF2-40B4-BE49-F238E27FC236}">
                <a16:creationId xmlns:a16="http://schemas.microsoft.com/office/drawing/2014/main" id="{D5644F9C-4F5B-451C-9D27-85B6D7E7B7B2}"/>
              </a:ext>
            </a:extLst>
          </p:cNvPr>
          <p:cNvCxnSpPr/>
          <p:nvPr/>
        </p:nvCxnSpPr>
        <p:spPr bwMode="auto">
          <a:xfrm>
            <a:off x="6469873" y="6186882"/>
            <a:ext cx="762530" cy="11445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2" name="직선 연결선 61">
            <a:extLst>
              <a:ext uri="{FF2B5EF4-FFF2-40B4-BE49-F238E27FC236}">
                <a16:creationId xmlns:a16="http://schemas.microsoft.com/office/drawing/2014/main" id="{02177F84-5C15-4232-A783-09756820C3F8}"/>
              </a:ext>
            </a:extLst>
          </p:cNvPr>
          <p:cNvCxnSpPr>
            <a:cxnSpLocks/>
            <a:endCxn id="60" idx="0"/>
          </p:cNvCxnSpPr>
          <p:nvPr/>
        </p:nvCxnSpPr>
        <p:spPr bwMode="auto">
          <a:xfrm flipV="1">
            <a:off x="5065326" y="6217359"/>
            <a:ext cx="910499" cy="1428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3" name="직선 화살표 연결선 62">
            <a:extLst>
              <a:ext uri="{FF2B5EF4-FFF2-40B4-BE49-F238E27FC236}">
                <a16:creationId xmlns:a16="http://schemas.microsoft.com/office/drawing/2014/main" id="{4A94396C-9F99-49BF-BB2B-CB307C21880C}"/>
              </a:ext>
            </a:extLst>
          </p:cNvPr>
          <p:cNvCxnSpPr/>
          <p:nvPr/>
        </p:nvCxnSpPr>
        <p:spPr bwMode="auto">
          <a:xfrm>
            <a:off x="5001655" y="6660490"/>
            <a:ext cx="2357454" cy="15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64" name="직선 화살표 연결선 63">
            <a:extLst>
              <a:ext uri="{FF2B5EF4-FFF2-40B4-BE49-F238E27FC236}">
                <a16:creationId xmlns:a16="http://schemas.microsoft.com/office/drawing/2014/main" id="{70F05171-1678-4F82-9003-6E62D1F37120}"/>
              </a:ext>
            </a:extLst>
          </p:cNvPr>
          <p:cNvCxnSpPr/>
          <p:nvPr/>
        </p:nvCxnSpPr>
        <p:spPr bwMode="auto">
          <a:xfrm rot="5400000" flipH="1" flipV="1">
            <a:off x="4215837" y="5874672"/>
            <a:ext cx="1571636" cy="15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65" name="오른쪽 화살표 32">
            <a:extLst>
              <a:ext uri="{FF2B5EF4-FFF2-40B4-BE49-F238E27FC236}">
                <a16:creationId xmlns:a16="http://schemas.microsoft.com/office/drawing/2014/main" id="{40586481-81ED-4CE1-B517-51A01723F1E1}"/>
              </a:ext>
            </a:extLst>
          </p:cNvPr>
          <p:cNvSpPr/>
          <p:nvPr/>
        </p:nvSpPr>
        <p:spPr bwMode="auto">
          <a:xfrm rot="5400000">
            <a:off x="5499403" y="4864615"/>
            <a:ext cx="357190" cy="214314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7589FB24-2F15-401C-9B79-76F412BC8AC8}"/>
              </a:ext>
            </a:extLst>
          </p:cNvPr>
          <p:cNvSpPr txBox="1"/>
          <p:nvPr/>
        </p:nvSpPr>
        <p:spPr>
          <a:xfrm>
            <a:off x="6529371" y="5356514"/>
            <a:ext cx="9685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dirty="0"/>
              <a:t>Growth</a:t>
            </a:r>
            <a:endParaRPr lang="ko-KR" altLang="en-US" sz="2000" dirty="0"/>
          </a:p>
        </p:txBody>
      </p:sp>
      <p:sp>
        <p:nvSpPr>
          <p:cNvPr id="68" name="자유형 14">
            <a:extLst>
              <a:ext uri="{FF2B5EF4-FFF2-40B4-BE49-F238E27FC236}">
                <a16:creationId xmlns:a16="http://schemas.microsoft.com/office/drawing/2014/main" id="{331CD9E5-071A-4EF9-807D-2AE04B88E772}"/>
              </a:ext>
            </a:extLst>
          </p:cNvPr>
          <p:cNvSpPr/>
          <p:nvPr/>
        </p:nvSpPr>
        <p:spPr bwMode="auto">
          <a:xfrm>
            <a:off x="5934732" y="5633827"/>
            <a:ext cx="552010" cy="773662"/>
          </a:xfrm>
          <a:custGeom>
            <a:avLst/>
            <a:gdLst>
              <a:gd name="connsiteX0" fmla="*/ 0 w 1004047"/>
              <a:gd name="connsiteY0" fmla="*/ 306294 h 306294"/>
              <a:gd name="connsiteX1" fmla="*/ 519952 w 1004047"/>
              <a:gd name="connsiteY1" fmla="*/ 1494 h 306294"/>
              <a:gd name="connsiteX2" fmla="*/ 1004047 w 1004047"/>
              <a:gd name="connsiteY2" fmla="*/ 297330 h 306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04047" h="306294">
                <a:moveTo>
                  <a:pt x="0" y="306294"/>
                </a:moveTo>
                <a:cubicBezTo>
                  <a:pt x="176305" y="154641"/>
                  <a:pt x="352611" y="2988"/>
                  <a:pt x="519952" y="1494"/>
                </a:cubicBezTo>
                <a:cubicBezTo>
                  <a:pt x="687293" y="0"/>
                  <a:pt x="924859" y="248024"/>
                  <a:pt x="1004047" y="297330"/>
                </a:cubicBezTo>
              </a:path>
            </a:pathLst>
          </a:custGeom>
          <a:noFill/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</a:endParaRPr>
          </a:p>
        </p:txBody>
      </p:sp>
      <p:cxnSp>
        <p:nvCxnSpPr>
          <p:cNvPr id="69" name="직선 연결선 68">
            <a:extLst>
              <a:ext uri="{FF2B5EF4-FFF2-40B4-BE49-F238E27FC236}">
                <a16:creationId xmlns:a16="http://schemas.microsoft.com/office/drawing/2014/main" id="{FCC2D2A3-1243-4DBA-A36F-BAA70205752A}"/>
              </a:ext>
            </a:extLst>
          </p:cNvPr>
          <p:cNvCxnSpPr>
            <a:cxnSpLocks/>
          </p:cNvCxnSpPr>
          <p:nvPr/>
        </p:nvCxnSpPr>
        <p:spPr bwMode="auto">
          <a:xfrm>
            <a:off x="6473049" y="6365457"/>
            <a:ext cx="643729" cy="7068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0" name="직선 연결선 69">
            <a:extLst>
              <a:ext uri="{FF2B5EF4-FFF2-40B4-BE49-F238E27FC236}">
                <a16:creationId xmlns:a16="http://schemas.microsoft.com/office/drawing/2014/main" id="{3331A296-6AE0-4CDD-9634-0F20A3191D5B}"/>
              </a:ext>
            </a:extLst>
          </p:cNvPr>
          <p:cNvCxnSpPr>
            <a:cxnSpLocks/>
            <a:endCxn id="68" idx="0"/>
          </p:cNvCxnSpPr>
          <p:nvPr/>
        </p:nvCxnSpPr>
        <p:spPr bwMode="auto">
          <a:xfrm flipV="1">
            <a:off x="5064075" y="6407489"/>
            <a:ext cx="870657" cy="19348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74ADC916-235F-497E-85FD-E8BBA9EABCDB}"/>
              </a:ext>
            </a:extLst>
          </p:cNvPr>
          <p:cNvSpPr txBox="1"/>
          <p:nvPr/>
        </p:nvSpPr>
        <p:spPr>
          <a:xfrm>
            <a:off x="7293326" y="4039716"/>
            <a:ext cx="10903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Baryon</a:t>
            </a:r>
          </a:p>
        </p:txBody>
      </p:sp>
      <p:sp>
        <p:nvSpPr>
          <p:cNvPr id="57" name="직사각형 56">
            <a:extLst>
              <a:ext uri="{FF2B5EF4-FFF2-40B4-BE49-F238E27FC236}">
                <a16:creationId xmlns:a16="http://schemas.microsoft.com/office/drawing/2014/main" id="{1119EF3E-B957-4C14-AB88-2FF038B9FA24}"/>
              </a:ext>
            </a:extLst>
          </p:cNvPr>
          <p:cNvSpPr/>
          <p:nvPr/>
        </p:nvSpPr>
        <p:spPr>
          <a:xfrm>
            <a:off x="2666629" y="1326112"/>
            <a:ext cx="119776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Times New Roman"/>
                <a:cs typeface="Times New Roman"/>
              </a:rPr>
              <a:t>δ ~10</a:t>
            </a:r>
            <a:r>
              <a:rPr lang="en-US" baseline="30000" dirty="0">
                <a:latin typeface="Times New Roman"/>
                <a:cs typeface="Times New Roman"/>
              </a:rPr>
              <a:t>-5</a:t>
            </a:r>
            <a:endParaRPr lang="en-US" baseline="30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8" name="Object 9">
                <a:extLst>
                  <a:ext uri="{FF2B5EF4-FFF2-40B4-BE49-F238E27FC236}">
                    <a16:creationId xmlns:a16="http://schemas.microsoft.com/office/drawing/2014/main" id="{D8C8C288-7AA3-48A8-906E-CC18690550B1}"/>
                  </a:ext>
                </a:extLst>
              </p:cNvPr>
              <p:cNvSpPr txBox="1"/>
              <p:nvPr/>
            </p:nvSpPr>
            <p:spPr bwMode="auto">
              <a:xfrm>
                <a:off x="120912" y="3075234"/>
                <a:ext cx="1239460" cy="4286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noAutofit/>
              </a:bodyPr>
              <a:lstStyle/>
              <a:p>
                <a:r>
                  <a:rPr lang="en-US" sz="1800" dirty="0">
                    <a:solidFill>
                      <a:schemeClr val="tx1"/>
                    </a:solidFill>
                  </a:rPr>
                  <a:t>2) </a:t>
                </a:r>
                <a14:m>
                  <m:oMath xmlns:m="http://schemas.openxmlformats.org/officeDocument/2006/math">
                    <m:r>
                      <a:rPr lang="en-US" sz="18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𝜆</m:t>
                    </m:r>
                    <m:r>
                      <a:rPr lang="en-US" sz="1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&gt;</m:t>
                    </m:r>
                    <m:sSub>
                      <m:sSubPr>
                        <m:ctrlPr>
                          <a:rPr lang="en-US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n-US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sub>
                    </m:sSub>
                  </m:oMath>
                </a14:m>
                <a:endParaRPr lang="en-US" sz="1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8" name="Object 9">
                <a:extLst>
                  <a:ext uri="{FF2B5EF4-FFF2-40B4-BE49-F238E27FC236}">
                    <a16:creationId xmlns:a16="http://schemas.microsoft.com/office/drawing/2014/main" id="{D8C8C288-7AA3-48A8-906E-CC18690550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0912" y="3075234"/>
                <a:ext cx="1239460" cy="428625"/>
              </a:xfrm>
              <a:prstGeom prst="rect">
                <a:avLst/>
              </a:prstGeom>
              <a:blipFill>
                <a:blip r:embed="rId5"/>
                <a:stretch>
                  <a:fillRect l="-4433" t="-7042" b="-704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9" name="Object 9">
                <a:extLst>
                  <a:ext uri="{FF2B5EF4-FFF2-40B4-BE49-F238E27FC236}">
                    <a16:creationId xmlns:a16="http://schemas.microsoft.com/office/drawing/2014/main" id="{FB6BE88D-F093-4E07-A4F2-2DB4AB1F653D}"/>
                  </a:ext>
                </a:extLst>
              </p:cNvPr>
              <p:cNvSpPr txBox="1"/>
              <p:nvPr/>
            </p:nvSpPr>
            <p:spPr bwMode="auto">
              <a:xfrm>
                <a:off x="2241051" y="1649012"/>
                <a:ext cx="722313" cy="4286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normAutofit fontScale="77500" lnSpcReduction="20000"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𝜆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9" name="Object 9">
                <a:extLst>
                  <a:ext uri="{FF2B5EF4-FFF2-40B4-BE49-F238E27FC236}">
                    <a16:creationId xmlns:a16="http://schemas.microsoft.com/office/drawing/2014/main" id="{FB6BE88D-F093-4E07-A4F2-2DB4AB1F65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241051" y="1649012"/>
                <a:ext cx="722313" cy="428625"/>
              </a:xfrm>
              <a:prstGeom prst="rect">
                <a:avLst/>
              </a:prstGeom>
              <a:blipFill>
                <a:blip r:embed="rId6"/>
                <a:stretch>
                  <a:fillRect l="-169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7" name="Object 9">
                <a:extLst>
                  <a:ext uri="{FF2B5EF4-FFF2-40B4-BE49-F238E27FC236}">
                    <a16:creationId xmlns:a16="http://schemas.microsoft.com/office/drawing/2014/main" id="{D4C5DC5D-9038-4DE5-85EC-BF336DC218B0}"/>
                  </a:ext>
                </a:extLst>
              </p:cNvPr>
              <p:cNvSpPr txBox="1"/>
              <p:nvPr/>
            </p:nvSpPr>
            <p:spPr bwMode="auto">
              <a:xfrm>
                <a:off x="2247495" y="2151756"/>
                <a:ext cx="722313" cy="4286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normAutofit fontScale="70000" lnSpcReduction="20000"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7" name="Object 9">
                <a:extLst>
                  <a:ext uri="{FF2B5EF4-FFF2-40B4-BE49-F238E27FC236}">
                    <a16:creationId xmlns:a16="http://schemas.microsoft.com/office/drawing/2014/main" id="{D4C5DC5D-9038-4DE5-85EC-BF336DC218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247495" y="2151756"/>
                <a:ext cx="722313" cy="428625"/>
              </a:xfrm>
              <a:prstGeom prst="rect">
                <a:avLst/>
              </a:prstGeom>
              <a:blipFill>
                <a:blip r:embed="rId10"/>
                <a:stretch>
                  <a:fillRect b="-8571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95EF7619-812A-4913-9395-09273B934FF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843AE4B-3FDE-44DA-8AA1-2B60E96AB9B8}" type="slidenum">
              <a:rPr lang="en-US" altLang="ko-KR" smtClean="0"/>
              <a:pPr>
                <a:defRPr/>
              </a:pPr>
              <a:t>12</a:t>
            </a:fld>
            <a:endParaRPr lang="en-US" altLang="ko-KR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4DD6478-A014-4057-A746-BD7839F69B62}"/>
              </a:ext>
            </a:extLst>
          </p:cNvPr>
          <p:cNvSpPr txBox="1"/>
          <p:nvPr/>
        </p:nvSpPr>
        <p:spPr>
          <a:xfrm>
            <a:off x="2965054" y="2168244"/>
            <a:ext cx="14430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Jeans length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직사각형 12">
                <a:extLst>
                  <a:ext uri="{FF2B5EF4-FFF2-40B4-BE49-F238E27FC236}">
                    <a16:creationId xmlns:a16="http://schemas.microsoft.com/office/drawing/2014/main" id="{6165D9BF-48C9-4A56-A649-51EDB194B7A6}"/>
                  </a:ext>
                </a:extLst>
              </p:cNvPr>
              <p:cNvSpPr/>
              <p:nvPr/>
            </p:nvSpPr>
            <p:spPr>
              <a:xfrm>
                <a:off x="250309" y="4961496"/>
                <a:ext cx="4217372" cy="5260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  <m:sup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−</m:t>
                          </m:r>
                          <m:sSubSup>
                            <m:sSub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  <m:sup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sSubSup>
                            <m:sSub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m:rPr>
                                  <m:sty m:val="p"/>
                                </m:rPr>
                                <a:rPr lang="en-US" i="0">
                                  <a:latin typeface="Cambria Math" panose="02040503050406030204" pitchFamily="18" charset="0"/>
                                </a:rPr>
                                <m:t>∇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sub>
                            <m:sup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𝛿𝜌</m:t>
                      </m:r>
                      <m:r>
                        <a:rPr lang="en-US" i="0">
                          <a:latin typeface="Cambria Math" panose="02040503050406030204" pitchFamily="18" charset="0"/>
                        </a:rPr>
                        <m:t>=4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𝜋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𝐺</m:t>
                      </m:r>
                      <m:acc>
                        <m:accPr>
                          <m:chr m:val="̅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𝜌</m:t>
                          </m:r>
                        </m:e>
                      </m:acc>
                      <m:r>
                        <a:rPr lang="en-US" i="1">
                          <a:latin typeface="Cambria Math" panose="02040503050406030204" pitchFamily="18" charset="0"/>
                        </a:rPr>
                        <m:t>𝛿𝜌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3" name="직사각형 12">
                <a:extLst>
                  <a:ext uri="{FF2B5EF4-FFF2-40B4-BE49-F238E27FC236}">
                    <a16:creationId xmlns:a16="http://schemas.microsoft.com/office/drawing/2014/main" id="{6165D9BF-48C9-4A56-A649-51EDB194B7A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0309" y="4961496"/>
                <a:ext cx="4217372" cy="526041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27F918E-4453-4F4D-B021-9399AC172F05}"/>
                  </a:ext>
                </a:extLst>
              </p:cNvPr>
              <p:cNvSpPr txBox="1"/>
              <p:nvPr/>
            </p:nvSpPr>
            <p:spPr>
              <a:xfrm>
                <a:off x="617181" y="5743478"/>
                <a:ext cx="3839365" cy="854914"/>
              </a:xfrm>
              <a:prstGeom prst="rect">
                <a:avLst/>
              </a:prstGeom>
              <a:solidFill>
                <a:srgbClr val="92D050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𝐽</m:t>
                          </m:r>
                        </m:sub>
                      </m:sSub>
                      <m:r>
                        <a:rPr lang="en-US" sz="2400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2400" i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  <m:acc>
                                <m:accPr>
                                  <m:chr m:val="̅"/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40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𝜌</m:t>
                                  </m:r>
                                </m:e>
                              </m:acc>
                            </m:e>
                          </m:rad>
                        </m:num>
                        <m:den>
                          <m:sSub>
                            <m:sSubPr>
                              <m:ctrlPr>
                                <a:rPr lang="en-US" sz="240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</m:den>
                      </m:f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dirty="0" smtClean="0">
                          <a:latin typeface="Cambria Math" panose="02040503050406030204" pitchFamily="18" charset="0"/>
                        </a:rPr>
                        <m:t>2</m:t>
                      </m:r>
                      <m:f>
                        <m:fPr>
                          <m:type m:val="lin"/>
                          <m:ctrlPr>
                            <a:rPr lang="en-US" sz="2400" i="1" dirty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 dirty="0">
                              <a:latin typeface="Cambria Math" panose="02040503050406030204" pitchFamily="18" charset="0"/>
                            </a:rPr>
                            <m:t>𝜋</m:t>
                          </m:r>
                        </m:num>
                        <m:den>
                          <m:sSub>
                            <m:sSubPr>
                              <m:ctrlPr>
                                <a:rPr lang="en-US" sz="2400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 dirty="0"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en-US" sz="2400" i="1" dirty="0">
                                  <a:latin typeface="Cambria Math" panose="02040503050406030204" pitchFamily="18" charset="0"/>
                                </a:rPr>
                                <m:t>𝐽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27F918E-4453-4F4D-B021-9399AC172F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7181" y="5743478"/>
                <a:ext cx="3839365" cy="854914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1" name="Object 9">
                <a:extLst>
                  <a:ext uri="{FF2B5EF4-FFF2-40B4-BE49-F238E27FC236}">
                    <a16:creationId xmlns:a16="http://schemas.microsoft.com/office/drawing/2014/main" id="{1BC145F0-7788-4DE9-ABD3-171BBAC059B0}"/>
                  </a:ext>
                </a:extLst>
              </p:cNvPr>
              <p:cNvSpPr txBox="1"/>
              <p:nvPr/>
            </p:nvSpPr>
            <p:spPr bwMode="auto">
              <a:xfrm>
                <a:off x="2286395" y="3471746"/>
                <a:ext cx="722313" cy="4286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normAutofit fontScale="77500" lnSpcReduction="20000"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𝜆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1" name="Object 9">
                <a:extLst>
                  <a:ext uri="{FF2B5EF4-FFF2-40B4-BE49-F238E27FC236}">
                    <a16:creationId xmlns:a16="http://schemas.microsoft.com/office/drawing/2014/main" id="{1BC145F0-7788-4DE9-ABD3-171BBAC059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286395" y="3471746"/>
                <a:ext cx="722313" cy="428625"/>
              </a:xfrm>
              <a:prstGeom prst="rect">
                <a:avLst/>
              </a:prstGeom>
              <a:blipFill>
                <a:blip r:embed="rId13"/>
                <a:stretch>
                  <a:fillRect l="-84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3" name="직선 화살표 연결선 72">
            <a:extLst>
              <a:ext uri="{FF2B5EF4-FFF2-40B4-BE49-F238E27FC236}">
                <a16:creationId xmlns:a16="http://schemas.microsoft.com/office/drawing/2014/main" id="{20E00B7B-C915-4EE0-A342-441575539B5A}"/>
              </a:ext>
            </a:extLst>
          </p:cNvPr>
          <p:cNvCxnSpPr>
            <a:cxnSpLocks/>
          </p:cNvCxnSpPr>
          <p:nvPr/>
        </p:nvCxnSpPr>
        <p:spPr bwMode="auto">
          <a:xfrm>
            <a:off x="1762379" y="3870460"/>
            <a:ext cx="1504185" cy="2321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arrow" w="med" len="med"/>
            <a:tailEnd type="arrow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4" name="직사각형 73">
                <a:extLst>
                  <a:ext uri="{FF2B5EF4-FFF2-40B4-BE49-F238E27FC236}">
                    <a16:creationId xmlns:a16="http://schemas.microsoft.com/office/drawing/2014/main" id="{B36B668E-1BAE-4016-9ED1-82FC7FC3189B}"/>
                  </a:ext>
                </a:extLst>
              </p:cNvPr>
              <p:cNvSpPr/>
              <p:nvPr/>
            </p:nvSpPr>
            <p:spPr>
              <a:xfrm>
                <a:off x="3553708" y="2903627"/>
                <a:ext cx="1391278" cy="523220"/>
              </a:xfrm>
              <a:prstGeom prst="rect">
                <a:avLst/>
              </a:prstGeom>
              <a:solidFill>
                <a:schemeClr val="accent1"/>
              </a:solidFill>
            </p:spPr>
            <p:txBody>
              <a:bodyPr wrap="none">
                <a:spAutoFit/>
              </a:bodyPr>
              <a:lstStyle/>
              <a:p>
                <a:r>
                  <a:rPr lang="en-US" altLang="ko-KR" dirty="0">
                    <a:latin typeface="Times New Roman"/>
                    <a:cs typeface="Times New Roman"/>
                  </a:rPr>
                  <a:t>δ= </a:t>
                </a:r>
                <a:r>
                  <a:rPr lang="en-US" dirty="0" err="1">
                    <a:latin typeface="Times New Roman"/>
                    <a:cs typeface="Times New Roman"/>
                  </a:rPr>
                  <a:t>δρ</a:t>
                </a:r>
                <a:r>
                  <a:rPr lang="en-US" dirty="0">
                    <a:latin typeface="Times New Roman"/>
                    <a:cs typeface="Times New Roman"/>
                  </a:rPr>
                  <a:t>/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</m:acc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74" name="직사각형 73">
                <a:extLst>
                  <a:ext uri="{FF2B5EF4-FFF2-40B4-BE49-F238E27FC236}">
                    <a16:creationId xmlns:a16="http://schemas.microsoft.com/office/drawing/2014/main" id="{B36B668E-1BAE-4016-9ED1-82FC7FC3189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53708" y="2903627"/>
                <a:ext cx="1391278" cy="523220"/>
              </a:xfrm>
              <a:prstGeom prst="rect">
                <a:avLst/>
              </a:prstGeom>
              <a:blipFill>
                <a:blip r:embed="rId14"/>
                <a:stretch>
                  <a:fillRect l="-9211" t="-11628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직사각형 39">
                <a:extLst>
                  <a:ext uri="{FF2B5EF4-FFF2-40B4-BE49-F238E27FC236}">
                    <a16:creationId xmlns:a16="http://schemas.microsoft.com/office/drawing/2014/main" id="{B2AD3051-0A73-4046-9779-4B73663ADF58}"/>
                  </a:ext>
                </a:extLst>
              </p:cNvPr>
              <p:cNvSpPr/>
              <p:nvPr/>
            </p:nvSpPr>
            <p:spPr>
              <a:xfrm>
                <a:off x="844325" y="1554417"/>
                <a:ext cx="480773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</m:acc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40" name="직사각형 39">
                <a:extLst>
                  <a:ext uri="{FF2B5EF4-FFF2-40B4-BE49-F238E27FC236}">
                    <a16:creationId xmlns:a16="http://schemas.microsoft.com/office/drawing/2014/main" id="{B2AD3051-0A73-4046-9779-4B73663ADF5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4325" y="1554417"/>
                <a:ext cx="480773" cy="523220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6" name="직선 화살표 연결선 75">
            <a:extLst>
              <a:ext uri="{FF2B5EF4-FFF2-40B4-BE49-F238E27FC236}">
                <a16:creationId xmlns:a16="http://schemas.microsoft.com/office/drawing/2014/main" id="{0E9EE684-D43D-4FDB-9358-3F11898A700E}"/>
              </a:ext>
            </a:extLst>
          </p:cNvPr>
          <p:cNvCxnSpPr/>
          <p:nvPr/>
        </p:nvCxnSpPr>
        <p:spPr bwMode="auto">
          <a:xfrm>
            <a:off x="2067719" y="3972959"/>
            <a:ext cx="928694" cy="15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arrow" w="med" len="med"/>
            <a:tailEnd type="arrow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7" name="Object 9">
                <a:extLst>
                  <a:ext uri="{FF2B5EF4-FFF2-40B4-BE49-F238E27FC236}">
                    <a16:creationId xmlns:a16="http://schemas.microsoft.com/office/drawing/2014/main" id="{1A73B329-2A49-4088-B86B-1F7EDE63143B}"/>
                  </a:ext>
                </a:extLst>
              </p:cNvPr>
              <p:cNvSpPr txBox="1"/>
              <p:nvPr/>
            </p:nvSpPr>
            <p:spPr bwMode="auto">
              <a:xfrm>
                <a:off x="2325148" y="3747606"/>
                <a:ext cx="722313" cy="4286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normAutofit fontScale="70000" lnSpcReduction="20000"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7" name="Object 9">
                <a:extLst>
                  <a:ext uri="{FF2B5EF4-FFF2-40B4-BE49-F238E27FC236}">
                    <a16:creationId xmlns:a16="http://schemas.microsoft.com/office/drawing/2014/main" id="{1A73B329-2A49-4088-B86B-1F7EDE6314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325148" y="3747606"/>
                <a:ext cx="722313" cy="428625"/>
              </a:xfrm>
              <a:prstGeom prst="rect">
                <a:avLst/>
              </a:prstGeom>
              <a:blipFill>
                <a:blip r:embed="rId17"/>
                <a:stretch>
                  <a:fillRect b="-8571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6EFAE2C4-22E9-4CAA-A5A1-DB4BBFF78564}"/>
              </a:ext>
            </a:extLst>
          </p:cNvPr>
          <p:cNvSpPr txBox="1"/>
          <p:nvPr/>
        </p:nvSpPr>
        <p:spPr>
          <a:xfrm>
            <a:off x="148913" y="4492181"/>
            <a:ext cx="8627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fluid</a:t>
            </a:r>
          </a:p>
        </p:txBody>
      </p:sp>
      <p:sp>
        <p:nvSpPr>
          <p:cNvPr id="11" name="화살표: 오른쪽 10">
            <a:extLst>
              <a:ext uri="{FF2B5EF4-FFF2-40B4-BE49-F238E27FC236}">
                <a16:creationId xmlns:a16="http://schemas.microsoft.com/office/drawing/2014/main" id="{CDF9926A-BD6E-4FA7-AD76-195493CBE864}"/>
              </a:ext>
            </a:extLst>
          </p:cNvPr>
          <p:cNvSpPr/>
          <p:nvPr/>
        </p:nvSpPr>
        <p:spPr bwMode="auto">
          <a:xfrm>
            <a:off x="120912" y="6020658"/>
            <a:ext cx="336288" cy="386831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848C2F7B-9623-43AA-8D67-BF77B8EBAFAE}"/>
              </a:ext>
            </a:extLst>
          </p:cNvPr>
          <p:cNvSpPr txBox="1"/>
          <p:nvPr/>
        </p:nvSpPr>
        <p:spPr>
          <a:xfrm>
            <a:off x="2600966" y="4149889"/>
            <a:ext cx="10903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Baryon</a:t>
            </a:r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A7CB940F-A957-445C-8DC0-00B1DF2797AA}"/>
              </a:ext>
            </a:extLst>
          </p:cNvPr>
          <p:cNvSpPr/>
          <p:nvPr/>
        </p:nvSpPr>
        <p:spPr>
          <a:xfrm>
            <a:off x="3404382" y="3384625"/>
            <a:ext cx="76335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dirty="0"/>
              <a:t>DM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057B5F4-734D-4595-A176-DBE5D1519DEC}"/>
              </a:ext>
            </a:extLst>
          </p:cNvPr>
          <p:cNvSpPr txBox="1"/>
          <p:nvPr/>
        </p:nvSpPr>
        <p:spPr>
          <a:xfrm>
            <a:off x="2911179" y="6336782"/>
            <a:ext cx="19463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Jeans length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0992076-1CA7-49B5-9429-3F1170C8ADB4}"/>
              </a:ext>
            </a:extLst>
          </p:cNvPr>
          <p:cNvSpPr txBox="1"/>
          <p:nvPr/>
        </p:nvSpPr>
        <p:spPr>
          <a:xfrm>
            <a:off x="6403122" y="1099538"/>
            <a:ext cx="13805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pressure</a:t>
            </a:r>
          </a:p>
        </p:txBody>
      </p:sp>
      <p:cxnSp>
        <p:nvCxnSpPr>
          <p:cNvPr id="12" name="직선 화살표 연결선 11">
            <a:extLst>
              <a:ext uri="{FF2B5EF4-FFF2-40B4-BE49-F238E27FC236}">
                <a16:creationId xmlns:a16="http://schemas.microsoft.com/office/drawing/2014/main" id="{C4C9CF01-0958-424D-A0AE-FFF6D4FE9CF1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6249467" y="1184988"/>
            <a:ext cx="88932" cy="18976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9349771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55C25512-82ED-7D57-2F45-21250AF6EF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2ABBEE-B63B-4850-8975-11CAD86ACD72}" type="slidenum">
              <a:rPr lang="en-US" altLang="ko-KR" smtClean="0"/>
              <a:pPr>
                <a:defRPr/>
              </a:pPr>
              <a:t>13</a:t>
            </a:fld>
            <a:endParaRPr lang="en-US" altLang="ko-KR" dirty="0"/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044990D5-ACDA-4041-916A-16D622FED3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2496" y="260560"/>
            <a:ext cx="8211950" cy="397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altLang="ko-KR" sz="2400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+mn-ea"/>
              </a:rPr>
              <a:t>Linear pert. Of ULDM</a:t>
            </a:r>
            <a:endParaRPr lang="en-US" altLang="ko-KR" sz="2400" b="1" i="1" dirty="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  <a:ea typeface="+mn-ea"/>
            </a:endParaRPr>
          </a:p>
        </p:txBody>
      </p:sp>
      <p:sp>
        <p:nvSpPr>
          <p:cNvPr id="8" name="모서리가 둥근 직사각형 21">
            <a:extLst>
              <a:ext uri="{FF2B5EF4-FFF2-40B4-BE49-F238E27FC236}">
                <a16:creationId xmlns:a16="http://schemas.microsoft.com/office/drawing/2014/main" id="{69741C8A-28BC-42B8-BA22-210007C7BD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0165" y="2283487"/>
            <a:ext cx="254728" cy="529328"/>
          </a:xfrm>
          <a:prstGeom prst="roundRect">
            <a:avLst>
              <a:gd name="adj" fmla="val 16667"/>
            </a:avLst>
          </a:prstGeom>
          <a:noFill/>
          <a:ln w="9525" algn="ctr">
            <a:noFill/>
            <a:round/>
            <a:headEnd/>
            <a:tailEnd/>
          </a:ln>
        </p:spPr>
        <p:txBody>
          <a:bodyPr wrap="none">
            <a:spAutoFit/>
          </a:bodyPr>
          <a:lstStyle/>
          <a:p>
            <a:endParaRPr lang="ko-KR" altLang="en-US" sz="21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Object 6">
                <a:extLst>
                  <a:ext uri="{FF2B5EF4-FFF2-40B4-BE49-F238E27FC236}">
                    <a16:creationId xmlns:a16="http://schemas.microsoft.com/office/drawing/2014/main" id="{1FAB8B5A-6B59-4025-876C-B5C7965E3CE1}"/>
                  </a:ext>
                </a:extLst>
              </p:cNvPr>
              <p:cNvSpPr txBox="1"/>
              <p:nvPr/>
            </p:nvSpPr>
            <p:spPr bwMode="auto">
              <a:xfrm>
                <a:off x="2125474" y="1626339"/>
                <a:ext cx="6011572" cy="3230544"/>
              </a:xfrm>
              <a:prstGeom prst="rect">
                <a:avLst/>
              </a:prstGeom>
              <a:noFill/>
              <a:ln w="9525">
                <a:solidFill>
                  <a:schemeClr val="tx2"/>
                </a:solidFill>
                <a:miter lim="800000"/>
                <a:headEnd/>
                <a:tailEnd/>
              </a:ln>
            </p:spPr>
            <p:txBody>
              <a:bodyPr>
                <a:normAutofit fontScale="70000" lnSpcReduction="20000"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900" i="1"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en-US" sz="1900" i="1">
                          <a:latin typeface="Cambria Math" panose="02040503050406030204" pitchFamily="18" charset="0"/>
                        </a:rPr>
                        <m:t>ℏ(</m:t>
                      </m:r>
                      <m:f>
                        <m:fPr>
                          <m:ctrlPr>
                            <a:rPr lang="en-US" sz="19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900" i="1">
                              <a:latin typeface="Cambria Math" panose="02040503050406030204" pitchFamily="18" charset="0"/>
                            </a:rPr>
                            <m:t>𝜕𝜓</m:t>
                          </m:r>
                        </m:num>
                        <m:den>
                          <m:r>
                            <a:rPr lang="en-US" sz="1900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1900" i="1"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en-US" sz="1900" i="1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19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900" i="1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1900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1900" i="1"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en-US" sz="1900" i="1">
                          <a:latin typeface="Cambria Math" panose="02040503050406030204" pitchFamily="18" charset="0"/>
                        </a:rPr>
                        <m:t>𝜓</m:t>
                      </m:r>
                      <m:r>
                        <a:rPr lang="en-US" sz="1900" i="1">
                          <a:latin typeface="Cambria Math" panose="02040503050406030204" pitchFamily="18" charset="0"/>
                        </a:rPr>
                        <m:t>)=−</m:t>
                      </m:r>
                      <m:f>
                        <m:fPr>
                          <m:ctrlPr>
                            <a:rPr lang="en-US" sz="19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19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900" i="1">
                                  <a:latin typeface="Cambria Math" panose="02040503050406030204" pitchFamily="18" charset="0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sz="19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sz="1900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1900" i="1">
                              <a:latin typeface="Cambria Math" panose="02040503050406030204" pitchFamily="18" charset="0"/>
                            </a:rPr>
                            <m:t>𝑚</m:t>
                          </m:r>
                          <m:sSup>
                            <m:sSupPr>
                              <m:ctrlPr>
                                <a:rPr lang="en-US" sz="19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900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en-US" sz="19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m:rPr>
                          <m:sty m:val="p"/>
                        </m:rPr>
                        <a:rPr lang="en-US" sz="1900" i="1"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en-US" sz="1900" i="1">
                          <a:latin typeface="Cambria Math" panose="02040503050406030204" pitchFamily="18" charset="0"/>
                        </a:rPr>
                        <m:t>𝜓</m:t>
                      </m:r>
                      <m:r>
                        <a:rPr lang="en-US" sz="1900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1900" i="1">
                          <a:latin typeface="Cambria Math" panose="02040503050406030204" pitchFamily="18" charset="0"/>
                        </a:rPr>
                        <m:t>𝑚𝑉</m:t>
                      </m:r>
                      <m:r>
                        <a:rPr lang="en-US" sz="1900" i="1">
                          <a:latin typeface="Cambria Math" panose="02040503050406030204" pitchFamily="18" charset="0"/>
                        </a:rPr>
                        <m:t>𝜓</m:t>
                      </m:r>
                      <m:r>
                        <a:rPr lang="en-US" sz="1900" i="1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𝜆</m:t>
                          </m:r>
                          <m:r>
                            <a:rPr lang="en-US" sz="2200"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𝜓</m:t>
                          </m:r>
                          <m:sSup>
                            <m:sSup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200"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</m:e>
                            <m:sup>
                              <m:r>
                                <a:rPr lang="en-US" sz="220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𝜓</m:t>
                          </m:r>
                        </m:num>
                        <m:den>
                          <m:r>
                            <a:rPr lang="en-US" sz="2200">
                              <a:latin typeface="Cambria Math" panose="02040503050406030204" pitchFamily="18" charset="0"/>
                            </a:rPr>
                            <m:t>2</m:t>
                          </m:r>
                          <m:sSubSup>
                            <m:sSubSup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/>
                            <m:sup>
                              <m:r>
                                <a:rPr lang="en-US" sz="220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</m:oMath>
                    <m:oMath xmlns:m="http://schemas.openxmlformats.org/officeDocument/2006/math">
                      <m:r>
                        <a:rPr lang="en-US" sz="2475" i="1">
                          <a:latin typeface="Cambria Math" panose="02040503050406030204" pitchFamily="18" charset="0"/>
                        </a:rPr>
                        <m:t>𝑝𝑒𝑟𝑡𝑢𝑟𝑏𝑎𝑡𝑖𝑜𝑛</m:t>
                      </m:r>
                      <m:r>
                        <m:rPr>
                          <m:nor/>
                        </m:rPr>
                        <a:rPr lang="en-US" sz="2475">
                          <a:latin typeface="Cambria Math" panose="02040503050406030204" pitchFamily="18" charset="0"/>
                        </a:rPr>
                        <m:t>    </m:t>
                      </m:r>
                      <m:r>
                        <m:rPr>
                          <m:nor/>
                        </m:rPr>
                        <a:rPr lang="en-US" sz="2475">
                          <a:latin typeface="Cambria Math" panose="02040503050406030204" pitchFamily="18" charset="0"/>
                        </a:rPr>
                        <m:t>with</m:t>
                      </m:r>
                      <m:r>
                        <m:rPr>
                          <m:nor/>
                        </m:rPr>
                        <a:rPr lang="en-US" sz="2475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75" i="1">
                          <a:latin typeface="Cambria Math" panose="02040503050406030204" pitchFamily="18" charset="0"/>
                        </a:rPr>
                        <m:t>𝜓</m:t>
                      </m:r>
                      <m:r>
                        <a:rPr lang="en-US" sz="2475" i="1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2475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2475" i="1">
                              <a:latin typeface="Cambria Math" panose="02040503050406030204" pitchFamily="18" charset="0"/>
                            </a:rPr>
                            <m:t>𝜌</m:t>
                          </m:r>
                        </m:e>
                      </m:rad>
                      <m:sSup>
                        <m:sSupPr>
                          <m:ctrlPr>
                            <a:rPr lang="en-US" sz="2475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75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75" i="1">
                              <a:latin typeface="Cambria Math" panose="02040503050406030204" pitchFamily="18" charset="0"/>
                            </a:rPr>
                            <m:t>𝑖𝑆</m:t>
                          </m:r>
                        </m:sup>
                      </m:sSup>
                      <m:r>
                        <a:rPr lang="en-US" sz="2475" i="1">
                          <a:latin typeface="Cambria Math" panose="02040503050406030204" pitchFamily="18" charset="0"/>
                        </a:rPr>
                        <m:t>,</m:t>
                      </m:r>
                      <m:r>
                        <m:rPr>
                          <m:nor/>
                        </m:rPr>
                        <a:rPr lang="en-US" sz="2475">
                          <a:latin typeface="Cambria Math" panose="02040503050406030204" pitchFamily="18" charset="0"/>
                        </a:rPr>
                        <m:t>   </m:t>
                      </m:r>
                      <m:r>
                        <a:rPr lang="en-US" sz="2475" i="1"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en-US" sz="2475" i="1">
                          <a:latin typeface="Cambria Math" panose="02040503050406030204" pitchFamily="18" charset="0"/>
                        </a:rPr>
                        <m:t>≡</m:t>
                      </m:r>
                      <m:f>
                        <m:fPr>
                          <m:ctrlPr>
                            <a:rPr lang="en-US" sz="2475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75" i="1">
                              <a:latin typeface="Cambria Math" panose="02040503050406030204" pitchFamily="18" charset="0"/>
                            </a:rPr>
                            <m:t>ℏ</m:t>
                          </m:r>
                        </m:num>
                        <m:den>
                          <m:r>
                            <a:rPr lang="en-US" sz="2475" i="1">
                              <a:latin typeface="Cambria Math" panose="02040503050406030204" pitchFamily="18" charset="0"/>
                            </a:rPr>
                            <m:t>𝑚𝑎</m:t>
                          </m:r>
                        </m:den>
                      </m:f>
                      <m:r>
                        <m:rPr>
                          <m:sty m:val="p"/>
                        </m:rPr>
                        <a:rPr lang="en-US" sz="2475" i="1">
                          <a:latin typeface="Cambria Math" panose="02040503050406030204" pitchFamily="18" charset="0"/>
                        </a:rPr>
                        <m:t>∇</m:t>
                      </m:r>
                      <m:r>
                        <a:rPr lang="en-US" sz="2475" i="1"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en-US" sz="2475" i="1">
                          <a:latin typeface="Cambria Math" panose="02040503050406030204" pitchFamily="18" charset="0"/>
                        </a:rPr>
                        <m:t>⇒</m:t>
                      </m:r>
                    </m:oMath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en-US" sz="2475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2475" i="1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sz="2475" i="1">
                                  <a:latin typeface="Cambria Math" panose="02040503050406030204" pitchFamily="18" charset="0"/>
                                </a:rPr>
                                <m:t>&amp;</m:t>
                              </m:r>
                              <m:sSub>
                                <m:sSubPr>
                                  <m:ctrlPr>
                                    <a:rPr lang="en-US" sz="2475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75" i="1"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</m:e>
                                <m:sub>
                                  <m:r>
                                    <a:rPr lang="en-US" sz="2475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  <m:r>
                                <a:rPr lang="en-US" sz="2475" i="1">
                                  <a:latin typeface="Cambria Math" panose="02040503050406030204" pitchFamily="18" charset="0"/>
                                </a:rPr>
                                <m:t>𝜌</m:t>
                              </m:r>
                              <m:r>
                                <a:rPr lang="en-US" sz="2475" i="1">
                                  <a:latin typeface="Cambria Math" panose="02040503050406030204" pitchFamily="18" charset="0"/>
                                </a:rPr>
                                <m:t>+3</m:t>
                              </m:r>
                              <m:r>
                                <a:rPr lang="en-US" sz="2475" i="1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  <m:r>
                                <a:rPr lang="en-US" sz="2475" i="1">
                                  <a:latin typeface="Cambria Math" panose="02040503050406030204" pitchFamily="18" charset="0"/>
                                </a:rPr>
                                <m:t>𝜌</m:t>
                              </m:r>
                              <m:r>
                                <a:rPr lang="en-US" sz="2475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sz="2475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75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2475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den>
                              </m:f>
                              <m:r>
                                <m:rPr>
                                  <m:sty m:val="p"/>
                                </m:rPr>
                                <a:rPr lang="en-US" sz="2475" i="1">
                                  <a:latin typeface="Cambria Math" panose="02040503050406030204" pitchFamily="18" charset="0"/>
                                </a:rPr>
                                <m:t>∇</m:t>
                              </m:r>
                              <m:r>
                                <a:rPr lang="en-US" sz="2475" i="1">
                                  <a:latin typeface="Cambria Math" panose="02040503050406030204" pitchFamily="18" charset="0"/>
                                </a:rPr>
                                <m:t>⋅(</m:t>
                              </m:r>
                              <m:r>
                                <a:rPr lang="en-US" sz="2475" i="1">
                                  <a:latin typeface="Cambria Math" panose="02040503050406030204" pitchFamily="18" charset="0"/>
                                </a:rPr>
                                <m:t>𝜌</m:t>
                              </m:r>
                              <m:r>
                                <a:rPr lang="en-US" sz="2475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  <m:r>
                                <a:rPr lang="en-US" sz="2475" i="1">
                                  <a:latin typeface="Cambria Math" panose="02040503050406030204" pitchFamily="18" charset="0"/>
                                </a:rPr>
                                <m:t>)=0</m:t>
                              </m:r>
                            </m:e>
                            <m:e>
                              <m:r>
                                <a:rPr lang="en-US" sz="2475" i="1">
                                  <a:latin typeface="Cambria Math" panose="02040503050406030204" pitchFamily="18" charset="0"/>
                                </a:rPr>
                                <m:t>&amp;</m:t>
                              </m:r>
                              <m:sSub>
                                <m:sSubPr>
                                  <m:ctrlPr>
                                    <a:rPr lang="en-US" sz="2475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75" i="1"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</m:e>
                                <m:sub>
                                  <m:r>
                                    <a:rPr lang="en-US" sz="2475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  <m:r>
                                <a:rPr lang="en-US" sz="2475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  <m:r>
                                <a:rPr lang="en-US" sz="2475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sz="2475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75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2475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den>
                              </m:f>
                              <m:r>
                                <a:rPr lang="en-US" sz="2475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  <m:r>
                                <a:rPr lang="en-US" sz="2475" i="1">
                                  <a:latin typeface="Cambria Math" panose="02040503050406030204" pitchFamily="18" charset="0"/>
                                </a:rPr>
                                <m:t>⋅</m:t>
                              </m:r>
                              <m:r>
                                <m:rPr>
                                  <m:sty m:val="p"/>
                                </m:rPr>
                                <a:rPr lang="en-US" sz="2475" i="1">
                                  <a:latin typeface="Cambria Math" panose="02040503050406030204" pitchFamily="18" charset="0"/>
                                </a:rPr>
                                <m:t>∇</m:t>
                              </m:r>
                              <m:r>
                                <a:rPr lang="en-US" sz="2475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  <m:r>
                                <a:rPr lang="en-US" sz="2475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2475" i="1">
                                  <a:latin typeface="Cambria Math" panose="02040503050406030204" pitchFamily="18" charset="0"/>
                                </a:rPr>
                                <m:t>𝐻𝑣</m:t>
                              </m:r>
                              <m:r>
                                <a:rPr lang="en-US" sz="2475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sz="2475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75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2475" i="1">
                                      <a:latin typeface="Cambria Math" panose="02040503050406030204" pitchFamily="18" charset="0"/>
                                    </a:rPr>
                                    <m:t>𝜌</m:t>
                                  </m:r>
                                  <m:r>
                                    <a:rPr lang="en-US" sz="2475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den>
                              </m:f>
                              <m:r>
                                <m:rPr>
                                  <m:sty m:val="p"/>
                                </m:rPr>
                                <a:rPr lang="en-US" sz="2475" i="1">
                                  <a:latin typeface="Cambria Math" panose="02040503050406030204" pitchFamily="18" charset="0"/>
                                </a:rPr>
                                <m:t>∇</m:t>
                              </m:r>
                              <m:r>
                                <a:rPr lang="en-US" sz="2475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r>
                                <a:rPr lang="en-US" sz="2475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sz="2475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75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2475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den>
                              </m:f>
                              <m:r>
                                <m:rPr>
                                  <m:sty m:val="p"/>
                                </m:rPr>
                                <a:rPr lang="en-US" sz="2475" i="1">
                                  <a:latin typeface="Cambria Math" panose="02040503050406030204" pitchFamily="18" charset="0"/>
                                </a:rPr>
                                <m:t>∇</m:t>
                              </m:r>
                              <m:r>
                                <a:rPr lang="en-US" sz="2475" i="1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  <m:r>
                                <a:rPr lang="en-US" sz="2475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sz="2475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US" sz="2475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475" i="1">
                                          <a:latin typeface="Cambria Math" panose="02040503050406030204" pitchFamily="18" charset="0"/>
                                        </a:rPr>
                                        <m:t>ℏ</m:t>
                                      </m:r>
                                    </m:e>
                                    <m:sup>
                                      <m:r>
                                        <a:rPr lang="en-US" sz="2475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a:rPr lang="en-US" sz="2475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sSup>
                                    <m:sSupPr>
                                      <m:ctrlPr>
                                        <a:rPr lang="en-US" sz="2475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475" i="1"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e>
                                    <m:sup>
                                      <m:r>
                                        <a:rPr lang="en-US" sz="2475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sSup>
                                    <m:sSupPr>
                                      <m:ctrlPr>
                                        <a:rPr lang="en-US" sz="2475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475" i="1">
                                          <a:latin typeface="Cambria Math" panose="02040503050406030204" pitchFamily="18" charset="0"/>
                                        </a:rPr>
                                        <m:t>𝑎</m:t>
                                      </m:r>
                                    </m:e>
                                    <m:sup>
                                      <m:r>
                                        <a:rPr lang="en-US" sz="2475" i="1"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sup>
                                  </m:sSup>
                                </m:den>
                              </m:f>
                              <m:r>
                                <m:rPr>
                                  <m:sty m:val="p"/>
                                </m:rPr>
                                <a:rPr lang="en-US" sz="2475" i="1">
                                  <a:latin typeface="Cambria Math" panose="02040503050406030204" pitchFamily="18" charset="0"/>
                                </a:rPr>
                                <m:t>∇</m:t>
                              </m:r>
                              <m:d>
                                <m:dPr>
                                  <m:ctrlPr>
                                    <a:rPr lang="en-US" sz="2475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sz="2475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m:rPr>
                                          <m:sty m:val="p"/>
                                        </m:rPr>
                                        <a:rPr lang="en-US" sz="2475" i="1">
                                          <a:latin typeface="Cambria Math" panose="02040503050406030204" pitchFamily="18" charset="0"/>
                                        </a:rPr>
                                        <m:t>Δ</m:t>
                                      </m:r>
                                      <m:rad>
                                        <m:radPr>
                                          <m:degHide m:val="on"/>
                                          <m:ctrlPr>
                                            <a:rPr lang="en-US" sz="2475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radPr>
                                        <m:deg/>
                                        <m:e>
                                          <m:r>
                                            <a:rPr lang="en-US" sz="2475" i="1">
                                              <a:latin typeface="Cambria Math" panose="02040503050406030204" pitchFamily="18" charset="0"/>
                                            </a:rPr>
                                            <m:t>𝜌</m:t>
                                          </m:r>
                                        </m:e>
                                      </m:rad>
                                    </m:num>
                                    <m:den>
                                      <m:rad>
                                        <m:radPr>
                                          <m:degHide m:val="on"/>
                                          <m:ctrlPr>
                                            <a:rPr lang="en-US" sz="2475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radPr>
                                        <m:deg/>
                                        <m:e>
                                          <m:r>
                                            <a:rPr lang="en-US" sz="2475" i="1">
                                              <a:latin typeface="Cambria Math" panose="02040503050406030204" pitchFamily="18" charset="0"/>
                                            </a:rPr>
                                            <m:t>𝜌</m:t>
                                          </m:r>
                                        </m:e>
                                      </m:rad>
                                    </m:den>
                                  </m:f>
                                </m:e>
                              </m:d>
                              <m:r>
                                <a:rPr lang="en-US" sz="2475" i="1">
                                  <a:latin typeface="Cambria Math" panose="02040503050406030204" pitchFamily="18" charset="0"/>
                                </a:rPr>
                                <m:t>=0</m:t>
                              </m:r>
                            </m:e>
                          </m:eqArr>
                        </m:e>
                      </m:d>
                    </m:oMath>
                    <m:oMath xmlns:m="http://schemas.openxmlformats.org/officeDocument/2006/math">
                      <m:r>
                        <m:rPr>
                          <m:nor/>
                        </m:rPr>
                        <a:rPr lang="en-US" sz="2475">
                          <a:latin typeface="Cambria Math" panose="02040503050406030204" pitchFamily="18" charset="0"/>
                        </a:rPr>
                        <m:t>perturbation</m:t>
                      </m:r>
                      <m:r>
                        <m:rPr>
                          <m:nor/>
                        </m:rPr>
                        <a:rPr lang="en-US" sz="2475"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en-US" sz="2475" i="1">
                          <a:latin typeface="Cambria Math" panose="02040503050406030204" pitchFamily="18" charset="0"/>
                        </a:rPr>
                        <m:t>𝛿</m:t>
                      </m:r>
                      <m:r>
                        <a:rPr lang="en-US" sz="2475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475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75" i="1">
                              <a:latin typeface="Cambria Math" panose="02040503050406030204" pitchFamily="18" charset="0"/>
                            </a:rPr>
                            <m:t>𝛿</m:t>
                          </m:r>
                        </m:e>
                        <m:sub>
                          <m:r>
                            <a:rPr lang="en-US" sz="2475" i="1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r>
                        <a:rPr lang="en-US" sz="2475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75" i="1">
                          <a:latin typeface="Cambria Math" panose="02040503050406030204" pitchFamily="18" charset="0"/>
                        </a:rPr>
                        <m:t>𝛿𝜌</m:t>
                      </m:r>
                      <m:r>
                        <a:rPr lang="en-US" sz="2475" i="1">
                          <a:latin typeface="Cambria Math" panose="02040503050406030204" pitchFamily="18" charset="0"/>
                        </a:rPr>
                        <m:t>/</m:t>
                      </m:r>
                      <m:sSub>
                        <m:sSubPr>
                          <m:ctrlPr>
                            <a:rPr lang="en-US" sz="2475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75" i="1">
                              <a:latin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en-US" sz="2475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  <m:oMath xmlns:m="http://schemas.openxmlformats.org/officeDocument/2006/math">
                      <m:r>
                        <a:rPr lang="en-US" sz="2475" i="1">
                          <a:latin typeface="Cambria Math" panose="02040503050406030204" pitchFamily="18" charset="0"/>
                        </a:rPr>
                        <m:t>⇒</m:t>
                      </m:r>
                      <m:sSubSup>
                        <m:sSubSupPr>
                          <m:ctrlPr>
                            <a:rPr lang="en-US" sz="2475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75" i="1">
                              <a:latin typeface="Cambria Math" panose="02040503050406030204" pitchFamily="18" charset="0"/>
                            </a:rPr>
                            <m:t>𝜕</m:t>
                          </m:r>
                        </m:e>
                        <m:sub>
                          <m:r>
                            <a:rPr lang="en-US" sz="2475" i="1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  <m:sup>
                          <m:r>
                            <a:rPr lang="en-US" sz="2475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sz="2475" i="1">
                          <a:latin typeface="Cambria Math" panose="02040503050406030204" pitchFamily="18" charset="0"/>
                        </a:rPr>
                        <m:t>𝛿</m:t>
                      </m:r>
                      <m:r>
                        <a:rPr lang="en-US" sz="2475" i="1">
                          <a:latin typeface="Cambria Math" panose="02040503050406030204" pitchFamily="18" charset="0"/>
                        </a:rPr>
                        <m:t>+2</m:t>
                      </m:r>
                      <m:r>
                        <a:rPr lang="en-US" sz="2475" i="1">
                          <a:latin typeface="Cambria Math" panose="02040503050406030204" pitchFamily="18" charset="0"/>
                        </a:rPr>
                        <m:t>𝐻</m:t>
                      </m:r>
                      <m:sSub>
                        <m:sSubPr>
                          <m:ctrlPr>
                            <a:rPr lang="en-US" sz="2475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75" i="1">
                              <a:latin typeface="Cambria Math" panose="02040503050406030204" pitchFamily="18" charset="0"/>
                            </a:rPr>
                            <m:t>𝜕</m:t>
                          </m:r>
                        </m:e>
                        <m:sub>
                          <m:r>
                            <a:rPr lang="en-US" sz="2475" i="1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sz="2475" i="1">
                          <a:latin typeface="Cambria Math" panose="02040503050406030204" pitchFamily="18" charset="0"/>
                        </a:rPr>
                        <m:t>𝛿</m:t>
                      </m:r>
                      <m:r>
                        <a:rPr lang="en-US" sz="2475" i="1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sz="2475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ctrlPr>
                                <a:rPr lang="en-US" sz="2475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75" i="1" smtClean="0">
                                      <a:solidFill>
                                        <a:srgbClr val="FFFF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US" sz="2475" i="1">
                                          <a:solidFill>
                                            <a:srgbClr val="FFFF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475" i="1">
                                          <a:solidFill>
                                            <a:srgbClr val="FFFF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ℏ</m:t>
                                      </m:r>
                                    </m:e>
                                    <m:sup>
                                      <m:r>
                                        <a:rPr lang="en-US" sz="2475" i="1">
                                          <a:solidFill>
                                            <a:srgbClr val="FFFF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sSup>
                                    <m:sSupPr>
                                      <m:ctrlPr>
                                        <a:rPr lang="en-US" sz="2475" i="1">
                                          <a:solidFill>
                                            <a:srgbClr val="FFFF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475" i="1">
                                          <a:solidFill>
                                            <a:srgbClr val="FFFF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e>
                                    <m:sup>
                                      <m:r>
                                        <a:rPr lang="en-US" sz="2475" i="1">
                                          <a:solidFill>
                                            <a:srgbClr val="FFFF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a:rPr lang="en-US" sz="2475" i="1">
                                      <a:solidFill>
                                        <a:srgbClr val="FFFF00"/>
                                      </a:solidFill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  <m:sSup>
                                    <m:sSupPr>
                                      <m:ctrlPr>
                                        <a:rPr lang="en-US" sz="2475" i="1">
                                          <a:solidFill>
                                            <a:srgbClr val="FFFF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475" i="1">
                                          <a:solidFill>
                                            <a:srgbClr val="FFFF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e>
                                    <m:sup>
                                      <m:r>
                                        <a:rPr lang="en-US" sz="2475" i="1">
                                          <a:solidFill>
                                            <a:srgbClr val="FFFF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sSup>
                                    <m:sSupPr>
                                      <m:ctrlPr>
                                        <a:rPr lang="en-US" sz="2475" i="1">
                                          <a:solidFill>
                                            <a:srgbClr val="FFFF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475" i="1">
                                          <a:solidFill>
                                            <a:srgbClr val="FFFF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𝑎</m:t>
                                      </m:r>
                                    </m:e>
                                    <m:sup>
                                      <m:r>
                                        <a:rPr lang="en-US" sz="2475" i="1">
                                          <a:solidFill>
                                            <a:srgbClr val="FFFF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  <m:r>
                                <a:rPr lang="en-US" sz="2475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Sup>
                                <m:sSubSupPr>
                                  <m:ctrlPr>
                                    <a:rPr lang="en-US" sz="2475" i="1" smtClean="0">
                                      <a:solidFill>
                                        <a:srgbClr val="FFFF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475" i="1">
                                      <a:solidFill>
                                        <a:srgbClr val="FFFF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en-US" sz="2475" i="1">
                                      <a:solidFill>
                                        <a:srgbClr val="FFFF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sub>
                                <m:sup>
                                  <m:r>
                                    <a:rPr lang="en-US" sz="2475" i="1">
                                      <a:solidFill>
                                        <a:srgbClr val="FFFF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e>
                          </m:d>
                          <m:f>
                            <m:fPr>
                              <m:ctrlPr>
                                <a:rPr lang="en-US" sz="2475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sz="2475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75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p>
                                  <m:r>
                                    <a:rPr lang="en-US" sz="2475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sSup>
                                <m:sSupPr>
                                  <m:ctrlPr>
                                    <a:rPr lang="en-US" sz="2475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75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p>
                                  <m:r>
                                    <a:rPr lang="en-US" sz="2475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r>
                            <a:rPr lang="en-US" sz="2475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75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sz="2475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sz="2475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𝐺</m:t>
                          </m:r>
                          <m:sSub>
                            <m:sSubPr>
                              <m:ctrlPr>
                                <a:rPr lang="en-US" sz="2475" i="1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75" i="1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</a:rPr>
                                <m:t>𝜌</m:t>
                              </m:r>
                            </m:e>
                            <m:sub>
                              <m:r>
                                <a:rPr lang="en-US" sz="2475" i="1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  <m:r>
                        <a:rPr lang="en-US" sz="2475" i="1">
                          <a:latin typeface="Cambria Math" panose="02040503050406030204" pitchFamily="18" charset="0"/>
                        </a:rPr>
                        <m:t>𝛿</m:t>
                      </m:r>
                      <m:r>
                        <a:rPr lang="en-US" sz="2475" i="1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sz="2100" dirty="0"/>
              </a:p>
            </p:txBody>
          </p:sp>
        </mc:Choice>
        <mc:Fallback xmlns="">
          <p:sp>
            <p:nvSpPr>
              <p:cNvPr id="10" name="Object 6">
                <a:extLst>
                  <a:ext uri="{FF2B5EF4-FFF2-40B4-BE49-F238E27FC236}">
                    <a16:creationId xmlns:a16="http://schemas.microsoft.com/office/drawing/2014/main" id="{1FAB8B5A-6B59-4025-876C-B5C7965E3C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125474" y="1626339"/>
                <a:ext cx="6011572" cy="3230544"/>
              </a:xfrm>
              <a:prstGeom prst="rect">
                <a:avLst/>
              </a:prstGeom>
              <a:blipFill>
                <a:blip r:embed="rId2"/>
                <a:stretch>
                  <a:fillRect l="-101"/>
                </a:stretch>
              </a:blipFill>
              <a:ln w="9525">
                <a:solidFill>
                  <a:schemeClr val="tx2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직사각형 13">
            <a:extLst>
              <a:ext uri="{FF2B5EF4-FFF2-40B4-BE49-F238E27FC236}">
                <a16:creationId xmlns:a16="http://schemas.microsoft.com/office/drawing/2014/main" id="{0CAA9AFC-FAF7-4387-BF05-12CF444BD3CB}"/>
              </a:ext>
            </a:extLst>
          </p:cNvPr>
          <p:cNvSpPr/>
          <p:nvPr/>
        </p:nvSpPr>
        <p:spPr>
          <a:xfrm>
            <a:off x="6451814" y="3822512"/>
            <a:ext cx="1642647" cy="3397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200" dirty="0">
                <a:solidFill>
                  <a:srgbClr val="FFFF00"/>
                </a:solidFill>
              </a:rPr>
              <a:t>Quantum Pressure</a:t>
            </a:r>
            <a:endParaRPr lang="ko-KR" altLang="en-US" sz="1200" dirty="0">
              <a:solidFill>
                <a:srgbClr val="FFFF00"/>
              </a:solidFill>
            </a:endParaRPr>
          </a:p>
        </p:txBody>
      </p:sp>
      <p:cxnSp>
        <p:nvCxnSpPr>
          <p:cNvPr id="19" name="직선 화살표 연결선 18">
            <a:extLst>
              <a:ext uri="{FF2B5EF4-FFF2-40B4-BE49-F238E27FC236}">
                <a16:creationId xmlns:a16="http://schemas.microsoft.com/office/drawing/2014/main" id="{ADFA3091-504B-4776-95C6-1BA35E41AE06}"/>
              </a:ext>
            </a:extLst>
          </p:cNvPr>
          <p:cNvCxnSpPr>
            <a:cxnSpLocks/>
          </p:cNvCxnSpPr>
          <p:nvPr/>
        </p:nvCxnSpPr>
        <p:spPr bwMode="auto">
          <a:xfrm flipH="1">
            <a:off x="5131257" y="2159992"/>
            <a:ext cx="237769" cy="211598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ysDash"/>
            <a:round/>
            <a:headEnd type="none" w="med" len="med"/>
            <a:tailEnd type="arrow"/>
          </a:ln>
          <a:effectLst/>
        </p:spPr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C370E627-5B98-4CE8-807B-4CB0F7B11640}"/>
              </a:ext>
            </a:extLst>
          </p:cNvPr>
          <p:cNvSpPr txBox="1"/>
          <p:nvPr/>
        </p:nvSpPr>
        <p:spPr>
          <a:xfrm>
            <a:off x="704060" y="2126874"/>
            <a:ext cx="1452849" cy="6228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350" dirty="0"/>
              <a:t>Madelung</a:t>
            </a:r>
          </a:p>
          <a:p>
            <a:r>
              <a:rPr lang="en-US" altLang="ko-KR" sz="1350" dirty="0"/>
              <a:t>representation</a:t>
            </a:r>
            <a:endParaRPr lang="ko-KR" altLang="en-US" sz="18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B159D68-9D14-49F4-9244-4485B9E34A07}"/>
              </a:ext>
            </a:extLst>
          </p:cNvPr>
          <p:cNvSpPr txBox="1"/>
          <p:nvPr/>
        </p:nvSpPr>
        <p:spPr>
          <a:xfrm>
            <a:off x="7253862" y="1154885"/>
            <a:ext cx="13356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/>
              <a:t>a=scale factor</a:t>
            </a:r>
            <a:endParaRPr lang="ko-KR" altLang="en-US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28A6AC4C-9D03-4335-BE65-4D7DDBEDC905}"/>
                  </a:ext>
                </a:extLst>
              </p:cNvPr>
              <p:cNvSpPr txBox="1"/>
              <p:nvPr/>
            </p:nvSpPr>
            <p:spPr>
              <a:xfrm>
                <a:off x="1013505" y="618990"/>
                <a:ext cx="6444200" cy="7386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2100" dirty="0"/>
                  <a:t>FDM has only 2 parameters   m and </a:t>
                </a:r>
                <a:r>
                  <a:rPr lang="en-US" altLang="ko-KR" sz="2100" dirty="0" err="1"/>
                  <a:t>bg</a:t>
                </a:r>
                <a:r>
                  <a:rPr lang="en-US" altLang="ko-KR" sz="2100" dirty="0"/>
                  <a:t> density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1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100" i="1"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a:rPr lang="en-US" sz="21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2100" b="0" i="1" smtClean="0">
                        <a:latin typeface="Cambria Math" panose="02040503050406030204" pitchFamily="18" charset="0"/>
                      </a:rPr>
                      <m:t> (</m:t>
                    </m:r>
                    <m:r>
                      <a:rPr lang="en-US" sz="2100" b="0" i="1" smtClean="0">
                        <a:latin typeface="Cambria Math" panose="02040503050406030204" pitchFamily="18" charset="0"/>
                      </a:rPr>
                      <m:t>𝑜𝑟</m:t>
                    </m:r>
                    <m:r>
                      <a:rPr lang="en-US" sz="21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100" b="0" i="1" smtClean="0">
                        <a:latin typeface="Cambria Math" panose="02040503050406030204" pitchFamily="18" charset="0"/>
                      </a:rPr>
                      <m:t>𝐹</m:t>
                    </m:r>
                    <m:r>
                      <a:rPr lang="en-US" sz="21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altLang="ko-KR" sz="2100" dirty="0"/>
              </a:p>
              <a:p>
                <a:r>
                  <a:rPr lang="en-US" altLang="ko-KR" sz="2100" dirty="0"/>
                  <a:t>  (+ </a:t>
                </a:r>
                <a:r>
                  <a:rPr lang="en-US" altLang="ko-KR" sz="21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λ  for  </a:t>
                </a:r>
                <a:r>
                  <a:rPr lang="el-GR" altLang="ko-KR" sz="21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ϕ</a:t>
                </a:r>
                <a:r>
                  <a:rPr lang="en-US" altLang="ko-KR" sz="2100" baseline="300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4</a:t>
                </a:r>
                <a:r>
                  <a:rPr lang="en-US" altLang="ko-KR" sz="21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 self-interacting ULDM)</a:t>
                </a:r>
                <a:endParaRPr lang="ko-KR" altLang="en-US" sz="2100" dirty="0"/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28A6AC4C-9D03-4335-BE65-4D7DDBEDC9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3505" y="618990"/>
                <a:ext cx="6444200" cy="738664"/>
              </a:xfrm>
              <a:prstGeom prst="rect">
                <a:avLst/>
              </a:prstGeom>
              <a:blipFill>
                <a:blip r:embed="rId3"/>
                <a:stretch>
                  <a:fillRect l="-1135" t="-5785" b="-157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TextBox 26">
            <a:extLst>
              <a:ext uri="{FF2B5EF4-FFF2-40B4-BE49-F238E27FC236}">
                <a16:creationId xmlns:a16="http://schemas.microsoft.com/office/drawing/2014/main" id="{16F34669-A567-4369-BE8C-B24B076B4960}"/>
              </a:ext>
            </a:extLst>
          </p:cNvPr>
          <p:cNvSpPr txBox="1"/>
          <p:nvPr/>
        </p:nvSpPr>
        <p:spPr>
          <a:xfrm>
            <a:off x="518259" y="4037226"/>
            <a:ext cx="1638651" cy="6228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350" dirty="0"/>
              <a:t>Density contrast</a:t>
            </a:r>
          </a:p>
          <a:p>
            <a:r>
              <a:rPr lang="en-US" altLang="ko-KR" sz="1350" dirty="0"/>
              <a:t>(k space)</a:t>
            </a:r>
            <a:endParaRPr lang="ko-KR" altLang="en-US" sz="1800" dirty="0"/>
          </a:p>
        </p:txBody>
      </p:sp>
      <p:cxnSp>
        <p:nvCxnSpPr>
          <p:cNvPr id="3" name="직선 화살표 연결선 2">
            <a:extLst>
              <a:ext uri="{FF2B5EF4-FFF2-40B4-BE49-F238E27FC236}">
                <a16:creationId xmlns:a16="http://schemas.microsoft.com/office/drawing/2014/main" id="{4EB30264-0BC2-440F-9AEF-F41331BBF84C}"/>
              </a:ext>
            </a:extLst>
          </p:cNvPr>
          <p:cNvCxnSpPr>
            <a:cxnSpLocks/>
          </p:cNvCxnSpPr>
          <p:nvPr/>
        </p:nvCxnSpPr>
        <p:spPr bwMode="auto">
          <a:xfrm flipH="1">
            <a:off x="4810032" y="3822512"/>
            <a:ext cx="1211598" cy="45346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Object 9">
                <a:extLst>
                  <a:ext uri="{FF2B5EF4-FFF2-40B4-BE49-F238E27FC236}">
                    <a16:creationId xmlns:a16="http://schemas.microsoft.com/office/drawing/2014/main" id="{598C633A-017C-4216-BFA3-E16EABD14DBF}"/>
                  </a:ext>
                </a:extLst>
              </p:cNvPr>
              <p:cNvSpPr txBox="1"/>
              <p:nvPr/>
            </p:nvSpPr>
            <p:spPr bwMode="auto">
              <a:xfrm>
                <a:off x="3419840" y="4991984"/>
                <a:ext cx="5544770" cy="552325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2"/>
                </a:solidFill>
                <a:miter lim="800000"/>
                <a:headEnd/>
                <a:tailEnd/>
              </a:ln>
            </p:spPr>
            <p:txBody>
              <a:bodyPr>
                <a:no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n-US" sz="1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𝑄</m:t>
                        </m:r>
                        <m:r>
                          <a:rPr lang="en-US" sz="1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sub>
                    </m:sSub>
                    <m:r>
                      <a:rPr lang="en-US" sz="1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1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1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num>
                      <m:den>
                        <m:sSub>
                          <m:sSubPr>
                            <m:ctrlPr>
                              <a:rPr lang="en-US" sz="1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en-US" sz="1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𝐽</m:t>
                            </m:r>
                          </m:sub>
                        </m:sSub>
                      </m:den>
                    </m:f>
                    <m:r>
                      <a:rPr lang="en-US" sz="1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1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1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sz="1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3/4</m:t>
                        </m:r>
                      </m:sup>
                    </m:sSup>
                    <m:sSup>
                      <m:sSupPr>
                        <m:ctrlPr>
                          <a:rPr lang="en-US" sz="1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ℏ</m:t>
                        </m:r>
                      </m:e>
                      <m:sup>
                        <m:r>
                          <a:rPr lang="en-US" sz="1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1/2</m:t>
                        </m:r>
                      </m:sup>
                    </m:sSup>
                    <m:r>
                      <a:rPr lang="en-US" sz="1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1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𝐺</m:t>
                    </m:r>
                    <m:sSub>
                      <m:sSubPr>
                        <m:ctrlPr>
                          <a:rPr lang="en-US" sz="1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a:rPr lang="en-US" sz="1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sSup>
                      <m:sSupPr>
                        <m:ctrlPr>
                          <a:rPr lang="en-US" sz="1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en-US" sz="1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lang="en-US" sz="1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a:rPr lang="en-US" sz="1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−1/4</m:t>
                        </m:r>
                      </m:sup>
                    </m:sSup>
                    <m:r>
                      <a:rPr lang="en-US" sz="1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∝1/</m:t>
                    </m:r>
                    <m:rad>
                      <m:radPr>
                        <m:degHide m:val="on"/>
                        <m:ctrlPr>
                          <a:rPr lang="en-US" sz="1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𝑚𝐻</m:t>
                        </m:r>
                      </m:e>
                    </m:rad>
                  </m:oMath>
                </a14:m>
                <a:r>
                  <a:rPr lang="en-US" sz="1200" dirty="0">
                    <a:cs typeface="Times New Roman" panose="02020603050405020304" pitchFamily="18" charset="0"/>
                  </a:rPr>
                  <a:t>  </a:t>
                </a:r>
                <a:r>
                  <a:rPr lang="en-US" sz="1200" dirty="0">
                    <a:solidFill>
                      <a:schemeClr val="bg2"/>
                    </a:solidFill>
                    <a:cs typeface="Times New Roman" panose="02020603050405020304" pitchFamily="18" charset="0"/>
                  </a:rPr>
                  <a:t>~ 10 kpc</a:t>
                </a:r>
              </a:p>
            </p:txBody>
          </p:sp>
        </mc:Choice>
        <mc:Fallback xmlns="">
          <p:sp>
            <p:nvSpPr>
              <p:cNvPr id="16" name="Object 9">
                <a:extLst>
                  <a:ext uri="{FF2B5EF4-FFF2-40B4-BE49-F238E27FC236}">
                    <a16:creationId xmlns:a16="http://schemas.microsoft.com/office/drawing/2014/main" id="{598C633A-017C-4216-BFA3-E16EABD14D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419840" y="4991984"/>
                <a:ext cx="5544770" cy="55232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2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0">
            <a:extLst>
              <a:ext uri="{FF2B5EF4-FFF2-40B4-BE49-F238E27FC236}">
                <a16:creationId xmlns:a16="http://schemas.microsoft.com/office/drawing/2014/main" id="{B852C516-F0DD-417B-A367-E400EF980A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7430" y="5057710"/>
            <a:ext cx="3300876" cy="509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2100" dirty="0">
                <a:solidFill>
                  <a:srgbClr val="FFFF00"/>
                </a:solidFill>
              </a:rPr>
              <a:t>Quantum  Jeans length</a:t>
            </a:r>
            <a:endParaRPr lang="ko-KR" altLang="en-US" sz="2100" dirty="0">
              <a:solidFill>
                <a:srgbClr val="FFFF00"/>
              </a:solidFill>
            </a:endParaRPr>
          </a:p>
        </p:txBody>
      </p:sp>
      <p:sp>
        <p:nvSpPr>
          <p:cNvPr id="18" name="직사각형 17">
            <a:extLst>
              <a:ext uri="{FF2B5EF4-FFF2-40B4-BE49-F238E27FC236}">
                <a16:creationId xmlns:a16="http://schemas.microsoft.com/office/drawing/2014/main" id="{E3A12B5D-F291-4E86-B83B-E2ADDAC9BDA2}"/>
              </a:ext>
            </a:extLst>
          </p:cNvPr>
          <p:cNvSpPr/>
          <p:nvPr/>
        </p:nvSpPr>
        <p:spPr>
          <a:xfrm>
            <a:off x="1135195" y="5691460"/>
            <a:ext cx="7538835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altLang="ko-KR" sz="2100" dirty="0">
                <a:solidFill>
                  <a:srgbClr val="FFFF00"/>
                </a:solidFill>
              </a:rPr>
              <a:t> CDM-like </a:t>
            </a:r>
            <a:r>
              <a:rPr lang="en-US" altLang="ko-KR" sz="2100" dirty="0"/>
              <a:t>on super-galactic scale (for a small k &lt; k</a:t>
            </a:r>
            <a:r>
              <a:rPr lang="en-US" altLang="ko-KR" sz="2100" baseline="-25000" dirty="0"/>
              <a:t>J</a:t>
            </a:r>
            <a:r>
              <a:rPr lang="en-US" altLang="ko-KR" sz="2100" dirty="0"/>
              <a:t>)</a:t>
            </a:r>
          </a:p>
          <a:p>
            <a:pPr>
              <a:buFont typeface="Arial" pitchFamily="34" charset="0"/>
              <a:buChar char="•"/>
            </a:pPr>
            <a:r>
              <a:rPr lang="en-US" altLang="ko-KR" sz="2100" dirty="0"/>
              <a:t> Suppress sub-galactic structure (for a large k&gt; k</a:t>
            </a:r>
            <a:r>
              <a:rPr lang="en-US" altLang="ko-KR" sz="2100" baseline="-25000" dirty="0"/>
              <a:t>J</a:t>
            </a:r>
            <a:r>
              <a:rPr lang="en-US" altLang="ko-KR" sz="2100" dirty="0"/>
              <a:t>)</a:t>
            </a:r>
          </a:p>
          <a:p>
            <a:r>
              <a:rPr lang="en-US" altLang="ko-KR" sz="2100" dirty="0"/>
              <a:t>   </a:t>
            </a:r>
            <a:r>
              <a:rPr lang="en-US" altLang="ko-KR" sz="2100" dirty="0">
                <a:sym typeface="Wingdings" panose="05000000000000000000" pitchFamily="2" charset="2"/>
              </a:rPr>
              <a:t></a:t>
            </a:r>
            <a:r>
              <a:rPr lang="en-US" altLang="ko-KR" sz="2100" dirty="0"/>
              <a:t> ULDM is an ideal alternative to CDM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C4F3A14-D2EB-463C-9F6C-3CA53B526EC7}"/>
              </a:ext>
            </a:extLst>
          </p:cNvPr>
          <p:cNvSpPr txBox="1"/>
          <p:nvPr/>
        </p:nvSpPr>
        <p:spPr>
          <a:xfrm>
            <a:off x="6021630" y="4584654"/>
            <a:ext cx="907431" cy="3963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>
                <a:solidFill>
                  <a:srgbClr val="FFFF00"/>
                </a:solidFill>
              </a:rPr>
              <a:t>gravity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A5F1ED6-8C86-4245-8350-80AEDDC96DFC}"/>
              </a:ext>
            </a:extLst>
          </p:cNvPr>
          <p:cNvSpPr txBox="1"/>
          <p:nvPr/>
        </p:nvSpPr>
        <p:spPr>
          <a:xfrm>
            <a:off x="2780407" y="4535605"/>
            <a:ext cx="1420883" cy="3963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>
                <a:solidFill>
                  <a:srgbClr val="FFFF00"/>
                </a:solidFill>
              </a:rPr>
              <a:t>Hubble drag</a:t>
            </a:r>
          </a:p>
        </p:txBody>
      </p:sp>
      <p:cxnSp>
        <p:nvCxnSpPr>
          <p:cNvPr id="5" name="직선 화살표 연결선 4">
            <a:extLst>
              <a:ext uri="{FF2B5EF4-FFF2-40B4-BE49-F238E27FC236}">
                <a16:creationId xmlns:a16="http://schemas.microsoft.com/office/drawing/2014/main" id="{8E782EAB-84B9-49DA-B758-5E6AEC84E0E3}"/>
              </a:ext>
            </a:extLst>
          </p:cNvPr>
          <p:cNvCxnSpPr/>
          <p:nvPr/>
        </p:nvCxnSpPr>
        <p:spPr bwMode="auto">
          <a:xfrm>
            <a:off x="1013506" y="1891304"/>
            <a:ext cx="700220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1F79D7E2-43A8-45D3-A72E-86BB9E4ADFC6}"/>
              </a:ext>
            </a:extLst>
          </p:cNvPr>
          <p:cNvSpPr txBox="1"/>
          <p:nvPr/>
        </p:nvSpPr>
        <p:spPr>
          <a:xfrm>
            <a:off x="518258" y="1561117"/>
            <a:ext cx="1374932" cy="3397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Nonrelativistic</a:t>
            </a:r>
          </a:p>
        </p:txBody>
      </p:sp>
      <p:cxnSp>
        <p:nvCxnSpPr>
          <p:cNvPr id="11" name="직선 화살표 연결선 10">
            <a:extLst>
              <a:ext uri="{FF2B5EF4-FFF2-40B4-BE49-F238E27FC236}">
                <a16:creationId xmlns:a16="http://schemas.microsoft.com/office/drawing/2014/main" id="{DC12AD57-0C6D-8828-180C-8172ED6D6E26}"/>
              </a:ext>
            </a:extLst>
          </p:cNvPr>
          <p:cNvCxnSpPr>
            <a:cxnSpLocks/>
          </p:cNvCxnSpPr>
          <p:nvPr/>
        </p:nvCxnSpPr>
        <p:spPr bwMode="auto">
          <a:xfrm>
            <a:off x="4131105" y="2159992"/>
            <a:ext cx="2207812" cy="108161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98CEB155-857C-4C99-841D-209E41FC6C99}"/>
              </a:ext>
            </a:extLst>
          </p:cNvPr>
          <p:cNvSpPr txBox="1"/>
          <p:nvPr/>
        </p:nvSpPr>
        <p:spPr>
          <a:xfrm>
            <a:off x="5701168" y="1627425"/>
            <a:ext cx="728084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>
                <a:solidFill>
                  <a:srgbClr val="FFFF00"/>
                </a:solidFill>
              </a:rPr>
              <a:t>self-int</a:t>
            </a:r>
          </a:p>
        </p:txBody>
      </p:sp>
    </p:spTree>
    <p:extLst>
      <p:ext uri="{BB962C8B-B14F-4D97-AF65-F5344CB8AC3E}">
        <p14:creationId xmlns:p14="http://schemas.microsoft.com/office/powerpoint/2010/main" val="35489871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F0B32DB-749B-4509-BEB2-ED4C48E68A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96964" y="-18572"/>
            <a:ext cx="9337927" cy="1143000"/>
          </a:xfrm>
        </p:spPr>
        <p:txBody>
          <a:bodyPr/>
          <a:lstStyle/>
          <a:p>
            <a:r>
              <a:rPr lang="en-US" sz="3200" dirty="0"/>
              <a:t>Galaxy mass from DM particle mass </a:t>
            </a:r>
            <a:r>
              <a:rPr lang="en-US" sz="3200" dirty="0">
                <a:solidFill>
                  <a:srgbClr val="FFFF00"/>
                </a:solidFill>
              </a:rPr>
              <a:t>m</a:t>
            </a:r>
          </a:p>
        </p:txBody>
      </p:sp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id="{F81A9EEB-BB00-4CD7-AF3F-3C8C9CBA296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843AE4B-3FDE-44DA-8AA1-2B60E96AB9B8}" type="slidenum">
              <a:rPr lang="en-US" altLang="ko-KR" smtClean="0"/>
              <a:pPr>
                <a:defRPr/>
              </a:pPr>
              <a:t>14</a:t>
            </a:fld>
            <a:endParaRPr lang="en-US" altLang="ko-KR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7EAD1CE-EE65-4312-904A-51E07741E3C5}"/>
              </a:ext>
            </a:extLst>
          </p:cNvPr>
          <p:cNvSpPr txBox="1"/>
          <p:nvPr/>
        </p:nvSpPr>
        <p:spPr>
          <a:xfrm>
            <a:off x="122135" y="5804641"/>
            <a:ext cx="21819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CDM, WDM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BF8DD71-40A9-4FEE-96BE-129305CA9E43}"/>
              </a:ext>
            </a:extLst>
          </p:cNvPr>
          <p:cNvSpPr txBox="1"/>
          <p:nvPr/>
        </p:nvSpPr>
        <p:spPr>
          <a:xfrm>
            <a:off x="109215" y="4318187"/>
            <a:ext cx="124264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ULDM</a:t>
            </a:r>
          </a:p>
          <a:p>
            <a:pPr algn="ctr"/>
            <a:r>
              <a:rPr lang="en-US" dirty="0"/>
              <a:t>(fuzzy)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6AC83AB-9377-49F8-B3CD-04614511ECD8}"/>
              </a:ext>
            </a:extLst>
          </p:cNvPr>
          <p:cNvSpPr txBox="1"/>
          <p:nvPr/>
        </p:nvSpPr>
        <p:spPr>
          <a:xfrm>
            <a:off x="109215" y="1341256"/>
            <a:ext cx="25779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SIDM (particle)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직사각형 13">
                <a:extLst>
                  <a:ext uri="{FF2B5EF4-FFF2-40B4-BE49-F238E27FC236}">
                    <a16:creationId xmlns:a16="http://schemas.microsoft.com/office/drawing/2014/main" id="{50C3EDE2-2CE2-4D96-8047-00081AC8F061}"/>
                  </a:ext>
                </a:extLst>
              </p:cNvPr>
              <p:cNvSpPr/>
              <p:nvPr/>
            </p:nvSpPr>
            <p:spPr>
              <a:xfrm>
                <a:off x="3140604" y="4112793"/>
                <a:ext cx="5148793" cy="146142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spcAft>
                    <a:spcPts val="1100"/>
                  </a:spcAf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𝑀</m:t>
                        </m:r>
                        <m:r>
                          <a:rPr lang="en-US" sz="1800" i="1" baseline="3000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𝐽</m:t>
                        </m:r>
                      </m:sub>
                    </m:sSub>
                    <m:r>
                      <a:rPr lang="en-US" sz="180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800">
                            <a:latin typeface="Cambria Math" panose="02040503050406030204" pitchFamily="18" charset="0"/>
                          </a:rPr>
                          <m:t>4</m:t>
                        </m:r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𝜋</m:t>
                        </m:r>
                      </m:num>
                      <m:den>
                        <m:r>
                          <a:rPr lang="en-US" sz="180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  <m:r>
                      <a:rPr lang="en-US" sz="1800" i="1">
                        <a:latin typeface="Cambria Math" panose="02040503050406030204" pitchFamily="18" charset="0"/>
                      </a:rPr>
                      <m:t>𝜌</m:t>
                    </m:r>
                    <m:d>
                      <m:d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d>
                    <m:sSubSup>
                      <m:sSubSup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𝑄𝐽</m:t>
                        </m:r>
                      </m:sub>
                      <m:sup>
                        <m:r>
                          <a:rPr lang="en-US" sz="180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bSup>
                    <m:d>
                      <m:d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d>
                  </m:oMath>
                </a14:m>
                <a:r>
                  <a:rPr lang="en-US" sz="1800" dirty="0">
                    <a:latin typeface="Cambria Math" panose="02040503050406030204" pitchFamily="18" charset="0"/>
                  </a:rPr>
                  <a:t>                            </a:t>
                </a:r>
              </a:p>
              <a:p>
                <a:pPr>
                  <a:spcAft>
                    <a:spcPts val="11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>
                          <a:latin typeface="Cambria Math" panose="02040503050406030204" pitchFamily="18" charset="0"/>
                        </a:rPr>
                        <m:t>=1.204×</m:t>
                      </m:r>
                      <m:sSup>
                        <m:sSupPr>
                          <m:ctrlPr>
                            <a:rPr lang="en-US" sz="1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80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sz="1800">
                              <a:latin typeface="Cambria Math" panose="02040503050406030204" pitchFamily="18" charset="0"/>
                            </a:rPr>
                            <m:t>8</m:t>
                          </m:r>
                        </m:sup>
                      </m:sSup>
                      <m:sSup>
                        <m:sSupPr>
                          <m:ctrlPr>
                            <a:rPr lang="en-US" sz="1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800">
                                      <a:latin typeface="Cambria Math" panose="02040503050406030204" pitchFamily="18" charset="0"/>
                                    </a:rPr>
                                    <m:t>1+</m:t>
                                  </m:r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num>
                                <m:den>
                                  <m:sSubSup>
                                    <m:sSubSupPr>
                                      <m:ctrlPr>
                                        <a:rPr lang="en-US" sz="1800" i="1" smtClean="0">
                                          <a:solidFill>
                                            <a:srgbClr val="FFFF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1800" i="1">
                                          <a:solidFill>
                                            <a:srgbClr val="FFFF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en-US" sz="1800">
                                          <a:solidFill>
                                            <a:srgbClr val="FFFF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22</m:t>
                                      </m:r>
                                    </m:sub>
                                    <m:sup>
                                      <m:r>
                                        <a:rPr lang="en-US" sz="1800">
                                          <a:solidFill>
                                            <a:srgbClr val="FFFF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bSup>
                                </m:den>
                              </m:f>
                            </m:e>
                          </m:d>
                        </m:e>
                        <m:sup>
                          <m:f>
                            <m:fPr>
                              <m:type m:val="lin"/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80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num>
                            <m:den>
                              <m:r>
                                <a:rPr lang="en-US" sz="180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den>
                          </m:f>
                        </m:sup>
                      </m:sSup>
                      <m:sSup>
                        <m:sSupPr>
                          <m:ctrlPr>
                            <a:rPr lang="en-US" sz="1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sz="1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sz="1800">
                                          <a:latin typeface="Cambria Math" panose="02040503050406030204" pitchFamily="18" charset="0"/>
                                        </a:rPr>
                                        <m:t>Ω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en-US" sz="1800">
                                          <a:latin typeface="Cambria Math" panose="02040503050406030204" pitchFamily="18" charset="0"/>
                                        </a:rPr>
                                        <m:t>dm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US" sz="1800">
                                      <a:latin typeface="Cambria Math" panose="02040503050406030204" pitchFamily="18" charset="0"/>
                                    </a:rPr>
                                    <m:t>0.27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f>
                            <m:fPr>
                              <m:type m:val="lin"/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80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180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den>
                          </m:f>
                        </m:sup>
                      </m:sSup>
                      <m:sSup>
                        <m:sSupPr>
                          <m:ctrlPr>
                            <a:rPr lang="en-US" sz="1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num>
                                <m:den>
                                  <m:r>
                                    <a:rPr lang="en-US" sz="1800">
                                      <a:latin typeface="Cambria Math" panose="02040503050406030204" pitchFamily="18" charset="0"/>
                                    </a:rPr>
                                    <m:t>0.7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f>
                            <m:fPr>
                              <m:type m:val="lin"/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80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180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sup>
                      </m:sSup>
                      <m:sSub>
                        <m:sSubPr>
                          <m:ctrlPr>
                            <a:rPr lang="en-US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US" sz="1800">
                              <a:latin typeface="Cambria Math" panose="02040503050406030204" pitchFamily="18" charset="0"/>
                            </a:rPr>
                            <m:t>⊙</m:t>
                          </m:r>
                        </m:sub>
                      </m:sSub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14" name="직사각형 13">
                <a:extLst>
                  <a:ext uri="{FF2B5EF4-FFF2-40B4-BE49-F238E27FC236}">
                    <a16:creationId xmlns:a16="http://schemas.microsoft.com/office/drawing/2014/main" id="{50C3EDE2-2CE2-4D96-8047-00081AC8F06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0604" y="4112793"/>
                <a:ext cx="5148793" cy="1461426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E7F000A2-9558-4BB0-B941-F4BE37AE90FD}"/>
                  </a:ext>
                </a:extLst>
              </p:cNvPr>
              <p:cNvSpPr txBox="1"/>
              <p:nvPr/>
            </p:nvSpPr>
            <p:spPr>
              <a:xfrm>
                <a:off x="3420963" y="1224959"/>
                <a:ext cx="4552465" cy="57868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ko-KR" altLang="en-US" sz="1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ko-KR" altLang="en-US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ko-KR" altLang="en-US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sub>
                    </m:sSub>
                    <m:r>
                      <a:rPr lang="ko-KR" altLang="en-US" sz="1800" i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ko-KR" altLang="en-US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ko-KR" altLang="en-US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  <m:acc>
                          <m:accPr>
                            <m:chr m:val="̅"/>
                            <m:ctrlPr>
                              <a:rPr lang="ko-KR" altLang="en-US" sz="18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ko-KR" altLang="en-US" sz="1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𝜌</m:t>
                            </m:r>
                          </m:e>
                        </m:acc>
                      </m:num>
                      <m:den>
                        <m:r>
                          <a:rPr lang="ko-KR" altLang="en-US" sz="1800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  <m:sSup>
                      <m:sSupPr>
                        <m:ctrlPr>
                          <a:rPr lang="ko-KR" altLang="en-US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ko-KR" altLang="en-US" sz="1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ko-KR" altLang="en-US" sz="18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ko-KR" altLang="en-US" sz="18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𝜋</m:t>
                                </m:r>
                                <m:sSubSup>
                                  <m:sSubSupPr>
                                    <m:ctrlPr>
                                      <a:rPr lang="ko-KR" altLang="en-US" sz="18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ko-KR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e>
                                  <m:sub>
                                    <m:r>
                                      <a:rPr lang="ko-KR" altLang="en-US" sz="18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𝑆</m:t>
                                    </m:r>
                                  </m:sub>
                                  <m:sup>
                                    <m:r>
                                      <a:rPr lang="ko-KR" altLang="en-US" sz="1800" i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</m:num>
                              <m:den>
                                <m:r>
                                  <a:rPr lang="ko-KR" altLang="en-US" sz="18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𝐺</m:t>
                                </m:r>
                                <m:acc>
                                  <m:accPr>
                                    <m:chr m:val="̅"/>
                                    <m:ctrlPr>
                                      <a:rPr lang="ko-KR" altLang="en-US" sz="18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ko-KR" altLang="en-US" sz="1800" i="1">
                                        <a:latin typeface="Cambria Math" panose="02040503050406030204" pitchFamily="18" charset="0"/>
                                      </a:rPr>
                                      <m:t>𝜌</m:t>
                                    </m:r>
                                  </m:e>
                                </m:acc>
                              </m:den>
                            </m:f>
                          </m:e>
                        </m:d>
                      </m:e>
                      <m:sup>
                        <m:f>
                          <m:fPr>
                            <m:type m:val="lin"/>
                            <m:ctrlPr>
                              <a:rPr lang="ko-KR" altLang="en-US" sz="1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ko-KR" altLang="en-US" sz="1800" i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a:rPr lang="ko-KR" altLang="en-US" sz="1800" i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sup>
                    </m:sSup>
                  </m:oMath>
                </a14:m>
                <a:r>
                  <a:rPr lang="ko-KR" altLang="en-US" sz="1800" dirty="0">
                    <a:solidFill>
                      <a:schemeClr val="tx1"/>
                    </a:solidFill>
                  </a:rPr>
                  <a:t>     </a:t>
                </a:r>
                <a:r>
                  <a:rPr lang="en-US" altLang="ko-KR" sz="1800" dirty="0">
                    <a:sym typeface="Wingdings" panose="05000000000000000000" pitchFamily="2" charset="2"/>
                  </a:rPr>
                  <a:t>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ko-KR" altLang="en-US" sz="180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ko-KR" altLang="en-US" sz="18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ko-KR" altLang="en-US" sz="18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sub>
                    </m:sSub>
                    <m:r>
                      <a:rPr lang="en-US" altLang="ko-KR" sz="1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ko-KR" altLang="en-US" sz="180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ko-KR" altLang="en-US" sz="18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ko-KR" altLang="en-US" sz="18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sub>
                    </m:sSub>
                    <m:rad>
                      <m:radPr>
                        <m:degHide m:val="on"/>
                        <m:ctrlPr>
                          <a:rPr lang="ko-KR" altLang="en-US" sz="18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ko-KR" altLang="en-US" sz="18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ko-KR" altLang="en-US" sz="18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𝜋</m:t>
                            </m:r>
                          </m:num>
                          <m:den>
                            <m:r>
                              <a:rPr lang="ko-KR" altLang="en-US" sz="18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𝐺</m:t>
                            </m:r>
                            <m:acc>
                              <m:accPr>
                                <m:chr m:val="̅"/>
                                <m:ctrlPr>
                                  <a:rPr lang="ko-KR" altLang="en-US" sz="18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ko-KR" altLang="en-US" sz="1800" i="1">
                                    <a:latin typeface="Cambria Math" panose="02040503050406030204" pitchFamily="18" charset="0"/>
                                  </a:rPr>
                                  <m:t>𝜌</m:t>
                                </m:r>
                              </m:e>
                            </m:acc>
                          </m:den>
                        </m:f>
                      </m:e>
                    </m:rad>
                    <m:r>
                      <m:rPr>
                        <m:nor/>
                      </m:rPr>
                      <a:rPr lang="en-US" altLang="ko-KR" sz="1800" dirty="0">
                        <a:sym typeface="Wingdings" panose="05000000000000000000" pitchFamily="2" charset="2"/>
                      </a:rPr>
                      <m:t></m:t>
                    </m:r>
                    <m:sSub>
                      <m:sSubPr>
                        <m:ctrlPr>
                          <a:rPr lang="ko-KR" altLang="en-US" sz="18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ko-KR" altLang="en-US" sz="1800" i="1" dirty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ko-KR" altLang="en-US" sz="1800" i="1" dirty="0">
                            <a:latin typeface="Cambria Math" panose="02040503050406030204" pitchFamily="18" charset="0"/>
                          </a:rPr>
                          <m:t>𝑆</m:t>
                        </m:r>
                      </m:sub>
                    </m:sSub>
                    <m:r>
                      <a:rPr lang="en-US" altLang="ko-KR" sz="1800" b="0" i="0" dirty="0" smtClean="0"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ko-KR" altLang="en-US" sz="180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ko-KR" altLang="en-US" sz="18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ko-KR" altLang="en-US" sz="18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𝑑𝑝</m:t>
                            </m:r>
                          </m:num>
                          <m:den>
                            <m:r>
                              <a:rPr lang="ko-KR" altLang="en-US" sz="18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  <m:r>
                              <a:rPr lang="ko-KR" altLang="en-US" sz="18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𝜌</m:t>
                            </m:r>
                          </m:den>
                        </m:f>
                      </m:e>
                    </m:rad>
                  </m:oMath>
                </a14:m>
                <a:endParaRPr lang="ko-KR" altLang="en-US" sz="1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E7F000A2-9558-4BB0-B941-F4BE37AE90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0963" y="1224959"/>
                <a:ext cx="4552465" cy="578685"/>
              </a:xfrm>
              <a:prstGeom prst="rect">
                <a:avLst/>
              </a:prstGeom>
              <a:blipFill>
                <a:blip r:embed="rId3"/>
                <a:stretch>
                  <a:fillRect b="-31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2D1DC29D-2191-4B52-8815-AC2B8D923420}"/>
                  </a:ext>
                </a:extLst>
              </p:cNvPr>
              <p:cNvSpPr txBox="1"/>
              <p:nvPr/>
            </p:nvSpPr>
            <p:spPr>
              <a:xfrm>
                <a:off x="3541892" y="6070358"/>
                <a:ext cx="2745623" cy="54450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ko-KR" altLang="en-US" sz="1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ko-KR" altLang="en-US" sz="1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US" altLang="ko-KR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𝑓𝑠</m:t>
                          </m:r>
                        </m:sub>
                      </m:sSub>
                      <m:r>
                        <a:rPr lang="ko-KR" altLang="en-US" sz="18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ko-KR" sz="18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10</m:t>
                      </m:r>
                      <m:r>
                        <a:rPr lang="en-US" altLang="ko-KR" sz="1800" b="0" i="0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10</m:t>
                      </m:r>
                      <m:sSup>
                        <m:sSupPr>
                          <m:ctrlPr>
                            <a:rPr lang="ko-KR" altLang="en-US" sz="1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ko-KR" altLang="en-US" sz="1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ko-KR" altLang="en-US" sz="18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ko-KR" sz="1800" b="0" i="1" smtClean="0">
                                      <a:solidFill>
                                        <a:srgbClr val="FFFF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num>
                                <m:den>
                                  <m:r>
                                    <a:rPr lang="en-US" altLang="ko-KR" sz="1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  <m:r>
                                    <a:rPr lang="en-US" altLang="ko-KR" sz="1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𝑘𝑒𝑉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altLang="ko-KR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−3.33</m:t>
                          </m:r>
                        </m:sup>
                      </m:sSup>
                      <m:r>
                        <a:rPr lang="en-US" altLang="ko-KR" sz="1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𝑀𝑠</m:t>
                      </m:r>
                    </m:oMath>
                  </m:oMathPara>
                </a14:m>
                <a:endParaRPr lang="ko-KR" altLang="en-US" sz="1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2D1DC29D-2191-4B52-8815-AC2B8D9234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41892" y="6070358"/>
                <a:ext cx="2745623" cy="54450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직사각형 16">
                <a:extLst>
                  <a:ext uri="{FF2B5EF4-FFF2-40B4-BE49-F238E27FC236}">
                    <a16:creationId xmlns:a16="http://schemas.microsoft.com/office/drawing/2014/main" id="{973C10D2-EAD0-4DEB-8ED4-1859CFFAF512}"/>
                  </a:ext>
                </a:extLst>
              </p:cNvPr>
              <p:cNvSpPr/>
              <p:nvPr/>
            </p:nvSpPr>
            <p:spPr>
              <a:xfrm>
                <a:off x="3264133" y="2813638"/>
                <a:ext cx="5976830" cy="57951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sub>
                    </m:sSub>
                    <m:r>
                      <a:rPr lang="en-US" sz="18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≡</m:t>
                    </m:r>
                    <m:f>
                      <m:fPr>
                        <m:ctrlPr>
                          <a:rPr lang="en-US" sz="1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18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  <m:r>
                          <a:rPr lang="en-US" sz="1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𝜋</m:t>
                        </m:r>
                      </m:num>
                      <m:den>
                        <m:r>
                          <a:rPr lang="en-US" sz="18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  <m:sSub>
                      <m:sSubPr>
                        <m:ctrlPr>
                          <a:rPr lang="en-US" sz="1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𝜌</m:t>
                        </m:r>
                      </m:e>
                      <m:sub>
                        <m:r>
                          <a:rPr lang="en-US" sz="18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0</m:t>
                        </m:r>
                      </m:sub>
                    </m:sSub>
                    <m:sSup>
                      <m:sSupPr>
                        <m:ctrlPr>
                          <a:rPr lang="en-US" sz="1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18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1800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1800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US" sz="1800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den>
                            </m:f>
                            <m:sSub>
                              <m:sSubPr>
                                <m:ctrlPr>
                                  <a:rPr lang="en-US" sz="1800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800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𝜆</m:t>
                                </m:r>
                              </m:e>
                              <m:sub>
                                <m:r>
                                  <a:rPr lang="en-US" sz="1800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𝐽</m:t>
                                </m:r>
                              </m:sub>
                            </m:sSub>
                          </m:e>
                        </m:d>
                      </m:e>
                      <m:sup>
                        <m:r>
                          <a:rPr lang="en-US" sz="18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sz="1800" dirty="0">
                    <a:latin typeface="Cambria Math" panose="02040503050406030204" pitchFamily="18" charset="0"/>
                  </a:rPr>
                  <a:t>  </a:t>
                </a:r>
                <a14:m>
                  <m:oMath xmlns:m="http://schemas.openxmlformats.org/officeDocument/2006/math">
                    <m:r>
                      <a:rPr lang="en-US" sz="1800">
                        <a:latin typeface="Cambria Math" panose="02040503050406030204" pitchFamily="18" charset="0"/>
                      </a:rPr>
                      <m:t>=26</m:t>
                    </m:r>
                    <m:sSub>
                      <m:sSub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sz="1800">
                            <a:latin typeface="Cambria Math" panose="02040503050406030204" pitchFamily="18" charset="0"/>
                          </a:rPr>
                          <m:t>⊙</m:t>
                        </m:r>
                      </m:sub>
                    </m:sSub>
                    <m:sSup>
                      <m:sSup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1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18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1800" i="1"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num>
                              <m:den>
                                <m:r>
                                  <a:rPr lang="en-US" sz="1800">
                                    <a:latin typeface="Cambria Math" panose="02040503050406030204" pitchFamily="18" charset="0"/>
                                  </a:rPr>
                                  <m:t>10</m:t>
                                </m:r>
                                <m:r>
                                  <m:rPr>
                                    <m:nor/>
                                  </m:rPr>
                                  <a:rPr lang="en-US" sz="1800" i="1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1800">
                                    <a:latin typeface="Cambria Math" panose="02040503050406030204" pitchFamily="18" charset="0"/>
                                  </a:rPr>
                                  <m:t>K</m:t>
                                </m:r>
                              </m:den>
                            </m:f>
                          </m:e>
                        </m:d>
                      </m:e>
                      <m:sup>
                        <m:f>
                          <m:fPr>
                            <m:type m:val="lin"/>
                            <m:ctrlPr>
                              <a:rPr lang="en-US" sz="18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800">
                                <a:latin typeface="Cambria Math" panose="020405030504060302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a:rPr lang="en-US" sz="180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sup>
                    </m:sSup>
                    <m:sSup>
                      <m:sSup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1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18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1800" i="1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num>
                              <m:den>
                                <m:sSup>
                                  <m:sSupPr>
                                    <m:ctrlPr>
                                      <a:rPr lang="en-US" sz="18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800"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US" sz="180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p>
                                </m:sSup>
                                <m:sSup>
                                  <m:sSupPr>
                                    <m:ctrlPr>
                                      <a:rPr lang="en-US" sz="18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m:rPr>
                                        <m:nor/>
                                      </m:rPr>
                                      <a:rPr lang="en-US" sz="1800" i="1"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n-US" sz="1800">
                                        <a:latin typeface="Cambria Math" panose="02040503050406030204" pitchFamily="18" charset="0"/>
                                      </a:rPr>
                                      <m:t>cm</m:t>
                                    </m:r>
                                  </m:e>
                                  <m:sup>
                                    <m:r>
                                      <a:rPr lang="en-US" sz="1800">
                                        <a:latin typeface="Cambria Math" panose="02040503050406030204" pitchFamily="18" charset="0"/>
                                      </a:rPr>
                                      <m:t>−3</m:t>
                                    </m:r>
                                  </m:sup>
                                </m:sSup>
                              </m:den>
                            </m:f>
                          </m:e>
                        </m:d>
                      </m:e>
                      <m:sup>
                        <m:r>
                          <a:rPr lang="en-US" sz="1800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type m:val="lin"/>
                            <m:ctrlPr>
                              <a:rPr lang="en-US" sz="18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80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180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sup>
                    </m:sSup>
                  </m:oMath>
                </a14:m>
                <a:endParaRPr lang="en-US" sz="1800" dirty="0">
                  <a:latin typeface="Georgia" panose="02040502050405020303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직사각형 16">
                <a:extLst>
                  <a:ext uri="{FF2B5EF4-FFF2-40B4-BE49-F238E27FC236}">
                    <a16:creationId xmlns:a16="http://schemas.microsoft.com/office/drawing/2014/main" id="{973C10D2-EAD0-4DEB-8ED4-1859CFFAF51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64133" y="2813638"/>
                <a:ext cx="5976830" cy="57951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>
            <a:extLst>
              <a:ext uri="{FF2B5EF4-FFF2-40B4-BE49-F238E27FC236}">
                <a16:creationId xmlns:a16="http://schemas.microsoft.com/office/drawing/2014/main" id="{584AB0F9-53B8-41D8-992C-5DEB7694F71C}"/>
              </a:ext>
            </a:extLst>
          </p:cNvPr>
          <p:cNvSpPr txBox="1"/>
          <p:nvPr/>
        </p:nvSpPr>
        <p:spPr>
          <a:xfrm>
            <a:off x="109215" y="2841787"/>
            <a:ext cx="18309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Baryon (H)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직사각형 3">
                <a:extLst>
                  <a:ext uri="{FF2B5EF4-FFF2-40B4-BE49-F238E27FC236}">
                    <a16:creationId xmlns:a16="http://schemas.microsoft.com/office/drawing/2014/main" id="{143F51FC-E67C-4F81-B25E-43D9D9D2D96C}"/>
                  </a:ext>
                </a:extLst>
              </p:cNvPr>
              <p:cNvSpPr/>
              <p:nvPr/>
            </p:nvSpPr>
            <p:spPr>
              <a:xfrm>
                <a:off x="7813103" y="5614236"/>
                <a:ext cx="1295996" cy="3808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400" dirty="0">
                    <a:latin typeface="Georgia" panose="02040502050405020303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140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22</m:t>
                        </m:r>
                      </m:sub>
                    </m:sSub>
                    <m:r>
                      <a:rPr lang="en-US" sz="1400">
                        <a:solidFill>
                          <a:srgbClr val="FFFF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≡</m:t>
                    </m:r>
                    <m:f>
                      <m:fPr>
                        <m:ctrlPr>
                          <a:rPr lang="en-US" sz="1400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1400" i="1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i="1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𝑚</m:t>
                            </m:r>
                          </m:e>
                          <m:sub/>
                        </m:sSub>
                      </m:num>
                      <m:den>
                        <m:sSup>
                          <m:sSupPr>
                            <m:ctrlPr>
                              <a:rPr lang="en-US" sz="1400" i="1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400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10</m:t>
                            </m:r>
                          </m:e>
                          <m:sup>
                            <m:r>
                              <a:rPr lang="en-US" sz="1400" i="1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1400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22</m:t>
                            </m:r>
                          </m:sup>
                        </m:sSup>
                        <m:r>
                          <m:rPr>
                            <m:sty m:val="p"/>
                          </m:rPr>
                          <a:rPr lang="en-US" sz="140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eV</m:t>
                        </m:r>
                      </m:den>
                    </m:f>
                  </m:oMath>
                </a14:m>
                <a:endParaRPr lang="en-US" sz="1400" dirty="0"/>
              </a:p>
            </p:txBody>
          </p:sp>
        </mc:Choice>
        <mc:Fallback xmlns="">
          <p:sp>
            <p:nvSpPr>
              <p:cNvPr id="4" name="직사각형 3">
                <a:extLst>
                  <a:ext uri="{FF2B5EF4-FFF2-40B4-BE49-F238E27FC236}">
                    <a16:creationId xmlns:a16="http://schemas.microsoft.com/office/drawing/2014/main" id="{143F51FC-E67C-4F81-B25E-43D9D9D2D96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13103" y="5614236"/>
                <a:ext cx="1295996" cy="38081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직사각형 5">
            <a:extLst>
              <a:ext uri="{FF2B5EF4-FFF2-40B4-BE49-F238E27FC236}">
                <a16:creationId xmlns:a16="http://schemas.microsoft.com/office/drawing/2014/main" id="{A20EBE71-82FB-4B54-BBC8-F5BC2CED563B}"/>
              </a:ext>
            </a:extLst>
          </p:cNvPr>
          <p:cNvSpPr/>
          <p:nvPr/>
        </p:nvSpPr>
        <p:spPr>
          <a:xfrm>
            <a:off x="6003397" y="411735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800" dirty="0"/>
              <a:t>Lee &amp; Lim 0812.1342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8EDAD7E-9AAC-4B79-A8BE-E83B85F13507}"/>
              </a:ext>
            </a:extLst>
          </p:cNvPr>
          <p:cNvSpPr txBox="1"/>
          <p:nvPr/>
        </p:nvSpPr>
        <p:spPr>
          <a:xfrm>
            <a:off x="730539" y="6201430"/>
            <a:ext cx="19559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collisionless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BD652A8-83F5-4E0D-977F-43AF2EAFB50C}"/>
                  </a:ext>
                </a:extLst>
              </p:cNvPr>
              <p:cNvSpPr txBox="1"/>
              <p:nvPr/>
            </p:nvSpPr>
            <p:spPr>
              <a:xfrm>
                <a:off x="2153418" y="1950745"/>
                <a:ext cx="2817951" cy="401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𝑜𝑏𝑠𝑒𝑟𝑣𝑎𝑡𝑖𝑜𝑛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  </m:t>
                      </m:r>
                      <m:f>
                        <m:fPr>
                          <m:type m:val="lin"/>
                          <m:ctrlPr>
                            <a:rPr lang="en-US" sz="1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𝜎</m:t>
                          </m:r>
                        </m:num>
                        <m:den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𝑚</m:t>
                          </m:r>
                        </m:den>
                      </m:f>
                      <m:r>
                        <a:rPr lang="en-US" sz="1800" b="0" i="0" smtClean="0">
                          <a:latin typeface="Cambria Math" panose="02040503050406030204" pitchFamily="18" charset="0"/>
                        </a:rPr>
                        <m:t>~</m:t>
                      </m:r>
                      <m:f>
                        <m:fPr>
                          <m:type m:val="skw"/>
                          <m:ctrlPr>
                            <a:rPr lang="en-US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𝑐</m:t>
                          </m:r>
                          <m:sSup>
                            <m:sSupPr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p>
                              <m:r>
                                <a:rPr lang="en-US" sz="1800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𝑔</m:t>
                          </m:r>
                        </m:den>
                      </m:f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BD652A8-83F5-4E0D-977F-43AF2EAFB5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53418" y="1950745"/>
                <a:ext cx="2817951" cy="401777"/>
              </a:xfrm>
              <a:prstGeom prst="rect">
                <a:avLst/>
              </a:prstGeom>
              <a:blipFill>
                <a:blip r:embed="rId7"/>
                <a:stretch>
                  <a:fillRect l="-1512" t="-139394" r="-25486" b="-2181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154523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>
            <a:extLst>
              <a:ext uri="{FF2B5EF4-FFF2-40B4-BE49-F238E27FC236}">
                <a16:creationId xmlns:a16="http://schemas.microsoft.com/office/drawing/2014/main" id="{4D1F9DE9-4D1D-4744-BDE8-5FFD29F091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5008" y="684546"/>
            <a:ext cx="9147056" cy="5362735"/>
          </a:xfrm>
          <a:prstGeom prst="rect">
            <a:avLst/>
          </a:prstGeom>
        </p:spPr>
      </p:pic>
      <p:pic>
        <p:nvPicPr>
          <p:cNvPr id="15" name="그래픽 14">
            <a:extLst>
              <a:ext uri="{FF2B5EF4-FFF2-40B4-BE49-F238E27FC236}">
                <a16:creationId xmlns:a16="http://schemas.microsoft.com/office/drawing/2014/main" id="{50181B02-BE53-E9B6-32E2-13BB8714C6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795654" y="4813594"/>
            <a:ext cx="3539371" cy="173594"/>
          </a:xfrm>
          <a:prstGeom prst="rect">
            <a:avLst/>
          </a:prstGeom>
        </p:spPr>
      </p:pic>
      <p:sp>
        <p:nvSpPr>
          <p:cNvPr id="8" name="직사각형 7">
            <a:extLst>
              <a:ext uri="{FF2B5EF4-FFF2-40B4-BE49-F238E27FC236}">
                <a16:creationId xmlns:a16="http://schemas.microsoft.com/office/drawing/2014/main" id="{2BA29664-D81B-4D88-97E6-67986AC1E71E}"/>
              </a:ext>
            </a:extLst>
          </p:cNvPr>
          <p:cNvSpPr/>
          <p:nvPr/>
        </p:nvSpPr>
        <p:spPr>
          <a:xfrm>
            <a:off x="1009826" y="1398076"/>
            <a:ext cx="507438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kumimoji="1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굴림"/>
                <a:ea typeface="굴림" pitchFamily="50" charset="-127"/>
                <a:cs typeface="+mn-cs"/>
              </a:rPr>
              <a:t>2022 Snowmass Summer Study </a:t>
            </a:r>
            <a:r>
              <a:rPr lang="en-US" sz="1600" dirty="0">
                <a:solidFill>
                  <a:schemeClr val="bg2"/>
                </a:solidFill>
              </a:rPr>
              <a:t>2203.07354</a:t>
            </a:r>
            <a:endParaRPr kumimoji="1" lang="en-US" sz="1600" b="0" i="0" u="none" strike="noStrike" kern="120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굴림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342DFB7-A2D6-4218-B693-8975D4AC1F4B}"/>
              </a:ext>
            </a:extLst>
          </p:cNvPr>
          <p:cNvSpPr txBox="1"/>
          <p:nvPr/>
        </p:nvSpPr>
        <p:spPr>
          <a:xfrm>
            <a:off x="6549190" y="2592021"/>
            <a:ext cx="130516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굴림" pitchFamily="50" charset="-127"/>
                <a:cs typeface="+mn-cs"/>
              </a:rPr>
              <a:t>CDM, BH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9625D35-B54D-43D8-8B6F-7C32D03E103F}"/>
              </a:ext>
            </a:extLst>
          </p:cNvPr>
          <p:cNvSpPr txBox="1"/>
          <p:nvPr/>
        </p:nvSpPr>
        <p:spPr>
          <a:xfrm>
            <a:off x="5058068" y="2930532"/>
            <a:ext cx="917239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Times New Roman" pitchFamily="18" charset="0"/>
                <a:ea typeface="굴림" pitchFamily="50" charset="-127"/>
                <a:cs typeface="+mn-cs"/>
              </a:rPr>
              <a:t>WIMP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75685F5-7EE7-4783-A9B5-1FADA5D63E78}"/>
              </a:ext>
            </a:extLst>
          </p:cNvPr>
          <p:cNvSpPr txBox="1"/>
          <p:nvPr/>
        </p:nvSpPr>
        <p:spPr>
          <a:xfrm>
            <a:off x="2740533" y="3655706"/>
            <a:ext cx="976549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A886E0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굴림" pitchFamily="50" charset="-127"/>
                <a:cs typeface="+mn-cs"/>
              </a:rPr>
              <a:t>ULDM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B54070D-631A-4596-A930-63E3424A69B4}"/>
              </a:ext>
            </a:extLst>
          </p:cNvPr>
          <p:cNvSpPr txBox="1"/>
          <p:nvPr/>
        </p:nvSpPr>
        <p:spPr>
          <a:xfrm>
            <a:off x="900595" y="4248088"/>
            <a:ext cx="782587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Times New Roman" pitchFamily="18" charset="0"/>
                <a:ea typeface="굴림" pitchFamily="50" charset="-127"/>
                <a:cs typeface="+mn-cs"/>
              </a:rPr>
              <a:t>CMB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E41250A-85ED-48AA-BB60-36AEDF48EC82}"/>
              </a:ext>
            </a:extLst>
          </p:cNvPr>
          <p:cNvSpPr txBox="1"/>
          <p:nvPr/>
        </p:nvSpPr>
        <p:spPr>
          <a:xfrm>
            <a:off x="3145529" y="2630471"/>
            <a:ext cx="85632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0099CC"/>
                </a:solidFill>
                <a:effectLst/>
                <a:uLnTx/>
                <a:uFillTx/>
                <a:latin typeface="Times New Roman" pitchFamily="18" charset="0"/>
                <a:ea typeface="굴림" pitchFamily="50" charset="-127"/>
                <a:cs typeface="+mn-cs"/>
              </a:rPr>
              <a:t>SIDM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9518B4B-761C-4315-9ADE-F84F98CFC4E5}"/>
              </a:ext>
            </a:extLst>
          </p:cNvPr>
          <p:cNvSpPr txBox="1"/>
          <p:nvPr/>
        </p:nvSpPr>
        <p:spPr>
          <a:xfrm>
            <a:off x="3881788" y="3526598"/>
            <a:ext cx="87235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itchFamily="18" charset="0"/>
                <a:ea typeface="굴림" pitchFamily="50" charset="-127"/>
                <a:cs typeface="+mn-cs"/>
              </a:rPr>
              <a:t>WDM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F1B12FA-5ADB-41E1-B2FD-13C1E751F0E9}"/>
              </a:ext>
            </a:extLst>
          </p:cNvPr>
          <p:cNvSpPr txBox="1"/>
          <p:nvPr/>
        </p:nvSpPr>
        <p:spPr>
          <a:xfrm>
            <a:off x="7181166" y="1866090"/>
            <a:ext cx="1477840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A886E0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굴림" pitchFamily="50" charset="-127"/>
                <a:cs typeface="+mn-cs"/>
              </a:rPr>
              <a:t>QCD Axion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48B63B7-BF13-41AF-9BC8-10B42057ED7E}"/>
              </a:ext>
            </a:extLst>
          </p:cNvPr>
          <p:cNvSpPr txBox="1"/>
          <p:nvPr/>
        </p:nvSpPr>
        <p:spPr>
          <a:xfrm>
            <a:off x="323968" y="6052990"/>
            <a:ext cx="693811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굴림" pitchFamily="50" charset="-127"/>
                <a:cs typeface="+mn-cs"/>
              </a:rPr>
              <a:t>No </a:t>
            </a:r>
            <a:r>
              <a:rPr kumimoji="1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굴림" pitchFamily="50" charset="-127"/>
                <a:cs typeface="+mn-cs"/>
              </a:rPr>
              <a:t>cuspy</a:t>
            </a:r>
            <a:r>
              <a:rPr kumimoji="1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굴림" pitchFamily="50" charset="-127"/>
                <a:cs typeface="+mn-cs"/>
              </a:rPr>
              <a:t> </a:t>
            </a:r>
            <a:r>
              <a:rPr kumimoji="1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굴림" pitchFamily="50" charset="-127"/>
                <a:cs typeface="+mn-cs"/>
              </a:rPr>
              <a:t>subhalo</a:t>
            </a:r>
            <a:r>
              <a:rPr kumimoji="1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굴림" pitchFamily="50" charset="-127"/>
                <a:cs typeface="+mn-cs"/>
              </a:rPr>
              <a:t>, DM star or DM planet found so far </a:t>
            </a:r>
          </a:p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굴림" pitchFamily="50" charset="-127"/>
                <a:cs typeface="+mn-cs"/>
                <a:sym typeface="Wingdings" panose="05000000000000000000" pitchFamily="2" charset="2"/>
              </a:rPr>
              <a:t> DM has kpc length scale?</a:t>
            </a:r>
            <a:endParaRPr kumimoji="1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굴림" pitchFamily="50" charset="-127"/>
              <a:cs typeface="+mn-cs"/>
            </a:endParaRPr>
          </a:p>
        </p:txBody>
      </p:sp>
      <p:cxnSp>
        <p:nvCxnSpPr>
          <p:cNvPr id="20" name="직선 화살표 연결선 19">
            <a:extLst>
              <a:ext uri="{FF2B5EF4-FFF2-40B4-BE49-F238E27FC236}">
                <a16:creationId xmlns:a16="http://schemas.microsoft.com/office/drawing/2014/main" id="{A6366CE3-B6F6-4C14-9EE3-05FC1156B3B8}"/>
              </a:ext>
            </a:extLst>
          </p:cNvPr>
          <p:cNvCxnSpPr>
            <a:cxnSpLocks/>
          </p:cNvCxnSpPr>
          <p:nvPr/>
        </p:nvCxnSpPr>
        <p:spPr bwMode="auto">
          <a:xfrm flipH="1">
            <a:off x="3995920" y="4787382"/>
            <a:ext cx="552022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2" name="직선 연결선 21">
            <a:extLst>
              <a:ext uri="{FF2B5EF4-FFF2-40B4-BE49-F238E27FC236}">
                <a16:creationId xmlns:a16="http://schemas.microsoft.com/office/drawing/2014/main" id="{1D26CCBC-520B-4621-A478-82A520AAF765}"/>
              </a:ext>
            </a:extLst>
          </p:cNvPr>
          <p:cNvCxnSpPr>
            <a:cxnSpLocks/>
          </p:cNvCxnSpPr>
          <p:nvPr/>
        </p:nvCxnSpPr>
        <p:spPr bwMode="auto">
          <a:xfrm>
            <a:off x="4539927" y="1289663"/>
            <a:ext cx="1" cy="3697525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070C0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4B204889-8871-0BAB-9E4D-CD7560E21D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D2ABBEE-B63B-4850-8975-11CAD86ACD72}" type="slidenum">
              <a:rPr kumimoji="0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8308904-173F-4EF0-89C1-3D127604C290}"/>
              </a:ext>
            </a:extLst>
          </p:cNvPr>
          <p:cNvSpPr txBox="1"/>
          <p:nvPr/>
        </p:nvSpPr>
        <p:spPr>
          <a:xfrm>
            <a:off x="21952" y="195609"/>
            <a:ext cx="91470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굴림" pitchFamily="50" charset="-127"/>
                <a:cs typeface="+mn-cs"/>
              </a:rPr>
              <a:t>Galaxies are DM dominated and seem to have  kpc size scale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DBBA269-B5EB-4FBF-9E47-45270C0C2435}"/>
              </a:ext>
            </a:extLst>
          </p:cNvPr>
          <p:cNvSpPr txBox="1"/>
          <p:nvPr/>
        </p:nvSpPr>
        <p:spPr>
          <a:xfrm>
            <a:off x="930082" y="1866090"/>
            <a:ext cx="35720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Times New Roman" pitchFamily="18" charset="0"/>
                <a:ea typeface="굴림" pitchFamily="50" charset="-127"/>
                <a:cs typeface="+mn-cs"/>
              </a:rPr>
              <a:t>Triumphs of CDM here</a:t>
            </a:r>
          </a:p>
        </p:txBody>
      </p:sp>
      <p:cxnSp>
        <p:nvCxnSpPr>
          <p:cNvPr id="11" name="직선 화살표 연결선 10">
            <a:extLst>
              <a:ext uri="{FF2B5EF4-FFF2-40B4-BE49-F238E27FC236}">
                <a16:creationId xmlns:a16="http://schemas.microsoft.com/office/drawing/2014/main" id="{DB5D4C42-E1AC-44C5-95FE-E382A5A27BF1}"/>
              </a:ext>
            </a:extLst>
          </p:cNvPr>
          <p:cNvCxnSpPr>
            <a:cxnSpLocks/>
          </p:cNvCxnSpPr>
          <p:nvPr/>
        </p:nvCxnSpPr>
        <p:spPr bwMode="auto">
          <a:xfrm flipV="1">
            <a:off x="3534944" y="4813594"/>
            <a:ext cx="1757156" cy="1598142"/>
          </a:xfrm>
          <a:prstGeom prst="straightConnector1">
            <a:avLst/>
          </a:prstGeom>
          <a:solidFill>
            <a:schemeClr val="accent1"/>
          </a:solidFill>
          <a:ln w="44450" cap="flat" cmpd="sng" algn="ctr">
            <a:solidFill>
              <a:schemeClr val="accent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9B1A7221-77EC-4826-91CC-C3ACC28B7BEA}"/>
              </a:ext>
            </a:extLst>
          </p:cNvPr>
          <p:cNvSpPr txBox="1"/>
          <p:nvPr/>
        </p:nvSpPr>
        <p:spPr>
          <a:xfrm>
            <a:off x="4754143" y="1889419"/>
            <a:ext cx="21549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Times New Roman" pitchFamily="18" charset="0"/>
                <a:ea typeface="굴림" pitchFamily="50" charset="-127"/>
                <a:cs typeface="+mn-cs"/>
              </a:rPr>
              <a:t>Troubles here</a:t>
            </a:r>
          </a:p>
        </p:txBody>
      </p:sp>
    </p:spTree>
    <p:extLst>
      <p:ext uri="{BB962C8B-B14F-4D97-AF65-F5344CB8AC3E}">
        <p14:creationId xmlns:p14="http://schemas.microsoft.com/office/powerpoint/2010/main" val="11616390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46915F58-FE24-42BD-A8B5-68729E2CF8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A16A1B10-49A9-4489-90A7-2DC6ADBD8E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id="{E2BEBFF9-3257-4526-BAFE-506EF99CE6A7}"/>
              </a:ext>
            </a:extLst>
          </p:cNvPr>
          <p:cNvSpPr/>
          <p:nvPr/>
        </p:nvSpPr>
        <p:spPr>
          <a:xfrm>
            <a:off x="5868180" y="1844780"/>
            <a:ext cx="299793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Mocz</a:t>
            </a:r>
            <a:r>
              <a:rPr lang="en-US" dirty="0"/>
              <a:t>+ 1910.01653</a:t>
            </a:r>
          </a:p>
        </p:txBody>
      </p:sp>
    </p:spTree>
    <p:extLst>
      <p:ext uri="{BB962C8B-B14F-4D97-AF65-F5344CB8AC3E}">
        <p14:creationId xmlns:p14="http://schemas.microsoft.com/office/powerpoint/2010/main" val="19771142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A96DE55B-F1E6-4DF1-96D7-986CA95D36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737" y="-1479"/>
            <a:ext cx="8480525" cy="6858000"/>
          </a:xfrm>
          <a:prstGeom prst="rect">
            <a:avLst/>
          </a:prstGeom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id="{E6AA9630-5470-45E2-81A0-81E7ACA20D55}"/>
              </a:ext>
            </a:extLst>
          </p:cNvPr>
          <p:cNvSpPr/>
          <p:nvPr/>
        </p:nvSpPr>
        <p:spPr>
          <a:xfrm>
            <a:off x="839696" y="1556740"/>
            <a:ext cx="373230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2"/>
                </a:solidFill>
              </a:rPr>
              <a:t>Tudorache+2508.13053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B021176-96F3-4601-93EC-392AA5D72DA9}"/>
              </a:ext>
            </a:extLst>
          </p:cNvPr>
          <p:cNvSpPr txBox="1"/>
          <p:nvPr/>
        </p:nvSpPr>
        <p:spPr>
          <a:xfrm rot="18162532">
            <a:off x="1831125" y="5508018"/>
            <a:ext cx="12907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</a:rPr>
              <a:t>15 </a:t>
            </a:r>
            <a:r>
              <a:rPr lang="en-US" dirty="0" err="1">
                <a:solidFill>
                  <a:schemeClr val="bg2"/>
                </a:solidFill>
              </a:rPr>
              <a:t>Mpc</a:t>
            </a: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7D527D1-9364-443E-8731-5D0D1092F6A5}"/>
              </a:ext>
            </a:extLst>
          </p:cNvPr>
          <p:cNvSpPr txBox="1"/>
          <p:nvPr/>
        </p:nvSpPr>
        <p:spPr>
          <a:xfrm>
            <a:off x="4067930" y="780005"/>
            <a:ext cx="13789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filament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500BFD3-59A8-44D3-8046-D1112DF44597}"/>
              </a:ext>
            </a:extLst>
          </p:cNvPr>
          <p:cNvSpPr txBox="1"/>
          <p:nvPr/>
        </p:nvSpPr>
        <p:spPr>
          <a:xfrm>
            <a:off x="3772977" y="2318605"/>
            <a:ext cx="20489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</a:rPr>
              <a:t>from vortex?</a:t>
            </a: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11476610-102A-435B-A7D1-44AA0C951D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2014" y="2291329"/>
            <a:ext cx="1319736" cy="1145944"/>
          </a:xfrm>
          <a:prstGeom prst="rect">
            <a:avLst/>
          </a:prstGeom>
        </p:spPr>
      </p:pic>
      <p:sp>
        <p:nvSpPr>
          <p:cNvPr id="8" name="화살표: 왼쪽으로 구부러짐 7">
            <a:extLst>
              <a:ext uri="{FF2B5EF4-FFF2-40B4-BE49-F238E27FC236}">
                <a16:creationId xmlns:a16="http://schemas.microsoft.com/office/drawing/2014/main" id="{43923581-278B-4852-9526-5332D9345707}"/>
              </a:ext>
            </a:extLst>
          </p:cNvPr>
          <p:cNvSpPr/>
          <p:nvPr/>
        </p:nvSpPr>
        <p:spPr bwMode="auto">
          <a:xfrm rot="5632115">
            <a:off x="4678984" y="1098177"/>
            <a:ext cx="522871" cy="997041"/>
          </a:xfrm>
          <a:prstGeom prst="curvedLef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336063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374216" y="34317"/>
            <a:ext cx="8229600" cy="1143000"/>
          </a:xfrm>
        </p:spPr>
        <p:txBody>
          <a:bodyPr/>
          <a:lstStyle/>
          <a:p>
            <a:r>
              <a:rPr lang="en-US" altLang="ko-KR" sz="4000" dirty="0"/>
              <a:t>Too big to fail= no dense satellite</a:t>
            </a:r>
            <a:endParaRPr lang="ko-KR" altLang="en-US" sz="4000" dirty="0"/>
          </a:p>
        </p:txBody>
      </p:sp>
      <p:pic>
        <p:nvPicPr>
          <p:cNvPr id="199680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879" y="1556740"/>
            <a:ext cx="3914557" cy="3816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11450" y="5634880"/>
            <a:ext cx="26340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err="1"/>
              <a:t>Boylan</a:t>
            </a:r>
            <a:r>
              <a:rPr lang="en-US" altLang="ko-KR" dirty="0"/>
              <a:t> </a:t>
            </a:r>
            <a:r>
              <a:rPr lang="en-US" altLang="ko-KR" dirty="0" err="1"/>
              <a:t>etal</a:t>
            </a:r>
            <a:r>
              <a:rPr lang="en-US" altLang="ko-KR" dirty="0"/>
              <a:t> 2012</a:t>
            </a:r>
            <a:endParaRPr lang="ko-KR" alt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899490" y="1411419"/>
            <a:ext cx="25715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>
                <a:solidFill>
                  <a:schemeClr val="bg2"/>
                </a:solidFill>
              </a:rPr>
              <a:t>Where are these bright satellites?</a:t>
            </a:r>
            <a:endParaRPr lang="ko-KR" altLang="en-US" sz="1400" dirty="0">
              <a:solidFill>
                <a:schemeClr val="bg2"/>
              </a:solidFill>
            </a:endParaRPr>
          </a:p>
        </p:txBody>
      </p:sp>
      <p:pic>
        <p:nvPicPr>
          <p:cNvPr id="20008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3949" y="1659893"/>
            <a:ext cx="4650051" cy="340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652150" y="5148630"/>
            <a:ext cx="29466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Marsh &amp; Silk 2013</a:t>
            </a:r>
            <a:endParaRPr lang="ko-KR" alt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35297C5-3E14-49B9-B2B8-581273698455}"/>
              </a:ext>
            </a:extLst>
          </p:cNvPr>
          <p:cNvSpPr txBox="1"/>
          <p:nvPr/>
        </p:nvSpPr>
        <p:spPr>
          <a:xfrm>
            <a:off x="6818974" y="1916790"/>
            <a:ext cx="1002197" cy="523220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</a:rPr>
              <a:t>CDM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91AB69D-7EEB-4F0B-81ED-81D08401413A}"/>
              </a:ext>
            </a:extLst>
          </p:cNvPr>
          <p:cNvSpPr txBox="1"/>
          <p:nvPr/>
        </p:nvSpPr>
        <p:spPr>
          <a:xfrm>
            <a:off x="5822990" y="3312213"/>
            <a:ext cx="1101584" cy="523220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</a:rPr>
              <a:t>WDM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7E2BFF3-06E1-4201-8E46-15F4D3F648BE}"/>
              </a:ext>
            </a:extLst>
          </p:cNvPr>
          <p:cNvSpPr txBox="1"/>
          <p:nvPr/>
        </p:nvSpPr>
        <p:spPr>
          <a:xfrm>
            <a:off x="7320072" y="2843434"/>
            <a:ext cx="1242648" cy="523220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</a:rPr>
              <a:t>ULDM</a:t>
            </a:r>
          </a:p>
        </p:txBody>
      </p:sp>
    </p:spTree>
    <p:extLst>
      <p:ext uri="{BB962C8B-B14F-4D97-AF65-F5344CB8AC3E}">
        <p14:creationId xmlns:p14="http://schemas.microsoft.com/office/powerpoint/2010/main" val="22038132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그래픽 14">
            <a:extLst>
              <a:ext uri="{FF2B5EF4-FFF2-40B4-BE49-F238E27FC236}">
                <a16:creationId xmlns:a16="http://schemas.microsoft.com/office/drawing/2014/main" id="{50181B02-BE53-E9B6-32E2-13BB8714C6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203537" y="5275126"/>
            <a:ext cx="4719161" cy="231458"/>
          </a:xfrm>
          <a:prstGeom prst="rect">
            <a:avLst/>
          </a:prstGeom>
        </p:spPr>
      </p:pic>
      <p:sp>
        <p:nvSpPr>
          <p:cNvPr id="17" name="사각형: 둥근 모서리 16">
            <a:extLst>
              <a:ext uri="{FF2B5EF4-FFF2-40B4-BE49-F238E27FC236}">
                <a16:creationId xmlns:a16="http://schemas.microsoft.com/office/drawing/2014/main" id="{4B93F6C6-0982-4C12-66CF-14CB9E84401B}"/>
              </a:ext>
            </a:extLst>
          </p:cNvPr>
          <p:cNvSpPr/>
          <p:nvPr/>
        </p:nvSpPr>
        <p:spPr>
          <a:xfrm>
            <a:off x="107885" y="960276"/>
            <a:ext cx="8928230" cy="4722071"/>
          </a:xfrm>
          <a:prstGeom prst="roundRect">
            <a:avLst>
              <a:gd name="adj" fmla="val 1370"/>
            </a:avLst>
          </a:prstGeom>
          <a:solidFill>
            <a:schemeClr val="bg1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100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491FDC71-CA87-44EF-8C48-D120AA6111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08161" y="332570"/>
            <a:ext cx="9252162" cy="5032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2308984-4633-4558-812E-2B89C736FC52}"/>
              </a:ext>
            </a:extLst>
          </p:cNvPr>
          <p:cNvSpPr txBox="1"/>
          <p:nvPr/>
        </p:nvSpPr>
        <p:spPr>
          <a:xfrm>
            <a:off x="827480" y="5288416"/>
            <a:ext cx="801543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core size ~ granule size~ typical length </a:t>
            </a:r>
          </a:p>
          <a:p>
            <a:r>
              <a:rPr lang="en-US" altLang="ko-KR" dirty="0"/>
              <a:t>~ Q. Jeans length (kpc)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CB82CB9-95DC-4A74-9A2E-D490D7DBF489}"/>
              </a:ext>
            </a:extLst>
          </p:cNvPr>
          <p:cNvSpPr txBox="1"/>
          <p:nvPr/>
        </p:nvSpPr>
        <p:spPr>
          <a:xfrm>
            <a:off x="5648896" y="6005719"/>
            <a:ext cx="30139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800" dirty="0" err="1"/>
              <a:t>Schive</a:t>
            </a:r>
            <a:r>
              <a:rPr lang="en-US" altLang="ko-KR" sz="1800" dirty="0"/>
              <a:t>+ , Nature physics 2014</a:t>
            </a:r>
            <a:endParaRPr lang="ko-KR" altLang="en-US" sz="18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3E409C8-70DD-40A7-9C37-688173F564B9}"/>
              </a:ext>
            </a:extLst>
          </p:cNvPr>
          <p:cNvSpPr txBox="1"/>
          <p:nvPr/>
        </p:nvSpPr>
        <p:spPr>
          <a:xfrm>
            <a:off x="7524410" y="2417302"/>
            <a:ext cx="13997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granules</a:t>
            </a:r>
            <a:endParaRPr lang="ko-KR" altLang="en-US" dirty="0"/>
          </a:p>
        </p:txBody>
      </p:sp>
      <p:sp>
        <p:nvSpPr>
          <p:cNvPr id="16" name="슬라이드 번호 개체 틀 5">
            <a:extLst>
              <a:ext uri="{FF2B5EF4-FFF2-40B4-BE49-F238E27FC236}">
                <a16:creationId xmlns:a16="http://schemas.microsoft.com/office/drawing/2014/main" id="{B5F8FB31-3509-4764-9EE7-E727AD7CC0F3}"/>
              </a:ext>
            </a:extLst>
          </p:cNvPr>
          <p:cNvSpPr txBox="1">
            <a:spLocks/>
          </p:cNvSpPr>
          <p:nvPr/>
        </p:nvSpPr>
        <p:spPr>
          <a:xfrm>
            <a:off x="6553200" y="6248400"/>
            <a:ext cx="2133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algn="ctr" rtl="0" fontAlgn="base" latinLnBrk="1">
              <a:spcBef>
                <a:spcPct val="0"/>
              </a:spcBef>
              <a:spcAft>
                <a:spcPct val="0"/>
              </a:spcAft>
              <a:defRPr kumimoji="1" sz="1200" kern="1200">
                <a:solidFill>
                  <a:schemeClr val="tx1">
                    <a:tint val="75000"/>
                  </a:schemeClr>
                </a:solidFill>
                <a:latin typeface="Abadi" panose="020B0604020104020204" pitchFamily="34" charset="0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sz="2800" kern="12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sz="2800" kern="12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sz="2800" kern="12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sz="2800" kern="12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sz="2800" kern="12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sz="2800" kern="12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sz="2800" kern="12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sz="2800" kern="12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  <a:cs typeface="+mn-cs"/>
              </a:defRPr>
            </a:lvl9pPr>
          </a:lstStyle>
          <a:p>
            <a:pPr>
              <a:defRPr/>
            </a:pPr>
            <a:fld id="{D0CA5110-A8D9-4888-BF59-FA59D2CB1886}" type="slidenum">
              <a:rPr lang="en-US" altLang="ko-KR" smtClean="0">
                <a:latin typeface="굴림" panose="020B0600000101010101" pitchFamily="50" charset="-127"/>
              </a:rPr>
              <a:pPr>
                <a:defRPr/>
              </a:pPr>
              <a:t>19</a:t>
            </a:fld>
            <a:endParaRPr lang="en-US" altLang="ko-KR" dirty="0">
              <a:latin typeface="굴림" panose="020B0600000101010101" pitchFamily="50" charset="-127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ADC096D-518D-4D16-B647-13837418DD08}"/>
              </a:ext>
            </a:extLst>
          </p:cNvPr>
          <p:cNvSpPr txBox="1"/>
          <p:nvPr/>
        </p:nvSpPr>
        <p:spPr>
          <a:xfrm>
            <a:off x="1907630" y="548600"/>
            <a:ext cx="28456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ULDM simulation</a:t>
            </a:r>
          </a:p>
        </p:txBody>
      </p:sp>
      <p:pic>
        <p:nvPicPr>
          <p:cNvPr id="19" name="Picture 2">
            <a:extLst>
              <a:ext uri="{FF2B5EF4-FFF2-40B4-BE49-F238E27FC236}">
                <a16:creationId xmlns:a16="http://schemas.microsoft.com/office/drawing/2014/main" id="{93F74466-41F7-4555-BC95-84D05D0BDB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32728" y="3751445"/>
            <a:ext cx="1877155" cy="17523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0750968-9169-4EB3-9285-112784C846C4}"/>
              </a:ext>
            </a:extLst>
          </p:cNvPr>
          <p:cNvSpPr txBox="1"/>
          <p:nvPr/>
        </p:nvSpPr>
        <p:spPr>
          <a:xfrm>
            <a:off x="4283960" y="2564880"/>
            <a:ext cx="8018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halo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A6E3223-C17B-4B7D-A4CC-66973B8DC70B}"/>
              </a:ext>
            </a:extLst>
          </p:cNvPr>
          <p:cNvSpPr txBox="1"/>
          <p:nvPr/>
        </p:nvSpPr>
        <p:spPr>
          <a:xfrm>
            <a:off x="7313183" y="1503284"/>
            <a:ext cx="10502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(soliton)</a:t>
            </a:r>
          </a:p>
        </p:txBody>
      </p:sp>
    </p:spTree>
    <p:extLst>
      <p:ext uri="{BB962C8B-B14F-4D97-AF65-F5344CB8AC3E}">
        <p14:creationId xmlns:p14="http://schemas.microsoft.com/office/powerpoint/2010/main" val="4274292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ECB9B6D-DE95-41B5-AD5C-557D4B52D9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6C9773E-12EF-43BC-90B5-716940EB495B}"/>
              </a:ext>
            </a:extLst>
          </p:cNvPr>
          <p:cNvSpPr txBox="1"/>
          <p:nvPr/>
        </p:nvSpPr>
        <p:spPr>
          <a:xfrm>
            <a:off x="932880" y="1916790"/>
            <a:ext cx="778731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eriod"/>
            </a:pPr>
            <a:r>
              <a:rPr lang="en-US" altLang="ko-KR" sz="4000" dirty="0"/>
              <a:t>ULDM (Fuzzy DM)</a:t>
            </a:r>
          </a:p>
          <a:p>
            <a:r>
              <a:rPr lang="en-US" altLang="ko-KR" sz="4000" dirty="0"/>
              <a:t> </a:t>
            </a:r>
          </a:p>
          <a:p>
            <a:r>
              <a:rPr lang="en-US" altLang="ko-KR" sz="4000" dirty="0"/>
              <a:t>2. Gravitational detection of FDM</a:t>
            </a:r>
          </a:p>
          <a:p>
            <a:endParaRPr lang="en-US" altLang="ko-KR" sz="4000" dirty="0"/>
          </a:p>
          <a:p>
            <a:r>
              <a:rPr lang="en-US" altLang="ko-KR" sz="4000" dirty="0"/>
              <a:t>3. non-gravitational detection and    SIULDM</a:t>
            </a:r>
          </a:p>
          <a:p>
            <a:r>
              <a:rPr lang="en-US" altLang="ko-KR" sz="4000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42285597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D3FD32B-3B94-468F-8EB5-27BE9C8DAE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FA23CB32-EDBC-4502-AD20-2ECDC48E2D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460" y="-26594"/>
            <a:ext cx="8003340" cy="6884594"/>
          </a:xfrm>
          <a:prstGeom prst="rect">
            <a:avLst/>
          </a:prstGeom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id="{DD9A782C-F5FE-46C7-9DF8-771D458B0938}"/>
              </a:ext>
            </a:extLst>
          </p:cNvPr>
          <p:cNvSpPr/>
          <p:nvPr/>
        </p:nvSpPr>
        <p:spPr>
          <a:xfrm>
            <a:off x="5220090" y="5229250"/>
            <a:ext cx="179408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err="1">
                <a:solidFill>
                  <a:schemeClr val="bg2"/>
                </a:solidFill>
              </a:rPr>
              <a:t>Mocz</a:t>
            </a:r>
            <a:r>
              <a:rPr lang="en-US" sz="1600" dirty="0">
                <a:solidFill>
                  <a:schemeClr val="bg2"/>
                </a:solidFill>
              </a:rPr>
              <a:t>+ 1910.01653</a:t>
            </a:r>
          </a:p>
        </p:txBody>
      </p:sp>
    </p:spTree>
    <p:extLst>
      <p:ext uri="{BB962C8B-B14F-4D97-AF65-F5344CB8AC3E}">
        <p14:creationId xmlns:p14="http://schemas.microsoft.com/office/powerpoint/2010/main" val="10031224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11450" y="0"/>
            <a:ext cx="8229600" cy="1143000"/>
          </a:xfrm>
        </p:spPr>
        <p:txBody>
          <a:bodyPr/>
          <a:lstStyle/>
          <a:p>
            <a:r>
              <a:rPr lang="en-US" altLang="ko-KR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Can FDM solve small scale issues?</a:t>
            </a:r>
            <a:endParaRPr lang="ko-KR" alt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개체 2"/>
              <p:cNvSpPr txBox="1"/>
              <p:nvPr/>
            </p:nvSpPr>
            <p:spPr bwMode="auto">
              <a:xfrm>
                <a:off x="4850540" y="1671016"/>
                <a:ext cx="3997021" cy="3414214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>
                <a:normAutofit fontScale="77500" lnSpcReduction="20000"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𝐹𝐷𝑀</m:t>
                          </m:r>
                        </m:sub>
                      </m:sSub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sub>
                        <m:sup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𝐶𝐷𝑀</m:t>
                          </m:r>
                        </m:sub>
                      </m:sSub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  <m:oMath xmlns:m="http://schemas.openxmlformats.org/officeDocument/2006/math">
                      <m:sSubSup>
                        <m:sSubSup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sub>
                        <m:sup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)≈</m:t>
                      </m:r>
                      <m:f>
                        <m:f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func>
                            <m:funcPr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i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sSup>
                                <m:sSupPr>
                                  <m:ctrlP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p>
                            </m:e>
                          </m:func>
                        </m:num>
                        <m:den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1+</m:t>
                          </m:r>
                          <m:sSup>
                            <m:sSupPr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8</m:t>
                              </m:r>
                            </m:sup>
                          </m:sSup>
                        </m:den>
                      </m:f>
                    </m:oMath>
                    <m:oMath xmlns:m="http://schemas.openxmlformats.org/officeDocument/2006/math"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=1.61</m:t>
                      </m:r>
                      <m:sSup>
                        <m:sSup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bSup>
                            <m:sSubSupPr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22</m:t>
                              </m:r>
                            </m:sub>
                            <m:sup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1/18</m:t>
                              </m:r>
                            </m:sup>
                          </m:sSubSup>
                        </m:e>
                        <m:sup/>
                      </m:sSup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sub>
                      </m:sSub>
                      <m:r>
                        <m:rPr>
                          <m:nor/>
                        </m:rPr>
                        <a:rPr lang="en-US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,   </m:t>
                      </m:r>
                    </m:oMath>
                  </m:oMathPara>
                </a14:m>
                <a:endParaRPr lang="en-US" i="0" dirty="0">
                  <a:solidFill>
                    <a:srgbClr val="000000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22</m:t>
                          </m:r>
                        </m:sub>
                      </m:sSub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×1</m:t>
                      </m:r>
                      <m:sSup>
                        <m:sSup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  <m:sup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−22</m:t>
                          </m:r>
                        </m:sup>
                      </m:sSup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𝑒𝑉</m:t>
                      </m:r>
                    </m:oMath>
                    <m:oMath xmlns:m="http://schemas.openxmlformats.org/officeDocument/2006/math">
                      <m:r>
                        <m:rPr>
                          <m:nor/>
                        </m:rPr>
                        <a:rPr lang="en-US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The</m:t>
                      </m:r>
                      <m:r>
                        <m:rPr>
                          <m:nor/>
                        </m:rPr>
                        <a:rPr lang="en-US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power</m:t>
                      </m:r>
                      <m:r>
                        <m:rPr>
                          <m:nor/>
                        </m:rPr>
                        <a:rPr lang="en-US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drops</m:t>
                      </m:r>
                      <m:r>
                        <m:rPr>
                          <m:nor/>
                        </m:rPr>
                        <a:rPr lang="en-US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by</m:t>
                      </m:r>
                      <m:r>
                        <m:rPr>
                          <m:nor/>
                        </m:rPr>
                        <a:rPr lang="en-US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a</m:t>
                      </m:r>
                      <m:r>
                        <m:rPr>
                          <m:nor/>
                        </m:rPr>
                        <a:rPr lang="en-US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factor</m:t>
                      </m:r>
                      <m:r>
                        <m:rPr>
                          <m:nor/>
                        </m:rPr>
                        <a:rPr lang="en-US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of</m:t>
                      </m:r>
                      <m:r>
                        <m:rPr>
                          <m:nor/>
                        </m:rPr>
                        <a:rPr lang="en-US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2 </m:t>
                      </m:r>
                      <m:r>
                        <m:rPr>
                          <m:nor/>
                        </m:rPr>
                        <a:rPr lang="en-US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at</m:t>
                      </m:r>
                      <m:r>
                        <m:rPr>
                          <m:nor/>
                        </m:rPr>
                        <a:rPr lang="en-US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4.5</m:t>
                      </m:r>
                      <m:sSubSup>
                        <m:sSubSup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22</m:t>
                          </m:r>
                        </m:sub>
                        <m:sup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4/9</m:t>
                          </m:r>
                        </m:sup>
                      </m:sSubSup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𝑀𝑝</m:t>
                      </m:r>
                      <m:sSup>
                        <m:sSup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p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</m:oMath>
                    <m:oMath xmlns:m="http://schemas.openxmlformats.org/officeDocument/2006/math">
                      <m:r>
                        <m:rPr>
                          <m:nor/>
                        </m:rPr>
                        <a:rPr lang="en-US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cutoff</m:t>
                      </m:r>
                      <m:r>
                        <m:rPr>
                          <m:nor/>
                        </m:rPr>
                        <a:rPr lang="en-US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at</m:t>
                      </m:r>
                      <m:r>
                        <m:rPr>
                          <m:nor/>
                        </m:rPr>
                        <a:rPr lang="en-US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k</m:t>
                      </m:r>
                      <m:r>
                        <m:rPr>
                          <m:nor/>
                        </m:rPr>
                        <a:rPr lang="en-US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~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4.5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h𝑀𝑝</m:t>
                      </m:r>
                      <m:sSup>
                        <m:sSup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p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</m:oMath>
                    <m:oMath xmlns:m="http://schemas.openxmlformats.org/officeDocument/2006/math"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⇒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≈1</m:t>
                      </m:r>
                      <m:sSup>
                        <m:sSup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  <m:sup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−22</m:t>
                          </m:r>
                        </m:sup>
                      </m:sSup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𝑒𝑉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!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개체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850540" y="1671016"/>
                <a:ext cx="3997021" cy="3414214"/>
              </a:xfrm>
              <a:prstGeom prst="rect">
                <a:avLst/>
              </a:prstGeom>
              <a:blipFill>
                <a:blip r:embed="rId3"/>
                <a:stretch>
                  <a:fillRect l="-3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/>
          <p:cNvSpPr txBox="1"/>
          <p:nvPr/>
        </p:nvSpPr>
        <p:spPr>
          <a:xfrm>
            <a:off x="4966555" y="983153"/>
            <a:ext cx="39970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dirty="0"/>
              <a:t>Hu et al PRL 2000 (Fuzzy DM)</a:t>
            </a:r>
            <a:endParaRPr lang="ko-KR" alt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571472" y="5777353"/>
            <a:ext cx="40005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dirty="0"/>
              <a:t>To solve the cusp and missing satellites suppression at small scale needed</a:t>
            </a:r>
            <a:endParaRPr lang="ko-KR" altLang="en-US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6136823" y="8446820"/>
            <a:ext cx="16564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dirty="0"/>
              <a:t>Park </a:t>
            </a:r>
            <a:r>
              <a:rPr lang="en-US" altLang="ko-KR" sz="2000" dirty="0" err="1"/>
              <a:t>etal</a:t>
            </a:r>
            <a:r>
              <a:rPr lang="en-US" altLang="ko-KR" sz="2000" dirty="0"/>
              <a:t>  PRD 2012</a:t>
            </a:r>
            <a:endParaRPr lang="ko-KR" altLang="en-US" sz="2000" dirty="0"/>
          </a:p>
        </p:txBody>
      </p:sp>
      <p:pic>
        <p:nvPicPr>
          <p:cNvPr id="14" name="그림 13">
            <a:extLst>
              <a:ext uri="{FF2B5EF4-FFF2-40B4-BE49-F238E27FC236}">
                <a16:creationId xmlns:a16="http://schemas.microsoft.com/office/drawing/2014/main" id="{9D0D5CF3-EA48-449D-BB80-55E3F2E013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387" y="1581323"/>
            <a:ext cx="4601573" cy="350390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F75285E-E3E4-4825-9472-D8E4DC91DE11}"/>
              </a:ext>
            </a:extLst>
          </p:cNvPr>
          <p:cNvSpPr txBox="1"/>
          <p:nvPr/>
        </p:nvSpPr>
        <p:spPr>
          <a:xfrm>
            <a:off x="3347830" y="5128186"/>
            <a:ext cx="11015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Marsh</a:t>
            </a:r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37429A32-3B9F-450D-B169-C0EA3DC8F11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843AE4B-3FDE-44DA-8AA1-2B60E96AB9B8}" type="slidenum">
              <a:rPr lang="en-US" altLang="ko-KR" smtClean="0"/>
              <a:pPr>
                <a:defRPr/>
              </a:pPr>
              <a:t>21</a:t>
            </a:fld>
            <a:endParaRPr lang="en-US" altLang="ko-KR"/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98EB96F2-9955-4DA9-8E9A-964BC00987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50539" y="5166548"/>
            <a:ext cx="4113037" cy="1672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7937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420A92A0-C44F-4989-A274-2A1EA26EF8A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0CA5110-A8D9-4888-BF59-FA59D2CB1886}" type="slidenum">
              <a:rPr lang="en-US" altLang="ko-KR" smtClean="0"/>
              <a:pPr>
                <a:defRPr/>
              </a:pPr>
              <a:t>22</a:t>
            </a:fld>
            <a:endParaRPr lang="en-US" altLang="ko-KR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BBBDD2B2-6E23-4D9F-985E-057C6DA155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6540"/>
            <a:ext cx="5868180" cy="351788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38AFD42-836A-4E1A-B140-4FD86D1BBD15}"/>
              </a:ext>
            </a:extLst>
          </p:cNvPr>
          <p:cNvSpPr txBox="1"/>
          <p:nvPr/>
        </p:nvSpPr>
        <p:spPr>
          <a:xfrm>
            <a:off x="6489830" y="2080416"/>
            <a:ext cx="23423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Armurth+2023</a:t>
            </a: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55E5DD00-DACA-4F4B-9AB7-0F76D1F7F0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6180" y="3743558"/>
            <a:ext cx="6380811" cy="305152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19E3823-ACEA-44BD-BD18-650A938AD4AF}"/>
              </a:ext>
            </a:extLst>
          </p:cNvPr>
          <p:cNvSpPr txBox="1"/>
          <p:nvPr/>
        </p:nvSpPr>
        <p:spPr>
          <a:xfrm>
            <a:off x="4860040" y="6145275"/>
            <a:ext cx="21018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Powell+2023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9AE773E-AA28-485F-BC1D-78E5CFCA3D76}"/>
              </a:ext>
            </a:extLst>
          </p:cNvPr>
          <p:cNvSpPr txBox="1"/>
          <p:nvPr/>
        </p:nvSpPr>
        <p:spPr>
          <a:xfrm>
            <a:off x="6117825" y="952801"/>
            <a:ext cx="300434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ULDM well reproduce</a:t>
            </a:r>
          </a:p>
          <a:p>
            <a:r>
              <a:rPr lang="en-US" sz="2400" dirty="0"/>
              <a:t>lens of radio objects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132C54C-D541-4B22-A2B7-EF0272C107A4}"/>
              </a:ext>
            </a:extLst>
          </p:cNvPr>
          <p:cNvSpPr txBox="1"/>
          <p:nvPr/>
        </p:nvSpPr>
        <p:spPr>
          <a:xfrm>
            <a:off x="3563860" y="5131945"/>
            <a:ext cx="35092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favor m &gt; 4.4x10</a:t>
            </a:r>
            <a:r>
              <a:rPr lang="en-US" baseline="30000" dirty="0"/>
              <a:t>-21</a:t>
            </a:r>
            <a:r>
              <a:rPr lang="en-US" dirty="0"/>
              <a:t> eV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E7F6660-311C-4F2D-898B-0C37B0495645}"/>
              </a:ext>
            </a:extLst>
          </p:cNvPr>
          <p:cNvSpPr txBox="1"/>
          <p:nvPr/>
        </p:nvSpPr>
        <p:spPr>
          <a:xfrm>
            <a:off x="611450" y="280759"/>
            <a:ext cx="411830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favor m ~10</a:t>
            </a:r>
            <a:r>
              <a:rPr lang="en-US" b="1" baseline="30000" dirty="0"/>
              <a:t>-22</a:t>
            </a:r>
            <a:r>
              <a:rPr lang="en-US" b="1" dirty="0"/>
              <a:t> eV  ULDM</a:t>
            </a:r>
          </a:p>
          <a:p>
            <a:r>
              <a:rPr lang="en-US" b="1" dirty="0"/>
              <a:t>over CDM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21F65C8-D74A-4745-A6F8-DDD778C44AC3}"/>
              </a:ext>
            </a:extLst>
          </p:cNvPr>
          <p:cNvSpPr txBox="1"/>
          <p:nvPr/>
        </p:nvSpPr>
        <p:spPr>
          <a:xfrm>
            <a:off x="755470" y="2203935"/>
            <a:ext cx="10021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CDM</a:t>
            </a:r>
          </a:p>
        </p:txBody>
      </p:sp>
    </p:spTree>
    <p:extLst>
      <p:ext uri="{BB962C8B-B14F-4D97-AF65-F5344CB8AC3E}">
        <p14:creationId xmlns:p14="http://schemas.microsoft.com/office/powerpoint/2010/main" val="419996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BAD4C71-D6A5-4E0E-A070-071A35925C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440" y="-99490"/>
            <a:ext cx="8229600" cy="1143000"/>
          </a:xfrm>
        </p:spPr>
        <p:txBody>
          <a:bodyPr/>
          <a:lstStyle/>
          <a:p>
            <a:r>
              <a:rPr lang="en-US" dirty="0"/>
              <a:t>core-halo relation of ULDM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직사각형 3">
                <a:extLst>
                  <a:ext uri="{FF2B5EF4-FFF2-40B4-BE49-F238E27FC236}">
                    <a16:creationId xmlns:a16="http://schemas.microsoft.com/office/drawing/2014/main" id="{24EBF886-87B0-4EAE-8BEB-79D7E3B82845}"/>
                  </a:ext>
                </a:extLst>
              </p:cNvPr>
              <p:cNvSpPr/>
              <p:nvPr/>
            </p:nvSpPr>
            <p:spPr>
              <a:xfrm>
                <a:off x="395420" y="4830748"/>
                <a:ext cx="9327980" cy="196848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ts val="1200"/>
                  </a:lnSpc>
                  <a:spcAft>
                    <a:spcPts val="1100"/>
                  </a:spcAft>
                </a:pPr>
                <a:r>
                  <a:rPr lang="en-US" sz="20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DM core mass</a:t>
                </a:r>
              </a:p>
              <a:p>
                <a:pPr>
                  <a:lnSpc>
                    <a:spcPts val="1200"/>
                  </a:lnSpc>
                  <a:spcAft>
                    <a:spcPts val="1100"/>
                  </a:spcAft>
                </a:pPr>
                <a:endParaRPr lang="en-US" sz="2000" i="1" dirty="0">
                  <a:latin typeface="Cambria Math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ts val="1200"/>
                  </a:lnSpc>
                  <a:spcAft>
                    <a:spcPts val="1100"/>
                  </a:spcAf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𝑀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𝑠</m:t>
                        </m:r>
                      </m:sub>
                    </m:sSub>
                    <m:r>
                      <a:rPr lang="en-US" sz="20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=1.68×</m:t>
                    </m:r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0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20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9</m:t>
                        </m:r>
                      </m:sup>
                    </m:sSup>
                    <m:sSubSup>
                      <m:sSubSupPr>
                        <m:ctrlPr>
                          <a:rPr lang="en-U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20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22</m:t>
                        </m:r>
                      </m:sub>
                      <m:sup>
                        <m:r>
                          <a:rPr lang="en-U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20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sup>
                    </m:sSubSup>
                    <m:d>
                      <m:dPr>
                        <m:ctrlPr>
                          <a:rPr lang="en-U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000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𝜁</m:t>
                                </m:r>
                              </m:e>
                              <m:sup>
                                <m:r>
                                  <a:rPr lang="en-US" sz="2000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′</m:t>
                                </m:r>
                              </m:sup>
                            </m:sSup>
                            <m:r>
                              <a:rPr lang="en-US" sz="20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(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𝑧</m:t>
                            </m:r>
                            <m:r>
                              <a:rPr lang="en-US" sz="20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)</m:t>
                            </m:r>
                          </m:num>
                          <m:den>
                            <m:sSup>
                              <m:sSup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000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𝜁</m:t>
                                </m:r>
                              </m:e>
                              <m:sup>
                                <m:r>
                                  <a:rPr lang="en-US" sz="2000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′</m:t>
                                </m:r>
                              </m:sup>
                            </m:sSup>
                            <m:r>
                              <a:rPr lang="en-US" sz="20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(7)</m:t>
                            </m:r>
                          </m:den>
                        </m:f>
                      </m:e>
                    </m:d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lang="en-US" sz="2000" i="1"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𝑀</m:t>
                                    </m:r>
                                  </m:e>
                                  <m:sub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h</m:t>
                                    </m:r>
                                  </m:sub>
                                </m:sSub>
                              </m:num>
                              <m:den>
                                <m:sSup>
                                  <m:sSupPr>
                                    <m:ctrlPr>
                                      <a:rPr lang="en-US" sz="2000" i="1"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US" sz="2000"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11</m:t>
                                    </m:r>
                                  </m:sup>
                                </m:sSup>
                                <m:sSub>
                                  <m:sSubPr>
                                    <m:ctrlPr>
                                      <a:rPr lang="en-US" sz="2000" i="1"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𝑀</m:t>
                                    </m:r>
                                  </m:e>
                                  <m:sub>
                                    <m:r>
                                      <a:rPr lang="en-US" sz="2000"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⊙</m:t>
                                    </m:r>
                                  </m:sub>
                                </m:sSub>
                              </m:den>
                            </m:f>
                          </m:e>
                        </m:d>
                      </m:e>
                      <m:sup>
                        <m:r>
                          <a:rPr lang="en-US" sz="20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1/3</m:t>
                        </m:r>
                      </m:sup>
                    </m:sSup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𝑀</m:t>
                        </m:r>
                      </m:e>
                      <m:sub>
                        <m:r>
                          <a:rPr lang="en-US" sz="20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⊙</m:t>
                        </m:r>
                      </m:sub>
                    </m:sSub>
                  </m:oMath>
                </a14:m>
                <a:r>
                  <a:rPr lang="en-US" sz="2000" dirty="0">
                    <a:latin typeface="Georgia" panose="02040502050405020303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~ Mass gap</a:t>
                </a:r>
              </a:p>
              <a:p>
                <a:endParaRPr lang="en-US" sz="2000" dirty="0">
                  <a:latin typeface="Georgia" panose="02040502050405020303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r>
                  <a:rPr lang="en-US" sz="1800" dirty="0">
                    <a:latin typeface="Georgia" panose="02040502050405020303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where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 smtClean="0">
                            <a:solidFill>
                              <a:srgbClr val="FFFF0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180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22</m:t>
                        </m:r>
                      </m:sub>
                    </m:sSub>
                    <m:r>
                      <a:rPr lang="en-US" sz="1800">
                        <a:solidFill>
                          <a:srgbClr val="FFFF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≡</m:t>
                    </m:r>
                    <m:f>
                      <m:fPr>
                        <m:ctrlPr>
                          <a:rPr lang="en-US" sz="1800" i="1">
                            <a:solidFill>
                              <a:srgbClr val="FFFF00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1800" i="1" smtClean="0">
                                <a:solidFill>
                                  <a:srgbClr val="FFFF00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 i="1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𝑚</m:t>
                            </m:r>
                          </m:e>
                          <m:sub/>
                        </m:sSub>
                      </m:num>
                      <m:den>
                        <m:sSup>
                          <m:sSupPr>
                            <m:ctrlPr>
                              <a:rPr lang="en-US" sz="1800" i="1">
                                <a:solidFill>
                                  <a:srgbClr val="FFFF00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800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10</m:t>
                            </m:r>
                          </m:e>
                          <m:sup>
                            <m:r>
                              <a:rPr lang="en-US" sz="1800" i="1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1800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22</m:t>
                            </m:r>
                          </m:sup>
                        </m:sSup>
                        <m:r>
                          <m:rPr>
                            <m:sty m:val="p"/>
                          </m:rPr>
                          <a:rPr lang="en-US" sz="180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eV</m:t>
                        </m:r>
                      </m:den>
                    </m:f>
                    <m:r>
                      <a:rPr lang="en-US" sz="18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sSup>
                      <m:sSupPr>
                        <m:ctrlPr>
                          <a:rPr lang="en-US" sz="1800" i="1">
                            <a:effectLst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𝜁</m:t>
                        </m:r>
                      </m:e>
                      <m:sup>
                        <m:r>
                          <a:rPr lang="en-US" sz="1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  <m:r>
                      <a:rPr lang="en-US" sz="18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=(1+</m:t>
                    </m:r>
                    <m:r>
                      <a:rPr lang="en-US" sz="1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𝑧</m:t>
                    </m:r>
                    <m:sSup>
                      <m:sSupPr>
                        <m:ctrlPr>
                          <a:rPr lang="en-US" sz="1800" i="1">
                            <a:effectLst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  <m:sup>
                        <m:r>
                          <a:rPr lang="en-US" sz="18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1/2</m:t>
                        </m:r>
                      </m:sup>
                    </m:sSup>
                    <m:r>
                      <a:rPr lang="en-US" sz="1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𝜁</m:t>
                    </m:r>
                    <m:r>
                      <a:rPr lang="en-US" sz="18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1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𝑧</m:t>
                    </m:r>
                    <m:sSup>
                      <m:sSupPr>
                        <m:ctrlPr>
                          <a:rPr lang="en-US" sz="1800" i="1">
                            <a:effectLst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  <m:sup>
                        <m:r>
                          <a:rPr lang="en-US" sz="18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1/6</m:t>
                        </m:r>
                      </m:sup>
                    </m:sSup>
                  </m:oMath>
                </a14:m>
                <a:br>
                  <a:rPr lang="en-US" sz="1800" dirty="0">
                    <a:latin typeface="Georgia" panose="02040502050405020303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</a:br>
                <a:r>
                  <a:rPr lang="en-US" sz="1800" dirty="0">
                    <a:latin typeface="Georgia" panose="02040502050405020303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with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𝜁</m:t>
                    </m:r>
                    <m:r>
                      <a:rPr lang="en-US" sz="18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1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𝑧</m:t>
                    </m:r>
                    <m:r>
                      <a:rPr lang="en-US" sz="18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)=</m:t>
                    </m:r>
                    <m:d>
                      <m:dPr>
                        <m:endChr m:val=""/>
                        <m:ctrlPr>
                          <a:rPr lang="en-US" sz="1800" i="1">
                            <a:effectLst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18</m:t>
                        </m:r>
                        <m:sSup>
                          <m:sSupPr>
                            <m:ctrlPr>
                              <a:rPr lang="en-US" sz="1800" i="1"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8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𝜋</m:t>
                            </m:r>
                          </m:e>
                          <m:sup>
                            <m:r>
                              <a:rPr lang="en-US" sz="18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18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+82</m:t>
                        </m:r>
                        <m:d>
                          <m:dPr>
                            <m:ctrlPr>
                              <a:rPr lang="en-US" sz="1800" i="1"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1800" i="1">
                                    <a:effectLst/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sz="1800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Ω</m:t>
                                </m:r>
                              </m:e>
                              <m:sub>
                                <m:r>
                                  <a:rPr lang="en-US" sz="1800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𝑚</m:t>
                                </m:r>
                              </m:sub>
                            </m:sSub>
                            <m:r>
                              <a:rPr lang="en-US" sz="18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(</m:t>
                            </m:r>
                            <m:r>
                              <a:rPr lang="en-US" sz="18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𝑧</m:t>
                            </m:r>
                            <m:r>
                              <a:rPr lang="en-US" sz="18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)</m:t>
                            </m:r>
                            <m:r>
                              <a:rPr lang="en-US" sz="18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18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e>
                        </m:d>
                        <m:r>
                          <a:rPr lang="en-US" sz="1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18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39</m:t>
                        </m:r>
                        <m:d>
                          <m:dPr>
                            <m:endChr m:val=""/>
                            <m:ctrlPr>
                              <a:rPr lang="en-US" sz="1800" i="1"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1800" i="1">
                                    <a:effectLst/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sz="1800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Ω</m:t>
                                </m:r>
                              </m:e>
                              <m:sub>
                                <m:r>
                                  <a:rPr lang="en-US" sz="1800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𝑚</m:t>
                                </m:r>
                              </m:sub>
                            </m:sSub>
                            <m:r>
                              <a:rPr lang="en-US" sz="18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(</m:t>
                            </m:r>
                            <m:r>
                              <a:rPr lang="en-US" sz="18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𝑧</m:t>
                            </m:r>
                            <m:r>
                              <a:rPr lang="en-US" sz="18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)</m:t>
                            </m:r>
                            <m:r>
                              <a:rPr lang="en-US" sz="18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</m:e>
                        </m:d>
                      </m:e>
                    </m:d>
                    <m:d>
                      <m:dPr>
                        <m:begChr m:val=""/>
                        <m:ctrlPr>
                          <a:rPr lang="en-US" sz="1800" i="1" smtClean="0">
                            <a:effectLst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  <m:sSup>
                          <m:sSupPr>
                            <m:ctrlPr>
                              <a:rPr lang="en-US" sz="1800" i="1"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8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)</m:t>
                            </m:r>
                          </m:e>
                          <m:sup>
                            <m:r>
                              <a:rPr lang="en-US" sz="18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sz="18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/</m:t>
                    </m:r>
                    <m:sSub>
                      <m:sSubPr>
                        <m:ctrlPr>
                          <a:rPr lang="en-US" sz="1800" i="1"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18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Ω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𝑚</m:t>
                        </m:r>
                      </m:sub>
                    </m:sSub>
                    <m:r>
                      <a:rPr lang="en-US" sz="18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1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𝑧</m:t>
                    </m:r>
                    <m:r>
                      <a:rPr lang="en-US" sz="18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)∼180</m:t>
                    </m:r>
                  </m:oMath>
                </a14:m>
                <a:r>
                  <a:rPr lang="en-US" sz="1800" dirty="0">
                    <a:latin typeface="Georgia" panose="02040502050405020303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at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𝑧</m:t>
                    </m:r>
                    <m:r>
                      <a:rPr lang="en-US" sz="18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≥1</m:t>
                    </m:r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4" name="직사각형 3">
                <a:extLst>
                  <a:ext uri="{FF2B5EF4-FFF2-40B4-BE49-F238E27FC236}">
                    <a16:creationId xmlns:a16="http://schemas.microsoft.com/office/drawing/2014/main" id="{24EBF886-87B0-4EAE-8BEB-79D7E3B8284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420" y="4830748"/>
                <a:ext cx="9327980" cy="1968488"/>
              </a:xfrm>
              <a:prstGeom prst="rect">
                <a:avLst/>
              </a:prstGeom>
              <a:blipFill>
                <a:blip r:embed="rId2"/>
                <a:stretch>
                  <a:fillRect l="-719" t="-8050" b="-46749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직사각형 4">
                <a:extLst>
                  <a:ext uri="{FF2B5EF4-FFF2-40B4-BE49-F238E27FC236}">
                    <a16:creationId xmlns:a16="http://schemas.microsoft.com/office/drawing/2014/main" id="{80E7E7FC-8BE3-48A7-8A41-1839A0EBBDB2}"/>
                  </a:ext>
                </a:extLst>
              </p:cNvPr>
              <p:cNvSpPr/>
              <p:nvPr/>
            </p:nvSpPr>
            <p:spPr>
              <a:xfrm>
                <a:off x="338849" y="3210762"/>
                <a:ext cx="7777080" cy="12341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400" dirty="0"/>
                  <a:t>DM core size 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en-US" sz="2000" i="0">
                          <a:latin typeface="Cambria Math" panose="02040503050406030204" pitchFamily="18" charset="0"/>
                        </a:rPr>
                        <m:t>=0.135</m:t>
                      </m:r>
                      <m:sSubSup>
                        <m:sSubSup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sz="2000" i="0">
                              <a:latin typeface="Cambria Math" panose="02040503050406030204" pitchFamily="18" charset="0"/>
                            </a:rPr>
                            <m:t>22</m:t>
                          </m:r>
                        </m:sub>
                        <m:sup>
                          <m:r>
                            <a:rPr lang="en-US" sz="2000" i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bSup>
                      <m:sSup>
                        <m:sSup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d>
                                    <m:dPr>
                                      <m:begChr m:val=""/>
                                      <m:ctrlP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p>
                                        <m:sSupPr>
                                          <m:ctrlPr>
                                            <a:rPr lang="en-US" sz="20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2000" i="1">
                                              <a:latin typeface="Cambria Math" panose="02040503050406030204" pitchFamily="18" charset="0"/>
                                            </a:rPr>
                                            <m:t>𝜁</m:t>
                                          </m:r>
                                        </m:e>
                                        <m:sup>
                                          <m:r>
                                            <a:rPr lang="en-US" sz="2000" i="0">
                                              <a:latin typeface="Cambria Math" panose="02040503050406030204" pitchFamily="18" charset="0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  <m:r>
                                        <a:rPr lang="en-US" sz="2000" i="0">
                                          <a:latin typeface="Cambria Math" panose="02040503050406030204" pitchFamily="18" charset="0"/>
                                        </a:rPr>
                                        <m:t>(</m:t>
                                      </m:r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  <m:t>𝑧</m:t>
                                      </m:r>
                                    </m:e>
                                  </m:d>
                                </m:num>
                                <m:den>
                                  <m:d>
                                    <m:dPr>
                                      <m:begChr m:val=""/>
                                      <m:ctrlP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p>
                                        <m:sSupPr>
                                          <m:ctrlPr>
                                            <a:rPr lang="en-US" sz="20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2000" i="1">
                                              <a:latin typeface="Cambria Math" panose="02040503050406030204" pitchFamily="18" charset="0"/>
                                            </a:rPr>
                                            <m:t>𝜁</m:t>
                                          </m:r>
                                        </m:e>
                                        <m:sup>
                                          <m:r>
                                            <a:rPr lang="en-US" sz="2000" i="0">
                                              <a:latin typeface="Cambria Math" panose="02040503050406030204" pitchFamily="18" charset="0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  <m:r>
                                        <a:rPr lang="en-US" sz="2000" i="0">
                                          <a:latin typeface="Cambria Math" panose="02040503050406030204" pitchFamily="18" charset="0"/>
                                        </a:rPr>
                                        <m:t>(7</m:t>
                                      </m:r>
                                    </m:e>
                                  </m:d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000" i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sSup>
                        <m:sSup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  <m:t>𝑀</m:t>
                                      </m:r>
                                    </m:e>
                                    <m:sub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  <m:t>h</m:t>
                                      </m:r>
                                    </m:sub>
                                  </m:sSub>
                                </m:num>
                                <m:den>
                                  <m:sSup>
                                    <m:sSupPr>
                                      <m:ctrlP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000" i="0">
                                          <a:latin typeface="Cambria Math" panose="02040503050406030204" pitchFamily="18" charset="0"/>
                                        </a:rPr>
                                        <m:t>10</m:t>
                                      </m:r>
                                    </m:e>
                                    <m:sup>
                                      <m:r>
                                        <a:rPr lang="en-US" sz="2000" i="0">
                                          <a:latin typeface="Cambria Math" panose="02040503050406030204" pitchFamily="18" charset="0"/>
                                        </a:rPr>
                                        <m:t>11</m:t>
                                      </m:r>
                                    </m:sup>
                                  </m:sSup>
                                  <m:sSub>
                                    <m:sSubPr>
                                      <m:ctrlP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  <m:t>𝑀</m:t>
                                      </m:r>
                                    </m:e>
                                    <m:sub>
                                      <m:r>
                                        <a:rPr lang="en-US" sz="2000" i="0">
                                          <a:latin typeface="Cambria Math" panose="02040503050406030204" pitchFamily="18" charset="0"/>
                                        </a:rPr>
                                        <m:t>⊙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000" i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type m:val="lin"/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000" i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2000" i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</m:sup>
                      </m:sSup>
                      <m:r>
                        <m:rPr>
                          <m:sty m:val="p"/>
                        </m:rPr>
                        <a:rPr lang="en-US" sz="2000" i="0">
                          <a:latin typeface="Cambria Math" panose="02040503050406030204" pitchFamily="18" charset="0"/>
                        </a:rPr>
                        <m:t>kpc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5" name="직사각형 4">
                <a:extLst>
                  <a:ext uri="{FF2B5EF4-FFF2-40B4-BE49-F238E27FC236}">
                    <a16:creationId xmlns:a16="http://schemas.microsoft.com/office/drawing/2014/main" id="{80E7E7FC-8BE3-48A7-8A41-1839A0EBBDB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8849" y="3210762"/>
                <a:ext cx="7777080" cy="1234120"/>
              </a:xfrm>
              <a:prstGeom prst="rect">
                <a:avLst/>
              </a:prstGeom>
              <a:blipFill>
                <a:blip r:embed="rId3"/>
                <a:stretch>
                  <a:fillRect l="-1255" t="-3960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직사각형 6">
                <a:extLst>
                  <a:ext uri="{FF2B5EF4-FFF2-40B4-BE49-F238E27FC236}">
                    <a16:creationId xmlns:a16="http://schemas.microsoft.com/office/drawing/2014/main" id="{910876B9-3E4B-4AC2-A5FB-9BCBAE20B74B}"/>
                  </a:ext>
                </a:extLst>
              </p:cNvPr>
              <p:cNvSpPr/>
              <p:nvPr/>
            </p:nvSpPr>
            <p:spPr>
              <a:xfrm>
                <a:off x="251400" y="1098011"/>
                <a:ext cx="8416589" cy="148034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. 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𝐽𝑒𝑎𝑛𝑠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𝑚𝑎𝑠𝑠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2000" b="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𝑀</m:t>
                          </m:r>
                          <m:r>
                            <a:rPr lang="en-US" sz="2000" b="0" i="1" baseline="30000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𝐽</m:t>
                          </m:r>
                        </m:sub>
                      </m:sSub>
                      <m:r>
                        <a:rPr lang="en-US" sz="2000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i="0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en-US" sz="2000" i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2000" i="1">
                          <a:latin typeface="Cambria Math" panose="02040503050406030204" pitchFamily="18" charset="0"/>
                        </a:rPr>
                        <m:t>𝜌</m:t>
                      </m:r>
                      <m:r>
                        <a:rPr lang="en-US" sz="2000" i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000" i="1"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n-US" sz="2000" i="0">
                          <a:latin typeface="Cambria Math" panose="02040503050406030204" pitchFamily="18" charset="0"/>
                        </a:rPr>
                        <m:t>)</m:t>
                      </m:r>
                      <m:sSubSup>
                        <m:sSubSup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𝐽</m:t>
                          </m:r>
                        </m:sub>
                        <m:sup>
                          <m:r>
                            <a:rPr lang="en-US" sz="2000" i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bSup>
                      <m:r>
                        <a:rPr lang="en-US" sz="2000" i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000" i="1"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n-US" sz="2000" i="0">
                          <a:latin typeface="Cambria Math" panose="02040503050406030204" pitchFamily="18" charset="0"/>
                        </a:rPr>
                        <m:t>)=1.204×</m:t>
                      </m:r>
                      <m:sSup>
                        <m:sSup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i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sz="2000" i="0">
                              <a:latin typeface="Cambria Math" panose="02040503050406030204" pitchFamily="18" charset="0"/>
                            </a:rPr>
                            <m:t>8</m:t>
                          </m:r>
                        </m:sup>
                      </m:sSup>
                      <m:sSup>
                        <m:sSup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000" i="0">
                                      <a:latin typeface="Cambria Math" panose="02040503050406030204" pitchFamily="18" charset="0"/>
                                    </a:rPr>
                                    <m:t>1+</m:t>
                                  </m:r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num>
                                <m:den>
                                  <m:sSubSup>
                                    <m:sSubSupPr>
                                      <m:ctrlP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en-US" sz="2000" i="0">
                                          <a:latin typeface="Cambria Math" panose="02040503050406030204" pitchFamily="18" charset="0"/>
                                        </a:rPr>
                                        <m:t>22</m:t>
                                      </m:r>
                                    </m:sub>
                                    <m:sup>
                                      <m:r>
                                        <a:rPr lang="en-US" sz="2000" i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bSup>
                                </m:den>
                              </m:f>
                            </m:e>
                          </m:d>
                        </m:e>
                        <m:sup>
                          <m:f>
                            <m:fPr>
                              <m:type m:val="lin"/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000" i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num>
                            <m:den>
                              <m:r>
                                <a:rPr lang="en-US" sz="2000" i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den>
                          </m:f>
                        </m:sup>
                      </m:sSup>
                      <m:sSup>
                        <m:sSup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sz="2000" i="0">
                                          <a:latin typeface="Cambria Math" panose="02040503050406030204" pitchFamily="18" charset="0"/>
                                        </a:rPr>
                                        <m:t>Ω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en-US" sz="2000" i="0">
                                          <a:latin typeface="Cambria Math" panose="02040503050406030204" pitchFamily="18" charset="0"/>
                                        </a:rPr>
                                        <m:t>dm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US" sz="2000" i="0">
                                      <a:latin typeface="Cambria Math" panose="02040503050406030204" pitchFamily="18" charset="0"/>
                                    </a:rPr>
                                    <m:t>0.27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f>
                            <m:fPr>
                              <m:type m:val="lin"/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000" i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2000" i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den>
                          </m:f>
                        </m:sup>
                      </m:sSup>
                      <m:sSup>
                        <m:sSup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num>
                                <m:den>
                                  <m:r>
                                    <a:rPr lang="en-US" sz="2000" i="0">
                                      <a:latin typeface="Cambria Math" panose="02040503050406030204" pitchFamily="18" charset="0"/>
                                    </a:rPr>
                                    <m:t>0.7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f>
                            <m:fPr>
                              <m:type m:val="lin"/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000" i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2000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sup>
                      </m:sSup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US" sz="2000" i="0">
                              <a:latin typeface="Cambria Math" panose="02040503050406030204" pitchFamily="18" charset="0"/>
                            </a:rPr>
                            <m:t>⊙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  <a:p>
                <a:r>
                  <a:rPr lang="en-US" sz="2000" dirty="0"/>
                  <a:t>~ </a:t>
                </a:r>
                <a:r>
                  <a:rPr lang="en-US" sz="2000" i="1" dirty="0" err="1"/>
                  <a:t>M</a:t>
                </a:r>
                <a:r>
                  <a:rPr lang="en-US" sz="2000" i="1" baseline="-25000" dirty="0" err="1"/>
                  <a:t>h</a:t>
                </a:r>
                <a:r>
                  <a:rPr lang="en-US" sz="2000" i="1" baseline="-25000" dirty="0"/>
                  <a:t>   </a:t>
                </a:r>
                <a:r>
                  <a:rPr lang="en-US" sz="2000" i="1" dirty="0"/>
                  <a:t> halo mass</a:t>
                </a:r>
              </a:p>
            </p:txBody>
          </p:sp>
        </mc:Choice>
        <mc:Fallback xmlns="">
          <p:sp>
            <p:nvSpPr>
              <p:cNvPr id="7" name="직사각형 6">
                <a:extLst>
                  <a:ext uri="{FF2B5EF4-FFF2-40B4-BE49-F238E27FC236}">
                    <a16:creationId xmlns:a16="http://schemas.microsoft.com/office/drawing/2014/main" id="{910876B9-3E4B-4AC2-A5FB-9BCBAE20B74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400" y="1098011"/>
                <a:ext cx="8416589" cy="1480342"/>
              </a:xfrm>
              <a:prstGeom prst="rect">
                <a:avLst/>
              </a:prstGeom>
              <a:blipFill>
                <a:blip r:embed="rId4"/>
                <a:stretch>
                  <a:fillRect l="-724" b="-6584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그림 2">
            <a:extLst>
              <a:ext uri="{FF2B5EF4-FFF2-40B4-BE49-F238E27FC236}">
                <a16:creationId xmlns:a16="http://schemas.microsoft.com/office/drawing/2014/main" id="{29831C3C-1FDA-4286-ABC9-BBAA68AE4B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45930" y="2377428"/>
            <a:ext cx="2758679" cy="1173582"/>
          </a:xfrm>
          <a:prstGeom prst="rect">
            <a:avLst/>
          </a:prstGeom>
        </p:spPr>
      </p:pic>
      <p:cxnSp>
        <p:nvCxnSpPr>
          <p:cNvPr id="8" name="직선 화살표 연결선 7">
            <a:extLst>
              <a:ext uri="{FF2B5EF4-FFF2-40B4-BE49-F238E27FC236}">
                <a16:creationId xmlns:a16="http://schemas.microsoft.com/office/drawing/2014/main" id="{E99375D2-11AE-491A-BD52-BA9BD7118A06}"/>
              </a:ext>
            </a:extLst>
          </p:cNvPr>
          <p:cNvCxnSpPr>
            <a:cxnSpLocks/>
          </p:cNvCxnSpPr>
          <p:nvPr/>
        </p:nvCxnSpPr>
        <p:spPr bwMode="auto">
          <a:xfrm>
            <a:off x="1802190" y="2465969"/>
            <a:ext cx="3129860" cy="123571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33776980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B1462B1F-95D3-4602-8709-1D454A5406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5670" y="1556740"/>
            <a:ext cx="6084762" cy="4978096"/>
          </a:xfrm>
          <a:prstGeom prst="rect">
            <a:avLst/>
          </a:prstGeom>
        </p:spPr>
      </p:pic>
      <p:sp>
        <p:nvSpPr>
          <p:cNvPr id="2" name="제목 1">
            <a:extLst>
              <a:ext uri="{FF2B5EF4-FFF2-40B4-BE49-F238E27FC236}">
                <a16:creationId xmlns:a16="http://schemas.microsoft.com/office/drawing/2014/main" id="{4F42E975-DEA5-49C4-A89D-DB9930C814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51454"/>
            <a:ext cx="8229600" cy="1143000"/>
          </a:xfrm>
        </p:spPr>
        <p:txBody>
          <a:bodyPr/>
          <a:lstStyle/>
          <a:p>
            <a:r>
              <a:rPr lang="en-US" dirty="0"/>
              <a:t>Impossibly early SMBH?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7B522EF-DB29-402C-AF87-3086A3E9DF23}"/>
                  </a:ext>
                </a:extLst>
              </p:cNvPr>
              <p:cNvSpPr txBox="1"/>
              <p:nvPr/>
            </p:nvSpPr>
            <p:spPr>
              <a:xfrm>
                <a:off x="3101553" y="3193537"/>
                <a:ext cx="3607334" cy="54200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lvl="0">
                  <a:defRPr/>
                </a:pPr>
                <a:r>
                  <a:rPr kumimoji="1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2"/>
                    </a:solidFill>
                    <a:effectLst/>
                    <a:uLnTx/>
                    <a:uFillTx/>
                    <a:latin typeface="Times New Roman" pitchFamily="18" charset="0"/>
                    <a:ea typeface="굴림" pitchFamily="50" charset="-127"/>
                    <a:cs typeface="+mn-cs"/>
                  </a:rPr>
                  <a:t>z =10.6, M</a:t>
                </a:r>
                <a:r>
                  <a:rPr kumimoji="1" lang="en-US" sz="2800" b="0" i="0" u="none" strike="noStrike" kern="1200" cap="none" spc="0" normalizeH="0" baseline="-25000" noProof="0" dirty="0">
                    <a:ln>
                      <a:noFill/>
                    </a:ln>
                    <a:solidFill>
                      <a:schemeClr val="bg2"/>
                    </a:solidFill>
                    <a:effectLst/>
                    <a:uLnTx/>
                    <a:uFillTx/>
                    <a:latin typeface="Times New Roman" pitchFamily="18" charset="0"/>
                    <a:ea typeface="굴림" pitchFamily="50" charset="-127"/>
                    <a:cs typeface="+mn-cs"/>
                  </a:rPr>
                  <a:t>BH</a:t>
                </a:r>
                <a:r>
                  <a:rPr kumimoji="1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2"/>
                    </a:solidFill>
                    <a:effectLst/>
                    <a:uLnTx/>
                    <a:uFillTx/>
                    <a:latin typeface="Times New Roman" pitchFamily="18" charset="0"/>
                    <a:ea typeface="굴림" pitchFamily="50" charset="-127"/>
                    <a:cs typeface="+mn-cs"/>
                  </a:rPr>
                  <a:t>=10</a:t>
                </a:r>
                <a:r>
                  <a:rPr kumimoji="1" lang="en-US" sz="2800" b="0" i="0" u="none" strike="noStrike" kern="1200" cap="none" spc="0" normalizeH="0" baseline="30000" noProof="0" dirty="0">
                    <a:ln>
                      <a:noFill/>
                    </a:ln>
                    <a:solidFill>
                      <a:schemeClr val="bg2"/>
                    </a:solidFill>
                    <a:effectLst/>
                    <a:uLnTx/>
                    <a:uFillTx/>
                    <a:latin typeface="Times New Roman" pitchFamily="18" charset="0"/>
                    <a:ea typeface="굴림" pitchFamily="50" charset="-127"/>
                    <a:cs typeface="+mn-cs"/>
                  </a:rPr>
                  <a:t>6.2</a:t>
                </a:r>
                <a:r>
                  <a:rPr lang="en-US" altLang="ko-KR" dirty="0">
                    <a:solidFill>
                      <a:schemeClr val="bg2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altLang="ko-KR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⊙</m:t>
                        </m:r>
                      </m:sub>
                    </m:sSub>
                  </m:oMath>
                </a14:m>
                <a:endParaRPr kumimoji="1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Times New Roman" pitchFamily="18" charset="0"/>
                  <a:ea typeface="굴림" pitchFamily="50" charset="-127"/>
                  <a:cs typeface="+mn-cs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7B522EF-DB29-402C-AF87-3086A3E9DF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01553" y="3193537"/>
                <a:ext cx="3607334" cy="542008"/>
              </a:xfrm>
              <a:prstGeom prst="rect">
                <a:avLst/>
              </a:prstGeom>
              <a:blipFill>
                <a:blip r:embed="rId3"/>
                <a:stretch>
                  <a:fillRect l="-3547" t="-12360" b="-26966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직사각형 4">
            <a:extLst>
              <a:ext uri="{FF2B5EF4-FFF2-40B4-BE49-F238E27FC236}">
                <a16:creationId xmlns:a16="http://schemas.microsoft.com/office/drawing/2014/main" id="{933F8F53-1BEE-4E57-9957-9ED8CDF1B83A}"/>
              </a:ext>
            </a:extLst>
          </p:cNvPr>
          <p:cNvSpPr/>
          <p:nvPr/>
        </p:nvSpPr>
        <p:spPr>
          <a:xfrm>
            <a:off x="3006859" y="2670317"/>
            <a:ext cx="407675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kumimoji="1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굴림" pitchFamily="50" charset="-127"/>
                <a:cs typeface="+mn-cs"/>
              </a:rPr>
              <a:t>GN-z11 (</a:t>
            </a:r>
            <a:r>
              <a:rPr kumimoji="1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굴림" pitchFamily="50" charset="-127"/>
                <a:cs typeface="+mn-cs"/>
              </a:rPr>
              <a:t>Maiolino</a:t>
            </a:r>
            <a:r>
              <a:rPr kumimoji="1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굴림" pitchFamily="50" charset="-127"/>
                <a:cs typeface="+mn-cs"/>
              </a:rPr>
              <a:t>+</a:t>
            </a:r>
            <a:r>
              <a:rPr lang="en-US" sz="2000" dirty="0">
                <a:solidFill>
                  <a:schemeClr val="bg2"/>
                </a:solidFill>
                <a:latin typeface="+mj-lt"/>
              </a:rPr>
              <a:t> 2305.12492</a:t>
            </a:r>
            <a:r>
              <a:rPr kumimoji="1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굴림" pitchFamily="50" charset="-127"/>
                <a:cs typeface="+mn-cs"/>
              </a:rPr>
              <a:t>)</a:t>
            </a: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76B77C58-0BB9-4EE1-9742-8E82173132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261" y="2460363"/>
            <a:ext cx="1812734" cy="1937273"/>
          </a:xfrm>
          <a:prstGeom prst="rect">
            <a:avLst/>
          </a:prstGeom>
        </p:spPr>
      </p:pic>
      <p:sp>
        <p:nvSpPr>
          <p:cNvPr id="8" name="직사각형 7">
            <a:extLst>
              <a:ext uri="{FF2B5EF4-FFF2-40B4-BE49-F238E27FC236}">
                <a16:creationId xmlns:a16="http://schemas.microsoft.com/office/drawing/2014/main" id="{87519718-011D-46E5-89E8-204742A70E15}"/>
              </a:ext>
            </a:extLst>
          </p:cNvPr>
          <p:cNvSpPr/>
          <p:nvPr/>
        </p:nvSpPr>
        <p:spPr>
          <a:xfrm>
            <a:off x="346793" y="608861"/>
            <a:ext cx="885828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굴림" panose="020B0600000101010101" pitchFamily="50" charset="-127"/>
              <a:ea typeface="굴림" pitchFamily="50" charset="-127"/>
              <a:cs typeface="+mn-cs"/>
            </a:endParaRPr>
          </a:p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굴림" panose="020B0600000101010101" pitchFamily="50" charset="-127"/>
                <a:ea typeface="굴림" pitchFamily="50" charset="-127"/>
                <a:cs typeface="+mn-cs"/>
              </a:rPr>
              <a:t>SMBHs (Quasar) with M~10</a:t>
            </a:r>
            <a:r>
              <a:rPr kumimoji="1" lang="en-US" altLang="ko-KR" sz="2000" b="1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굴림" panose="020B0600000101010101" pitchFamily="50" charset="-127"/>
                <a:ea typeface="굴림" pitchFamily="50" charset="-127"/>
                <a:cs typeface="+mn-cs"/>
              </a:rPr>
              <a:t>6 </a:t>
            </a:r>
            <a:r>
              <a:rPr kumimoji="1" lang="en-US" altLang="ko-KR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굴림" panose="020B0600000101010101" pitchFamily="50" charset="-127"/>
                <a:ea typeface="굴림" pitchFamily="50" charset="-127"/>
                <a:cs typeface="+mn-cs"/>
              </a:rPr>
              <a:t>M</a:t>
            </a:r>
            <a:r>
              <a:rPr kumimoji="1" lang="en-US" altLang="ko-KR" sz="2000" b="1" i="0" u="none" strike="noStrike" kern="1200" cap="none" spc="0" normalizeH="0" baseline="-25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굴림" panose="020B0600000101010101" pitchFamily="50" charset="-127"/>
                <a:ea typeface="굴림" pitchFamily="50" charset="-127"/>
                <a:cs typeface="+mn-cs"/>
              </a:rPr>
              <a:t>s</a:t>
            </a:r>
            <a:r>
              <a:rPr kumimoji="1" lang="en-US" altLang="ko-KR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굴림" panose="020B0600000101010101" pitchFamily="50" charset="-127"/>
                <a:ea typeface="굴림" pitchFamily="50" charset="-127"/>
                <a:cs typeface="+mn-cs"/>
              </a:rPr>
              <a:t> were already mature  at around z=11 (~0.45 </a:t>
            </a:r>
            <a:r>
              <a:rPr kumimoji="1" lang="en-US" altLang="ko-KR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굴림" panose="020B0600000101010101" pitchFamily="50" charset="-127"/>
                <a:ea typeface="굴림" pitchFamily="50" charset="-127"/>
                <a:cs typeface="+mn-cs"/>
              </a:rPr>
              <a:t>Gyr</a:t>
            </a:r>
            <a:r>
              <a:rPr kumimoji="1" lang="en-US" altLang="ko-KR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굴림" panose="020B0600000101010101" pitchFamily="50" charset="-127"/>
                <a:ea typeface="굴림" pitchFamily="50" charset="-127"/>
                <a:cs typeface="+mn-cs"/>
              </a:rPr>
              <a:t>)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AAF9A5F-4BAE-4D17-B269-111EB7CFC878}"/>
              </a:ext>
            </a:extLst>
          </p:cNvPr>
          <p:cNvSpPr txBox="1"/>
          <p:nvPr/>
        </p:nvSpPr>
        <p:spPr>
          <a:xfrm>
            <a:off x="67809" y="4422760"/>
            <a:ext cx="1936749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Cosmic</a:t>
            </a:r>
          </a:p>
          <a:p>
            <a:r>
              <a:rPr lang="en-US" dirty="0"/>
              <a:t>chicken-egg</a:t>
            </a:r>
          </a:p>
          <a:p>
            <a:r>
              <a:rPr lang="en-US" dirty="0"/>
              <a:t> problem</a:t>
            </a:r>
          </a:p>
        </p:txBody>
      </p:sp>
      <p:cxnSp>
        <p:nvCxnSpPr>
          <p:cNvPr id="10" name="직선 화살표 연결선 9">
            <a:extLst>
              <a:ext uri="{FF2B5EF4-FFF2-40B4-BE49-F238E27FC236}">
                <a16:creationId xmlns:a16="http://schemas.microsoft.com/office/drawing/2014/main" id="{C019EE55-D6E0-4BCE-94D6-E9E784CDF429}"/>
              </a:ext>
            </a:extLst>
          </p:cNvPr>
          <p:cNvCxnSpPr>
            <a:cxnSpLocks/>
          </p:cNvCxnSpPr>
          <p:nvPr/>
        </p:nvCxnSpPr>
        <p:spPr bwMode="auto">
          <a:xfrm flipV="1">
            <a:off x="6228230" y="4581160"/>
            <a:ext cx="0" cy="93613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triangle" w="med" len="med"/>
            <a:tailEnd type="triangle"/>
          </a:ln>
          <a:effectLst/>
        </p:spPr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5CE73F85-EEAA-48E9-964F-BE8A4AD71CE3}"/>
              </a:ext>
            </a:extLst>
          </p:cNvPr>
          <p:cNvSpPr txBox="1"/>
          <p:nvPr/>
        </p:nvSpPr>
        <p:spPr>
          <a:xfrm>
            <a:off x="5439584" y="4853648"/>
            <a:ext cx="15087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mass</a:t>
            </a:r>
            <a:r>
              <a:rPr lang="ko-KR" altLang="en-US" dirty="0">
                <a:solidFill>
                  <a:srgbClr val="FF0000"/>
                </a:solidFill>
              </a:rPr>
              <a:t> </a:t>
            </a:r>
            <a:r>
              <a:rPr lang="en-US" altLang="ko-KR" dirty="0">
                <a:solidFill>
                  <a:srgbClr val="FF0000"/>
                </a:solidFill>
              </a:rPr>
              <a:t>gap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03B4898-53AE-4598-9BB9-5292AD766EAB}"/>
              </a:ext>
            </a:extLst>
          </p:cNvPr>
          <p:cNvSpPr txBox="1"/>
          <p:nvPr/>
        </p:nvSpPr>
        <p:spPr>
          <a:xfrm>
            <a:off x="7091400" y="4778040"/>
            <a:ext cx="11224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</a:rPr>
              <a:t>IMBH</a:t>
            </a:r>
          </a:p>
        </p:txBody>
      </p:sp>
    </p:spTree>
    <p:extLst>
      <p:ext uri="{BB962C8B-B14F-4D97-AF65-F5344CB8AC3E}">
        <p14:creationId xmlns:p14="http://schemas.microsoft.com/office/powerpoint/2010/main" val="337034276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ECB9B6D-DE95-41B5-AD5C-557D4B52D9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/>
              <a:t>Little Red Dots</a:t>
            </a:r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9BF69E58-EECC-4C23-A71E-74FA0E9A0AA0}"/>
              </a:ext>
            </a:extLst>
          </p:cNvPr>
          <p:cNvSpPr/>
          <p:nvPr/>
        </p:nvSpPr>
        <p:spPr>
          <a:xfrm>
            <a:off x="29821" y="1065763"/>
            <a:ext cx="9149357" cy="1938992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2"/>
                </a:solidFill>
              </a:rPr>
              <a:t>Size: less than a few hundred light-years (smaller, older than quasar hosts)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2"/>
                </a:solidFill>
              </a:rPr>
              <a:t>Color: Red; influenced by redshift and dust absorption?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2"/>
                </a:solidFill>
              </a:rPr>
              <a:t>Epoch of Formation: Approximately 0.6–1.5 billion years after the Big Bang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2"/>
                </a:solidFill>
              </a:rPr>
              <a:t>Central Structure: Rapid gas rotation → high likelihood of hosting an AGN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2"/>
                </a:solidFill>
              </a:rPr>
              <a:t>Observational Features: Weak X-ray emission, no</a:t>
            </a:r>
            <a:r>
              <a:rPr lang="ko-KR" altLang="en-US" sz="2000" dirty="0">
                <a:solidFill>
                  <a:schemeClr val="bg2"/>
                </a:solidFill>
              </a:rPr>
              <a:t> </a:t>
            </a:r>
            <a:r>
              <a:rPr lang="en-US" sz="2000" dirty="0">
                <a:solidFill>
                  <a:schemeClr val="bg2"/>
                </a:solidFill>
              </a:rPr>
              <a:t>photometric variability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2"/>
                </a:solidFill>
              </a:rPr>
              <a:t>Possible Models: Obscured AGN?, supermassive stars? Black hole stars?</a:t>
            </a: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9DBBCE56-5165-4D70-9DB4-B323114E0E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1600" y="3137906"/>
            <a:ext cx="5580140" cy="372009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D060A68-25BA-4B64-ACD0-7EB90B61FE98}"/>
              </a:ext>
            </a:extLst>
          </p:cNvPr>
          <p:cNvSpPr txBox="1"/>
          <p:nvPr/>
        </p:nvSpPr>
        <p:spPr>
          <a:xfrm>
            <a:off x="6189392" y="6237390"/>
            <a:ext cx="10823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JWST</a:t>
            </a:r>
          </a:p>
        </p:txBody>
      </p:sp>
    </p:spTree>
    <p:extLst>
      <p:ext uri="{BB962C8B-B14F-4D97-AF65-F5344CB8AC3E}">
        <p14:creationId xmlns:p14="http://schemas.microsoft.com/office/powerpoint/2010/main" val="177278576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74DEC3D1-38FA-4903-AF73-834E72FAAD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171500"/>
            <a:ext cx="8229600" cy="1143000"/>
          </a:xfrm>
        </p:spPr>
        <p:txBody>
          <a:bodyPr/>
          <a:lstStyle/>
          <a:p>
            <a:r>
              <a:rPr lang="en-US" dirty="0"/>
              <a:t>Halo mass function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직사각형 7">
                <a:extLst>
                  <a:ext uri="{FF2B5EF4-FFF2-40B4-BE49-F238E27FC236}">
                    <a16:creationId xmlns:a16="http://schemas.microsoft.com/office/drawing/2014/main" id="{3487C23D-C4DB-4B06-AFDF-C4A2E98CC379}"/>
                  </a:ext>
                </a:extLst>
              </p:cNvPr>
              <p:cNvSpPr/>
              <p:nvPr/>
            </p:nvSpPr>
            <p:spPr>
              <a:xfrm>
                <a:off x="907433" y="5389776"/>
                <a:ext cx="7326700" cy="65492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"/>
                            <m:endChr m:val="|"/>
                            <m:ctrlPr>
                              <a:rPr lang="en-US" sz="1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18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1800" i="1">
                                    <a:latin typeface="Cambria Math" panose="02040503050406030204" pitchFamily="18" charset="0"/>
                                  </a:rPr>
                                  <m:t>𝑑𝑛</m:t>
                                </m:r>
                              </m:num>
                              <m:den>
                                <m:r>
                                  <a:rPr lang="en-US" sz="1800" i="1"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1800" i="0">
                                    <a:latin typeface="Cambria Math" panose="02040503050406030204" pitchFamily="18" charset="0"/>
                                  </a:rPr>
                                  <m:t>l</m:t>
                                </m:r>
                                <m:func>
                                  <m:funcPr>
                                    <m:ctrlPr>
                                      <a:rPr lang="en-US" sz="1800" i="1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US" sz="1800" i="0">
                                        <a:latin typeface="Cambria Math" panose="02040503050406030204" pitchFamily="18" charset="0"/>
                                      </a:rPr>
                                      <m:t>n</m:t>
                                    </m:r>
                                  </m:fName>
                                  <m:e>
                                    <m:r>
                                      <a:rPr lang="en-US" sz="1800" i="1">
                                        <a:latin typeface="Cambria Math" panose="02040503050406030204" pitchFamily="18" charset="0"/>
                                      </a:rPr>
                                      <m:t>𝑀</m:t>
                                    </m:r>
                                  </m:e>
                                </m:func>
                              </m:den>
                            </m:f>
                          </m:e>
                        </m:d>
                      </m:e>
                      <m:sub>
                        <m:r>
                          <m:rPr>
                            <m:sty m:val="p"/>
                          </m:rPr>
                          <a:rPr lang="en-US" sz="1800" i="0">
                            <a:latin typeface="Cambria Math" panose="02040503050406030204" pitchFamily="18" charset="0"/>
                          </a:rPr>
                          <m:t>FDM</m:t>
                        </m:r>
                      </m:sub>
                    </m:sSub>
                    <m:r>
                      <a:rPr lang="en-US" sz="1800" i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"/>
                            <m:endChr m:val="|"/>
                            <m:ctrlPr>
                              <a:rPr lang="en-US" sz="1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18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1800" i="1">
                                    <a:latin typeface="Cambria Math" panose="02040503050406030204" pitchFamily="18" charset="0"/>
                                  </a:rPr>
                                  <m:t>𝑑𝑛</m:t>
                                </m:r>
                              </m:num>
                              <m:den>
                                <m:r>
                                  <a:rPr lang="en-US" sz="1800" i="1"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1800" i="0">
                                    <a:latin typeface="Cambria Math" panose="02040503050406030204" pitchFamily="18" charset="0"/>
                                  </a:rPr>
                                  <m:t>l</m:t>
                                </m:r>
                                <m:func>
                                  <m:funcPr>
                                    <m:ctrlPr>
                                      <a:rPr lang="en-US" sz="1800" i="1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US" sz="1800" i="0">
                                        <a:latin typeface="Cambria Math" panose="02040503050406030204" pitchFamily="18" charset="0"/>
                                      </a:rPr>
                                      <m:t>n</m:t>
                                    </m:r>
                                  </m:fName>
                                  <m:e>
                                    <m:r>
                                      <a:rPr lang="en-US" sz="1800" i="1">
                                        <a:latin typeface="Cambria Math" panose="02040503050406030204" pitchFamily="18" charset="0"/>
                                      </a:rPr>
                                      <m:t>𝑀</m:t>
                                    </m:r>
                                  </m:e>
                                </m:func>
                              </m:den>
                            </m:f>
                          </m:e>
                        </m:d>
                      </m:e>
                      <m:sub>
                        <m:r>
                          <m:rPr>
                            <m:sty m:val="p"/>
                          </m:rPr>
                          <a:rPr lang="en-US" sz="1800" i="0">
                            <a:latin typeface="Cambria Math" panose="02040503050406030204" pitchFamily="18" charset="0"/>
                          </a:rPr>
                          <m:t>CDM</m:t>
                        </m:r>
                      </m:sub>
                    </m:sSub>
                    <m:sSup>
                      <m:sSup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sz="1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800" i="0">
                                <a:latin typeface="Cambria Math" panose="02040503050406030204" pitchFamily="18" charset="0"/>
                              </a:rPr>
                              <m:t>1+</m:t>
                            </m:r>
                            <m:sSup>
                              <m:sSupPr>
                                <m:ctrlPr>
                                  <a:rPr lang="en-US" sz="18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ctrlPr>
                                      <a:rPr lang="en-US" sz="18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f>
                                      <m:fPr>
                                        <m:ctrlPr>
                                          <a:rPr lang="en-US" sz="18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sSub>
                                          <m:sSubPr>
                                            <m:ctrlPr>
                                              <a:rPr lang="en-US" sz="18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1800" i="1">
                                                <a:latin typeface="Cambria Math" panose="02040503050406030204" pitchFamily="18" charset="0"/>
                                              </a:rPr>
                                              <m:t>𝑀</m:t>
                                            </m:r>
                                          </m:e>
                                          <m:sub>
                                            <m:r>
                                              <a:rPr lang="en-US" sz="1800" i="1">
                                                <a:latin typeface="Cambria Math" panose="02040503050406030204" pitchFamily="18" charset="0"/>
                                              </a:rPr>
                                              <m:t>h</m:t>
                                            </m:r>
                                          </m:sub>
                                        </m:sSub>
                                      </m:num>
                                      <m:den>
                                        <m:sSub>
                                          <m:sSubPr>
                                            <m:ctrlPr>
                                              <a:rPr lang="en-US" sz="18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1800" i="1">
                                                <a:latin typeface="Cambria Math" panose="02040503050406030204" pitchFamily="18" charset="0"/>
                                              </a:rPr>
                                              <m:t>𝑀</m:t>
                                            </m:r>
                                          </m:e>
                                          <m:sub>
                                            <m:r>
                                              <a:rPr lang="en-US" sz="1800" i="0">
                                                <a:latin typeface="Cambria Math" panose="02040503050406030204" pitchFamily="18" charset="0"/>
                                              </a:rPr>
                                              <m:t>0</m:t>
                                            </m:r>
                                          </m:sub>
                                        </m:sSub>
                                      </m:den>
                                    </m:f>
                                  </m:e>
                                </m:d>
                              </m:e>
                              <m:sup>
                                <m:r>
                                  <a:rPr lang="en-US" sz="1800" i="0">
                                    <a:latin typeface="Cambria Math" panose="02040503050406030204" pitchFamily="18" charset="0"/>
                                  </a:rPr>
                                  <m:t>−1.1</m:t>
                                </m:r>
                              </m:sup>
                            </m:sSup>
                          </m:e>
                        </m:d>
                      </m:e>
                      <m:sup>
                        <m:r>
                          <a:rPr lang="en-US" sz="1800" i="0">
                            <a:latin typeface="Cambria Math" panose="02040503050406030204" pitchFamily="18" charset="0"/>
                          </a:rPr>
                          <m:t>−2.2</m:t>
                        </m:r>
                      </m:sup>
                    </m:sSup>
                  </m:oMath>
                </a14:m>
                <a:r>
                  <a:rPr lang="en-US" sz="1800" dirty="0"/>
                  <a:t> </a:t>
                </a:r>
                <a:r>
                  <a:rPr lang="en-US" sz="1800" dirty="0">
                    <a:latin typeface="Georgia" panose="02040502050405020303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𝑀</m:t>
                        </m:r>
                      </m:e>
                      <m:sub>
                        <m:r>
                          <a:rPr lang="en-US" sz="18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0</m:t>
                        </m:r>
                      </m:sub>
                    </m:sSub>
                    <m:r>
                      <a:rPr lang="en-US" sz="18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=1.6×</m:t>
                    </m:r>
                    <m:sSup>
                      <m:sSupPr>
                        <m:ctrlPr>
                          <a:rPr lang="en-US" sz="1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18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18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10</m:t>
                        </m:r>
                      </m:sup>
                    </m:sSup>
                    <m:sSubSup>
                      <m:sSubSupPr>
                        <m:ctrlPr>
                          <a:rPr lang="en-US" sz="1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n-US" sz="1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18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22</m:t>
                        </m:r>
                      </m:sub>
                      <m:sup>
                        <m:r>
                          <a:rPr lang="en-US" sz="1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18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4/3</m:t>
                        </m:r>
                      </m:sup>
                    </m:sSubSup>
                    <m:sSub>
                      <m:sSubPr>
                        <m:ctrlPr>
                          <a:rPr lang="en-US" sz="1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𝑀</m:t>
                        </m:r>
                      </m:e>
                      <m:sub>
                        <m:r>
                          <a:rPr lang="en-US" sz="18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⊙</m:t>
                        </m:r>
                      </m:sub>
                    </m:sSub>
                  </m:oMath>
                </a14:m>
                <a:endParaRPr lang="en-US" sz="1800" dirty="0"/>
              </a:p>
            </p:txBody>
          </p:sp>
        </mc:Choice>
        <mc:Fallback xmlns="">
          <p:sp>
            <p:nvSpPr>
              <p:cNvPr id="8" name="직사각형 7">
                <a:extLst>
                  <a:ext uri="{FF2B5EF4-FFF2-40B4-BE49-F238E27FC236}">
                    <a16:creationId xmlns:a16="http://schemas.microsoft.com/office/drawing/2014/main" id="{3487C23D-C4DB-4B06-AFDF-C4A2E98CC37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7433" y="5389776"/>
                <a:ext cx="7326700" cy="654923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직선 화살표 연결선 10">
            <a:extLst>
              <a:ext uri="{FF2B5EF4-FFF2-40B4-BE49-F238E27FC236}">
                <a16:creationId xmlns:a16="http://schemas.microsoft.com/office/drawing/2014/main" id="{D0DF2F88-B2C3-4C0E-8858-A3BD13B41912}"/>
              </a:ext>
            </a:extLst>
          </p:cNvPr>
          <p:cNvCxnSpPr>
            <a:cxnSpLocks/>
          </p:cNvCxnSpPr>
          <p:nvPr/>
        </p:nvCxnSpPr>
        <p:spPr bwMode="auto">
          <a:xfrm>
            <a:off x="3275820" y="4218513"/>
            <a:ext cx="936130" cy="135597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grpSp>
        <p:nvGrpSpPr>
          <p:cNvPr id="6" name="그룹 5">
            <a:extLst>
              <a:ext uri="{FF2B5EF4-FFF2-40B4-BE49-F238E27FC236}">
                <a16:creationId xmlns:a16="http://schemas.microsoft.com/office/drawing/2014/main" id="{E006AF0A-034E-4EB5-827D-1DDAA73530AE}"/>
              </a:ext>
            </a:extLst>
          </p:cNvPr>
          <p:cNvGrpSpPr/>
          <p:nvPr/>
        </p:nvGrpSpPr>
        <p:grpSpPr>
          <a:xfrm>
            <a:off x="489981" y="944356"/>
            <a:ext cx="6048840" cy="4368646"/>
            <a:chOff x="1475570" y="971500"/>
            <a:chExt cx="5472760" cy="4151480"/>
          </a:xfrm>
        </p:grpSpPr>
        <p:pic>
          <p:nvPicPr>
            <p:cNvPr id="3" name="그림 2">
              <a:extLst>
                <a:ext uri="{FF2B5EF4-FFF2-40B4-BE49-F238E27FC236}">
                  <a16:creationId xmlns:a16="http://schemas.microsoft.com/office/drawing/2014/main" id="{28426B62-3513-4C20-A519-B7F0A387230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75570" y="971500"/>
              <a:ext cx="5472760" cy="4151480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C7703D3-644A-4D0B-90B2-47F4A0BB96B0}"/>
                </a:ext>
              </a:extLst>
            </p:cNvPr>
            <p:cNvSpPr txBox="1"/>
            <p:nvPr/>
          </p:nvSpPr>
          <p:spPr>
            <a:xfrm>
              <a:off x="2344873" y="3429000"/>
              <a:ext cx="1810111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2"/>
                  </a:solidFill>
                </a:rPr>
                <a:t>suppress </a:t>
              </a:r>
            </a:p>
            <a:p>
              <a:r>
                <a:rPr lang="en-US" dirty="0">
                  <a:solidFill>
                    <a:schemeClr val="bg2"/>
                  </a:solidFill>
                </a:rPr>
                <a:t>small halos</a:t>
              </a:r>
            </a:p>
          </p:txBody>
        </p:sp>
        <p:cxnSp>
          <p:nvCxnSpPr>
            <p:cNvPr id="14" name="직선 연결선 13">
              <a:extLst>
                <a:ext uri="{FF2B5EF4-FFF2-40B4-BE49-F238E27FC236}">
                  <a16:creationId xmlns:a16="http://schemas.microsoft.com/office/drawing/2014/main" id="{6809E383-E7B6-46AC-9AC3-8EA57CD8D92C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771750" y="3429000"/>
              <a:ext cx="2367170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bg2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" name="직선 연결선 9">
              <a:extLst>
                <a:ext uri="{FF2B5EF4-FFF2-40B4-BE49-F238E27FC236}">
                  <a16:creationId xmlns:a16="http://schemas.microsoft.com/office/drawing/2014/main" id="{22051345-65EC-4C99-A45A-F314C63CE8B8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3880019" y="2197525"/>
              <a:ext cx="0" cy="2344515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bg2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2" name="타원 11">
              <a:extLst>
                <a:ext uri="{FF2B5EF4-FFF2-40B4-BE49-F238E27FC236}">
                  <a16:creationId xmlns:a16="http://schemas.microsoft.com/office/drawing/2014/main" id="{B6E6B7EB-5999-44F8-96D2-C125245CD22E}"/>
                </a:ext>
              </a:extLst>
            </p:cNvPr>
            <p:cNvSpPr/>
            <p:nvPr/>
          </p:nvSpPr>
          <p:spPr bwMode="auto">
            <a:xfrm>
              <a:off x="3739305" y="3369783"/>
              <a:ext cx="216030" cy="144020"/>
            </a:xfrm>
            <a:prstGeom prst="ellips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15" name="타원 14">
              <a:extLst>
                <a:ext uri="{FF2B5EF4-FFF2-40B4-BE49-F238E27FC236}">
                  <a16:creationId xmlns:a16="http://schemas.microsoft.com/office/drawing/2014/main" id="{78A0222E-902C-4964-B466-8D245BB681B0}"/>
                </a:ext>
              </a:extLst>
            </p:cNvPr>
            <p:cNvSpPr/>
            <p:nvPr/>
          </p:nvSpPr>
          <p:spPr bwMode="auto">
            <a:xfrm>
              <a:off x="4423595" y="3356990"/>
              <a:ext cx="216030" cy="144020"/>
            </a:xfrm>
            <a:prstGeom prst="ellips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굴림" pitchFamily="50" charset="-127"/>
                <a:ea typeface="굴림" pitchFamily="50" charset="-127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직사각형 4">
                  <a:extLst>
                    <a:ext uri="{FF2B5EF4-FFF2-40B4-BE49-F238E27FC236}">
                      <a16:creationId xmlns:a16="http://schemas.microsoft.com/office/drawing/2014/main" id="{AED41F73-9C5F-4F8D-9B17-813469D65EF8}"/>
                    </a:ext>
                  </a:extLst>
                </p:cNvPr>
                <p:cNvSpPr/>
                <p:nvPr/>
              </p:nvSpPr>
              <p:spPr>
                <a:xfrm>
                  <a:off x="3166180" y="2818288"/>
                  <a:ext cx="794727" cy="5259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𝑀</m:t>
                            </m:r>
                            <m:r>
                              <a:rPr lang="en-US" b="0" i="1" baseline="30000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𝑄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𝐽</m:t>
                            </m:r>
                          </m:sub>
                        </m:sSub>
                      </m:oMath>
                    </m:oMathPara>
                  </a14:m>
                  <a:endParaRPr lang="en-US" dirty="0">
                    <a:solidFill>
                      <a:schemeClr val="bg2"/>
                    </a:solidFill>
                  </a:endParaRPr>
                </a:p>
              </p:txBody>
            </p:sp>
          </mc:Choice>
          <mc:Fallback xmlns="">
            <p:sp>
              <p:nvSpPr>
                <p:cNvPr id="5" name="직사각형 4">
                  <a:extLst>
                    <a:ext uri="{FF2B5EF4-FFF2-40B4-BE49-F238E27FC236}">
                      <a16:creationId xmlns:a16="http://schemas.microsoft.com/office/drawing/2014/main" id="{AED41F73-9C5F-4F8D-9B17-813469D65EF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66180" y="2818288"/>
                  <a:ext cx="794727" cy="525910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7" name="직사각형 6">
            <a:extLst>
              <a:ext uri="{FF2B5EF4-FFF2-40B4-BE49-F238E27FC236}">
                <a16:creationId xmlns:a16="http://schemas.microsoft.com/office/drawing/2014/main" id="{29B6BB71-C5E3-494D-9BF7-8FBACF410972}"/>
              </a:ext>
            </a:extLst>
          </p:cNvPr>
          <p:cNvSpPr/>
          <p:nvPr/>
        </p:nvSpPr>
        <p:spPr>
          <a:xfrm>
            <a:off x="1719874" y="840438"/>
            <a:ext cx="373307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>
                <a:solidFill>
                  <a:schemeClr val="bg2"/>
                </a:solidFill>
              </a:rPr>
              <a:t>Sheth-Tormen</a:t>
            </a:r>
            <a:r>
              <a:rPr lang="en-US" sz="2400" dirty="0">
                <a:solidFill>
                  <a:schemeClr val="bg2"/>
                </a:solidFill>
              </a:rPr>
              <a:t> mass function</a:t>
            </a:r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524B02C3-9F50-4D44-9A30-4E3FF0083483}"/>
              </a:ext>
            </a:extLst>
          </p:cNvPr>
          <p:cNvSpPr/>
          <p:nvPr/>
        </p:nvSpPr>
        <p:spPr>
          <a:xfrm>
            <a:off x="7200839" y="477112"/>
            <a:ext cx="19431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 err="1"/>
              <a:t>Bozek</a:t>
            </a:r>
            <a:r>
              <a:rPr lang="en-US" sz="1800" dirty="0"/>
              <a:t>+ 1409.3544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직사각형 16">
                <a:extLst>
                  <a:ext uri="{FF2B5EF4-FFF2-40B4-BE49-F238E27FC236}">
                    <a16:creationId xmlns:a16="http://schemas.microsoft.com/office/drawing/2014/main" id="{C9F31227-23EC-4F6F-BBBF-D1C5D7695F51}"/>
                  </a:ext>
                </a:extLst>
              </p:cNvPr>
              <p:cNvSpPr/>
              <p:nvPr/>
            </p:nvSpPr>
            <p:spPr>
              <a:xfrm>
                <a:off x="255473" y="6001105"/>
                <a:ext cx="7271318" cy="91069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ko-KR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altLang="ko-KR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ko-KR" sz="18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ko-KR" sz="1800" i="1">
                                      <a:latin typeface="Cambria Math" panose="02040503050406030204" pitchFamily="18" charset="0"/>
                                    </a:rPr>
                                    <m:t>𝑑𝑛</m:t>
                                  </m:r>
                                </m:num>
                                <m:den>
                                  <m:r>
                                    <a:rPr lang="en-US" altLang="ko-KR" sz="1800" i="1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US" altLang="ko-KR" sz="1800">
                                      <a:latin typeface="Cambria Math" panose="02040503050406030204" pitchFamily="18" charset="0"/>
                                    </a:rPr>
                                    <m:t>l</m:t>
                                  </m:r>
                                  <m:func>
                                    <m:funcPr>
                                      <m:ctrlPr>
                                        <a:rPr lang="en-US" altLang="ko-KR" sz="1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en-US" altLang="ko-KR" sz="1800">
                                          <a:latin typeface="Cambria Math" panose="02040503050406030204" pitchFamily="18" charset="0"/>
                                        </a:rPr>
                                        <m:t>n</m:t>
                                      </m:r>
                                    </m:fName>
                                    <m:e>
                                      <m:r>
                                        <a:rPr lang="en-US" altLang="ko-KR" sz="1800" i="1">
                                          <a:latin typeface="Cambria Math" panose="02040503050406030204" pitchFamily="18" charset="0"/>
                                        </a:rPr>
                                        <m:t>𝑀</m:t>
                                      </m:r>
                                    </m:e>
                                  </m:func>
                                </m:den>
                              </m:f>
                            </m:e>
                          </m:d>
                        </m:e>
                        <m:sub>
                          <m:r>
                            <m:rPr>
                              <m:sty m:val="p"/>
                            </m:rPr>
                            <a:rPr lang="en-US" altLang="ko-KR" sz="1800">
                              <a:latin typeface="Cambria Math" panose="02040503050406030204" pitchFamily="18" charset="0"/>
                            </a:rPr>
                            <m:t>CDM</m:t>
                          </m:r>
                        </m:sub>
                      </m:sSub>
                      <m:r>
                        <a:rPr lang="en-US" altLang="ko-KR" sz="1800" i="1" smtClean="0">
                          <a:latin typeface="Cambria Math" panose="02040503050406030204" pitchFamily="18" charset="0"/>
                        </a:rPr>
                        <m:t>∝</m:t>
                      </m:r>
                      <m:r>
                        <a:rPr lang="en-US" sz="1800" i="1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sz="1800" i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ko-KR" sz="1800" i="1">
                          <a:latin typeface="Cambria Math" panose="02040503050406030204" pitchFamily="18" charset="0"/>
                        </a:rPr>
                        <m:t>𝜈</m:t>
                      </m:r>
                      <m:r>
                        <a:rPr lang="en-US" sz="1800" i="0">
                          <a:latin typeface="Cambria Math" panose="02040503050406030204" pitchFamily="18" charset="0"/>
                        </a:rPr>
                        <m:t>)=</m:t>
                      </m:r>
                      <m:r>
                        <a:rPr lang="en-US" sz="1800" i="1">
                          <a:latin typeface="Cambria Math" panose="02040503050406030204" pitchFamily="18" charset="0"/>
                        </a:rPr>
                        <m:t>𝐴</m:t>
                      </m:r>
                      <m:rad>
                        <m:radPr>
                          <m:degHide m:val="on"/>
                          <m:ctrlPr>
                            <a:rPr lang="en-US" sz="1800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800" i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1800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den>
                          </m:f>
                        </m:e>
                      </m:rad>
                      <m:rad>
                        <m:radPr>
                          <m:degHide m:val="on"/>
                          <m:ctrlPr>
                            <a:rPr lang="en-US" sz="1800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</m:rad>
                      <m:r>
                        <a:rPr lang="en-US" sz="1800" i="1">
                          <a:latin typeface="Cambria Math" panose="02040503050406030204" pitchFamily="18" charset="0"/>
                        </a:rPr>
                        <m:t>𝜈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800" i="0">
                              <a:latin typeface="Cambria Math" panose="02040503050406030204" pitchFamily="18" charset="0"/>
                            </a:rPr>
                            <m:t>1+(</m:t>
                          </m:r>
                          <m:rad>
                            <m:radPr>
                              <m:degHide m:val="on"/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</m:rad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𝜈</m:t>
                          </m:r>
                          <m:sSup>
                            <m:sSupPr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)"/>
                                  <m:endChr m:val=""/>
                                  <m:ctrlP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/>
                              </m:d>
                            </m:e>
                            <m:sup>
                              <m:r>
                                <a:rPr lang="en-US" sz="1800" i="0"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p>
                          </m:sSup>
                        </m:e>
                      </m:d>
                      <m:r>
                        <m:rPr>
                          <m:sty m:val="p"/>
                        </m:rPr>
                        <a:rPr lang="en-US" sz="1800" i="0">
                          <a:latin typeface="Cambria Math" panose="02040503050406030204" pitchFamily="18" charset="0"/>
                        </a:rPr>
                        <m:t>ex</m:t>
                      </m:r>
                      <m:func>
                        <m:funcPr>
                          <m:ctrlPr>
                            <a:rPr lang="en-US" sz="18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1800" i="0">
                              <a:latin typeface="Cambria Math" panose="02040503050406030204" pitchFamily="18" charset="0"/>
                            </a:rPr>
                            <m:t>p</m:t>
                          </m:r>
                        </m:fName>
                        <m:e>
                          <m:d>
                            <m:dPr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800" i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  <m:sSup>
                                    <m:sSupPr>
                                      <m:ctrlPr>
                                        <a:rPr lang="en-US" sz="1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800" i="1">
                                          <a:latin typeface="Cambria Math" panose="02040503050406030204" pitchFamily="18" charset="0"/>
                                        </a:rPr>
                                        <m:t>𝜈</m:t>
                                      </m:r>
                                    </m:e>
                                    <m:sup>
                                      <m:r>
                                        <a:rPr lang="en-US" sz="1800" i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a:rPr lang="en-US" sz="1800" i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</m:func>
                      <m:f>
                        <m:fPr>
                          <m:ctrlPr>
                            <a:rPr lang="en-US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i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ko-KR" sz="1800" i="1">
                              <a:latin typeface="Cambria Math" panose="02040503050406030204" pitchFamily="18" charset="0"/>
                            </a:rPr>
                            <m:t>𝜈</m:t>
                          </m:r>
                        </m:den>
                      </m:f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17" name="직사각형 16">
                <a:extLst>
                  <a:ext uri="{FF2B5EF4-FFF2-40B4-BE49-F238E27FC236}">
                    <a16:creationId xmlns:a16="http://schemas.microsoft.com/office/drawing/2014/main" id="{C9F31227-23EC-4F6F-BBBF-D1C5D7695F5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5473" y="6001105"/>
                <a:ext cx="7271318" cy="91069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E0E5470-6C1D-4037-B751-9F843EF0BA5C}"/>
                  </a:ext>
                </a:extLst>
              </p:cNvPr>
              <p:cNvSpPr txBox="1"/>
              <p:nvPr/>
            </p:nvSpPr>
            <p:spPr>
              <a:xfrm>
                <a:off x="7020340" y="2893807"/>
                <a:ext cx="2111155" cy="4697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h</m:t>
                          </m:r>
                        </m:sub>
                      </m:sSub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p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𝑀</m:t>
                          </m:r>
                          <m:r>
                            <a:rPr lang="en-US" b="0" i="1" baseline="30000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𝐽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E0E5470-6C1D-4037-B751-9F843EF0BA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20340" y="2893807"/>
                <a:ext cx="2111155" cy="46974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BB3A725-2C9C-75D5-F375-FB24EE591D05}"/>
                  </a:ext>
                </a:extLst>
              </p:cNvPr>
              <p:cNvSpPr txBox="1"/>
              <p:nvPr/>
            </p:nvSpPr>
            <p:spPr>
              <a:xfrm>
                <a:off x="7668914" y="6067278"/>
                <a:ext cx="1130438" cy="62170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ko-KR" altLang="en-US" sz="2000" i="1" smtClean="0">
                          <a:latin typeface="Cambria Math" panose="02040503050406030204" pitchFamily="18" charset="0"/>
                        </a:rPr>
                        <m:t>𝜈</m:t>
                      </m:r>
                      <m:r>
                        <a:rPr lang="ko-KR" altLang="en-US" sz="2000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ko-KR" altLang="en-US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ko-KR" altLang="en-US" sz="2000" i="0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altLang="ko-KR" sz="2000" b="0" i="1" smtClean="0">
                              <a:latin typeface="Cambria Math" panose="02040503050406030204" pitchFamily="18" charset="0"/>
                            </a:rPr>
                            <m:t>.69</m:t>
                          </m:r>
                        </m:num>
                        <m:den>
                          <m:r>
                            <a:rPr lang="ko-KR" altLang="en-US" sz="2000" i="1">
                              <a:latin typeface="Cambria Math" panose="02040503050406030204" pitchFamily="18" charset="0"/>
                            </a:rPr>
                            <m:t>𝜎</m:t>
                          </m:r>
                          <m:d>
                            <m:dPr>
                              <m:ctrlPr>
                                <a:rPr lang="ko-KR" altLang="en-US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ko-KR" altLang="en-US" sz="2000" i="1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ko-KR" altLang="en-US" sz="2000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BB3A725-2C9C-75D5-F375-FB24EE591D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68914" y="6067278"/>
                <a:ext cx="1130438" cy="62170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7942604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736E2F81-A6C6-48D6-B5E6-37C49FF462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9A8D6B5A-D7C3-4431-A065-F44EFD7DD9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025" y="619662"/>
            <a:ext cx="7713950" cy="5618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6788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z="4000" dirty="0"/>
              <a:t>Evolution of SMBHs from ULDM</a:t>
            </a:r>
            <a:endParaRPr lang="ko-KR" altLang="en-US" sz="4000" dirty="0"/>
          </a:p>
        </p:txBody>
      </p:sp>
      <p:grpSp>
        <p:nvGrpSpPr>
          <p:cNvPr id="4" name="그룹 3">
            <a:extLst>
              <a:ext uri="{FF2B5EF4-FFF2-40B4-BE49-F238E27FC236}">
                <a16:creationId xmlns:a16="http://schemas.microsoft.com/office/drawing/2014/main" id="{D5D208BB-FC4A-4B27-8CD5-DABA61F4CF10}"/>
              </a:ext>
            </a:extLst>
          </p:cNvPr>
          <p:cNvGrpSpPr/>
          <p:nvPr/>
        </p:nvGrpSpPr>
        <p:grpSpPr>
          <a:xfrm>
            <a:off x="1115520" y="1478766"/>
            <a:ext cx="7417030" cy="5104596"/>
            <a:chOff x="429238" y="2214554"/>
            <a:chExt cx="6606701" cy="4434876"/>
          </a:xfrm>
        </p:grpSpPr>
        <p:pic>
          <p:nvPicPr>
            <p:cNvPr id="7" name="그림 6">
              <a:extLst>
                <a:ext uri="{FF2B5EF4-FFF2-40B4-BE49-F238E27FC236}">
                  <a16:creationId xmlns:a16="http://schemas.microsoft.com/office/drawing/2014/main" id="{F0EB2E80-3106-4572-A139-F38D59D7BBE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9238" y="2277455"/>
              <a:ext cx="6543675" cy="4371975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1480142" y="5105112"/>
              <a:ext cx="165301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ko-KR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514"/>
                  </a:solidFill>
                  <a:effectLst/>
                  <a:uLnTx/>
                  <a:uFillTx/>
                  <a:latin typeface="굴림" panose="020B0600000101010101" pitchFamily="50" charset="-127"/>
                  <a:ea typeface="굴림" pitchFamily="50" charset="-127"/>
                  <a:cs typeface="+mn-cs"/>
                </a:rPr>
                <a:t>Min. mass</a:t>
              </a:r>
              <a:endParaRPr kumimoji="1" lang="ko-KR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굴림" panose="020B0600000101010101" pitchFamily="50" charset="-127"/>
                <a:ea typeface="굴림" pitchFamily="50" charset="-127"/>
                <a:cs typeface="+mn-cs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212139" y="5456527"/>
              <a:ext cx="82266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ko-KR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514"/>
                  </a:solidFill>
                  <a:effectLst/>
                  <a:uLnTx/>
                  <a:uFillTx/>
                  <a:latin typeface="굴림" panose="020B0600000101010101" pitchFamily="50" charset="-127"/>
                  <a:ea typeface="굴림" pitchFamily="50" charset="-127"/>
                  <a:cs typeface="+mn-cs"/>
                </a:rPr>
                <a:t>IMBH</a:t>
              </a:r>
              <a:endParaRPr kumimoji="1" lang="ko-KR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굴림" panose="020B0600000101010101" pitchFamily="50" charset="-127"/>
                <a:ea typeface="굴림" pitchFamily="50" charset="-127"/>
                <a:cs typeface="+mn-cs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714480" y="3786190"/>
              <a:ext cx="179247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ko-KR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514"/>
                  </a:solidFill>
                  <a:effectLst/>
                  <a:uLnTx/>
                  <a:uFillTx/>
                  <a:latin typeface="굴림" panose="020B0600000101010101" pitchFamily="50" charset="-127"/>
                  <a:ea typeface="굴림" pitchFamily="50" charset="-127"/>
                  <a:cs typeface="+mn-cs"/>
                </a:rPr>
                <a:t>downsizing</a:t>
              </a:r>
              <a:endParaRPr kumimoji="1" lang="ko-KR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굴림" panose="020B0600000101010101" pitchFamily="50" charset="-127"/>
                <a:ea typeface="굴림" pitchFamily="50" charset="-127"/>
                <a:cs typeface="+mn-cs"/>
              </a:endParaRPr>
            </a:p>
          </p:txBody>
        </p:sp>
        <p:sp>
          <p:nvSpPr>
            <p:cNvPr id="25" name="아래쪽 화살표 24"/>
            <p:cNvSpPr/>
            <p:nvPr/>
          </p:nvSpPr>
          <p:spPr bwMode="auto">
            <a:xfrm rot="2234882">
              <a:off x="1808993" y="2877440"/>
              <a:ext cx="285752" cy="1352816"/>
            </a:xfrm>
            <a:prstGeom prst="downArrow">
              <a:avLst/>
            </a:prstGeom>
            <a:noFill/>
            <a:ln w="9525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endParaRPr>
            </a:p>
          </p:txBody>
        </p:sp>
        <p:sp>
          <p:nvSpPr>
            <p:cNvPr id="27" name="직사각형 26"/>
            <p:cNvSpPr/>
            <p:nvPr/>
          </p:nvSpPr>
          <p:spPr>
            <a:xfrm>
              <a:off x="5506353" y="3024514"/>
              <a:ext cx="304892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ko-KR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굴림" panose="020B0600000101010101" pitchFamily="50" charset="-127"/>
                  <a:ea typeface="굴림" pitchFamily="50" charset="-127"/>
                  <a:cs typeface="+mn-cs"/>
                </a:rPr>
                <a:t> 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428728" y="2214554"/>
              <a:ext cx="449353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ko-KR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514"/>
                  </a:solidFill>
                  <a:effectLst/>
                  <a:uLnTx/>
                  <a:uFillTx/>
                  <a:latin typeface="굴림" panose="020B0600000101010101" pitchFamily="50" charset="-127"/>
                  <a:ea typeface="굴림" pitchFamily="50" charset="-127"/>
                  <a:cs typeface="+mn-cs"/>
                </a:rPr>
                <a:t>Max. mass (independent of z)</a:t>
              </a:r>
              <a:endParaRPr kumimoji="1" lang="ko-KR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굴림" panose="020B0600000101010101" pitchFamily="50" charset="-127"/>
                <a:ea typeface="굴림" pitchFamily="50" charset="-127"/>
                <a:cs typeface="+mn-cs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3922357" y="5105112"/>
              <a:ext cx="28953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ko-KR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514"/>
                  </a:solidFill>
                  <a:effectLst/>
                  <a:uLnTx/>
                  <a:uFillTx/>
                  <a:latin typeface="굴림" panose="020B0600000101010101" pitchFamily="50" charset="-127"/>
                  <a:ea typeface="굴림" pitchFamily="50" charset="-127"/>
                  <a:cs typeface="+mn-cs"/>
                </a:rPr>
                <a:t>Seed BHs in ULDM halos</a:t>
              </a:r>
              <a:endParaRPr kumimoji="1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굴림" panose="020B0600000101010101" pitchFamily="50" charset="-127"/>
                <a:ea typeface="굴림" pitchFamily="50" charset="-127"/>
                <a:cs typeface="+mn-cs"/>
              </a:endParaRPr>
            </a:p>
          </p:txBody>
        </p:sp>
        <p:sp>
          <p:nvSpPr>
            <p:cNvPr id="3" name="직사각형 2">
              <a:extLst>
                <a:ext uri="{FF2B5EF4-FFF2-40B4-BE49-F238E27FC236}">
                  <a16:creationId xmlns:a16="http://schemas.microsoft.com/office/drawing/2014/main" id="{52A943C0-65E6-43B6-811D-4A674B994AD8}"/>
                </a:ext>
              </a:extLst>
            </p:cNvPr>
            <p:cNvSpPr/>
            <p:nvPr/>
          </p:nvSpPr>
          <p:spPr>
            <a:xfrm>
              <a:off x="5506353" y="4064813"/>
              <a:ext cx="1529586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514"/>
                  </a:solidFill>
                  <a:effectLst/>
                  <a:uLnTx/>
                  <a:uFillTx/>
                  <a:latin typeface="굴림" panose="020B0600000101010101" pitchFamily="50" charset="-127"/>
                  <a:ea typeface="굴림" pitchFamily="50" charset="-127"/>
                  <a:cs typeface="+mn-cs"/>
                </a:rPr>
                <a:t>GN-z11</a:t>
              </a:r>
              <a:endParaRPr kumimoji="1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굴림" pitchFamily="50" charset="-127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직사각형 4">
                <a:extLst>
                  <a:ext uri="{FF2B5EF4-FFF2-40B4-BE49-F238E27FC236}">
                    <a16:creationId xmlns:a16="http://schemas.microsoft.com/office/drawing/2014/main" id="{70A2D8F1-91A9-459A-9ADF-C25C0E9A7F05}"/>
                  </a:ext>
                </a:extLst>
              </p:cNvPr>
              <p:cNvSpPr/>
              <p:nvPr/>
            </p:nvSpPr>
            <p:spPr>
              <a:xfrm>
                <a:off x="4167869" y="1878294"/>
                <a:ext cx="4572000" cy="586314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1400" i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  <m:t>max</m:t>
                          </m:r>
                        </m:sub>
                      </m:sSub>
                      <m:r>
                        <a:rPr lang="en-US" sz="1400" i="0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</a:rPr>
                        <m:t>≃0.633</m:t>
                      </m:r>
                      <m:f>
                        <m:fPr>
                          <m:ctrlPr>
                            <a:rPr lang="en-US" sz="14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sz="14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4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1400" i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</a:rPr>
                                <m:t>P</m:t>
                              </m:r>
                              <m:r>
                                <a:rPr lang="en-US" sz="1400" i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en-US" sz="1400" i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r>
                            <a:rPr lang="en-US" sz="14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den>
                      </m:f>
                      <m:r>
                        <a:rPr lang="en-US" sz="1400" i="0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</a:rPr>
                        <m:t>≃8.5×</m:t>
                      </m:r>
                      <m:sSup>
                        <m:sSupPr>
                          <m:ctrlPr>
                            <a:rPr lang="en-US" sz="14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400" i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sz="1400" i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  <m:t>11</m:t>
                          </m:r>
                        </m:sup>
                      </m:sSup>
                      <m:sSub>
                        <m:sSubPr>
                          <m:ctrlPr>
                            <a:rPr lang="en-US" sz="14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US" sz="1400" i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  <m:t>⊙</m:t>
                          </m:r>
                        </m:sub>
                      </m:sSub>
                      <m:d>
                        <m:dPr>
                          <m:ctrlPr>
                            <a:rPr lang="en-US" sz="14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14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sz="14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400" i="0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en-US" sz="1400" i="0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</a:rPr>
                                    <m:t>−22</m:t>
                                  </m:r>
                                </m:sup>
                              </m:sSup>
                              <m:r>
                                <m:rPr>
                                  <m:sty m:val="p"/>
                                </m:rPr>
                                <a:rPr lang="en-US" sz="1400" i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</a:rPr>
                                <m:t>eV</m:t>
                              </m:r>
                            </m:num>
                            <m:den>
                              <m:r>
                                <a:rPr lang="en-US" sz="14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sz="1400" dirty="0">
                  <a:solidFill>
                    <a:schemeClr val="bg2"/>
                  </a:solidFill>
                </a:endParaRPr>
              </a:p>
            </p:txBody>
          </p:sp>
        </mc:Choice>
        <mc:Fallback xmlns="">
          <p:sp>
            <p:nvSpPr>
              <p:cNvPr id="5" name="직사각형 4">
                <a:extLst>
                  <a:ext uri="{FF2B5EF4-FFF2-40B4-BE49-F238E27FC236}">
                    <a16:creationId xmlns:a16="http://schemas.microsoft.com/office/drawing/2014/main" id="{70A2D8F1-91A9-459A-9ADF-C25C0E9A7F0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67869" y="1878294"/>
                <a:ext cx="4572000" cy="58631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7088174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ChangeArrowheads="1"/>
          </p:cNvSpPr>
          <p:nvPr/>
        </p:nvSpPr>
        <p:spPr bwMode="auto">
          <a:xfrm>
            <a:off x="-428660" y="285728"/>
            <a:ext cx="8785225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altLang="ko-KR" sz="3200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+mn-ea"/>
              </a:rPr>
              <a:t>BEC  DM </a:t>
            </a:r>
            <a:endParaRPr lang="en-US" altLang="ko-KR" sz="3200" b="1" i="1" dirty="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  <a:ea typeface="+mn-ea"/>
            </a:endParaRPr>
          </a:p>
        </p:txBody>
      </p:sp>
      <p:sp>
        <p:nvSpPr>
          <p:cNvPr id="4101" name="Rectangle 17"/>
          <p:cNvSpPr>
            <a:spLocks noChangeArrowheads="1"/>
          </p:cNvSpPr>
          <p:nvPr/>
        </p:nvSpPr>
        <p:spPr bwMode="auto">
          <a:xfrm>
            <a:off x="7092950" y="2349318"/>
            <a:ext cx="1655763" cy="5032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ko-KR" altLang="en-US"/>
          </a:p>
        </p:txBody>
      </p:sp>
      <p:sp>
        <p:nvSpPr>
          <p:cNvPr id="4109" name="직사각형 20"/>
          <p:cNvSpPr>
            <a:spLocks noChangeArrowheads="1"/>
          </p:cNvSpPr>
          <p:nvPr/>
        </p:nvSpPr>
        <p:spPr bwMode="auto">
          <a:xfrm>
            <a:off x="5462997" y="240355"/>
            <a:ext cx="492918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ko-KR" sz="1800" dirty="0">
                <a:latin typeface="Verdana" pitchFamily="34" charset="0"/>
              </a:rPr>
              <a:t>S. Sin  PRD 1994</a:t>
            </a:r>
            <a:endParaRPr lang="ko-KR" altLang="en-US" sz="3200" dirty="0"/>
          </a:p>
        </p:txBody>
      </p:sp>
      <p:sp>
        <p:nvSpPr>
          <p:cNvPr id="627718" name="AutoShape 6" descr="sang jin sin에 대한 이미지 검색결과"/>
          <p:cNvSpPr>
            <a:spLocks noChangeAspect="1" noChangeArrowheads="1"/>
          </p:cNvSpPr>
          <p:nvPr/>
        </p:nvSpPr>
        <p:spPr bwMode="auto">
          <a:xfrm>
            <a:off x="1682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627720" name="AutoShape 8" descr="sang jin sin에 대한 이미지 검색결과"/>
          <p:cNvSpPr>
            <a:spLocks noChangeAspect="1" noChangeArrowheads="1"/>
          </p:cNvSpPr>
          <p:nvPr/>
        </p:nvSpPr>
        <p:spPr bwMode="auto">
          <a:xfrm>
            <a:off x="1682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627722" name="AutoShape 10" descr="sang jin sin에 대한 이미지 검색결과"/>
          <p:cNvSpPr>
            <a:spLocks noChangeAspect="1" noChangeArrowheads="1"/>
          </p:cNvSpPr>
          <p:nvPr/>
        </p:nvSpPr>
        <p:spPr bwMode="auto">
          <a:xfrm>
            <a:off x="1682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9463" y="4134814"/>
            <a:ext cx="4022515" cy="24417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Box 22"/>
          <p:cNvSpPr txBox="1">
            <a:spLocks noChangeArrowheads="1"/>
          </p:cNvSpPr>
          <p:nvPr/>
        </p:nvSpPr>
        <p:spPr bwMode="auto">
          <a:xfrm>
            <a:off x="1435281" y="4920632"/>
            <a:ext cx="286328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</a:rPr>
              <a:t>Flat RC &amp; Ripples</a:t>
            </a:r>
            <a:endParaRPr lang="ko-KR" altLang="en-US" dirty="0">
              <a:solidFill>
                <a:srgbClr val="FF0000"/>
              </a:solidFill>
            </a:endParaRPr>
          </a:p>
        </p:txBody>
      </p:sp>
      <p:pic>
        <p:nvPicPr>
          <p:cNvPr id="18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21165" y="5576488"/>
            <a:ext cx="1656230" cy="6669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TextBox 18"/>
          <p:cNvSpPr txBox="1"/>
          <p:nvPr/>
        </p:nvSpPr>
        <p:spPr>
          <a:xfrm>
            <a:off x="1006653" y="4290604"/>
            <a:ext cx="9236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>
                <a:solidFill>
                  <a:schemeClr val="bg2"/>
                </a:solidFill>
              </a:rPr>
              <a:t>NGC2998</a:t>
            </a:r>
            <a:endParaRPr lang="ko-KR" altLang="en-US" dirty="0">
              <a:solidFill>
                <a:schemeClr val="bg2"/>
              </a:solidFill>
            </a:endParaRPr>
          </a:p>
        </p:txBody>
      </p:sp>
      <p:pic>
        <p:nvPicPr>
          <p:cNvPr id="1707014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53959" y="4837417"/>
            <a:ext cx="1858550" cy="387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07015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49529" y="5790802"/>
            <a:ext cx="1000125" cy="20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25" name="직선 연결선 24"/>
          <p:cNvCxnSpPr/>
          <p:nvPr/>
        </p:nvCxnSpPr>
        <p:spPr bwMode="auto">
          <a:xfrm>
            <a:off x="935215" y="4647794"/>
            <a:ext cx="2286016" cy="158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2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27" name="직선 화살표 연결선 26"/>
          <p:cNvCxnSpPr>
            <a:cxnSpLocks/>
          </p:cNvCxnSpPr>
          <p:nvPr/>
        </p:nvCxnSpPr>
        <p:spPr bwMode="auto">
          <a:xfrm>
            <a:off x="863777" y="3856819"/>
            <a:ext cx="214314" cy="79097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1707017" name="Picture 9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130771" y="5799697"/>
            <a:ext cx="1304925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07018" name="Picture 10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003602" y="5399000"/>
            <a:ext cx="1845501" cy="263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32" name="직선 화살표 연결선 31"/>
          <p:cNvCxnSpPr/>
          <p:nvPr/>
        </p:nvCxnSpPr>
        <p:spPr bwMode="auto">
          <a:xfrm rot="5400000" flipH="1" flipV="1">
            <a:off x="644645" y="5592335"/>
            <a:ext cx="1500198" cy="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bg2"/>
            </a:solidFill>
            <a:prstDash val="sysDash"/>
            <a:round/>
            <a:headEnd type="none" w="med" len="med"/>
            <a:tailEnd type="arrow"/>
          </a:ln>
          <a:effectLst/>
        </p:spPr>
      </p:cxnSp>
      <p:pic>
        <p:nvPicPr>
          <p:cNvPr id="1707019" name="Picture 11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712509" y="6404541"/>
            <a:ext cx="2200275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5" name="오른쪽 화살표 34"/>
          <p:cNvSpPr/>
          <p:nvPr/>
        </p:nvSpPr>
        <p:spPr bwMode="auto">
          <a:xfrm>
            <a:off x="6769321" y="4936372"/>
            <a:ext cx="285752" cy="214314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5071344" y="6355882"/>
            <a:ext cx="1175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800" dirty="0"/>
              <a:t>Total mass</a:t>
            </a:r>
            <a:endParaRPr lang="ko-KR" altLang="en-US" sz="1800" dirty="0"/>
          </a:p>
        </p:txBody>
      </p:sp>
      <p:sp>
        <p:nvSpPr>
          <p:cNvPr id="40" name="TextBox 39"/>
          <p:cNvSpPr txBox="1"/>
          <p:nvPr/>
        </p:nvSpPr>
        <p:spPr>
          <a:xfrm>
            <a:off x="4837564" y="4365250"/>
            <a:ext cx="22878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/>
              <a:t>Gravitational Bohr radius</a:t>
            </a:r>
            <a:endParaRPr lang="ko-KR" altLang="en-US" sz="1600" dirty="0"/>
          </a:p>
        </p:txBody>
      </p:sp>
      <p:pic>
        <p:nvPicPr>
          <p:cNvPr id="1707022" name="Picture 14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066102" y="3870738"/>
            <a:ext cx="1646407" cy="2936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그림 1">
            <a:extLst>
              <a:ext uri="{FF2B5EF4-FFF2-40B4-BE49-F238E27FC236}">
                <a16:creationId xmlns:a16="http://schemas.microsoft.com/office/drawing/2014/main" id="{6AA86319-8680-486C-BAEA-8B2D6918EF0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62905" y="850164"/>
            <a:ext cx="3841328" cy="2256680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5407C673-5AD6-4669-B85C-AC893485466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973092" y="945637"/>
            <a:ext cx="1796229" cy="60479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6FEF086-0779-44B2-B39D-8DF7327AC300}"/>
              </a:ext>
            </a:extLst>
          </p:cNvPr>
          <p:cNvSpPr txBox="1"/>
          <p:nvPr/>
        </p:nvSpPr>
        <p:spPr>
          <a:xfrm>
            <a:off x="880237" y="988778"/>
            <a:ext cx="23022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6 nodes excited state solution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C9B0395-7011-4463-B97F-B17CEDFD7761}"/>
              </a:ext>
            </a:extLst>
          </p:cNvPr>
          <p:cNvSpPr txBox="1"/>
          <p:nvPr/>
        </p:nvSpPr>
        <p:spPr>
          <a:xfrm>
            <a:off x="863777" y="1100225"/>
            <a:ext cx="7248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</a:rPr>
              <a:t>u(r)</a:t>
            </a: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A6772563-C932-47E4-9183-C4BC3CC82B9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955249" y="1844829"/>
            <a:ext cx="3024553" cy="688763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6253B044-4A9D-4F26-8AA0-4B611C1CA4B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973092" y="2664513"/>
            <a:ext cx="3180261" cy="650828"/>
          </a:xfrm>
          <a:prstGeom prst="rect">
            <a:avLst/>
          </a:prstGeom>
        </p:spPr>
      </p:pic>
      <p:sp>
        <p:nvSpPr>
          <p:cNvPr id="9" name="화살표: 아래쪽 8">
            <a:extLst>
              <a:ext uri="{FF2B5EF4-FFF2-40B4-BE49-F238E27FC236}">
                <a16:creationId xmlns:a16="http://schemas.microsoft.com/office/drawing/2014/main" id="{2B588DE2-BB47-4C8F-B672-3458BF48063E}"/>
              </a:ext>
            </a:extLst>
          </p:cNvPr>
          <p:cNvSpPr/>
          <p:nvPr/>
        </p:nvSpPr>
        <p:spPr bwMode="auto">
          <a:xfrm>
            <a:off x="2149654" y="3353582"/>
            <a:ext cx="406066" cy="509982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514E979-202A-46C6-A242-D42F4BC966E5}"/>
              </a:ext>
            </a:extLst>
          </p:cNvPr>
          <p:cNvSpPr txBox="1"/>
          <p:nvPr/>
        </p:nvSpPr>
        <p:spPr>
          <a:xfrm>
            <a:off x="6922159" y="955350"/>
            <a:ext cx="13580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rescaled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B774507-B13C-450E-A236-5B2B78D63203}"/>
                  </a:ext>
                </a:extLst>
              </p:cNvPr>
              <p:cNvSpPr txBox="1"/>
              <p:nvPr/>
            </p:nvSpPr>
            <p:spPr>
              <a:xfrm>
                <a:off x="7269963" y="4628595"/>
                <a:ext cx="1642821" cy="615553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smtClean="0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US" sz="2000" i="0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2000" i="0" dirty="0">
                  <a:solidFill>
                    <a:schemeClr val="bg2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0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</a:rPr>
                        <m:t>3.3×</m:t>
                      </m:r>
                      <m:sSup>
                        <m:sSupPr>
                          <m:ctrlPr>
                            <a:rPr lang="en-US" sz="20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i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sz="2000" i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  <m:t>−23</m:t>
                          </m:r>
                        </m:sup>
                      </m:sSup>
                      <m:r>
                        <a:rPr lang="en-US" sz="2000" i="0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</a:rPr>
                        <m:t>ⅇ</m:t>
                      </m:r>
                      <m:r>
                        <a:rPr lang="en-US" sz="2000" i="1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</a:rPr>
                        <m:t>𝑉</m:t>
                      </m:r>
                    </m:oMath>
                  </m:oMathPara>
                </a14:m>
                <a:endParaRPr lang="en-US" sz="2000" dirty="0">
                  <a:solidFill>
                    <a:schemeClr val="bg2"/>
                  </a:solidFill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B774507-B13C-450E-A236-5B2B78D632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69963" y="4628595"/>
                <a:ext cx="1642821" cy="615553"/>
              </a:xfrm>
              <a:prstGeom prst="rect">
                <a:avLst/>
              </a:prstGeom>
              <a:blipFill>
                <a:blip r:embed="rId15"/>
                <a:stretch>
                  <a:fillRect l="-3346" r="-2602" b="-39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직선 화살표 연결선 12">
            <a:extLst>
              <a:ext uri="{FF2B5EF4-FFF2-40B4-BE49-F238E27FC236}">
                <a16:creationId xmlns:a16="http://schemas.microsoft.com/office/drawing/2014/main" id="{71E77563-E2ED-43CC-9695-1E2E0EE29F73}"/>
              </a:ext>
            </a:extLst>
          </p:cNvPr>
          <p:cNvCxnSpPr>
            <a:cxnSpLocks/>
          </p:cNvCxnSpPr>
          <p:nvPr/>
        </p:nvCxnSpPr>
        <p:spPr bwMode="auto">
          <a:xfrm flipV="1">
            <a:off x="1835620" y="5224615"/>
            <a:ext cx="3205188" cy="56618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43" name="Picture 8">
            <a:extLst>
              <a:ext uri="{FF2B5EF4-FFF2-40B4-BE49-F238E27FC236}">
                <a16:creationId xmlns:a16="http://schemas.microsoft.com/office/drawing/2014/main" id="{F209A7A1-DF9D-4221-AAD8-53143302F2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187229" y="3549045"/>
            <a:ext cx="1743075" cy="21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44" name="직선 화살표 연결선 43">
            <a:extLst>
              <a:ext uri="{FF2B5EF4-FFF2-40B4-BE49-F238E27FC236}">
                <a16:creationId xmlns:a16="http://schemas.microsoft.com/office/drawing/2014/main" id="{D64F0B85-0E4E-4ED3-BE48-38E7825C335C}"/>
              </a:ext>
            </a:extLst>
          </p:cNvPr>
          <p:cNvCxnSpPr>
            <a:cxnSpLocks/>
          </p:cNvCxnSpPr>
          <p:nvPr/>
        </p:nvCxnSpPr>
        <p:spPr bwMode="auto">
          <a:xfrm flipV="1">
            <a:off x="5462997" y="5099485"/>
            <a:ext cx="746989" cy="34436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6" name="직선 화살표 연결선 35">
            <a:extLst>
              <a:ext uri="{FF2B5EF4-FFF2-40B4-BE49-F238E27FC236}">
                <a16:creationId xmlns:a16="http://schemas.microsoft.com/office/drawing/2014/main" id="{BE2D9F11-CDF1-43B5-9C63-6210C319CFC7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5292100" y="5662643"/>
            <a:ext cx="720100" cy="32818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4" name="슬라이드 번호 개체 틀 13">
            <a:extLst>
              <a:ext uri="{FF2B5EF4-FFF2-40B4-BE49-F238E27FC236}">
                <a16:creationId xmlns:a16="http://schemas.microsoft.com/office/drawing/2014/main" id="{7CA0E77C-7BBD-4682-B9C1-6B4F1219ED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2ABBEE-B63B-4850-8975-11CAD86ACD72}" type="slidenum">
              <a:rPr lang="en-US" altLang="ko-KR" smtClean="0"/>
              <a:pPr>
                <a:defRPr/>
              </a:pPr>
              <a:t>29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5887936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id="{18A65A35-F8C1-485C-8A86-210DF57D0C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2178" y="3737038"/>
            <a:ext cx="2124075" cy="1933575"/>
          </a:xfrm>
          <a:prstGeom prst="rect">
            <a:avLst/>
          </a:prstGeom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8073" y="-298648"/>
            <a:ext cx="8229600" cy="1143000"/>
          </a:xfrm>
        </p:spPr>
        <p:txBody>
          <a:bodyPr/>
          <a:lstStyle/>
          <a:p>
            <a:r>
              <a:rPr lang="en-US" altLang="ko-KR" dirty="0">
                <a:latin typeface="+mn-lt"/>
                <a:sym typeface="Wingdings" pitchFamily="2" charset="2"/>
              </a:rPr>
              <a:t>Challenges for </a:t>
            </a:r>
            <a:r>
              <a:rPr lang="en-US" altLang="ko-KR" dirty="0">
                <a:latin typeface="Symbol" pitchFamily="18" charset="2"/>
                <a:sym typeface="Wingdings" pitchFamily="2" charset="2"/>
              </a:rPr>
              <a:t>L</a:t>
            </a:r>
            <a:r>
              <a:rPr lang="en-US" altLang="ko-KR" dirty="0">
                <a:sym typeface="Wingdings" pitchFamily="2" charset="2"/>
              </a:rPr>
              <a:t>CDM</a:t>
            </a:r>
            <a:endParaRPr lang="ko-KR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533548" y="272852"/>
                <a:ext cx="7095212" cy="692837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altLang="ko-KR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itchFamily="18" charset="0"/>
                  <a:ea typeface="굴림" pitchFamily="50" charset="-127"/>
                  <a:cs typeface="+mn-cs"/>
                  <a:sym typeface="Wingdings" pitchFamily="2" charset="2"/>
                </a:endParaRPr>
              </a:p>
              <a:p>
                <a:pPr marL="0" marR="0" lvl="0" indent="0" algn="l" defTabSz="914400" rtl="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itchFamily="34" charset="0"/>
                  <a:buChar char="•"/>
                  <a:tabLst/>
                  <a:defRPr/>
                </a:pPr>
                <a:r>
                  <a:rPr kumimoji="1" lang="en-US" altLang="ko-KR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Symbol" pitchFamily="18" charset="2"/>
                    <a:ea typeface="굴림" pitchFamily="50" charset="-127"/>
                    <a:cs typeface="+mn-cs"/>
                    <a:sym typeface="Wingdings" pitchFamily="2" charset="2"/>
                  </a:rPr>
                  <a:t>L</a:t>
                </a:r>
                <a:r>
                  <a:rPr kumimoji="1" lang="en-US" altLang="ko-KR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itchFamily="18" charset="0"/>
                    <a:ea typeface="굴림" pitchFamily="50" charset="-127"/>
                    <a:cs typeface="+mn-cs"/>
                    <a:sym typeface="Wingdings" pitchFamily="2" charset="2"/>
                  </a:rPr>
                  <a:t>CDM  was very successful but is slowly becoming non-standard?</a:t>
                </a:r>
              </a:p>
              <a:p>
                <a:pPr marL="0" marR="0" lvl="0" indent="0" algn="l" defTabSz="914400" rtl="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itchFamily="34" charset="0"/>
                  <a:buChar char="•"/>
                  <a:tabLst/>
                  <a:defRPr/>
                </a:pPr>
                <a:endParaRPr kumimoji="1" lang="en-US" altLang="ko-KR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itchFamily="18" charset="0"/>
                  <a:ea typeface="굴림" pitchFamily="50" charset="-127"/>
                  <a:cs typeface="+mn-cs"/>
                  <a:sym typeface="Wingdings" pitchFamily="2" charset="2"/>
                </a:endParaRPr>
              </a:p>
              <a:p>
                <a:pPr marL="0" marR="0" lvl="0" indent="0" algn="l" defTabSz="914400" rtl="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ko-KR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itchFamily="18" charset="0"/>
                    <a:ea typeface="굴림" pitchFamily="50" charset="-127"/>
                    <a:cs typeface="+mn-cs"/>
                    <a:sym typeface="Wingdings" pitchFamily="2" charset="2"/>
                  </a:rPr>
                  <a:t>1. </a:t>
                </a:r>
                <a:r>
                  <a:rPr kumimoji="1" lang="en-US" altLang="ko-KR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Times New Roman" pitchFamily="18" charset="0"/>
                    <a:ea typeface="굴림" pitchFamily="50" charset="-127"/>
                    <a:cs typeface="+mn-cs"/>
                    <a:sym typeface="Wingdings" pitchFamily="2" charset="2"/>
                  </a:rPr>
                  <a:t>Small scale crisis</a:t>
                </a:r>
                <a:r>
                  <a:rPr kumimoji="1" lang="en-US" altLang="ko-KR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itchFamily="18" charset="0"/>
                    <a:ea typeface="굴림" pitchFamily="50" charset="-127"/>
                    <a:cs typeface="+mn-cs"/>
                    <a:sym typeface="Wingdings" pitchFamily="2" charset="2"/>
                  </a:rPr>
                  <a:t> (on galactic scale and below) :</a:t>
                </a:r>
              </a:p>
              <a:p>
                <a:pPr marL="457200" marR="0" lvl="0" indent="-457200" algn="l" defTabSz="914400" rtl="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ko-KR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itchFamily="18" charset="0"/>
                    <a:ea typeface="굴림" pitchFamily="50" charset="-127"/>
                    <a:cs typeface="+mn-cs"/>
                    <a:sym typeface="Wingdings" pitchFamily="2" charset="2"/>
                  </a:rPr>
                  <a:t>            predicts too many small structures not observed</a:t>
                </a:r>
              </a:p>
              <a:p>
                <a:pPr marL="457200" marR="0" lvl="0" indent="-457200" algn="l" defTabSz="914400" rtl="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altLang="ko-KR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itchFamily="18" charset="0"/>
                  <a:ea typeface="굴림" pitchFamily="50" charset="-127"/>
                  <a:cs typeface="+mn-cs"/>
                  <a:sym typeface="Wingdings" pitchFamily="2" charset="2"/>
                </a:endParaRPr>
              </a:p>
              <a:p>
                <a:pPr marL="0" marR="0" lvl="0" indent="0" algn="l" defTabSz="914400" rtl="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ko-KR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Times New Roman" pitchFamily="18" charset="0"/>
                    <a:ea typeface="굴림" pitchFamily="50" charset="-127"/>
                    <a:cs typeface="+mn-cs"/>
                    <a:sym typeface="Wingdings" pitchFamily="2" charset="2"/>
                  </a:rPr>
                  <a:t>2.  Hubble tension ~ 5</a:t>
                </a:r>
                <a14:m>
                  <m:oMath xmlns:m="http://schemas.openxmlformats.org/officeDocument/2006/math">
                    <m:r>
                      <a:rPr kumimoji="1" lang="en-US" altLang="ko-KR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  <a:sym typeface="Wingdings" pitchFamily="2" charset="2"/>
                      </a:rPr>
                      <m:t>𝜎</m:t>
                    </m:r>
                  </m:oMath>
                </a14:m>
                <a:r>
                  <a:rPr kumimoji="1" lang="en-US" altLang="ko-KR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Times New Roman" pitchFamily="18" charset="0"/>
                    <a:ea typeface="굴림" pitchFamily="50" charset="-127"/>
                    <a:cs typeface="+mn-cs"/>
                    <a:sym typeface="Wingdings" pitchFamily="2" charset="2"/>
                  </a:rPr>
                  <a:t>:</a:t>
                </a:r>
              </a:p>
              <a:p>
                <a:pPr marL="0" marR="0" lvl="0" indent="0" algn="l" defTabSz="914400" rtl="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ko-KR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itchFamily="18" charset="0"/>
                    <a:ea typeface="굴림" pitchFamily="50" charset="-127"/>
                    <a:cs typeface="+mn-cs"/>
                    <a:sym typeface="Wingdings" pitchFamily="2" charset="2"/>
                  </a:rPr>
                  <a:t>           H</a:t>
                </a:r>
                <a:r>
                  <a:rPr kumimoji="1" lang="en-US" altLang="ko-KR" sz="2000" b="0" i="0" u="none" strike="noStrike" kern="1200" cap="none" spc="0" normalizeH="0" baseline="-2500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itchFamily="18" charset="0"/>
                    <a:ea typeface="굴림" pitchFamily="50" charset="-127"/>
                    <a:cs typeface="+mn-cs"/>
                    <a:sym typeface="Wingdings" pitchFamily="2" charset="2"/>
                  </a:rPr>
                  <a:t>0  </a:t>
                </a:r>
                <a:r>
                  <a:rPr kumimoji="1" lang="en-US" altLang="ko-KR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itchFamily="18" charset="0"/>
                    <a:ea typeface="굴림" pitchFamily="50" charset="-127"/>
                    <a:cs typeface="+mn-cs"/>
                    <a:sym typeface="Wingdings" pitchFamily="2" charset="2"/>
                  </a:rPr>
                  <a:t>mismatch between </a:t>
                </a:r>
                <a:r>
                  <a:rPr lang="en-US" altLang="ko-KR" sz="2000" dirty="0">
                    <a:solidFill>
                      <a:srgbClr val="FFFFFF"/>
                    </a:solidFill>
                    <a:sym typeface="Wingdings" pitchFamily="2" charset="2"/>
                  </a:rPr>
                  <a:t>CMB</a:t>
                </a:r>
                <a:r>
                  <a:rPr kumimoji="1" lang="en-US" altLang="ko-KR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itchFamily="18" charset="0"/>
                    <a:ea typeface="굴림" pitchFamily="50" charset="-127"/>
                    <a:cs typeface="+mn-cs"/>
                    <a:sym typeface="Wingdings" pitchFamily="2" charset="2"/>
                  </a:rPr>
                  <a:t> and SN</a:t>
                </a:r>
              </a:p>
              <a:p>
                <a:pPr marL="0" marR="0" lvl="0" indent="0" algn="l" defTabSz="914400" rtl="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altLang="ko-KR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ymbol" pitchFamily="18" charset="2"/>
                  <a:ea typeface="굴림" pitchFamily="50" charset="-127"/>
                  <a:cs typeface="+mn-cs"/>
                  <a:sym typeface="Wingdings" pitchFamily="2" charset="2"/>
                </a:endParaRPr>
              </a:p>
              <a:p>
                <a:pPr marL="0" marR="0" lvl="0" indent="0" algn="l" defTabSz="914400" rtl="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ko-KR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Symbol" pitchFamily="18" charset="2"/>
                    <a:ea typeface="굴림" pitchFamily="50" charset="-127"/>
                    <a:cs typeface="+mn-cs"/>
                    <a:sym typeface="Wingdings" pitchFamily="2" charset="2"/>
                  </a:rPr>
                  <a:t>3.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맑은 고딕" panose="020B0503020000020004" pitchFamily="50" charset="-127"/>
                            <a:cs typeface="+mn-cs"/>
                          </a:rPr>
                        </m:ctrlPr>
                      </m:sSubPr>
                      <m:e>
                        <m:r>
                          <a:rPr kumimoji="1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맑은 고딕" panose="020B0503020000020004" pitchFamily="50" charset="-127"/>
                            <a:cs typeface="Times New Roman" panose="02020603050405020304" pitchFamily="18" charset="0"/>
                          </a:rPr>
                          <m:t>𝑆</m:t>
                        </m:r>
                      </m:e>
                      <m:sub>
                        <m:r>
                          <a:rPr kumimoji="1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맑은 고딕" panose="020B0503020000020004" pitchFamily="50" charset="-127"/>
                            <a:cs typeface="Times New Roman" panose="02020603050405020304" pitchFamily="18" charset="0"/>
                          </a:rPr>
                          <m:t>8</m:t>
                        </m:r>
                      </m:sub>
                    </m:sSub>
                  </m:oMath>
                </a14:m>
                <a:r>
                  <a:rPr kumimoji="1" lang="en-US" altLang="ko-KR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itchFamily="18" charset="0"/>
                    <a:ea typeface="굴림" pitchFamily="50" charset="-127"/>
                    <a:cs typeface="+mn-cs"/>
                    <a:sym typeface="Wingdings" pitchFamily="2" charset="2"/>
                  </a:rPr>
                  <a:t>  tension </a:t>
                </a:r>
                <a:r>
                  <a:rPr kumimoji="1" lang="en-US" altLang="ko-KR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Times New Roman" pitchFamily="18" charset="0"/>
                    <a:ea typeface="굴림" pitchFamily="50" charset="-127"/>
                    <a:cs typeface="+mn-cs"/>
                    <a:sym typeface="Wingdings" pitchFamily="2" charset="2"/>
                  </a:rPr>
                  <a:t>~ 2-3</a:t>
                </a:r>
                <a14:m>
                  <m:oMath xmlns:m="http://schemas.openxmlformats.org/officeDocument/2006/math">
                    <m:r>
                      <a:rPr kumimoji="1" lang="en-US" altLang="ko-KR" sz="2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  <a:sym typeface="Wingdings" pitchFamily="2" charset="2"/>
                      </a:rPr>
                      <m:t>𝜎</m:t>
                    </m:r>
                    <m:r>
                      <a:rPr kumimoji="1" lang="en-US" altLang="ko-KR" sz="2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  <a:sym typeface="Wingdings" pitchFamily="2" charset="2"/>
                      </a:rPr>
                      <m:t> </m:t>
                    </m:r>
                  </m:oMath>
                </a14:m>
                <a:r>
                  <a:rPr kumimoji="1" lang="en-US" altLang="ko-KR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itchFamily="18" charset="0"/>
                    <a:ea typeface="굴림" pitchFamily="50" charset="-127"/>
                    <a:cs typeface="+mn-cs"/>
                    <a:sym typeface="Wingdings" pitchFamily="2" charset="2"/>
                  </a:rPr>
                  <a:t>: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맑은 고딕" panose="020B0503020000020004" pitchFamily="50" charset="-127"/>
                            <a:cs typeface="+mn-cs"/>
                          </a:rPr>
                        </m:ctrlPr>
                      </m:sSubPr>
                      <m:e>
                        <m:r>
                          <a:rPr kumimoji="1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맑은 고딕" panose="020B0503020000020004" pitchFamily="50" charset="-127"/>
                            <a:cs typeface="Times New Roman" panose="02020603050405020304" pitchFamily="18" charset="0"/>
                          </a:rPr>
                          <m:t>𝑆</m:t>
                        </m:r>
                      </m:e>
                      <m:sub>
                        <m:r>
                          <a:rPr kumimoji="1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맑은 고딕" panose="020B0503020000020004" pitchFamily="50" charset="-127"/>
                            <a:cs typeface="Times New Roman" panose="02020603050405020304" pitchFamily="18" charset="0"/>
                          </a:rPr>
                          <m:t>8</m:t>
                        </m:r>
                      </m:sub>
                    </m:sSub>
                    <m:r>
                      <a:rPr kumimoji="1" lang="en-US" sz="2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≡</m:t>
                    </m:r>
                    <m:sSub>
                      <m:sSubPr>
                        <m:ctrlPr>
                          <a:rPr kumimoji="1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맑은 고딕" panose="020B0503020000020004" pitchFamily="50" charset="-127"/>
                            <a:cs typeface="+mn-cs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kumimoji="1" lang="en-US" sz="2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맑은 고딕" panose="020B0503020000020004" pitchFamily="50" charset="-127"/>
                            <a:cs typeface="Times New Roman" panose="02020603050405020304" pitchFamily="18" charset="0"/>
                          </a:rPr>
                          <m:t>σ</m:t>
                        </m:r>
                      </m:e>
                      <m:sub>
                        <m:r>
                          <a:rPr kumimoji="1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맑은 고딕" panose="020B0503020000020004" pitchFamily="50" charset="-127"/>
                            <a:cs typeface="Times New Roman" panose="02020603050405020304" pitchFamily="18" charset="0"/>
                          </a:rPr>
                          <m:t>8</m:t>
                        </m:r>
                      </m:sub>
                    </m:sSub>
                    <m:rad>
                      <m:radPr>
                        <m:degHide m:val="on"/>
                        <m:ctrlPr>
                          <a:rPr kumimoji="1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맑은 고딕" panose="020B0503020000020004" pitchFamily="50" charset="-127"/>
                            <a:cs typeface="+mn-cs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kumimoji="1" lang="en-US" sz="2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FFFFFF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맑은 고딕" panose="020B0503020000020004" pitchFamily="50" charset="-127"/>
                                <a:cs typeface="+mn-cs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kumimoji="1" lang="en-US" sz="20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FFFFFF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맑은 고딕" panose="020B0503020000020004" pitchFamily="50" charset="-127"/>
                                <a:cs typeface="Times New Roman" panose="02020603050405020304" pitchFamily="18" charset="0"/>
                              </a:rPr>
                              <m:t>Ω</m:t>
                            </m:r>
                          </m:e>
                          <m:sub>
                            <m:r>
                              <a:rPr kumimoji="1" lang="en-US" sz="2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FFFFFF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맑은 고딕" panose="020B0503020000020004" pitchFamily="50" charset="-127"/>
                                <a:cs typeface="Times New Roman" panose="02020603050405020304" pitchFamily="18" charset="0"/>
                              </a:rPr>
                              <m:t>𝑚</m:t>
                            </m:r>
                          </m:sub>
                        </m:sSub>
                        <m:r>
                          <m:rPr>
                            <m:lit/>
                          </m:rPr>
                          <a:rPr kumimoji="1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맑은 고딕" panose="020B0503020000020004" pitchFamily="50" charset="-127"/>
                            <a:cs typeface="Times New Roman" panose="02020603050405020304" pitchFamily="18" charset="0"/>
                          </a:rPr>
                          <m:t>/</m:t>
                        </m:r>
                        <m:r>
                          <a:rPr kumimoji="1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맑은 고딕" panose="020B0503020000020004" pitchFamily="50" charset="-127"/>
                            <a:cs typeface="Times New Roman" panose="02020603050405020304" pitchFamily="18" charset="0"/>
                          </a:rPr>
                          <m:t>0.3</m:t>
                        </m:r>
                      </m:e>
                    </m:rad>
                  </m:oMath>
                </a14:m>
                <a:r>
                  <a:rPr kumimoji="1" lang="en-US" altLang="ko-KR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itchFamily="18" charset="0"/>
                    <a:ea typeface="굴림" pitchFamily="50" charset="-127"/>
                    <a:cs typeface="+mn-cs"/>
                    <a:sym typeface="Wingdings" pitchFamily="2" charset="2"/>
                  </a:rPr>
                  <a:t>  , z &lt; 2, </a:t>
                </a:r>
                <a:r>
                  <a:rPr kumimoji="1" lang="en-US" altLang="ko-KR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itchFamily="18" charset="0"/>
                    <a:ea typeface="굴림" pitchFamily="50" charset="-127"/>
                    <a:cs typeface="+mn-cs"/>
                    <a:sym typeface="Wingdings" pitchFamily="2" charset="2"/>
                  </a:rPr>
                  <a:t>Mpc</a:t>
                </a:r>
                <a:endParaRPr kumimoji="1" lang="en-US" altLang="ko-KR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itchFamily="18" charset="0"/>
                  <a:ea typeface="굴림" pitchFamily="50" charset="-127"/>
                  <a:cs typeface="+mn-cs"/>
                  <a:sym typeface="Wingdings" pitchFamily="2" charset="2"/>
                </a:endParaRPr>
              </a:p>
              <a:p>
                <a:pPr marL="0" marR="0" lvl="0" indent="0" algn="l" defTabSz="914400" rtl="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ko-KR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itchFamily="18" charset="0"/>
                    <a:ea typeface="굴림" pitchFamily="50" charset="-127"/>
                    <a:cs typeface="+mn-cs"/>
                    <a:sym typeface="Wingdings" pitchFamily="2" charset="2"/>
                  </a:rPr>
                  <a:t>    </a:t>
                </a:r>
                <a:r>
                  <a:rPr kumimoji="1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itchFamily="18" charset="0"/>
                    <a:ea typeface="굴림" pitchFamily="50" charset="-127"/>
                    <a:cs typeface="+mn-cs"/>
                  </a:rPr>
                  <a:t>matter density fluctuation amplitude </a:t>
                </a:r>
                <a:r>
                  <a:rPr kumimoji="1" lang="en-US" altLang="ko-KR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itchFamily="18" charset="0"/>
                    <a:ea typeface="굴림" pitchFamily="50" charset="-127"/>
                    <a:cs typeface="+mn-cs"/>
                    <a:sym typeface="Wingdings" pitchFamily="2" charset="2"/>
                  </a:rPr>
                  <a:t> mismatch </a:t>
                </a:r>
              </a:p>
              <a:p>
                <a:pPr marL="0" marR="0" lvl="0" indent="0" algn="l" defTabSz="914400" rtl="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ko-KR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itchFamily="18" charset="0"/>
                    <a:ea typeface="굴림" pitchFamily="50" charset="-127"/>
                    <a:cs typeface="+mn-cs"/>
                    <a:sym typeface="Wingdings" pitchFamily="2" charset="2"/>
                  </a:rPr>
                  <a:t>    between CMB and WL &amp; Cluster</a:t>
                </a:r>
              </a:p>
              <a:p>
                <a:pPr marL="0" marR="0" lvl="0" indent="0" algn="l" defTabSz="914400" rtl="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altLang="ko-KR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itchFamily="18" charset="0"/>
                  <a:ea typeface="굴림" pitchFamily="50" charset="-127"/>
                  <a:cs typeface="+mn-cs"/>
                  <a:sym typeface="Wingdings" pitchFamily="2" charset="2"/>
                </a:endParaRPr>
              </a:p>
              <a:p>
                <a:pPr lvl="0">
                  <a:defRPr/>
                </a:pPr>
                <a:r>
                  <a:rPr kumimoji="1" lang="en-US" altLang="ko-KR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itchFamily="18" charset="0"/>
                    <a:ea typeface="굴림" pitchFamily="50" charset="-127"/>
                    <a:cs typeface="+mn-cs"/>
                    <a:sym typeface="Wingdings" pitchFamily="2" charset="2"/>
                  </a:rPr>
                  <a:t>4. </a:t>
                </a:r>
                <a:r>
                  <a:rPr kumimoji="1" lang="en-US" altLang="ko-KR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Times New Roman" pitchFamily="18" charset="0"/>
                    <a:ea typeface="굴림" pitchFamily="50" charset="-127"/>
                    <a:cs typeface="+mn-cs"/>
                    <a:sym typeface="Wingdings" pitchFamily="2" charset="2"/>
                  </a:rPr>
                  <a:t>DE is not </a:t>
                </a:r>
                <a:r>
                  <a:rPr kumimoji="1" lang="en-US" altLang="ko-KR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Symbol" pitchFamily="18" charset="2"/>
                    <a:ea typeface="굴림" pitchFamily="50" charset="-127"/>
                    <a:cs typeface="+mn-cs"/>
                    <a:sym typeface="Wingdings" pitchFamily="2" charset="2"/>
                  </a:rPr>
                  <a:t>L</a:t>
                </a:r>
                <a:r>
                  <a:rPr kumimoji="1" lang="en-US" altLang="ko-KR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Symbol" pitchFamily="18" charset="2"/>
                    <a:ea typeface="굴림" pitchFamily="50" charset="-127"/>
                    <a:cs typeface="+mn-cs"/>
                    <a:sym typeface="Wingdings" pitchFamily="2" charset="2"/>
                  </a:rPr>
                  <a:t>? </a:t>
                </a:r>
                <a:r>
                  <a:rPr kumimoji="1" lang="en-US" altLang="ko-KR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Times New Roman" pitchFamily="18" charset="0"/>
                    <a:ea typeface="굴림" pitchFamily="50" charset="-127"/>
                    <a:cs typeface="+mn-cs"/>
                    <a:sym typeface="Wingdings" pitchFamily="2" charset="2"/>
                  </a:rPr>
                  <a:t>~ 4</a:t>
                </a:r>
                <a14:m>
                  <m:oMath xmlns:m="http://schemas.openxmlformats.org/officeDocument/2006/math">
                    <m:r>
                      <a:rPr kumimoji="1" lang="en-US" altLang="ko-KR" sz="2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  <a:sym typeface="Wingdings" pitchFamily="2" charset="2"/>
                      </a:rPr>
                      <m:t>𝜎</m:t>
                    </m:r>
                  </m:oMath>
                </a14:m>
                <a:r>
                  <a:rPr kumimoji="1" lang="en-US" altLang="ko-KR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itchFamily="18" charset="0"/>
                    <a:ea typeface="굴림" pitchFamily="50" charset="-127"/>
                    <a:cs typeface="+mn-cs"/>
                    <a:sym typeface="Wingdings" pitchFamily="2" charset="2"/>
                  </a:rPr>
                  <a:t>  ( ex, </a:t>
                </a:r>
                <a:r>
                  <a:rPr lang="en-US" altLang="ko-KR" sz="2000" dirty="0">
                    <a:solidFill>
                      <a:srgbClr val="FFFFFF"/>
                    </a:solidFill>
                    <a:sym typeface="Wingdings" pitchFamily="2" charset="2"/>
                  </a:rPr>
                  <a:t>AP test, DESI, SN?)</a:t>
                </a:r>
                <a:endParaRPr kumimoji="1" lang="en-US" altLang="ko-KR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itchFamily="18" charset="0"/>
                  <a:ea typeface="굴림" pitchFamily="50" charset="-127"/>
                  <a:cs typeface="+mn-cs"/>
                  <a:sym typeface="Wingdings" pitchFamily="2" charset="2"/>
                </a:endParaRPr>
              </a:p>
              <a:p>
                <a:pPr marL="0" marR="0" lvl="0" indent="0" algn="l" defTabSz="914400" rtl="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altLang="ko-KR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itchFamily="18" charset="0"/>
                  <a:ea typeface="굴림" pitchFamily="50" charset="-127"/>
                  <a:cs typeface="+mn-cs"/>
                  <a:sym typeface="Wingdings" pitchFamily="2" charset="2"/>
                </a:endParaRPr>
              </a:p>
              <a:p>
                <a:pPr marL="0" marR="0" lvl="0" indent="0" algn="l" defTabSz="914400" rtl="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ko-KR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itchFamily="18" charset="0"/>
                    <a:ea typeface="굴림" pitchFamily="50" charset="-127"/>
                    <a:cs typeface="+mn-cs"/>
                    <a:sym typeface="Wingdings" pitchFamily="2" charset="2"/>
                  </a:rPr>
                  <a:t>5. </a:t>
                </a:r>
                <a:r>
                  <a:rPr kumimoji="1" lang="en-US" altLang="ko-KR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Times New Roman" pitchFamily="18" charset="0"/>
                    <a:ea typeface="굴림" pitchFamily="50" charset="-127"/>
                    <a:cs typeface="+mn-cs"/>
                    <a:sym typeface="Wingdings" pitchFamily="2" charset="2"/>
                  </a:rPr>
                  <a:t>Too early SMBHs (z~11) and galaxies </a:t>
                </a:r>
                <a:r>
                  <a:rPr lang="en-US" altLang="ko-KR" sz="2000" dirty="0">
                    <a:solidFill>
                      <a:srgbClr val="FFFFFF"/>
                    </a:solidFill>
                    <a:sym typeface="Wingdings" pitchFamily="2" charset="2"/>
                  </a:rPr>
                  <a:t>(z~14, 32?)</a:t>
                </a:r>
                <a:endParaRPr kumimoji="1" lang="en-US" altLang="ko-KR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itchFamily="18" charset="0"/>
                  <a:ea typeface="굴림" pitchFamily="50" charset="-127"/>
                  <a:cs typeface="+mn-cs"/>
                  <a:sym typeface="Wingdings" pitchFamily="2" charset="2"/>
                </a:endParaRPr>
              </a:p>
              <a:p>
                <a:pPr marL="0" marR="0" lvl="0" indent="0" algn="l" defTabSz="914400" rtl="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altLang="ko-KR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itchFamily="18" charset="0"/>
                  <a:ea typeface="굴림" pitchFamily="50" charset="-127"/>
                  <a:cs typeface="+mn-cs"/>
                  <a:sym typeface="Wingdings" pitchFamily="2" charset="2"/>
                </a:endParaRPr>
              </a:p>
              <a:p>
                <a:pPr marL="0" marR="0" lvl="0" indent="0" algn="l" defTabSz="914400" rtl="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ko-KR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itchFamily="18" charset="0"/>
                    <a:ea typeface="굴림" pitchFamily="50" charset="-127"/>
                    <a:cs typeface="+mn-cs"/>
                    <a:sym typeface="Wingdings" pitchFamily="2" charset="2"/>
                  </a:rPr>
                  <a:t>6. Galaxy cluster collision (collision speed &amp; DM-star offset)</a:t>
                </a:r>
              </a:p>
              <a:p>
                <a:pPr marL="457200" marR="0" lvl="0" indent="-457200" algn="l" defTabSz="914400" rtl="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altLang="ko-KR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itchFamily="18" charset="0"/>
                  <a:ea typeface="굴림" pitchFamily="50" charset="-127"/>
                  <a:cs typeface="+mn-cs"/>
                  <a:sym typeface="Wingdings" pitchFamily="2" charset="2"/>
                </a:endParaRPr>
              </a:p>
              <a:p>
                <a:pPr marL="0" marR="0" lvl="0" indent="0" algn="l" defTabSz="914400" rtl="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ko-KR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itchFamily="18" charset="0"/>
                    <a:ea typeface="굴림" pitchFamily="50" charset="-127"/>
                    <a:cs typeface="+mn-cs"/>
                    <a:sym typeface="Wingdings" pitchFamily="2" charset="2"/>
                  </a:rPr>
                  <a:t>7. Li problem, Cosmic b</a:t>
                </a:r>
                <a:r>
                  <a:rPr kumimoji="1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itchFamily="18" charset="0"/>
                    <a:ea typeface="굴림" pitchFamily="50" charset="-127"/>
                    <a:cs typeface="+mn-cs"/>
                  </a:rPr>
                  <a:t>irefringence</a:t>
                </a:r>
                <a:r>
                  <a:rPr kumimoji="1" lang="en-US" altLang="ko-KR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itchFamily="18" charset="0"/>
                    <a:ea typeface="굴림" pitchFamily="50" charset="-127"/>
                    <a:cs typeface="+mn-cs"/>
                    <a:sym typeface="Wingdings" pitchFamily="2" charset="2"/>
                  </a:rPr>
                  <a:t> </a:t>
                </a:r>
              </a:p>
              <a:p>
                <a:pPr marL="0" marR="0" lvl="0" indent="0" algn="l" defTabSz="914400" rtl="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ko-KR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itchFamily="18" charset="0"/>
                    <a:ea typeface="굴림" pitchFamily="50" charset="-127"/>
                    <a:cs typeface="+mn-cs"/>
                    <a:sym typeface="Wingdings" pitchFamily="2" charset="2"/>
                  </a:rPr>
                  <a:t>…</a:t>
                </a:r>
                <a:r>
                  <a:rPr kumimoji="1" lang="en-US" altLang="ko-KR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itchFamily="18" charset="0"/>
                    <a:ea typeface="굴림" pitchFamily="50" charset="-127"/>
                    <a:cs typeface="+mn-cs"/>
                    <a:sym typeface="Wingdings" pitchFamily="2" charset="2"/>
                  </a:rPr>
                  <a:t>etc</a:t>
                </a:r>
                <a:endParaRPr kumimoji="1" lang="en-US" altLang="ko-KR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itchFamily="18" charset="0"/>
                  <a:ea typeface="굴림" pitchFamily="50" charset="-127"/>
                  <a:cs typeface="+mn-cs"/>
                  <a:sym typeface="Wingdings" pitchFamily="2" charset="2"/>
                </a:endParaRPr>
              </a:p>
              <a:p>
                <a:pPr marL="0" marR="0" lvl="0" indent="0" algn="l" defTabSz="914400" rtl="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altLang="ko-KR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itchFamily="18" charset="0"/>
                  <a:ea typeface="굴림" pitchFamily="50" charset="-127"/>
                  <a:cs typeface="+mn-cs"/>
                  <a:sym typeface="Wingdings" pitchFamily="2" charset="2"/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548" y="272852"/>
                <a:ext cx="7095212" cy="6928372"/>
              </a:xfrm>
              <a:prstGeom prst="rect">
                <a:avLst/>
              </a:prstGeom>
              <a:blipFill>
                <a:blip r:embed="rId4"/>
                <a:stretch>
                  <a:fillRect l="-946" r="-1118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직사각형 2">
            <a:extLst>
              <a:ext uri="{FF2B5EF4-FFF2-40B4-BE49-F238E27FC236}">
                <a16:creationId xmlns:a16="http://schemas.microsoft.com/office/drawing/2014/main" id="{6BDCD5F7-762D-4DEE-BE9D-866DE0C70F2D}"/>
              </a:ext>
            </a:extLst>
          </p:cNvPr>
          <p:cNvSpPr/>
          <p:nvPr/>
        </p:nvSpPr>
        <p:spPr>
          <a:xfrm>
            <a:off x="7156755" y="905655"/>
            <a:ext cx="181492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굴림" pitchFamily="50" charset="-127"/>
                <a:cs typeface="+mn-cs"/>
              </a:rPr>
              <a:t> </a:t>
            </a:r>
            <a:r>
              <a:rPr kumimoji="1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굴림" pitchFamily="50" charset="-127"/>
                <a:cs typeface="+mn-cs"/>
              </a:rPr>
              <a:t>cf</a:t>
            </a:r>
            <a:r>
              <a:rPr kumimoji="1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굴림" pitchFamily="50" charset="-127"/>
                <a:cs typeface="+mn-cs"/>
              </a:rPr>
              <a:t>) 2105.05208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2297C88-0C2A-431F-8BC0-A231DF2F1E12}"/>
              </a:ext>
            </a:extLst>
          </p:cNvPr>
          <p:cNvSpPr txBox="1"/>
          <p:nvPr/>
        </p:nvSpPr>
        <p:spPr>
          <a:xfrm>
            <a:off x="1731005" y="6412774"/>
            <a:ext cx="68794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굴림" pitchFamily="50" charset="-127"/>
                <a:cs typeface="+mn-cs"/>
                <a:sym typeface="Wingdings" panose="05000000000000000000" pitchFamily="2" charset="2"/>
              </a:rPr>
              <a:t> </a:t>
            </a:r>
            <a:r>
              <a:rPr kumimoji="1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굴림" pitchFamily="50" charset="-127"/>
                <a:cs typeface="+mn-cs"/>
              </a:rPr>
              <a:t>Any good DM model should address these tensions</a:t>
            </a:r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AA1E3825-48B5-4DB2-9391-83026D9AEDC4}"/>
              </a:ext>
            </a:extLst>
          </p:cNvPr>
          <p:cNvSpPr/>
          <p:nvPr/>
        </p:nvSpPr>
        <p:spPr>
          <a:xfrm>
            <a:off x="8204165" y="3993350"/>
            <a:ext cx="91723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/>
              <a:t>10</a:t>
            </a:r>
            <a:r>
              <a:rPr lang="en-US" sz="2000" baseline="30000" dirty="0"/>
              <a:t>8</a:t>
            </a:r>
            <a:r>
              <a:rPr lang="en-US" sz="2000" dirty="0"/>
              <a:t> </a:t>
            </a:r>
            <a:r>
              <a:rPr lang="en-US" sz="2000" dirty="0" err="1"/>
              <a:t>Ms</a:t>
            </a:r>
            <a:endParaRPr lang="en-US" sz="2000" dirty="0"/>
          </a:p>
          <a:p>
            <a:r>
              <a:rPr lang="en-US" sz="2000" dirty="0"/>
              <a:t>74 pc</a:t>
            </a:r>
          </a:p>
        </p:txBody>
      </p:sp>
    </p:spTree>
    <p:extLst>
      <p:ext uri="{BB962C8B-B14F-4D97-AF65-F5344CB8AC3E}">
        <p14:creationId xmlns:p14="http://schemas.microsoft.com/office/powerpoint/2010/main" val="40708032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78B1DE27-C97E-4086-B0B8-10203FC9B2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" y="991083"/>
            <a:ext cx="9136319" cy="513744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2A6C289-8D88-4832-A42C-E10060A527F9}"/>
              </a:ext>
            </a:extLst>
          </p:cNvPr>
          <p:cNvSpPr txBox="1"/>
          <p:nvPr/>
        </p:nvSpPr>
        <p:spPr>
          <a:xfrm>
            <a:off x="3479495" y="262257"/>
            <a:ext cx="31568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Warp, Ripple, Wave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2F65801-D14C-4ECE-A24F-A952D06BDF16}"/>
              </a:ext>
            </a:extLst>
          </p:cNvPr>
          <p:cNvSpPr txBox="1"/>
          <p:nvPr/>
        </p:nvSpPr>
        <p:spPr>
          <a:xfrm>
            <a:off x="5656822" y="6334132"/>
            <a:ext cx="32896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Poggio</a:t>
            </a:r>
            <a:r>
              <a:rPr lang="en-US" dirty="0"/>
              <a:t>+ 2407.18659 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D3D9BD74-D8D7-47C5-ACD0-E37D0CF744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7114" y="1988800"/>
            <a:ext cx="4712385" cy="2664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091893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357158" y="0"/>
            <a:ext cx="8229600" cy="1143000"/>
          </a:xfrm>
        </p:spPr>
        <p:txBody>
          <a:bodyPr/>
          <a:lstStyle/>
          <a:p>
            <a:r>
              <a:rPr lang="en-US" altLang="ko-KR" dirty="0"/>
              <a:t>Gravitational cooling of FDM</a:t>
            </a:r>
            <a:endParaRPr lang="ko-KR" altLang="en-US" dirty="0"/>
          </a:p>
        </p:txBody>
      </p:sp>
      <p:pic>
        <p:nvPicPr>
          <p:cNvPr id="13660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4934" y="2093921"/>
            <a:ext cx="5369821" cy="26701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직사각형 5"/>
          <p:cNvSpPr/>
          <p:nvPr/>
        </p:nvSpPr>
        <p:spPr>
          <a:xfrm>
            <a:off x="1115520" y="3870697"/>
            <a:ext cx="205697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굴림" pitchFamily="50" charset="-127"/>
                <a:cs typeface="+mn-cs"/>
              </a:rPr>
              <a:t>Schwabe et al</a:t>
            </a:r>
          </a:p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굴림" pitchFamily="50" charset="-127"/>
                <a:cs typeface="+mn-cs"/>
              </a:rPr>
              <a:t>arXiv:1606.05151</a:t>
            </a:r>
            <a:endParaRPr kumimoji="1" lang="ko-KR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굴림" pitchFamily="50" charset="-127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AE1DDE9-2FE9-49E1-9767-AEA37B6E2650}"/>
              </a:ext>
            </a:extLst>
          </p:cNvPr>
          <p:cNvSpPr/>
          <p:nvPr/>
        </p:nvSpPr>
        <p:spPr>
          <a:xfrm>
            <a:off x="1115520" y="1165055"/>
            <a:ext cx="855317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ym typeface="Wingdings" panose="05000000000000000000" pitchFamily="2" charset="2"/>
              </a:rPr>
              <a:t> Unique and efficient dissipation mechanism of FDM </a:t>
            </a:r>
            <a:endParaRPr lang="en-US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7452622-4603-4440-ADD2-EA7424CC1082}"/>
              </a:ext>
            </a:extLst>
          </p:cNvPr>
          <p:cNvSpPr txBox="1"/>
          <p:nvPr/>
        </p:nvSpPr>
        <p:spPr>
          <a:xfrm>
            <a:off x="755470" y="5229250"/>
            <a:ext cx="7568097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DM halo (wave) collision </a:t>
            </a:r>
            <a:r>
              <a:rPr lang="en-US" dirty="0">
                <a:sym typeface="Wingdings" panose="05000000000000000000" pitchFamily="2" charset="2"/>
              </a:rPr>
              <a:t> nonlinear interference</a:t>
            </a:r>
          </a:p>
          <a:p>
            <a:pPr marL="457200" indent="-457200">
              <a:buFont typeface="Wingdings" panose="05000000000000000000" pitchFamily="2" charset="2"/>
              <a:buChar char="à"/>
            </a:pPr>
            <a:r>
              <a:rPr lang="en-US" dirty="0">
                <a:sym typeface="Wingdings" panose="05000000000000000000" pitchFamily="2" charset="2"/>
              </a:rPr>
              <a:t>creation of high momentum (k) modes</a:t>
            </a:r>
          </a:p>
          <a:p>
            <a:pPr marL="457200" indent="-457200">
              <a:buFont typeface="Wingdings" panose="05000000000000000000" pitchFamily="2" charset="2"/>
              <a:buChar char="à"/>
            </a:pPr>
            <a:r>
              <a:rPr lang="en-US" dirty="0">
                <a:sym typeface="Wingdings" panose="05000000000000000000" pitchFamily="2" charset="2"/>
              </a:rPr>
              <a:t>escape of waves carrying E, p, L a way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CF5EC5-C4A5-40FD-BEA3-78FA5BF4DE3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843AE4B-3FDE-44DA-8AA1-2B60E96AB9B8}" type="slidenum">
              <a:rPr lang="en-US" altLang="ko-KR" smtClean="0"/>
              <a:pPr>
                <a:defRPr/>
              </a:pPr>
              <a:t>31</a:t>
            </a:fld>
            <a:endParaRPr lang="en-US" altLang="ko-KR" dirty="0"/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8113E61F-E134-49E4-8522-0B419900EE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7763" y="2158712"/>
            <a:ext cx="2552683" cy="210938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C5C6AE4-58FF-47A6-B363-2515F6AFA406}"/>
              </a:ext>
            </a:extLst>
          </p:cNvPr>
          <p:cNvSpPr txBox="1"/>
          <p:nvPr/>
        </p:nvSpPr>
        <p:spPr>
          <a:xfrm>
            <a:off x="6587123" y="4430759"/>
            <a:ext cx="20996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Seidel, Suen PRL 72</a:t>
            </a:r>
          </a:p>
        </p:txBody>
      </p:sp>
    </p:spTree>
    <p:extLst>
      <p:ext uri="{BB962C8B-B14F-4D97-AF65-F5344CB8AC3E}">
        <p14:creationId xmlns:p14="http://schemas.microsoft.com/office/powerpoint/2010/main" val="336374406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직사각형 2">
                <a:extLst>
                  <a:ext uri="{FF2B5EF4-FFF2-40B4-BE49-F238E27FC236}">
                    <a16:creationId xmlns:a16="http://schemas.microsoft.com/office/drawing/2014/main" id="{E872AE71-79A3-4900-85BD-A52777576559}"/>
                  </a:ext>
                </a:extLst>
              </p:cNvPr>
              <p:cNvSpPr/>
              <p:nvPr/>
            </p:nvSpPr>
            <p:spPr>
              <a:xfrm>
                <a:off x="107380" y="908650"/>
                <a:ext cx="8579420" cy="573490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ts val="1200"/>
                  </a:lnSpc>
                  <a:spcAft>
                    <a:spcPts val="11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i="1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𝜙</m:t>
                      </m:r>
                      <m:r>
                        <a:rPr lang="en-US" sz="18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(</m:t>
                      </m:r>
                      <m:r>
                        <a:rPr lang="en-US" sz="1800" b="1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𝐱</m:t>
                      </m:r>
                      <m:r>
                        <a:rPr lang="en-US" sz="18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,</m:t>
                      </m:r>
                      <m:r>
                        <a:rPr lang="en-US" sz="18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𝑙</m:t>
                      </m:r>
                      <m:r>
                        <a:rPr lang="en-US" sz="18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)=</m:t>
                      </m:r>
                      <m:acc>
                        <m:accPr>
                          <m:chr m:val="‾"/>
                          <m:ctrlPr>
                            <a:rPr lang="en-US" sz="18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18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𝜙</m:t>
                          </m:r>
                        </m:e>
                      </m:acc>
                      <m:r>
                        <a:rPr lang="en-US" sz="18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(</m:t>
                      </m:r>
                      <m:r>
                        <a:rPr lang="en-US" sz="18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𝑙</m:t>
                      </m:r>
                      <m:r>
                        <a:rPr lang="en-US" sz="18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)+</m:t>
                      </m:r>
                      <m:r>
                        <a:rPr lang="en-US" sz="18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𝛿𝜙</m:t>
                      </m:r>
                      <m:r>
                        <a:rPr lang="en-US" sz="18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(</m:t>
                      </m:r>
                      <m:r>
                        <a:rPr lang="en-US" sz="1800" b="1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𝐱</m:t>
                      </m:r>
                      <m:r>
                        <a:rPr lang="en-US" sz="18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,</m:t>
                      </m:r>
                      <m:r>
                        <a:rPr lang="en-US" sz="18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𝑙</m:t>
                      </m:r>
                      <m:r>
                        <a:rPr lang="en-US" sz="18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</m:t>
                      </m:r>
                    </m:oMath>
                  </m:oMathPara>
                </a14:m>
                <a:endParaRPr lang="en-US" sz="1800" dirty="0">
                  <a:latin typeface="Georgia" panose="02040502050405020303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ts val="1200"/>
                  </a:lnSpc>
                  <a:spcAft>
                    <a:spcPts val="1100"/>
                  </a:spcAft>
                </a:pPr>
                <a:r>
                  <a:rPr lang="en-US" sz="1800" dirty="0">
                    <a:latin typeface="Georgia" panose="02040502050405020303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where</a:t>
                </a:r>
              </a:p>
              <a:p>
                <a:pPr marL="342900" lvl="0" indent="-342900">
                  <a:lnSpc>
                    <a:spcPts val="1200"/>
                  </a:lnSpc>
                  <a:spcAft>
                    <a:spcPts val="600"/>
                  </a:spcAft>
                  <a:buFont typeface="Symbol" panose="05050102010706020507" pitchFamily="18" charset="2"/>
                  <a:buChar char=""/>
                  <a:tabLst>
                    <a:tab pos="685800" algn="l"/>
                  </a:tabLst>
                </a:pPr>
                <a14:m>
                  <m:oMath xmlns:m="http://schemas.openxmlformats.org/officeDocument/2006/math">
                    <m:acc>
                      <m:accPr>
                        <m:chr m:val="‾"/>
                        <m:ctrlPr>
                          <a:rPr lang="en-US" sz="1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1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𝜙</m:t>
                        </m:r>
                      </m:e>
                    </m:acc>
                    <m:r>
                      <a:rPr lang="en-US" sz="18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1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𝑙</m:t>
                    </m:r>
                    <m:r>
                      <a:rPr lang="en-US" sz="18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1800" dirty="0">
                    <a:latin typeface="Georgia" panose="02040502050405020303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: spatially homogeneous cosmic background field,</a:t>
                </a:r>
              </a:p>
              <a:p>
                <a:pPr marL="342900" lvl="0" indent="-342900">
                  <a:lnSpc>
                    <a:spcPts val="1200"/>
                  </a:lnSpc>
                  <a:spcAft>
                    <a:spcPts val="600"/>
                  </a:spcAft>
                  <a:buFont typeface="Symbol" panose="05050102010706020507" pitchFamily="18" charset="2"/>
                  <a:buChar char=""/>
                  <a:tabLst>
                    <a:tab pos="685800" algn="l"/>
                  </a:tabLst>
                </a:pPr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𝛿𝜙</m:t>
                    </m:r>
                    <m:r>
                      <a:rPr lang="en-US" sz="18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18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𝐱</m:t>
                    </m:r>
                    <m:r>
                      <a:rPr lang="en-US" sz="18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1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𝑙</m:t>
                    </m:r>
                    <m:r>
                      <a:rPr lang="en-US" sz="18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1800" dirty="0">
                    <a:latin typeface="Georgia" panose="02040502050405020303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: inhomogeneous part forming nonlinear galactic halos.</a:t>
                </a:r>
              </a:p>
              <a:p>
                <a:pPr>
                  <a:lnSpc>
                    <a:spcPts val="1200"/>
                  </a:lnSpc>
                  <a:spcAft>
                    <a:spcPts val="1100"/>
                  </a:spcAft>
                </a:pPr>
                <a:br>
                  <a:rPr lang="en-US" sz="1800" dirty="0">
                    <a:latin typeface="Georgia" panose="02040502050405020303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</a:br>
                <a:r>
                  <a:rPr lang="en-US" sz="1800" dirty="0">
                    <a:latin typeface="Georgia" panose="02040502050405020303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For a scalar potential</a:t>
                </a:r>
              </a:p>
              <a:p>
                <a:pPr>
                  <a:lnSpc>
                    <a:spcPts val="1200"/>
                  </a:lnSpc>
                  <a:spcAft>
                    <a:spcPts val="11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𝑉</m:t>
                      </m:r>
                      <m:r>
                        <a:rPr lang="en-US" sz="18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(</m:t>
                      </m:r>
                      <m:r>
                        <a:rPr lang="en-US" sz="18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𝜙</m:t>
                      </m:r>
                      <m:r>
                        <a:rPr lang="en-US" sz="18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)=</m:t>
                      </m:r>
                      <m:f>
                        <m:fPr>
                          <m:ctrlPr>
                            <a:rPr lang="en-US" sz="18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18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8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sSup>
                        <m:sSupPr>
                          <m:ctrlPr>
                            <a:rPr lang="en-US" sz="18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18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𝑚</m:t>
                          </m:r>
                        </m:e>
                        <m:sup>
                          <m:r>
                            <a:rPr lang="en-US" sz="18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sz="18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18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𝜙</m:t>
                          </m:r>
                        </m:e>
                        <m:sup>
                          <m:r>
                            <a:rPr lang="en-US" sz="18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18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18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18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𝜆</m:t>
                          </m:r>
                        </m:num>
                        <m:den>
                          <m:r>
                            <a:rPr lang="en-US" sz="18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4</m:t>
                          </m:r>
                        </m:den>
                      </m:f>
                      <m:sSup>
                        <m:sSupPr>
                          <m:ctrlPr>
                            <a:rPr lang="en-US" sz="18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18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𝜙</m:t>
                          </m:r>
                        </m:e>
                        <m:sup>
                          <m:r>
                            <a:rPr lang="en-US" sz="18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4</m:t>
                          </m:r>
                        </m:sup>
                      </m:sSup>
                    </m:oMath>
                  </m:oMathPara>
                </a14:m>
                <a:endParaRPr lang="en-US" sz="1800" dirty="0">
                  <a:latin typeface="Georgia" panose="02040502050405020303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ts val="1200"/>
                  </a:lnSpc>
                  <a:spcAft>
                    <a:spcPts val="1100"/>
                  </a:spcAft>
                </a:pPr>
                <a:endParaRPr lang="en-US" sz="1800" dirty="0">
                  <a:latin typeface="Georgia" panose="02040502050405020303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ts val="1200"/>
                  </a:lnSpc>
                  <a:spcAft>
                    <a:spcPts val="1100"/>
                  </a:spcAft>
                </a:pPr>
                <a:endParaRPr lang="en-US" sz="1800" dirty="0">
                  <a:latin typeface="Georgia" panose="02040502050405020303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ts val="1200"/>
                  </a:lnSpc>
                  <a:spcAft>
                    <a:spcPts val="11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¨"/>
                          <m:ctrlPr>
                            <a:rPr lang="en-US" sz="18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18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𝜙</m:t>
                          </m:r>
                        </m:e>
                      </m:acc>
                      <m:r>
                        <a:rPr lang="en-US" sz="18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+3</m:t>
                      </m:r>
                      <m:r>
                        <a:rPr lang="en-US" sz="18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𝐻</m:t>
                      </m:r>
                      <m:acc>
                        <m:accPr>
                          <m:chr m:val="˙"/>
                          <m:ctrlPr>
                            <a:rPr lang="en-US" sz="18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18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𝜙</m:t>
                          </m:r>
                        </m:e>
                      </m:acc>
                      <m:r>
                        <a:rPr lang="en-US" sz="18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18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18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US" sz="18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8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en-US" sz="18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sSup>
                        <m:sSupPr>
                          <m:ctrlPr>
                            <a:rPr lang="en-US" sz="18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18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∇</m:t>
                          </m:r>
                        </m:e>
                        <m:sup>
                          <m:r>
                            <a:rPr lang="en-US" sz="18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18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𝜙</m:t>
                      </m:r>
                      <m:r>
                        <a:rPr lang="en-US" sz="18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18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18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𝑚</m:t>
                          </m:r>
                        </m:e>
                        <m:sup>
                          <m:r>
                            <a:rPr lang="en-US" sz="18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18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𝜙</m:t>
                      </m:r>
                      <m:r>
                        <a:rPr lang="en-US" sz="18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18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𝜆</m:t>
                      </m:r>
                      <m:sSup>
                        <m:sSupPr>
                          <m:ctrlPr>
                            <a:rPr lang="en-US" sz="18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18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𝜙</m:t>
                          </m:r>
                        </m:e>
                        <m:sup>
                          <m:r>
                            <a:rPr lang="en-US" sz="18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18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=0</m:t>
                      </m:r>
                    </m:oMath>
                  </m:oMathPara>
                </a14:m>
                <a:endParaRPr lang="en-US" sz="1800" dirty="0">
                  <a:latin typeface="Georgia" panose="02040502050405020303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ts val="1200"/>
                  </a:lnSpc>
                  <a:spcAft>
                    <a:spcPts val="1100"/>
                  </a:spcAft>
                </a:pPr>
                <a:endParaRPr lang="en-US" sz="1800" dirty="0">
                  <a:latin typeface="Georgia" panose="02040502050405020303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ts val="1200"/>
                  </a:lnSpc>
                  <a:spcAft>
                    <a:spcPts val="1100"/>
                  </a:spcAft>
                </a:pPr>
                <a:br>
                  <a:rPr lang="en-US" sz="1800" dirty="0">
                    <a:latin typeface="Georgia" panose="02040502050405020303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</a:br>
                <a:r>
                  <a:rPr lang="en-US" sz="1800" dirty="0">
                    <a:latin typeface="Georgia" panose="02040502050405020303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Inserting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𝜙</m:t>
                    </m:r>
                    <m:r>
                      <a:rPr lang="en-US" sz="18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‾"/>
                        <m:ctrlPr>
                          <a:rPr lang="en-US" sz="1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1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𝜙</m:t>
                        </m:r>
                      </m:e>
                    </m:acc>
                    <m:r>
                      <a:rPr lang="en-US" sz="18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1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𝛿𝜙</m:t>
                    </m:r>
                  </m:oMath>
                </a14:m>
                <a:r>
                  <a:rPr lang="en-US" sz="1800" dirty="0">
                    <a:latin typeface="Georgia" panose="02040502050405020303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and spatially averaging, the background satisfies</a:t>
                </a:r>
              </a:p>
              <a:p>
                <a:pPr>
                  <a:lnSpc>
                    <a:spcPts val="1200"/>
                  </a:lnSpc>
                  <a:spcAft>
                    <a:spcPts val="11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¨"/>
                          <m:ctrlPr>
                            <a:rPr lang="en-US" sz="18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acc>
                            <m:accPr>
                              <m:chr m:val="‾"/>
                              <m:ctrlPr>
                                <a:rPr lang="en-US" sz="18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8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𝜙</m:t>
                              </m:r>
                            </m:e>
                          </m:acc>
                        </m:e>
                      </m:acc>
                      <m:r>
                        <a:rPr lang="en-US" sz="18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+3</m:t>
                      </m:r>
                      <m:r>
                        <a:rPr lang="en-US" sz="18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𝐻</m:t>
                      </m:r>
                      <m:acc>
                        <m:accPr>
                          <m:chr m:val="˙"/>
                          <m:ctrlPr>
                            <a:rPr lang="en-US" sz="18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acc>
                            <m:accPr>
                              <m:chr m:val="‾"/>
                              <m:ctrlPr>
                                <a:rPr lang="en-US" sz="18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8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𝜙</m:t>
                              </m:r>
                            </m:e>
                          </m:acc>
                        </m:e>
                      </m:acc>
                      <m:r>
                        <a:rPr lang="en-US" sz="18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18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18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𝑚</m:t>
                          </m:r>
                        </m:e>
                        <m:sup>
                          <m:r>
                            <a:rPr lang="en-US" sz="18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acc>
                        <m:accPr>
                          <m:chr m:val="‾"/>
                          <m:ctrlPr>
                            <a:rPr lang="en-US" sz="18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18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𝜙</m:t>
                          </m:r>
                        </m:e>
                      </m:acc>
                      <m:r>
                        <a:rPr lang="en-US" sz="18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18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𝜆</m:t>
                      </m:r>
                      <m:sSup>
                        <m:sSupPr>
                          <m:ctrlPr>
                            <a:rPr lang="en-US" sz="18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‾"/>
                              <m:ctrlPr>
                                <a:rPr lang="en-US" sz="18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8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𝜙</m:t>
                              </m:r>
                            </m:e>
                          </m:acc>
                        </m:e>
                        <m:sup>
                          <m:r>
                            <a:rPr lang="en-US" sz="18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18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18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𝜆</m:t>
                      </m:r>
                      <m:acc>
                        <m:accPr>
                          <m:chr m:val="‾"/>
                          <m:ctrlPr>
                            <a:rPr lang="en-US" sz="18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18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𝜙</m:t>
                          </m:r>
                        </m:e>
                      </m:acc>
                      <m:d>
                        <m:dPr>
                          <m:begChr m:val="⟨"/>
                          <m:endChr m:val="⟩"/>
                          <m:ctrlPr>
                            <a:rPr lang="en-US" sz="18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18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𝛿</m:t>
                          </m:r>
                          <m:sSup>
                            <m:sSupPr>
                              <m:ctrlPr>
                                <a:rPr lang="en-US" sz="18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8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𝜙</m:t>
                              </m:r>
                            </m:e>
                            <m:sup>
                              <m:r>
                                <a:rPr lang="en-US" sz="18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en-US" sz="18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+…=0.</m:t>
                      </m:r>
                    </m:oMath>
                  </m:oMathPara>
                </a14:m>
                <a:endParaRPr lang="en-US" sz="1800" dirty="0">
                  <a:latin typeface="Georgia" panose="02040502050405020303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ts val="1200"/>
                  </a:lnSpc>
                  <a:spcAft>
                    <a:spcPts val="1100"/>
                  </a:spcAft>
                </a:pPr>
                <a:endParaRPr lang="en-US" sz="1800" dirty="0">
                  <a:latin typeface="Georgia" panose="02040502050405020303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ts val="1200"/>
                  </a:lnSpc>
                  <a:spcAft>
                    <a:spcPts val="1100"/>
                  </a:spcAft>
                </a:pPr>
                <a:br>
                  <a:rPr lang="en-US" sz="1800" dirty="0">
                    <a:latin typeface="Georgia" panose="02040502050405020303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</a:br>
                <a:r>
                  <a:rPr lang="en-US" sz="1800" dirty="0">
                    <a:latin typeface="Georgia" panose="02040502050405020303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The local perturbation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𝜙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h</m:t>
                        </m:r>
                      </m:sub>
                    </m:sSub>
                    <m:r>
                      <a:rPr lang="en-US" sz="18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≡</m:t>
                    </m:r>
                    <m:r>
                      <a:rPr lang="en-US" sz="1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𝛿𝜙</m:t>
                    </m:r>
                  </m:oMath>
                </a14:m>
                <a:r>
                  <a:rPr lang="en-US" sz="1800" dirty="0">
                    <a:latin typeface="Georgia" panose="02040502050405020303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obeys</a:t>
                </a:r>
              </a:p>
              <a:p>
                <a:pPr>
                  <a:lnSpc>
                    <a:spcPts val="1200"/>
                  </a:lnSpc>
                  <a:spcAft>
                    <a:spcPts val="1100"/>
                  </a:spcAft>
                </a:pPr>
                <a:endParaRPr lang="en-US" sz="1800" i="1" dirty="0">
                  <a:latin typeface="Cambria Math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ts val="1200"/>
                  </a:lnSpc>
                  <a:spcAft>
                    <a:spcPts val="11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¨"/>
                              <m:ctrlPr>
                                <a:rPr lang="en-US" sz="18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8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𝜙</m:t>
                              </m:r>
                            </m:e>
                          </m:acc>
                        </m:e>
                        <m:sub>
                          <m:r>
                            <a:rPr lang="en-US" sz="18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h</m:t>
                          </m:r>
                        </m:sub>
                      </m:sSub>
                      <m:r>
                        <a:rPr lang="en-US" sz="18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+3</m:t>
                      </m:r>
                      <m:r>
                        <a:rPr lang="en-US" sz="18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𝐻</m:t>
                      </m:r>
                      <m:sSub>
                        <m:sSubPr>
                          <m:ctrlPr>
                            <a:rPr lang="en-US" sz="18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˙"/>
                              <m:ctrlPr>
                                <a:rPr lang="en-US" sz="18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8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𝜙</m:t>
                              </m:r>
                            </m:e>
                          </m:acc>
                        </m:e>
                        <m:sub>
                          <m:r>
                            <a:rPr lang="en-US" sz="18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h</m:t>
                          </m:r>
                        </m:sub>
                      </m:sSub>
                      <m:r>
                        <a:rPr lang="en-US" sz="18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18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18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US" sz="18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8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en-US" sz="18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sSup>
                        <m:sSupPr>
                          <m:ctrlPr>
                            <a:rPr lang="en-US" sz="18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18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∇</m:t>
                          </m:r>
                        </m:e>
                        <m:sup>
                          <m:r>
                            <a:rPr lang="en-US" sz="18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sSub>
                        <m:sSubPr>
                          <m:ctrlPr>
                            <a:rPr lang="en-US" sz="18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18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US" sz="18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h</m:t>
                          </m:r>
                        </m:sub>
                      </m:sSub>
                      <m:r>
                        <a:rPr lang="en-US" sz="18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18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18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𝑚</m:t>
                          </m:r>
                        </m:e>
                        <m:sup>
                          <m:r>
                            <a:rPr lang="en-US" sz="18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sSub>
                        <m:sSubPr>
                          <m:ctrlPr>
                            <a:rPr lang="en-US" sz="18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18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US" sz="18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h</m:t>
                          </m:r>
                        </m:sub>
                      </m:sSub>
                      <m:r>
                        <a:rPr lang="en-US" sz="18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+3</m:t>
                      </m:r>
                      <m:r>
                        <a:rPr lang="en-US" sz="18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𝜆</m:t>
                      </m:r>
                      <m:sSup>
                        <m:sSupPr>
                          <m:ctrlPr>
                            <a:rPr lang="en-US" sz="18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‾"/>
                              <m:ctrlPr>
                                <a:rPr lang="en-US" sz="18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8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𝜙</m:t>
                              </m:r>
                            </m:e>
                          </m:acc>
                        </m:e>
                        <m:sup>
                          <m:r>
                            <a:rPr lang="en-US" sz="18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sSub>
                        <m:sSubPr>
                          <m:ctrlPr>
                            <a:rPr lang="en-US" sz="18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18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US" sz="18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h</m:t>
                          </m:r>
                        </m:sub>
                      </m:sSub>
                      <m:r>
                        <a:rPr lang="en-US" sz="18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+…=0</m:t>
                      </m:r>
                    </m:oMath>
                  </m:oMathPara>
                </a14:m>
                <a:endParaRPr lang="en-US" sz="1800" dirty="0">
                  <a:latin typeface="Georgia" panose="02040502050405020303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ts val="1200"/>
                  </a:lnSpc>
                  <a:spcAft>
                    <a:spcPts val="1100"/>
                  </a:spcAft>
                </a:pPr>
                <a:r>
                  <a:rPr lang="en-US" sz="1800" dirty="0">
                    <a:latin typeface="Georgia" panose="02040502050405020303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this simplifies to</a:t>
                </a:r>
              </a:p>
              <a:p>
                <a:pPr>
                  <a:lnSpc>
                    <a:spcPts val="1200"/>
                  </a:lnSpc>
                  <a:spcAft>
                    <a:spcPts val="11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¨"/>
                              <m:ctrlPr>
                                <a:rPr lang="en-US" sz="18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8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𝜙</m:t>
                              </m:r>
                            </m:e>
                          </m:acc>
                        </m:e>
                        <m:sub>
                          <m:r>
                            <a:rPr lang="en-US" sz="18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h</m:t>
                          </m:r>
                        </m:sub>
                      </m:sSub>
                      <m:r>
                        <a:rPr lang="en-US" sz="18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sz="18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18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∇</m:t>
                          </m:r>
                        </m:e>
                        <m:sup>
                          <m:r>
                            <a:rPr lang="en-US" sz="18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sSub>
                        <m:sSubPr>
                          <m:ctrlPr>
                            <a:rPr lang="en-US" sz="18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18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US" sz="18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h</m:t>
                          </m:r>
                        </m:sub>
                      </m:sSub>
                      <m:r>
                        <a:rPr lang="en-US" sz="18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18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18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𝑚</m:t>
                          </m:r>
                        </m:e>
                        <m:sup>
                          <m:r>
                            <a:rPr lang="en-US" sz="18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sSub>
                        <m:sSubPr>
                          <m:ctrlPr>
                            <a:rPr lang="en-US" sz="18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18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US" sz="18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h</m:t>
                          </m:r>
                        </m:sub>
                      </m:sSub>
                      <m:r>
                        <a:rPr lang="en-US" sz="18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18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𝜆</m:t>
                      </m:r>
                      <m:sSubSup>
                        <m:sSubSupPr>
                          <m:ctrlPr>
                            <a:rPr lang="en-US" sz="18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lang="en-US" sz="18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US" sz="18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h</m:t>
                          </m:r>
                        </m:sub>
                        <m:sup>
                          <m:r>
                            <a:rPr lang="en-US" sz="18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sup>
                      </m:sSubSup>
                      <m:r>
                        <a:rPr lang="en-US" sz="18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=0.</m:t>
                      </m:r>
                    </m:oMath>
                  </m:oMathPara>
                </a14:m>
                <a:endParaRPr lang="en-US" sz="1800" dirty="0">
                  <a:latin typeface="Georgia" panose="02040502050405020303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직사각형 2">
                <a:extLst>
                  <a:ext uri="{FF2B5EF4-FFF2-40B4-BE49-F238E27FC236}">
                    <a16:creationId xmlns:a16="http://schemas.microsoft.com/office/drawing/2014/main" id="{E872AE71-79A3-4900-85BD-A5277757655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380" y="908650"/>
                <a:ext cx="8579420" cy="5734903"/>
              </a:xfrm>
              <a:prstGeom prst="rect">
                <a:avLst/>
              </a:prstGeom>
              <a:blipFill>
                <a:blip r:embed="rId2"/>
                <a:stretch>
                  <a:fillRect l="-640" t="-11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그림 3">
            <a:extLst>
              <a:ext uri="{FF2B5EF4-FFF2-40B4-BE49-F238E27FC236}">
                <a16:creationId xmlns:a16="http://schemas.microsoft.com/office/drawing/2014/main" id="{E90BE928-3536-4721-B044-0B365F446A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4946" y="1546501"/>
            <a:ext cx="2156382" cy="1143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직사각형 4">
                <a:extLst>
                  <a:ext uri="{FF2B5EF4-FFF2-40B4-BE49-F238E27FC236}">
                    <a16:creationId xmlns:a16="http://schemas.microsoft.com/office/drawing/2014/main" id="{9D669BA6-CDEB-4EBB-AF6A-1A81912CC73E}"/>
                  </a:ext>
                </a:extLst>
              </p:cNvPr>
              <p:cNvSpPr/>
              <p:nvPr/>
            </p:nvSpPr>
            <p:spPr>
              <a:xfrm>
                <a:off x="6831818" y="1560497"/>
                <a:ext cx="2594628" cy="44890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¨"/>
                          <m:ctrlPr>
                            <a:rPr lang="en-US" sz="200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acc>
                            <m:accPr>
                              <m:chr m:val="‾"/>
                              <m:ctrlPr>
                                <a:rPr lang="en-US" sz="20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0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𝜙</m:t>
                              </m:r>
                            </m:e>
                          </m:acc>
                        </m:e>
                      </m:acc>
                      <m:r>
                        <a:rPr lang="en-US" sz="2000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20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20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𝑚</m:t>
                          </m:r>
                        </m:e>
                        <m:sup>
                          <m:r>
                            <a:rPr lang="en-US" sz="200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acc>
                        <m:accPr>
                          <m:chr m:val="‾"/>
                          <m:ctrlPr>
                            <a:rPr lang="en-US" sz="20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20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𝜙</m:t>
                          </m:r>
                        </m:e>
                      </m:acc>
                      <m:r>
                        <a:rPr lang="en-US" sz="2000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=0</m:t>
                      </m:r>
                    </m:oMath>
                  </m:oMathPara>
                </a14:m>
                <a:endParaRPr lang="en-US" sz="2000" dirty="0">
                  <a:solidFill>
                    <a:schemeClr val="bg2"/>
                  </a:solidFill>
                </a:endParaRPr>
              </a:p>
            </p:txBody>
          </p:sp>
        </mc:Choice>
        <mc:Fallback xmlns="">
          <p:sp>
            <p:nvSpPr>
              <p:cNvPr id="5" name="직사각형 4">
                <a:extLst>
                  <a:ext uri="{FF2B5EF4-FFF2-40B4-BE49-F238E27FC236}">
                    <a16:creationId xmlns:a16="http://schemas.microsoft.com/office/drawing/2014/main" id="{9D669BA6-CDEB-4EBB-AF6A-1A81912CC73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31818" y="1560497"/>
                <a:ext cx="2594628" cy="448905"/>
              </a:xfrm>
              <a:prstGeom prst="rect">
                <a:avLst/>
              </a:prstGeom>
              <a:blipFill>
                <a:blip r:embed="rId4"/>
                <a:stretch>
                  <a:fillRect b="-121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F1D2DEFB-FAC5-4F20-B640-AB80D597F62D}"/>
              </a:ext>
            </a:extLst>
          </p:cNvPr>
          <p:cNvSpPr txBox="1"/>
          <p:nvPr/>
        </p:nvSpPr>
        <p:spPr>
          <a:xfrm>
            <a:off x="2924754" y="0"/>
            <a:ext cx="32944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Oscillation of ULDM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개체 7">
                <a:extLst>
                  <a:ext uri="{FF2B5EF4-FFF2-40B4-BE49-F238E27FC236}">
                    <a16:creationId xmlns:a16="http://schemas.microsoft.com/office/drawing/2014/main" id="{A1F52E1A-FC82-4A47-AFCA-819023A29B49}"/>
                  </a:ext>
                </a:extLst>
              </p:cNvPr>
              <p:cNvSpPr txBox="1"/>
              <p:nvPr/>
            </p:nvSpPr>
            <p:spPr bwMode="auto">
              <a:xfrm>
                <a:off x="6518889" y="598418"/>
                <a:ext cx="2642439" cy="755368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>
                <a:normAutofit fontScale="62500" lnSpcReduction="20000"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𝜔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2.5</m:t>
                          </m:r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𝑚𝑜𝑛𝑡h𝑠</m:t>
                          </m:r>
                        </m:den>
                      </m:f>
                      <m:f>
                        <m:f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num>
                        <m:den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sSup>
                            <m:sSupPr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sup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−22</m:t>
                              </m:r>
                            </m:sup>
                          </m:sSup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𝑒𝑉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개체 7">
                <a:extLst>
                  <a:ext uri="{FF2B5EF4-FFF2-40B4-BE49-F238E27FC236}">
                    <a16:creationId xmlns:a16="http://schemas.microsoft.com/office/drawing/2014/main" id="{A1F52E1A-FC82-4A47-AFCA-819023A29B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518889" y="598418"/>
                <a:ext cx="2642439" cy="75536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3436138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31800" y="142162"/>
            <a:ext cx="26085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600" dirty="0"/>
              <a:t>ULA miracle</a:t>
            </a:r>
            <a:endParaRPr lang="ko-KR" altLang="en-US" sz="3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개체 2"/>
              <p:cNvSpPr txBox="1"/>
              <p:nvPr/>
            </p:nvSpPr>
            <p:spPr bwMode="auto">
              <a:xfrm>
                <a:off x="747022" y="1103161"/>
                <a:ext cx="7649955" cy="4726230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0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20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subHide m:val="on"/>
                          <m:supHide m:val="on"/>
                          <m:ctrlPr>
                            <a:rPr 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sSup>
                            <m:sSupPr>
                              <m:ctrlPr>
                                <a:rPr lang="en-US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p>
                          </m:sSup>
                          <m:r>
                            <a:rPr 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ad>
                            <m:radPr>
                              <m:degHide m:val="on"/>
                              <m:ctrlPr>
                                <a:rPr lang="en-US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</m:rad>
                          <m:d>
                            <m:dPr>
                              <m:begChr m:val="["/>
                              <m:endChr m:val="]"/>
                              <m:ctrlPr>
                                <a:rPr lang="en-US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2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  <m:sSup>
                                <m:sSupPr>
                                  <m:ctrlPr>
                                    <a:rPr lang="en-US" sz="2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𝐹</m:t>
                                  </m:r>
                                </m:e>
                                <m:sup>
                                  <m:r>
                                    <a:rPr lang="en-US" sz="2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en-US" sz="2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e>
                                <m:sup>
                                  <m:r>
                                    <a:rPr lang="en-US" sz="2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𝜇𝜈</m:t>
                                  </m:r>
                                </m:sup>
                              </m:sSup>
                              <m:sSub>
                                <m:sSubPr>
                                  <m:ctrlPr>
                                    <a:rPr lang="en-US" sz="2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𝜇</m:t>
                                  </m:r>
                                </m:sub>
                              </m:sSub>
                              <m:r>
                                <a:rPr lang="en-US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  <m:sSub>
                                <m:sSubPr>
                                  <m:ctrlPr>
                                    <a:rPr lang="en-US" sz="2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𝜈</m:t>
                                  </m:r>
                                </m:sub>
                              </m:sSub>
                              <m:r>
                                <a:rPr lang="en-US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  <m:r>
                                <a:rPr lang="en-US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en-US" sz="2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𝜇</m:t>
                                  </m:r>
                                </m:e>
                                <m:sup>
                                  <m:r>
                                    <a:rPr lang="en-US" sz="2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sup>
                              </m:sSup>
                              <m:r>
                                <a:rPr lang="en-US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(1−</m:t>
                              </m:r>
                              <m:func>
                                <m:funcPr>
                                  <m:ctrlPr>
                                    <a:rPr lang="en-US" sz="2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sz="2000" i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cos</m:t>
                                  </m:r>
                                </m:fName>
                                <m:e>
                                  <m:r>
                                    <a:rPr lang="en-US" sz="2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</m:func>
                              <m:r>
                                <a:rPr lang="en-US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br>
                  <a:rPr lang="en-US" sz="2000" i="1" dirty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r>
                      <a:rPr lang="en-US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2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𝜇</m:t>
                            </m:r>
                          </m:e>
                          <m:sup>
                            <m:r>
                              <a:rPr lang="en-US" sz="2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en-US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</m:den>
                    </m:f>
                  </m:oMath>
                </a14:m>
                <a:r>
                  <a:rPr lang="en-US" sz="2000" i="1" dirty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a:t>,   F = typical field value</a:t>
                </a:r>
                <a:br>
                  <a:rPr lang="en-US" sz="2000" i="1" dirty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</a:b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acc>
                        <m:accPr>
                          <m:chr m:val="̈"/>
                          <m:ctrlPr>
                            <a:rPr 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</m:acc>
                      <m:r>
                        <a:rPr lang="en-US"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+3</m:t>
                      </m:r>
                      <m:r>
                        <a:rPr lang="en-US"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𝐻</m:t>
                      </m:r>
                      <m:acc>
                        <m:accPr>
                          <m:chr m:val="̇"/>
                          <m:ctrlPr>
                            <a:rPr 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</m:acc>
                      <m:r>
                        <a:rPr lang="en-US"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p>
                          <m:r>
                            <a:rPr 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func>
                        <m:funcPr>
                          <m:ctrlPr>
                            <a:rPr 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00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</m:func>
                      <m:r>
                        <a:rPr lang="en-US"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=0</m:t>
                      </m:r>
                    </m:oMath>
                    <m:oMath xmlns:m="http://schemas.openxmlformats.org/officeDocument/2006/math">
                      <m:r>
                        <m:rPr>
                          <m:nor/>
                        </m:rPr>
                        <a:rPr lang="en-US" sz="20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oscillation</m:t>
                      </m:r>
                      <m:r>
                        <m:rPr>
                          <m:nor/>
                        </m:rPr>
                        <a:rPr lang="en-US" sz="20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0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starts</m:t>
                      </m:r>
                      <m:r>
                        <m:rPr>
                          <m:nor/>
                        </m:rPr>
                        <a:rPr lang="en-US" sz="20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0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at</m:t>
                      </m:r>
                      <m:r>
                        <m:rPr>
                          <m:nor/>
                        </m:rPr>
                        <a:rPr lang="en-US" sz="20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 </m:t>
                      </m:r>
                      <m:r>
                        <m:rPr>
                          <m:nor/>
                        </m:rPr>
                        <a:rPr lang="en-US" sz="20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0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  <m:r>
                        <m:rPr>
                          <m:nor/>
                        </m:rPr>
                        <a:rPr lang="en-US" sz="20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~</m:t>
                      </m:r>
                      <m:f>
                        <m:fPr>
                          <m:ctrlPr>
                            <a:rPr 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𝑜𝑠𝑐</m:t>
                              </m:r>
                            </m:sub>
                            <m:sup>
                              <m:r>
                                <a:rPr lang="en-US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sSub>
                            <m:sSubPr>
                              <m:ctrlPr>
                                <a:rPr lang="en-US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en-US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sub>
                          </m:sSub>
                        </m:den>
                      </m:f>
                      <m:r>
                        <a:rPr lang="en-US"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𝑚</m:t>
                      </m:r>
                    </m:oMath>
                    <m:oMath xmlns:m="http://schemas.openxmlformats.org/officeDocument/2006/math">
                      <m:r>
                        <m:rPr>
                          <m:nor/>
                        </m:rPr>
                        <a:rPr lang="en-US" sz="20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MDE</m:t>
                      </m:r>
                      <m:r>
                        <m:rPr>
                          <m:nor/>
                        </m:rPr>
                        <a:rPr lang="en-US" sz="20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0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starts</m:t>
                      </m:r>
                      <m:r>
                        <m:rPr>
                          <m:nor/>
                        </m:rPr>
                        <a:rPr lang="en-US" sz="20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0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at</m:t>
                      </m:r>
                      <m:r>
                        <m:rPr>
                          <m:nor/>
                        </m:rPr>
                        <a:rPr lang="en-US" sz="20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 </m:t>
                      </m:r>
                      <m:sSub>
                        <m:sSubPr>
                          <m:ctrlPr>
                            <a:rPr 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~1</m:t>
                      </m:r>
                      <m:r>
                        <a:rPr lang="en-US"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𝑒𝑉</m:t>
                      </m:r>
                      <m:r>
                        <a:rPr lang="en-US"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f>
                        <m:fPr>
                          <m:ctrlPr>
                            <a:rPr 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p>
                              <m:r>
                                <a:rPr lang="en-US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p>
                          </m:sSup>
                          <m:r>
                            <a:rPr lang="en-US" sz="2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𝐷𝑀</m:t>
                          </m:r>
                          <m:r>
                            <a:rPr lang="en-US" sz="2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sSubSup>
                            <m:sSubSupPr>
                              <m:ctrlPr>
                                <a:rPr lang="en-US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𝑜𝑠𝑐</m:t>
                              </m:r>
                            </m:sub>
                            <m:sup>
                              <m:r>
                                <a:rPr lang="en-US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p>
                          </m:sSubSup>
                          <m:r>
                            <a:rPr lang="en-US" sz="2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𝑟𝑎𝑑</m:t>
                          </m:r>
                          <m:r>
                            <a:rPr lang="en-US" sz="2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  <m:r>
                        <a:rPr lang="en-US" sz="20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f>
                        <m:fPr>
                          <m:ctrlPr>
                            <a:rPr 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p>
                              <m:r>
                                <a:rPr lang="en-US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𝑜𝑠𝑐</m:t>
                              </m:r>
                            </m:sub>
                          </m:sSub>
                        </m:num>
                        <m:den>
                          <m:sSubSup>
                            <m:sSubSupPr>
                              <m:ctrlPr>
                                <a:rPr lang="en-US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𝑜𝑠𝑐</m:t>
                              </m:r>
                            </m:sub>
                            <m:sup>
                              <m:r>
                                <a:rPr lang="en-US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p>
                          </m:sSubSup>
                          <m:sSub>
                            <m:sSubPr>
                              <m:ctrlPr>
                                <a:rPr lang="en-US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  <m:r>
                        <a:rPr lang="en-US"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~1</m:t>
                      </m:r>
                    </m:oMath>
                    <m:oMath xmlns:m="http://schemas.openxmlformats.org/officeDocument/2006/math">
                      <m:r>
                        <a:rPr lang="en-US"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𝐹</m:t>
                      </m:r>
                      <m:r>
                        <a:rPr lang="en-US"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p>
                              <m:r>
                                <a:rPr lang="en-US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den>
                      </m:f>
                      <m:r>
                        <a:rPr lang="en-US"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~</m:t>
                      </m:r>
                      <m:f>
                        <m:fPr>
                          <m:ctrlPr>
                            <a:rPr 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en-US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sub>
                            <m:sup>
                              <m:r>
                                <a:rPr lang="en-US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3/4</m:t>
                              </m:r>
                            </m:sup>
                          </m:sSubSup>
                          <m:sSubSup>
                            <m:sSubSupPr>
                              <m:ctrlPr>
                                <a:rPr lang="en-US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en-US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1/2</m:t>
                              </m:r>
                            </m:sup>
                          </m:sSubSup>
                        </m:num>
                        <m:den>
                          <m:sSup>
                            <m:sSupPr>
                              <m:ctrlPr>
                                <a:rPr lang="en-US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p>
                              <m:r>
                                <a:rPr lang="en-US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1/4</m:t>
                              </m:r>
                            </m:sup>
                          </m:sSup>
                        </m:den>
                      </m:f>
                      <m:r>
                        <a:rPr lang="en-US"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~</m:t>
                      </m:r>
                      <m:r>
                        <a:rPr lang="en-US" sz="20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sSup>
                        <m:sSupPr>
                          <m:ctrlPr>
                            <a:rPr 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  <m:sup>
                          <m:r>
                            <a:rPr 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17</m:t>
                          </m:r>
                        </m:sup>
                      </m:sSup>
                      <m:r>
                        <a:rPr lang="en-US"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𝐺𝑒𝑉</m:t>
                      </m:r>
                      <m:r>
                        <a:rPr lang="en-US" sz="20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   </m:t>
                      </m:r>
                      <m:r>
                        <a:rPr lang="en-US" sz="20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𝑡𝑦𝑝𝑖𝑐𝑎𝑙</m:t>
                      </m:r>
                      <m:r>
                        <a:rPr lang="en-US" sz="20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0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𝑓𝑖𝑒𝑙𝑑</m:t>
                      </m:r>
                      <m:r>
                        <a:rPr lang="en-US" sz="20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0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𝑣𝑎𝑙𝑢𝑒</m:t>
                      </m:r>
                    </m:oMath>
                  </m:oMathPara>
                </a14:m>
                <a:br>
                  <a:rPr lang="en-US" sz="2000" i="1" dirty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</a:br>
                <a:r>
                  <a:rPr lang="en-US" sz="2000" i="1" dirty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a:t>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  <m:r>
                      <a:rPr lang="en-US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~0.1</m:t>
                    </m:r>
                    <m:sSup>
                      <m:sSupPr>
                        <m:ctrlPr>
                          <a:rPr lang="en-US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20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0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𝐹</m:t>
                                </m:r>
                              </m:num>
                              <m:den>
                                <m:r>
                                  <a:rPr lang="en-US" sz="20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  <m:sSup>
                                  <m:sSupPr>
                                    <m:ctrlPr>
                                      <a:rPr lang="en-US" sz="20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  <m:sup>
                                    <m:r>
                                      <a:rPr lang="en-US" sz="20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17</m:t>
                                    </m:r>
                                  </m:sup>
                                </m:sSup>
                                <m:r>
                                  <a:rPr lang="en-US" sz="20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𝐺𝑒𝑉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lang="en-US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20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0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num>
                              <m:den>
                                <m:r>
                                  <a:rPr lang="en-US" sz="20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  <m:sSup>
                                  <m:sSupPr>
                                    <m:ctrlPr>
                                      <a:rPr lang="en-US" sz="20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  <m:sup>
                                    <m:r>
                                      <a:rPr lang="en-US" sz="20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−22</m:t>
                                    </m:r>
                                  </m:sup>
                                </m:sSup>
                                <m:r>
                                  <a:rPr lang="en-US" sz="20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𝑒𝑉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1/2</m:t>
                        </m:r>
                      </m:sup>
                    </m:sSup>
                    <m:m>
                      <m:mPr>
                        <m:plcHide m:val="on"/>
                        <m:mcs>
                          <m:mc>
                            <m:mcPr>
                              <m:count m:val="2"/>
                              <m:mcJc m:val="center"/>
                            </m:mcPr>
                          </m:mc>
                        </m:mcs>
                        <m:ctrlPr>
                          <a:rPr lang="en-US" sz="20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mPr>
                      <m:mr>
                        <m:e/>
                        <m:e>
                          <m:r>
                            <m:rPr>
                              <m:nor/>
                            </m:rPr>
                            <a:rPr lang="en-US" sz="200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sz="2000" b="0" i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ULA</m:t>
                          </m:r>
                          <m:r>
                            <m:rPr>
                              <m:nor/>
                            </m:rPr>
                            <a:rPr lang="en-US" sz="2000" b="0" i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sz="200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miracle</m:t>
                          </m:r>
                          <m:r>
                            <m:rPr>
                              <m:nor/>
                            </m:rPr>
                            <a:rPr lang="en-US" sz="200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?</m:t>
                          </m:r>
                        </m:e>
                      </m:mr>
                    </m:m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3" name="개체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47022" y="1103161"/>
                <a:ext cx="7649955" cy="472623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>
            <a:off x="6556042" y="575738"/>
            <a:ext cx="16433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dirty="0"/>
              <a:t>Hui et al 2017</a:t>
            </a:r>
            <a:endParaRPr lang="ko-KR" altLang="en-US" sz="2000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9CD1A765-5A76-4082-BEA9-BC3BDAEAC3A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0CA5110-A8D9-4888-BF59-FA59D2CB1886}" type="slidenum">
              <a:rPr lang="en-US" altLang="ko-KR" smtClean="0"/>
              <a:pPr>
                <a:defRPr/>
              </a:pPr>
              <a:t>33</a:t>
            </a:fld>
            <a:endParaRPr lang="en-US" altLang="ko-KR"/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DCE67A70-1603-45D3-A10F-D29A97784D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0190" y="2060810"/>
            <a:ext cx="2016280" cy="106873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22FA465-6610-47C8-97AC-C182F75FFA87}"/>
              </a:ext>
            </a:extLst>
          </p:cNvPr>
          <p:cNvSpPr txBox="1"/>
          <p:nvPr/>
        </p:nvSpPr>
        <p:spPr>
          <a:xfrm>
            <a:off x="6444260" y="1977453"/>
            <a:ext cx="11890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</a:rPr>
              <a:t>m &gt; H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80CE5DB-EF67-4509-8A2C-3819C99BE18F}"/>
              </a:ext>
            </a:extLst>
          </p:cNvPr>
          <p:cNvSpPr txBox="1"/>
          <p:nvPr/>
        </p:nvSpPr>
        <p:spPr>
          <a:xfrm>
            <a:off x="626402" y="5897856"/>
            <a:ext cx="815954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ULDM naturally explains DM density with GUT scale.</a:t>
            </a:r>
          </a:p>
          <a:p>
            <a:r>
              <a:rPr lang="en-US" dirty="0">
                <a:solidFill>
                  <a:srgbClr val="FFFF00"/>
                </a:solidFill>
              </a:rPr>
              <a:t>This holds for  ULDM with  a quadratic pot.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80B2098-550A-4252-9222-7E075CDC9CD5}"/>
              </a:ext>
            </a:extLst>
          </p:cNvPr>
          <p:cNvSpPr txBox="1"/>
          <p:nvPr/>
        </p:nvSpPr>
        <p:spPr>
          <a:xfrm>
            <a:off x="7732987" y="2239063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</a:rPr>
              <a:t>F</a:t>
            </a:r>
          </a:p>
        </p:txBody>
      </p:sp>
      <p:cxnSp>
        <p:nvCxnSpPr>
          <p:cNvPr id="11" name="직선 화살표 연결선 10">
            <a:extLst>
              <a:ext uri="{FF2B5EF4-FFF2-40B4-BE49-F238E27FC236}">
                <a16:creationId xmlns:a16="http://schemas.microsoft.com/office/drawing/2014/main" id="{E128D101-FD75-4D25-A5BA-9F7AD6B98893}"/>
              </a:ext>
            </a:extLst>
          </p:cNvPr>
          <p:cNvCxnSpPr>
            <a:cxnSpLocks/>
          </p:cNvCxnSpPr>
          <p:nvPr/>
        </p:nvCxnSpPr>
        <p:spPr bwMode="auto">
          <a:xfrm flipH="1">
            <a:off x="1619590" y="3645030"/>
            <a:ext cx="3384470" cy="57608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00B0F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0" name="직선 화살표 연결선 9">
            <a:extLst>
              <a:ext uri="{FF2B5EF4-FFF2-40B4-BE49-F238E27FC236}">
                <a16:creationId xmlns:a16="http://schemas.microsoft.com/office/drawing/2014/main" id="{90CBC13A-74FA-42AD-A733-035E9457573F}"/>
              </a:ext>
            </a:extLst>
          </p:cNvPr>
          <p:cNvCxnSpPr/>
          <p:nvPr/>
        </p:nvCxnSpPr>
        <p:spPr bwMode="auto">
          <a:xfrm>
            <a:off x="1187530" y="2239063"/>
            <a:ext cx="144020" cy="198204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92D050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12659919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51400" y="-72694"/>
            <a:ext cx="8229600" cy="1143000"/>
          </a:xfrm>
        </p:spPr>
        <p:txBody>
          <a:bodyPr/>
          <a:lstStyle/>
          <a:p>
            <a:r>
              <a:rPr lang="en-US" altLang="ko-KR" sz="2800" dirty="0"/>
              <a:t>GW background detected by pulsar timing array</a:t>
            </a:r>
            <a:endParaRPr lang="ko-KR" altLang="en-US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개체 7"/>
              <p:cNvSpPr txBox="1"/>
              <p:nvPr/>
            </p:nvSpPr>
            <p:spPr bwMode="auto">
              <a:xfrm>
                <a:off x="273331" y="5926319"/>
                <a:ext cx="2642439" cy="755368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>
                <a:normAutofit fontScale="62500" lnSpcReduction="20000"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𝜔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2.5</m:t>
                          </m:r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𝑚𝑜𝑛𝑡h𝑠</m:t>
                          </m:r>
                        </m:den>
                      </m:f>
                      <m:f>
                        <m:f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num>
                        <m:den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sSup>
                            <m:sSupPr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sup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−22</m:t>
                              </m:r>
                            </m:sup>
                          </m:sSup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𝑒𝑉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개체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73331" y="5926319"/>
                <a:ext cx="2642439" cy="75536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3F474D40-BDD6-4DC1-818B-200F2BD197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6961284" y="6338620"/>
            <a:ext cx="2133600" cy="476250"/>
          </a:xfrm>
        </p:spPr>
        <p:txBody>
          <a:bodyPr/>
          <a:lstStyle/>
          <a:p>
            <a:pPr>
              <a:defRPr/>
            </a:pPr>
            <a:fld id="{D843AE4B-3FDE-44DA-8AA1-2B60E96AB9B8}" type="slidenum">
              <a:rPr lang="en-US" altLang="ko-KR" smtClean="0"/>
              <a:pPr>
                <a:defRPr/>
              </a:pPr>
              <a:t>34</a:t>
            </a:fld>
            <a:endParaRPr lang="en-US" altLang="ko-KR"/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CF93EEC2-C254-492D-89A4-D621628EEA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336" y="782755"/>
            <a:ext cx="4783067" cy="3851101"/>
          </a:xfrm>
          <a:prstGeom prst="rect">
            <a:avLst/>
          </a:prstGeom>
        </p:spPr>
      </p:pic>
      <p:sp>
        <p:nvSpPr>
          <p:cNvPr id="10" name="직사각형 9">
            <a:extLst>
              <a:ext uri="{FF2B5EF4-FFF2-40B4-BE49-F238E27FC236}">
                <a16:creationId xmlns:a16="http://schemas.microsoft.com/office/drawing/2014/main" id="{6E29B486-2F48-4B26-B633-9A886C2F45EB}"/>
              </a:ext>
            </a:extLst>
          </p:cNvPr>
          <p:cNvSpPr/>
          <p:nvPr/>
        </p:nvSpPr>
        <p:spPr>
          <a:xfrm>
            <a:off x="5480078" y="697799"/>
            <a:ext cx="159691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FFFFFF"/>
                </a:solidFill>
                <a:latin typeface="+mj-lt"/>
              </a:rPr>
              <a:t>1810.03227</a:t>
            </a:r>
            <a:endParaRPr lang="en-US" sz="2000" dirty="0">
              <a:latin typeface="+mj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E79A8D8-CBDD-4F91-A264-7E5A8B6A77AF}"/>
              </a:ext>
            </a:extLst>
          </p:cNvPr>
          <p:cNvSpPr txBox="1"/>
          <p:nvPr/>
        </p:nvSpPr>
        <p:spPr>
          <a:xfrm>
            <a:off x="371327" y="4616006"/>
            <a:ext cx="299152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ULDM has</a:t>
            </a:r>
          </a:p>
          <a:p>
            <a:r>
              <a:rPr lang="en-US" sz="2400" dirty="0"/>
              <a:t>intrinsic </a:t>
            </a:r>
            <a:r>
              <a:rPr lang="en-US" sz="2400" dirty="0" err="1"/>
              <a:t>osc</a:t>
            </a:r>
            <a:r>
              <a:rPr lang="en-US" sz="2400" dirty="0"/>
              <a:t> time scale</a:t>
            </a:r>
          </a:p>
          <a:p>
            <a:r>
              <a:rPr lang="en-US" sz="2400" dirty="0"/>
              <a:t>1/m ~ </a:t>
            </a:r>
            <a:r>
              <a:rPr lang="en-US" sz="2400" dirty="0" err="1"/>
              <a:t>yrs</a:t>
            </a:r>
            <a:endParaRPr lang="en-US" sz="2400" dirty="0"/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82AB5966-6F9B-4F86-822C-00C16CF021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76202" y="1077191"/>
            <a:ext cx="3556665" cy="3556665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BC90C8AB-3223-4E27-89F1-975C0322F6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13048" y="4828367"/>
            <a:ext cx="3496471" cy="1853320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2B8BD756-40A0-4F2F-9206-7DE4CD52E07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87532" y="3582452"/>
            <a:ext cx="2205132" cy="120033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직사각형 5">
                <a:extLst>
                  <a:ext uri="{FF2B5EF4-FFF2-40B4-BE49-F238E27FC236}">
                    <a16:creationId xmlns:a16="http://schemas.microsoft.com/office/drawing/2014/main" id="{EA19CC51-A974-42EA-9BFD-3E066B1798D2}"/>
                  </a:ext>
                </a:extLst>
              </p:cNvPr>
              <p:cNvSpPr/>
              <p:nvPr/>
            </p:nvSpPr>
            <p:spPr>
              <a:xfrm>
                <a:off x="4675283" y="4940620"/>
                <a:ext cx="4572000" cy="448905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¨"/>
                          <m:ctrlPr>
                            <a:rPr lang="en-US" sz="200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acc>
                            <m:accPr>
                              <m:chr m:val="‾"/>
                              <m:ctrlPr>
                                <a:rPr lang="en-US" sz="20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0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𝜙</m:t>
                              </m:r>
                            </m:e>
                          </m:acc>
                        </m:e>
                      </m:acc>
                      <m:r>
                        <a:rPr lang="en-US" sz="2000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20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20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𝑚</m:t>
                          </m:r>
                        </m:e>
                        <m:sup>
                          <m:r>
                            <a:rPr lang="en-US" sz="200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acc>
                        <m:accPr>
                          <m:chr m:val="‾"/>
                          <m:ctrlPr>
                            <a:rPr lang="en-US" sz="20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20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𝜙</m:t>
                          </m:r>
                        </m:e>
                      </m:acc>
                      <m:r>
                        <a:rPr lang="en-US" sz="2000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=0</m:t>
                      </m:r>
                    </m:oMath>
                  </m:oMathPara>
                </a14:m>
                <a:endParaRPr lang="en-US" sz="2000" dirty="0">
                  <a:solidFill>
                    <a:schemeClr val="bg2"/>
                  </a:solidFill>
                </a:endParaRPr>
              </a:p>
            </p:txBody>
          </p:sp>
        </mc:Choice>
        <mc:Fallback xmlns="">
          <p:sp>
            <p:nvSpPr>
              <p:cNvPr id="6" name="직사각형 5">
                <a:extLst>
                  <a:ext uri="{FF2B5EF4-FFF2-40B4-BE49-F238E27FC236}">
                    <a16:creationId xmlns:a16="http://schemas.microsoft.com/office/drawing/2014/main" id="{EA19CC51-A974-42EA-9BFD-3E066B1798D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75283" y="4940620"/>
                <a:ext cx="4572000" cy="448905"/>
              </a:xfrm>
              <a:prstGeom prst="rect">
                <a:avLst/>
              </a:prstGeom>
              <a:blipFill>
                <a:blip r:embed="rId8"/>
                <a:stretch>
                  <a:fillRect b="-135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직사각형 8">
                <a:extLst>
                  <a:ext uri="{FF2B5EF4-FFF2-40B4-BE49-F238E27FC236}">
                    <a16:creationId xmlns:a16="http://schemas.microsoft.com/office/drawing/2014/main" id="{1DF767B1-4E70-46DF-AB6C-465EB766A20F}"/>
                  </a:ext>
                </a:extLst>
              </p:cNvPr>
              <p:cNvSpPr/>
              <p:nvPr/>
            </p:nvSpPr>
            <p:spPr>
              <a:xfrm>
                <a:off x="7052383" y="2714076"/>
                <a:ext cx="1115690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000">
                          <a:latin typeface="Cambria Math" panose="02040503050406030204" pitchFamily="18" charset="0"/>
                        </a:rPr>
                        <m:t>Ψ</m:t>
                      </m:r>
                      <m:d>
                        <m:d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2000"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sz="2000">
                                  <a:latin typeface="Cambria Math" panose="02040503050406030204" pitchFamily="18" charset="0"/>
                                </a:rPr>
                                <m:t>x</m:t>
                              </m:r>
                            </m:e>
                            <m:sup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9" name="직사각형 8">
                <a:extLst>
                  <a:ext uri="{FF2B5EF4-FFF2-40B4-BE49-F238E27FC236}">
                    <a16:creationId xmlns:a16="http://schemas.microsoft.com/office/drawing/2014/main" id="{1DF767B1-4E70-46DF-AB6C-465EB766A20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52383" y="2714076"/>
                <a:ext cx="1115690" cy="40011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직사각형 10">
                <a:extLst>
                  <a:ext uri="{FF2B5EF4-FFF2-40B4-BE49-F238E27FC236}">
                    <a16:creationId xmlns:a16="http://schemas.microsoft.com/office/drawing/2014/main" id="{0B562A6D-958A-49B6-9966-3E767D71C1D8}"/>
                  </a:ext>
                </a:extLst>
              </p:cNvPr>
              <p:cNvSpPr/>
              <p:nvPr/>
            </p:nvSpPr>
            <p:spPr>
              <a:xfrm>
                <a:off x="7213509" y="1264817"/>
                <a:ext cx="148008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1800">
                          <a:latin typeface="Cambria Math" panose="02040503050406030204" pitchFamily="18" charset="0"/>
                        </a:rPr>
                        <m:t>Ψ</m:t>
                      </m:r>
                      <m:d>
                        <m:dPr>
                          <m:ctrlPr>
                            <a:rPr lang="en-US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𝐷</m:t>
                          </m:r>
                          <m:r>
                            <a:rPr lang="en-US" sz="1800"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sz="1800">
                                  <a:latin typeface="Cambria Math" panose="02040503050406030204" pitchFamily="18" charset="0"/>
                                </a:rPr>
                                <m:t>x</m:t>
                              </m:r>
                            </m:e>
                            <m:sup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11" name="직사각형 10">
                <a:extLst>
                  <a:ext uri="{FF2B5EF4-FFF2-40B4-BE49-F238E27FC236}">
                    <a16:creationId xmlns:a16="http://schemas.microsoft.com/office/drawing/2014/main" id="{0B562A6D-958A-49B6-9966-3E767D71C1D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13509" y="1264817"/>
                <a:ext cx="1480084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1005124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CFDC69-8228-4620-A974-426CDB1617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000" y="-159983"/>
            <a:ext cx="8229600" cy="1143000"/>
          </a:xfrm>
        </p:spPr>
        <p:txBody>
          <a:bodyPr/>
          <a:lstStyle/>
          <a:p>
            <a:r>
              <a:rPr lang="en-US" dirty="0"/>
              <a:t>Gravitational atom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66402BB-4176-4116-9116-7BF6A3895BD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843AE4B-3FDE-44DA-8AA1-2B60E96AB9B8}" type="slidenum">
              <a:rPr lang="en-US" altLang="ko-KR" smtClean="0"/>
              <a:pPr>
                <a:defRPr/>
              </a:pPr>
              <a:t>35</a:t>
            </a:fld>
            <a:endParaRPr lang="en-US" altLang="ko-KR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240006E-2753-4BBF-9D57-15DEA9DAC509}"/>
              </a:ext>
            </a:extLst>
          </p:cNvPr>
          <p:cNvGrpSpPr/>
          <p:nvPr/>
        </p:nvGrpSpPr>
        <p:grpSpPr>
          <a:xfrm>
            <a:off x="251400" y="836640"/>
            <a:ext cx="2957065" cy="1269448"/>
            <a:chOff x="1614935" y="1583472"/>
            <a:chExt cx="6206360" cy="2709648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18E7F03A-79E2-4A76-8EDA-A4F95941E996}"/>
                </a:ext>
              </a:extLst>
            </p:cNvPr>
            <p:cNvSpPr/>
            <p:nvPr/>
          </p:nvSpPr>
          <p:spPr bwMode="auto">
            <a:xfrm>
              <a:off x="3635870" y="2276840"/>
              <a:ext cx="2088290" cy="2016280"/>
            </a:xfrm>
            <a:prstGeom prst="ellipse">
              <a:avLst/>
            </a:prstGeom>
            <a:solidFill>
              <a:schemeClr val="bg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en-US" sz="20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굴림" pitchFamily="50" charset="-127"/>
                  <a:ea typeface="굴림" pitchFamily="50" charset="-127"/>
                </a:rPr>
                <a:t> BH</a:t>
              </a:r>
            </a:p>
          </p:txBody>
        </p:sp>
        <p:sp>
          <p:nvSpPr>
            <p:cNvPr id="7" name="Cloud 6">
              <a:extLst>
                <a:ext uri="{FF2B5EF4-FFF2-40B4-BE49-F238E27FC236}">
                  <a16:creationId xmlns:a16="http://schemas.microsoft.com/office/drawing/2014/main" id="{CE46451F-AF1E-4D57-B4E2-E027BD896CA2}"/>
                </a:ext>
              </a:extLst>
            </p:cNvPr>
            <p:cNvSpPr/>
            <p:nvPr/>
          </p:nvSpPr>
          <p:spPr bwMode="auto">
            <a:xfrm>
              <a:off x="6093055" y="2955992"/>
              <a:ext cx="1728240" cy="657975"/>
            </a:xfrm>
            <a:prstGeom prst="cloud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800" dirty="0">
                  <a:latin typeface="굴림" pitchFamily="50" charset="-127"/>
                </a:rPr>
                <a:t>ULDM </a:t>
              </a:r>
            </a:p>
            <a:p>
              <a:pPr marL="0" marR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800" dirty="0">
                  <a:latin typeface="굴림" pitchFamily="50" charset="-127"/>
                </a:rPr>
                <a:t>cloud</a:t>
              </a:r>
              <a:endParaRPr kumimoji="1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8" name="Cloud 7">
              <a:extLst>
                <a:ext uri="{FF2B5EF4-FFF2-40B4-BE49-F238E27FC236}">
                  <a16:creationId xmlns:a16="http://schemas.microsoft.com/office/drawing/2014/main" id="{FEFF9BF7-D19C-4BBE-85BA-DD684C65048E}"/>
                </a:ext>
              </a:extLst>
            </p:cNvPr>
            <p:cNvSpPr/>
            <p:nvPr/>
          </p:nvSpPr>
          <p:spPr bwMode="auto">
            <a:xfrm>
              <a:off x="1614935" y="2995378"/>
              <a:ext cx="1728240" cy="657975"/>
            </a:xfrm>
            <a:prstGeom prst="cloud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9" name="Arrow: Curved Right 8">
              <a:extLst>
                <a:ext uri="{FF2B5EF4-FFF2-40B4-BE49-F238E27FC236}">
                  <a16:creationId xmlns:a16="http://schemas.microsoft.com/office/drawing/2014/main" id="{F051F61C-77F8-4313-8C48-D725FBB2031D}"/>
                </a:ext>
              </a:extLst>
            </p:cNvPr>
            <p:cNvSpPr/>
            <p:nvPr/>
          </p:nvSpPr>
          <p:spPr bwMode="auto">
            <a:xfrm>
              <a:off x="4211950" y="1583472"/>
              <a:ext cx="720100" cy="432060"/>
            </a:xfrm>
            <a:prstGeom prst="curvedRightArrow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굴림" pitchFamily="50" charset="-127"/>
                <a:ea typeface="굴림" pitchFamily="50" charset="-127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E05CA59B-4674-4A9F-A3DC-804CB96AE147}"/>
                  </a:ext>
                </a:extLst>
              </p:cNvPr>
              <p:cNvSpPr txBox="1"/>
              <p:nvPr/>
            </p:nvSpPr>
            <p:spPr>
              <a:xfrm>
                <a:off x="4133806" y="1382555"/>
                <a:ext cx="3783205" cy="37510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ko-KR" altLang="en-US" sz="21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ko-KR" altLang="en-US" sz="21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ko-KR" altLang="en-US" sz="21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p>
                              <m:r>
                                <a:rPr lang="ko-KR" altLang="en-US" sz="21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𝛼𝛽</m:t>
                              </m:r>
                            </m:sup>
                          </m:sSup>
                          <m:sSub>
                            <m:sSubPr>
                              <m:ctrlPr>
                                <a:rPr lang="ko-KR" altLang="en-US" sz="21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ko-KR" altLang="en-US" sz="21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∇</m:t>
                              </m:r>
                            </m:e>
                            <m:sub>
                              <m:r>
                                <a:rPr lang="ko-KR" altLang="en-US" sz="21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sub>
                          </m:sSub>
                          <m:sSub>
                            <m:sSubPr>
                              <m:ctrlPr>
                                <a:rPr lang="ko-KR" altLang="en-US" sz="21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ko-KR" altLang="en-US" sz="21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∇</m:t>
                              </m:r>
                            </m:e>
                            <m:sub>
                              <m:r>
                                <a:rPr lang="ko-KR" altLang="en-US" sz="21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sub>
                          </m:sSub>
                          <m:r>
                            <a:rPr lang="ko-KR" altLang="en-US" sz="21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ko-KR" altLang="en-US" sz="21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ko-KR" altLang="en-US" sz="21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p>
                              <m:r>
                                <a:rPr lang="ko-KR" altLang="en-US" sz="21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ko-KR" altLang="en-US" sz="21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𝛷</m:t>
                      </m:r>
                      <m:d>
                        <m:dPr>
                          <m:ctrlPr>
                            <a:rPr lang="ko-KR" altLang="en-US" sz="21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ko-KR" altLang="en-US" sz="21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ko-KR" altLang="en-US" sz="21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ko-KR" altLang="en-US" sz="21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d>
                      <m:r>
                        <a:rPr lang="ko-KR" altLang="en-US" sz="21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ko-KR" altLang="en-US" sz="21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E05CA59B-4674-4A9F-A3DC-804CB96AE1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33806" y="1382555"/>
                <a:ext cx="3783205" cy="375103"/>
              </a:xfrm>
              <a:prstGeom prst="rect">
                <a:avLst/>
              </a:prstGeom>
              <a:blipFill>
                <a:blip r:embed="rId4"/>
                <a:stretch>
                  <a:fillRect t="-3279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112ADEC-DFB5-46C9-B027-4BA8697FC241}"/>
                  </a:ext>
                </a:extLst>
              </p:cNvPr>
              <p:cNvSpPr txBox="1"/>
              <p:nvPr/>
            </p:nvSpPr>
            <p:spPr>
              <a:xfrm>
                <a:off x="3023620" y="2375000"/>
                <a:ext cx="5304401" cy="74276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ko-KR" altLang="en-US" sz="21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𝛷</m:t>
                      </m:r>
                      <m:d>
                        <m:dPr>
                          <m:ctrlPr>
                            <a:rPr lang="ko-KR" altLang="en-US" sz="21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ko-KR" altLang="en-US" sz="21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ko-KR" altLang="en-US" sz="21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ko-KR" altLang="en-US" sz="21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d>
                      <m:r>
                        <a:rPr lang="ko-KR" altLang="en-US" sz="21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ko-KR" altLang="en-US" sz="21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ko-KR" altLang="en-US" sz="21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ko-KR" altLang="en-US" sz="21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ko-KR" altLang="en-US" sz="21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ko-KR" altLang="en-US" sz="21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ko-KR" altLang="en-US" sz="21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e>
                          </m:rad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ko-KR" altLang="en-US" sz="21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ko-KR" altLang="en-US" sz="21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𝜓</m:t>
                          </m:r>
                          <m:d>
                            <m:dPr>
                              <m:ctrlPr>
                                <a:rPr lang="ko-KR" altLang="en-US" sz="21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ko-KR" altLang="en-US" sz="21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ko-KR" altLang="en-US" sz="21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ko-KR" altLang="en-US" sz="21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</m:d>
                          <m:sSup>
                            <m:sSupPr>
                              <m:ctrlPr>
                                <a:rPr lang="ko-KR" altLang="en-US" sz="21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p>
                                <m:sSupPr>
                                  <m:ctrlPr>
                                    <a:rPr lang="ko-KR" altLang="en-US" sz="21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ko-KR" altLang="en-US" sz="2100">
                                      <a:latin typeface="Cambria Math" panose="02040503050406030204" pitchFamily="18" charset="0"/>
                                    </a:rPr>
                                    <m:t>ⅇ</m:t>
                                  </m:r>
                                </m:e>
                                <m:sup>
                                  <m:r>
                                    <a:rPr lang="en-US" altLang="ko-KR" sz="2100" b="0" i="0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ko-KR" altLang="en-US" sz="2100">
                                      <a:latin typeface="Cambria Math" panose="02040503050406030204" pitchFamily="18" charset="0"/>
                                    </a:rPr>
                                    <m:t>ⅈ</m:t>
                                  </m:r>
                                  <m:r>
                                    <a:rPr lang="ko-KR" altLang="en-US" sz="2100" i="1">
                                      <a:latin typeface="Cambria Math" panose="02040503050406030204" pitchFamily="18" charset="0"/>
                                    </a:rPr>
                                    <m:t>𝜇</m:t>
                                  </m:r>
                                  <m:r>
                                    <a:rPr lang="ko-KR" altLang="en-US" sz="2100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p>
                              </m:sSup>
                            </m:e>
                            <m:sup/>
                          </m:sSup>
                          <m:r>
                            <a:rPr lang="ko-KR" altLang="en-US" sz="21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ko-KR" altLang="en-US" sz="21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ko-KR" altLang="en-US" sz="2100" i="1"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</m:e>
                            <m:sup>
                              <m:r>
                                <a:rPr lang="ko-KR" altLang="en-US" sz="21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  <m:d>
                            <m:dPr>
                              <m:ctrlPr>
                                <a:rPr lang="ko-KR" altLang="en-US" sz="21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ko-KR" altLang="en-US" sz="21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ko-KR" altLang="en-US" sz="21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ko-KR" altLang="en-US" sz="21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</m:d>
                          <m:sSup>
                            <m:sSupPr>
                              <m:ctrlPr>
                                <a:rPr lang="ko-KR" altLang="en-US" sz="21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ko-KR" altLang="en-US" sz="2100">
                                  <a:latin typeface="Cambria Math" panose="02040503050406030204" pitchFamily="18" charset="0"/>
                                </a:rPr>
                                <m:t>ⅇ</m:t>
                              </m:r>
                            </m:e>
                            <m:sup>
                              <m:r>
                                <a:rPr lang="ko-KR" altLang="en-US" sz="2100">
                                  <a:latin typeface="Cambria Math" panose="02040503050406030204" pitchFamily="18" charset="0"/>
                                </a:rPr>
                                <m:t>ⅈ</m:t>
                              </m:r>
                              <m:r>
                                <a:rPr lang="ko-KR" altLang="en-US" sz="2100" i="1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  <m:r>
                                <a:rPr lang="ko-KR" altLang="en-US" sz="21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ko-KR" altLang="en-US" sz="21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112ADEC-DFB5-46C9-B027-4BA8697FC2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23620" y="2375000"/>
                <a:ext cx="5304401" cy="74276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C6573DC0-971C-4120-80C6-57FCA7AB603B}"/>
                  </a:ext>
                </a:extLst>
              </p:cNvPr>
              <p:cNvSpPr txBox="1"/>
              <p:nvPr/>
            </p:nvSpPr>
            <p:spPr>
              <a:xfrm>
                <a:off x="2766337" y="3103235"/>
                <a:ext cx="5067156" cy="268688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endParaRPr lang="en-US" altLang="ko-KR" sz="2100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r>
                  <a:rPr lang="ko-KR" altLang="en-US" sz="2100" dirty="0">
                    <a:solidFill>
                      <a:schemeClr val="tx1"/>
                    </a:solidFill>
                  </a:rPr>
                  <a:t>   </a:t>
                </a:r>
                <a14:m>
                  <m:oMath xmlns:m="http://schemas.openxmlformats.org/officeDocument/2006/math">
                    <m:r>
                      <a:rPr lang="ko-KR" altLang="en-US" sz="210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ⅈ</m:t>
                    </m:r>
                    <m:sSub>
                      <m:sSubPr>
                        <m:ctrlPr>
                          <a:rPr lang="ko-KR" altLang="en-US" sz="21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ko-KR" altLang="en-US" sz="21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</m:e>
                      <m:sub>
                        <m:r>
                          <a:rPr lang="ko-KR" altLang="en-US" sz="21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ko-KR" altLang="en-US" sz="21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𝜓</m:t>
                    </m:r>
                    <m:d>
                      <m:dPr>
                        <m:ctrlPr>
                          <a:rPr lang="ko-KR" altLang="en-US" sz="21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ko-KR" altLang="en-US" sz="21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ko-KR" altLang="en-US" sz="21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ko-KR" altLang="en-US" sz="21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</m:d>
                    <m:r>
                      <a:rPr lang="ko-KR" altLang="en-US" sz="210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ko-KR" altLang="en-US" sz="21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ko-KR" altLang="en-US" sz="21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ko-KR" altLang="en-US" sz="21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ko-KR" altLang="en-US" sz="210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ko-KR" altLang="en-US" sz="210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ko-KR" altLang="en-US" sz="2100" i="1">
                                <a:latin typeface="Cambria Math" panose="02040503050406030204" pitchFamily="18" charset="0"/>
                              </a:rPr>
                              <m:t>𝜇</m:t>
                            </m:r>
                          </m:den>
                        </m:f>
                        <m:sSup>
                          <m:sSupPr>
                            <m:ctrlPr>
                              <a:rPr lang="ko-KR" altLang="en-US" sz="21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ko-KR" altLang="en-US" sz="210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∇</m:t>
                            </m:r>
                          </m:e>
                          <m:sup>
                            <m:r>
                              <a:rPr lang="ko-KR" altLang="en-US" sz="210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ko-KR" altLang="en-US" sz="21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ko-KR" altLang="en-US" sz="21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ko-KR" altLang="en-US" sz="21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𝛼</m:t>
                            </m:r>
                          </m:num>
                          <m:den>
                            <m:r>
                              <a:rPr lang="ko-KR" altLang="en-US" sz="21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𝑟</m:t>
                            </m:r>
                          </m:den>
                        </m:f>
                        <m:r>
                          <a:rPr lang="ko-KR" altLang="en-US" sz="21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ko-KR" altLang="en-US" sz="21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𝑂</m:t>
                        </m:r>
                        <m:d>
                          <m:dPr>
                            <m:ctrlPr>
                              <a:rPr lang="ko-KR" altLang="en-US" sz="21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ko-KR" altLang="en-US" sz="21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ko-KR" altLang="en-US" sz="21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𝛼</m:t>
                                </m:r>
                              </m:e>
                              <m:sup>
                                <m:r>
                                  <a:rPr lang="ko-KR" altLang="en-US" sz="210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d>
                      </m:e>
                    </m:d>
                    <m:r>
                      <a:rPr lang="ko-KR" altLang="en-US" sz="21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𝜓</m:t>
                    </m:r>
                    <m:d>
                      <m:dPr>
                        <m:ctrlPr>
                          <a:rPr lang="ko-KR" altLang="en-US" sz="21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ko-KR" altLang="en-US" sz="21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ko-KR" altLang="en-US" sz="21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ko-KR" altLang="en-US" sz="21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</m:d>
                  </m:oMath>
                </a14:m>
                <a:endParaRPr lang="en-US" altLang="ko-KR" sz="2100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endParaRPr lang="en-US" altLang="ko-KR" sz="210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ko-KR" altLang="en-US" sz="21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ko-KR" altLang="en-US" sz="2100" i="1">
                              <a:latin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r>
                            <a:rPr lang="ko-KR" altLang="en-US" sz="2100" i="1">
                              <a:latin typeface="Cambria Math" panose="02040503050406030204" pitchFamily="18" charset="0"/>
                            </a:rPr>
                            <m:t>𝑛𝑙𝑚</m:t>
                          </m:r>
                        </m:sub>
                      </m:sSub>
                      <m:d>
                        <m:dPr>
                          <m:ctrlPr>
                            <a:rPr lang="ko-KR" altLang="en-US" sz="21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ko-KR" altLang="en-US" sz="2100" i="1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ko-KR" altLang="en-US" sz="210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ko-KR" altLang="en-US" sz="2100" i="1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d>
                      <m:r>
                        <a:rPr lang="ko-KR" altLang="en-US" sz="210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ko-KR" altLang="en-US" sz="21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ko-KR" altLang="en-US" sz="2100" i="1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ko-KR" altLang="en-US" sz="2100" i="1">
                              <a:latin typeface="Cambria Math" panose="02040503050406030204" pitchFamily="18" charset="0"/>
                            </a:rPr>
                            <m:t>𝑛𝑙</m:t>
                          </m:r>
                        </m:sub>
                      </m:sSub>
                      <m:d>
                        <m:dPr>
                          <m:ctrlPr>
                            <a:rPr lang="ko-KR" altLang="en-US" sz="21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ko-KR" altLang="en-US" sz="2100" i="1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d>
                      <m:sSub>
                        <m:sSubPr>
                          <m:ctrlPr>
                            <a:rPr lang="ko-KR" altLang="en-US" sz="21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ko-KR" altLang="en-US" sz="2100" i="1"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  <m:sub>
                          <m:r>
                            <a:rPr lang="ko-KR" altLang="en-US" sz="2100" i="1">
                              <a:latin typeface="Cambria Math" panose="02040503050406030204" pitchFamily="18" charset="0"/>
                            </a:rPr>
                            <m:t>𝑙𝑚</m:t>
                          </m:r>
                        </m:sub>
                      </m:sSub>
                      <m:d>
                        <m:dPr>
                          <m:ctrlPr>
                            <a:rPr lang="ko-KR" altLang="en-US" sz="21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ko-KR" altLang="en-US" sz="2100" i="1">
                              <a:latin typeface="Cambria Math" panose="02040503050406030204" pitchFamily="18" charset="0"/>
                            </a:rPr>
                            <m:t>𝜃</m:t>
                          </m:r>
                          <m:r>
                            <a:rPr lang="ko-KR" altLang="en-US" sz="210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ko-KR" altLang="en-US" sz="2100" i="1"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</m:d>
                      <m:sSup>
                        <m:sSupPr>
                          <m:ctrlPr>
                            <a:rPr lang="ko-KR" altLang="en-US" sz="21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ko-KR" altLang="en-US" sz="2100">
                              <a:latin typeface="Cambria Math" panose="02040503050406030204" pitchFamily="18" charset="0"/>
                            </a:rPr>
                            <m:t>ⅇ</m:t>
                          </m:r>
                        </m:e>
                        <m:sup>
                          <m:r>
                            <a:rPr lang="ko-KR" altLang="en-US" sz="2100">
                              <a:latin typeface="Cambria Math" panose="02040503050406030204" pitchFamily="18" charset="0"/>
                            </a:rPr>
                            <m:t>ⅈ</m:t>
                          </m:r>
                          <m:d>
                            <m:dPr>
                              <m:ctrlPr>
                                <a:rPr lang="ko-KR" altLang="en-US" sz="21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ko-KR" altLang="en-US" sz="2100" i="1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  <m:r>
                                <a:rPr lang="ko-KR" altLang="en-US" sz="210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ko-KR" altLang="en-US" sz="21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ko-KR" altLang="en-US" sz="2100" i="1"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ko-KR" altLang="en-US" sz="2100" i="1">
                                      <a:latin typeface="Cambria Math" panose="02040503050406030204" pitchFamily="18" charset="0"/>
                                    </a:rPr>
                                    <m:t>𝑛𝑙𝑚</m:t>
                                  </m:r>
                                </m:sub>
                              </m:sSub>
                            </m:e>
                          </m:d>
                          <m:r>
                            <a:rPr lang="ko-KR" altLang="en-US" sz="2100" i="1"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p>
                    </m:oMath>
                  </m:oMathPara>
                </a14:m>
                <a:endParaRPr lang="en-US" altLang="ko-KR" sz="2100" i="1" dirty="0">
                  <a:latin typeface="Cambria Math" panose="02040503050406030204" pitchFamily="18" charset="0"/>
                </a:endParaRPr>
              </a:p>
              <a:p>
                <a:endParaRPr lang="en-US" altLang="ko-KR" sz="2100" i="1" dirty="0">
                  <a:latin typeface="Cambria Math" panose="02040503050406030204" pitchFamily="18" charset="0"/>
                </a:endParaRPr>
              </a:p>
              <a:p>
                <a:endParaRPr lang="en-US" altLang="ko-KR" sz="2100" i="1" dirty="0">
                  <a:latin typeface="Cambria Math" panose="02040503050406030204" pitchFamily="18" charset="0"/>
                </a:endParaRPr>
              </a:p>
              <a:p>
                <a:endParaRPr lang="ko-KR" altLang="en-US" sz="21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C6573DC0-971C-4120-80C6-57FCA7AB60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66337" y="3103235"/>
                <a:ext cx="5067156" cy="268688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399D3DA2-BBFC-4F55-B9CB-76D3BA9F9F9C}"/>
                  </a:ext>
                </a:extLst>
              </p:cNvPr>
              <p:cNvSpPr txBox="1"/>
              <p:nvPr/>
            </p:nvSpPr>
            <p:spPr>
              <a:xfrm>
                <a:off x="3208465" y="5636437"/>
                <a:ext cx="4909870" cy="51603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ko-KR" altLang="en-US" sz="21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𝛼</m:t>
                    </m:r>
                    <m:r>
                      <a:rPr lang="ko-KR" altLang="en-US" sz="210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≡</m:t>
                    </m:r>
                    <m:f>
                      <m:fPr>
                        <m:ctrlPr>
                          <a:rPr lang="ko-KR" altLang="en-US" sz="21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ko-KR" altLang="en-US" sz="21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ko-KR" altLang="en-US" sz="21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ko-KR" altLang="en-US" sz="21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𝑔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ko-KR" altLang="en-US" sz="21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ko-KR" altLang="en-US" sz="21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𝜆</m:t>
                            </m:r>
                          </m:e>
                          <m:sub>
                            <m:r>
                              <a:rPr lang="ko-KR" altLang="en-US" sz="21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b>
                        </m:sSub>
                      </m:den>
                    </m:f>
                    <m:r>
                      <a:rPr lang="ko-KR" altLang="en-US" sz="210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ko-KR" altLang="en-US" sz="21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ko-KR" altLang="en-US" sz="21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𝐺𝑀</m:t>
                        </m:r>
                        <m:r>
                          <a:rPr lang="ko-KR" altLang="en-US" sz="21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</m:num>
                      <m:den>
                        <m:r>
                          <a:rPr lang="ko-KR" altLang="en-US" sz="21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ℏ</m:t>
                        </m:r>
                        <m:r>
                          <a:rPr lang="ko-KR" altLang="en-US" sz="21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den>
                    </m:f>
                    <m:r>
                      <a:rPr lang="ko-KR" altLang="en-US" sz="210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≈0.1</m:t>
                    </m:r>
                    <m:d>
                      <m:dPr>
                        <m:ctrlPr>
                          <a:rPr lang="ko-KR" altLang="en-US" sz="21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ko-KR" altLang="en-US" sz="21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ko-KR" altLang="en-US" sz="21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𝑀</m:t>
                            </m:r>
                          </m:num>
                          <m:den>
                            <m:sSup>
                              <m:sSupPr>
                                <m:ctrlPr>
                                  <a:rPr lang="ko-KR" altLang="en-US" sz="21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ko-KR" altLang="en-US" sz="210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10</m:t>
                                </m:r>
                              </m:e>
                              <m:sup>
                                <m:r>
                                  <a:rPr lang="ko-KR" altLang="en-US" sz="210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11</m:t>
                                </m:r>
                              </m:sup>
                            </m:sSup>
                            <m:sSub>
                              <m:sSubPr>
                                <m:ctrlPr>
                                  <a:rPr lang="ko-KR" altLang="en-US" sz="21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ko-KR" altLang="en-US" sz="21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𝑀</m:t>
                                </m:r>
                              </m:e>
                              <m:sub>
                                <m:r>
                                  <a:rPr lang="ko-KR" altLang="en-US" sz="21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</m:sub>
                            </m:sSub>
                          </m:den>
                        </m:f>
                      </m:e>
                    </m:d>
                    <m:d>
                      <m:dPr>
                        <m:ctrlPr>
                          <a:rPr lang="ko-KR" altLang="en-US" sz="21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ko-KR" altLang="en-US" sz="21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ko-KR" altLang="en-US" sz="21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𝜇</m:t>
                            </m:r>
                          </m:num>
                          <m:den>
                            <m:sSup>
                              <m:sSupPr>
                                <m:ctrlPr>
                                  <a:rPr lang="ko-KR" altLang="en-US" sz="21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ko-KR" altLang="en-US" sz="210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10</m:t>
                                </m:r>
                              </m:e>
                              <m:sup>
                                <m:r>
                                  <a:rPr lang="ko-KR" altLang="en-US" sz="210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−22</m:t>
                                </m:r>
                              </m:sup>
                            </m:sSup>
                            <m:r>
                              <a:rPr lang="ko-KR" altLang="en-US" sz="210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ⅇ</m:t>
                            </m:r>
                            <m:r>
                              <a:rPr lang="ko-KR" altLang="en-US" sz="21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𝑉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ko-KR" sz="2100" dirty="0">
                    <a:solidFill>
                      <a:schemeClr val="tx1"/>
                    </a:solidFill>
                  </a:rPr>
                  <a:t> &lt;&lt; 1</a:t>
                </a:r>
                <a:endParaRPr lang="ko-KR" altLang="en-US" sz="21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399D3DA2-BBFC-4F55-B9CB-76D3BA9F9F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8465" y="5636437"/>
                <a:ext cx="4909870" cy="516039"/>
              </a:xfrm>
              <a:prstGeom prst="rect">
                <a:avLst/>
              </a:prstGeom>
              <a:blipFill>
                <a:blip r:embed="rId7"/>
                <a:stretch>
                  <a:fillRect t="-1190" r="-2233" b="-10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0D1237D3-E619-47AC-8B19-867824C3369D}"/>
              </a:ext>
            </a:extLst>
          </p:cNvPr>
          <p:cNvSpPr txBox="1"/>
          <p:nvPr/>
        </p:nvSpPr>
        <p:spPr>
          <a:xfrm>
            <a:off x="277607" y="5540514"/>
            <a:ext cx="245772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gravitational</a:t>
            </a:r>
          </a:p>
          <a:p>
            <a:r>
              <a:rPr lang="en-US" sz="2000" dirty="0"/>
              <a:t>fine structure constant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28E19A7-67D1-43AD-A066-CCD8432EA0C6}"/>
              </a:ext>
            </a:extLst>
          </p:cNvPr>
          <p:cNvSpPr txBox="1"/>
          <p:nvPr/>
        </p:nvSpPr>
        <p:spPr>
          <a:xfrm>
            <a:off x="1030217" y="2473151"/>
            <a:ext cx="9525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ansatz</a:t>
            </a:r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CF8F747-485C-491F-AF1F-E84D06E800A5}"/>
              </a:ext>
            </a:extLst>
          </p:cNvPr>
          <p:cNvSpPr txBox="1"/>
          <p:nvPr/>
        </p:nvSpPr>
        <p:spPr>
          <a:xfrm>
            <a:off x="206021" y="3390278"/>
            <a:ext cx="256031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/>
              <a:t>Schroedinger</a:t>
            </a:r>
            <a:r>
              <a:rPr lang="en-US" sz="2000" dirty="0"/>
              <a:t> equation </a:t>
            </a:r>
          </a:p>
          <a:p>
            <a:r>
              <a:rPr lang="en-US" sz="2000" dirty="0"/>
              <a:t>with a Coulomb-like </a:t>
            </a:r>
          </a:p>
          <a:p>
            <a:r>
              <a:rPr lang="en-US" sz="2000" dirty="0"/>
              <a:t>central potential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41ADC80-CEAF-4EAA-AD83-508C85FA028E}"/>
              </a:ext>
            </a:extLst>
          </p:cNvPr>
          <p:cNvSpPr txBox="1"/>
          <p:nvPr/>
        </p:nvSpPr>
        <p:spPr>
          <a:xfrm>
            <a:off x="251400" y="4624613"/>
            <a:ext cx="217559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hydrogen atom like</a:t>
            </a:r>
          </a:p>
          <a:p>
            <a:r>
              <a:rPr lang="en-US" sz="2000" dirty="0"/>
              <a:t>solution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66CECED-A707-46FB-AEDC-4B66EE63137F}"/>
              </a:ext>
            </a:extLst>
          </p:cNvPr>
          <p:cNvSpPr txBox="1"/>
          <p:nvPr/>
        </p:nvSpPr>
        <p:spPr>
          <a:xfrm>
            <a:off x="1631826" y="6289982"/>
            <a:ext cx="63209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Occupation # is huge, presence of horizon </a:t>
            </a:r>
          </a:p>
        </p:txBody>
      </p:sp>
    </p:spTree>
    <p:extLst>
      <p:ext uri="{BB962C8B-B14F-4D97-AF65-F5344CB8AC3E}">
        <p14:creationId xmlns:p14="http://schemas.microsoft.com/office/powerpoint/2010/main" val="2002447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3053"/>
    </mc:Choice>
    <mc:Fallback xmlns="">
      <p:transition spd="slow" advTm="123053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타원 30">
            <a:extLst>
              <a:ext uri="{FF2B5EF4-FFF2-40B4-BE49-F238E27FC236}">
                <a16:creationId xmlns:a16="http://schemas.microsoft.com/office/drawing/2014/main" id="{1F332C06-5713-4BA8-B1C3-AF3D1DA1B337}"/>
              </a:ext>
            </a:extLst>
          </p:cNvPr>
          <p:cNvSpPr/>
          <p:nvPr/>
        </p:nvSpPr>
        <p:spPr bwMode="auto">
          <a:xfrm>
            <a:off x="663090" y="1832317"/>
            <a:ext cx="8357231" cy="3154582"/>
          </a:xfrm>
          <a:prstGeom prst="ellipse">
            <a:avLst/>
          </a:prstGeom>
          <a:solidFill>
            <a:srgbClr val="007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20" name="타원 19">
            <a:extLst>
              <a:ext uri="{FF2B5EF4-FFF2-40B4-BE49-F238E27FC236}">
                <a16:creationId xmlns:a16="http://schemas.microsoft.com/office/drawing/2014/main" id="{C323C29B-EB75-42D7-8D26-8DE13A863BAD}"/>
              </a:ext>
            </a:extLst>
          </p:cNvPr>
          <p:cNvSpPr/>
          <p:nvPr/>
        </p:nvSpPr>
        <p:spPr bwMode="auto">
          <a:xfrm>
            <a:off x="2915770" y="2276840"/>
            <a:ext cx="3456480" cy="2016280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CFDC69-8228-4620-A974-426CDB1617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Superradiance</a:t>
            </a:r>
            <a:r>
              <a:rPr lang="en-US" dirty="0"/>
              <a:t> </a:t>
            </a:r>
            <a:br>
              <a:rPr lang="en-US" dirty="0"/>
            </a:br>
            <a:r>
              <a:rPr lang="en-US" sz="3200" dirty="0"/>
              <a:t>(Penrose process)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66402BB-4176-4116-9116-7BF6A3895BD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6613584" y="6447747"/>
            <a:ext cx="2133600" cy="476250"/>
          </a:xfrm>
        </p:spPr>
        <p:txBody>
          <a:bodyPr/>
          <a:lstStyle/>
          <a:p>
            <a:pPr>
              <a:defRPr/>
            </a:pPr>
            <a:fld id="{D843AE4B-3FDE-44DA-8AA1-2B60E96AB9B8}" type="slidenum">
              <a:rPr lang="en-US" altLang="ko-KR" smtClean="0"/>
              <a:pPr>
                <a:defRPr/>
              </a:pPr>
              <a:t>36</a:t>
            </a:fld>
            <a:endParaRPr lang="en-US" altLang="ko-KR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18E7F03A-79E2-4A76-8EDA-A4F95941E996}"/>
              </a:ext>
            </a:extLst>
          </p:cNvPr>
          <p:cNvSpPr/>
          <p:nvPr/>
        </p:nvSpPr>
        <p:spPr bwMode="auto">
          <a:xfrm>
            <a:off x="3635870" y="2276840"/>
            <a:ext cx="2088290" cy="2016280"/>
          </a:xfrm>
          <a:prstGeom prst="ellipse">
            <a:avLst/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굴림" pitchFamily="50" charset="-127"/>
                <a:ea typeface="굴림" pitchFamily="50" charset="-127"/>
              </a:rPr>
              <a:t>  BH</a:t>
            </a:r>
          </a:p>
        </p:txBody>
      </p:sp>
      <p:sp>
        <p:nvSpPr>
          <p:cNvPr id="7" name="Cloud 6">
            <a:extLst>
              <a:ext uri="{FF2B5EF4-FFF2-40B4-BE49-F238E27FC236}">
                <a16:creationId xmlns:a16="http://schemas.microsoft.com/office/drawing/2014/main" id="{CE46451F-AF1E-4D57-B4E2-E027BD896CA2}"/>
              </a:ext>
            </a:extLst>
          </p:cNvPr>
          <p:cNvSpPr/>
          <p:nvPr/>
        </p:nvSpPr>
        <p:spPr bwMode="auto">
          <a:xfrm>
            <a:off x="6510280" y="2991998"/>
            <a:ext cx="1728240" cy="657975"/>
          </a:xfrm>
          <a:prstGeom prst="cloud">
            <a:avLst/>
          </a:prstGeom>
          <a:solidFill>
            <a:schemeClr val="tx1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굴림" pitchFamily="50" charset="-127"/>
              </a:rPr>
              <a:t>ULDM cloud</a:t>
            </a:r>
            <a:endParaRPr kumimoji="1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8" name="Cloud 7">
            <a:extLst>
              <a:ext uri="{FF2B5EF4-FFF2-40B4-BE49-F238E27FC236}">
                <a16:creationId xmlns:a16="http://schemas.microsoft.com/office/drawing/2014/main" id="{FEFF9BF7-D19C-4BBE-85BA-DD684C65048E}"/>
              </a:ext>
            </a:extLst>
          </p:cNvPr>
          <p:cNvSpPr/>
          <p:nvPr/>
        </p:nvSpPr>
        <p:spPr bwMode="auto">
          <a:xfrm>
            <a:off x="823429" y="3211620"/>
            <a:ext cx="1728240" cy="657975"/>
          </a:xfrm>
          <a:prstGeom prst="cloud">
            <a:avLst/>
          </a:prstGeom>
          <a:solidFill>
            <a:schemeClr val="tx1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9" name="Arrow: Curved Right 8">
            <a:extLst>
              <a:ext uri="{FF2B5EF4-FFF2-40B4-BE49-F238E27FC236}">
                <a16:creationId xmlns:a16="http://schemas.microsoft.com/office/drawing/2014/main" id="{F051F61C-77F8-4313-8C48-D725FBB2031D}"/>
              </a:ext>
            </a:extLst>
          </p:cNvPr>
          <p:cNvSpPr/>
          <p:nvPr/>
        </p:nvSpPr>
        <p:spPr bwMode="auto">
          <a:xfrm>
            <a:off x="4211950" y="1583472"/>
            <a:ext cx="720100" cy="432060"/>
          </a:xfrm>
          <a:prstGeom prst="curvedRightArrow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</a:endParaRPr>
          </a:p>
        </p:txBody>
      </p:sp>
      <p:cxnSp>
        <p:nvCxnSpPr>
          <p:cNvPr id="11" name="Connector: Curved 10">
            <a:extLst>
              <a:ext uri="{FF2B5EF4-FFF2-40B4-BE49-F238E27FC236}">
                <a16:creationId xmlns:a16="http://schemas.microsoft.com/office/drawing/2014/main" id="{4D9BF841-B987-4FD7-876F-BC03CEEB0A79}"/>
              </a:ext>
            </a:extLst>
          </p:cNvPr>
          <p:cNvCxnSpPr>
            <a:cxnSpLocks/>
          </p:cNvCxnSpPr>
          <p:nvPr/>
        </p:nvCxnSpPr>
        <p:spPr bwMode="auto">
          <a:xfrm rot="5400000" flipH="1" flipV="1">
            <a:off x="6797884" y="1958793"/>
            <a:ext cx="981409" cy="662828"/>
          </a:xfrm>
          <a:prstGeom prst="curvedConnector3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3" name="Connector: Curved 12">
            <a:extLst>
              <a:ext uri="{FF2B5EF4-FFF2-40B4-BE49-F238E27FC236}">
                <a16:creationId xmlns:a16="http://schemas.microsoft.com/office/drawing/2014/main" id="{1224007F-01D3-4BD4-BE32-9FD6F97C8BAE}"/>
              </a:ext>
            </a:extLst>
          </p:cNvPr>
          <p:cNvCxnSpPr>
            <a:cxnSpLocks/>
          </p:cNvCxnSpPr>
          <p:nvPr/>
        </p:nvCxnSpPr>
        <p:spPr bwMode="auto">
          <a:xfrm>
            <a:off x="6719762" y="3866002"/>
            <a:ext cx="732640" cy="707756"/>
          </a:xfrm>
          <a:prstGeom prst="curvedConnector3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17411790-01C7-4A5C-817B-BDE769C439D1}"/>
              </a:ext>
            </a:extLst>
          </p:cNvPr>
          <p:cNvSpPr txBox="1"/>
          <p:nvPr/>
        </p:nvSpPr>
        <p:spPr>
          <a:xfrm>
            <a:off x="6382316" y="1832317"/>
            <a:ext cx="7825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GW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43DC1128-8019-4391-9012-B1063537BEF6}"/>
                  </a:ext>
                </a:extLst>
              </p:cNvPr>
              <p:cNvSpPr/>
              <p:nvPr/>
            </p:nvSpPr>
            <p:spPr>
              <a:xfrm>
                <a:off x="564719" y="4977300"/>
                <a:ext cx="8515986" cy="138499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굴림" panose="020B0600000101010101" pitchFamily="50" charset="-127"/>
                  </a:rPr>
                  <a:t>growing mode if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ko-KR" alt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ko-KR" altLang="en-US" i="1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ko-KR" altLang="en-US" i="1">
                            <a:latin typeface="Cambria Math" panose="02040503050406030204" pitchFamily="18" charset="0"/>
                          </a:rPr>
                          <m:t>𝑛𝑙𝑚</m:t>
                        </m:r>
                      </m:sub>
                    </m:sSub>
                  </m:oMath>
                </a14:m>
                <a:r>
                  <a:rPr lang="en-US" dirty="0">
                    <a:latin typeface="굴림" panose="020B0600000101010101" pitchFamily="50" charset="-127"/>
                  </a:rPr>
                  <a:t> </a:t>
                </a:r>
                <a14:m>
                  <m:oMath xmlns:m="http://schemas.openxmlformats.org/officeDocument/2006/math">
                    <m:r>
                      <a:rPr lang="en-US"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US" i="1" smtClean="0"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i="1" smtClean="0">
                        <a:latin typeface="Cambria Math" panose="02040503050406030204" pitchFamily="18" charset="0"/>
                      </a:rPr>
                      <m:t>𝛺</m:t>
                    </m:r>
                  </m:oMath>
                </a14:m>
                <a:r>
                  <a:rPr lang="en-US" dirty="0"/>
                  <a:t> </a:t>
                </a:r>
                <a:r>
                  <a:rPr lang="en-US" dirty="0">
                    <a:sym typeface="Wingdings" panose="05000000000000000000" pitchFamily="2" charset="2"/>
                  </a:rPr>
                  <a:t> BH spin decreases</a:t>
                </a:r>
                <a:endParaRPr lang="en-US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>
                    <a:sym typeface="Wingdings" panose="05000000000000000000" pitchFamily="2" charset="2"/>
                  </a:rPr>
                  <a:t>can change GW patterns from a BH and BH binary</a:t>
                </a:r>
                <a:endParaRPr lang="en-US" dirty="0"/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43DC1128-8019-4391-9012-B1063537BEF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4719" y="4977300"/>
                <a:ext cx="8515986" cy="1384995"/>
              </a:xfrm>
              <a:prstGeom prst="rect">
                <a:avLst/>
              </a:prstGeom>
              <a:blipFill>
                <a:blip r:embed="rId2"/>
                <a:stretch>
                  <a:fillRect l="-1288" t="-5702" r="-501" b="-109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57417AC8-4092-4E6F-BAFC-78BDF3D944EC}"/>
                  </a:ext>
                </a:extLst>
              </p:cNvPr>
              <p:cNvSpPr/>
              <p:nvPr/>
            </p:nvSpPr>
            <p:spPr>
              <a:xfrm>
                <a:off x="4404341" y="1866364"/>
                <a:ext cx="527709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𝛺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57417AC8-4092-4E6F-BAFC-78BDF3D944E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04341" y="1866364"/>
                <a:ext cx="527709" cy="52322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직선 화살표 연결선 14">
            <a:extLst>
              <a:ext uri="{FF2B5EF4-FFF2-40B4-BE49-F238E27FC236}">
                <a16:creationId xmlns:a16="http://schemas.microsoft.com/office/drawing/2014/main" id="{52F3C313-C505-4807-BACE-B14C2AA7B883}"/>
              </a:ext>
            </a:extLst>
          </p:cNvPr>
          <p:cNvCxnSpPr/>
          <p:nvPr/>
        </p:nvCxnSpPr>
        <p:spPr bwMode="auto">
          <a:xfrm>
            <a:off x="2387515" y="1630428"/>
            <a:ext cx="1008140" cy="115216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8" name="직선 화살표 연결선 17">
            <a:extLst>
              <a:ext uri="{FF2B5EF4-FFF2-40B4-BE49-F238E27FC236}">
                <a16:creationId xmlns:a16="http://schemas.microsoft.com/office/drawing/2014/main" id="{89CD14E3-C09D-48A8-8BED-D68D8328AE02}"/>
              </a:ext>
            </a:extLst>
          </p:cNvPr>
          <p:cNvCxnSpPr>
            <a:cxnSpLocks/>
          </p:cNvCxnSpPr>
          <p:nvPr/>
        </p:nvCxnSpPr>
        <p:spPr bwMode="auto">
          <a:xfrm flipH="1">
            <a:off x="2432109" y="2902553"/>
            <a:ext cx="935099" cy="58102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9" name="직선 화살표 연결선 18">
            <a:extLst>
              <a:ext uri="{FF2B5EF4-FFF2-40B4-BE49-F238E27FC236}">
                <a16:creationId xmlns:a16="http://schemas.microsoft.com/office/drawing/2014/main" id="{AB748ACA-601F-46DC-B798-CAEB64F529D0}"/>
              </a:ext>
            </a:extLst>
          </p:cNvPr>
          <p:cNvCxnSpPr>
            <a:cxnSpLocks/>
          </p:cNvCxnSpPr>
          <p:nvPr/>
        </p:nvCxnSpPr>
        <p:spPr bwMode="auto">
          <a:xfrm flipV="1">
            <a:off x="3497840" y="2574550"/>
            <a:ext cx="276059" cy="18505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2" name="직선 연결선 11">
            <a:extLst>
              <a:ext uri="{FF2B5EF4-FFF2-40B4-BE49-F238E27FC236}">
                <a16:creationId xmlns:a16="http://schemas.microsoft.com/office/drawing/2014/main" id="{34D25418-2DAF-4284-B6F4-7DBB23EBCA73}"/>
              </a:ext>
            </a:extLst>
          </p:cNvPr>
          <p:cNvCxnSpPr/>
          <p:nvPr/>
        </p:nvCxnSpPr>
        <p:spPr bwMode="auto">
          <a:xfrm flipV="1">
            <a:off x="2151384" y="1529100"/>
            <a:ext cx="825386" cy="543536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1" name="직선 연결선 20">
            <a:extLst>
              <a:ext uri="{FF2B5EF4-FFF2-40B4-BE49-F238E27FC236}">
                <a16:creationId xmlns:a16="http://schemas.microsoft.com/office/drawing/2014/main" id="{613EF681-6CE7-4DA7-A5CD-F9CB41EE8C23}"/>
              </a:ext>
            </a:extLst>
          </p:cNvPr>
          <p:cNvCxnSpPr/>
          <p:nvPr/>
        </p:nvCxnSpPr>
        <p:spPr bwMode="auto">
          <a:xfrm flipV="1">
            <a:off x="2303784" y="1681500"/>
            <a:ext cx="825386" cy="543536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2" name="직선 연결선 21">
            <a:extLst>
              <a:ext uri="{FF2B5EF4-FFF2-40B4-BE49-F238E27FC236}">
                <a16:creationId xmlns:a16="http://schemas.microsoft.com/office/drawing/2014/main" id="{6ED82F3F-C44B-4617-8526-0DB71B6CF9C7}"/>
              </a:ext>
            </a:extLst>
          </p:cNvPr>
          <p:cNvCxnSpPr/>
          <p:nvPr/>
        </p:nvCxnSpPr>
        <p:spPr bwMode="auto">
          <a:xfrm flipV="1">
            <a:off x="2456184" y="1833900"/>
            <a:ext cx="825386" cy="543536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3" name="직선 연결선 22">
            <a:extLst>
              <a:ext uri="{FF2B5EF4-FFF2-40B4-BE49-F238E27FC236}">
                <a16:creationId xmlns:a16="http://schemas.microsoft.com/office/drawing/2014/main" id="{AB920609-F041-4F33-9D15-ADACC35741F3}"/>
              </a:ext>
            </a:extLst>
          </p:cNvPr>
          <p:cNvCxnSpPr/>
          <p:nvPr/>
        </p:nvCxnSpPr>
        <p:spPr bwMode="auto">
          <a:xfrm flipV="1">
            <a:off x="2608584" y="1986300"/>
            <a:ext cx="825386" cy="543536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28" name="그룹 27">
            <a:extLst>
              <a:ext uri="{FF2B5EF4-FFF2-40B4-BE49-F238E27FC236}">
                <a16:creationId xmlns:a16="http://schemas.microsoft.com/office/drawing/2014/main" id="{A4C84F7C-9597-472B-9E58-D893AD9A16C7}"/>
              </a:ext>
            </a:extLst>
          </p:cNvPr>
          <p:cNvGrpSpPr/>
          <p:nvPr/>
        </p:nvGrpSpPr>
        <p:grpSpPr>
          <a:xfrm rot="5655028">
            <a:off x="2227584" y="2736271"/>
            <a:ext cx="1282586" cy="1000736"/>
            <a:chOff x="2198067" y="3699440"/>
            <a:chExt cx="1282586" cy="1000736"/>
          </a:xfrm>
        </p:grpSpPr>
        <p:cxnSp>
          <p:nvCxnSpPr>
            <p:cNvPr id="24" name="직선 연결선 23">
              <a:extLst>
                <a:ext uri="{FF2B5EF4-FFF2-40B4-BE49-F238E27FC236}">
                  <a16:creationId xmlns:a16="http://schemas.microsoft.com/office/drawing/2014/main" id="{05398CF7-C182-436D-9B53-D951F71BCBE2}"/>
                </a:ext>
              </a:extLst>
            </p:cNvPr>
            <p:cNvCxnSpPr/>
            <p:nvPr/>
          </p:nvCxnSpPr>
          <p:spPr bwMode="auto">
            <a:xfrm flipV="1">
              <a:off x="2198067" y="3699440"/>
              <a:ext cx="825386" cy="543536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5" name="직선 연결선 24">
              <a:extLst>
                <a:ext uri="{FF2B5EF4-FFF2-40B4-BE49-F238E27FC236}">
                  <a16:creationId xmlns:a16="http://schemas.microsoft.com/office/drawing/2014/main" id="{DBFA3778-7EF8-49C3-8E4D-7D6C15084899}"/>
                </a:ext>
              </a:extLst>
            </p:cNvPr>
            <p:cNvCxnSpPr/>
            <p:nvPr/>
          </p:nvCxnSpPr>
          <p:spPr bwMode="auto">
            <a:xfrm flipV="1">
              <a:off x="2350467" y="3851840"/>
              <a:ext cx="825386" cy="543536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6" name="직선 연결선 25">
              <a:extLst>
                <a:ext uri="{FF2B5EF4-FFF2-40B4-BE49-F238E27FC236}">
                  <a16:creationId xmlns:a16="http://schemas.microsoft.com/office/drawing/2014/main" id="{06A09A27-5087-4E7C-ABCF-09EFD61EB795}"/>
                </a:ext>
              </a:extLst>
            </p:cNvPr>
            <p:cNvCxnSpPr/>
            <p:nvPr/>
          </p:nvCxnSpPr>
          <p:spPr bwMode="auto">
            <a:xfrm flipV="1">
              <a:off x="2502867" y="4004240"/>
              <a:ext cx="825386" cy="543536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7" name="직선 연결선 26">
              <a:extLst>
                <a:ext uri="{FF2B5EF4-FFF2-40B4-BE49-F238E27FC236}">
                  <a16:creationId xmlns:a16="http://schemas.microsoft.com/office/drawing/2014/main" id="{54289DB4-0941-42DE-8CB5-65BA89FDF3BC}"/>
                </a:ext>
              </a:extLst>
            </p:cNvPr>
            <p:cNvCxnSpPr/>
            <p:nvPr/>
          </p:nvCxnSpPr>
          <p:spPr bwMode="auto">
            <a:xfrm flipV="1">
              <a:off x="2655267" y="4156640"/>
              <a:ext cx="825386" cy="543536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8AF81F66-72E5-45EF-9155-22ECD6CDEDA8}"/>
              </a:ext>
            </a:extLst>
          </p:cNvPr>
          <p:cNvSpPr txBox="1"/>
          <p:nvPr/>
        </p:nvSpPr>
        <p:spPr>
          <a:xfrm>
            <a:off x="663090" y="1283366"/>
            <a:ext cx="22284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ULDM waves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B544684-646A-481E-8F77-03BF56D3660F}"/>
              </a:ext>
            </a:extLst>
          </p:cNvPr>
          <p:cNvSpPr txBox="1"/>
          <p:nvPr/>
        </p:nvSpPr>
        <p:spPr>
          <a:xfrm>
            <a:off x="5123683" y="5386685"/>
            <a:ext cx="22252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C000"/>
                </a:solidFill>
              </a:rPr>
              <a:t>magnetic q. number</a:t>
            </a:r>
          </a:p>
        </p:txBody>
      </p:sp>
      <p:cxnSp>
        <p:nvCxnSpPr>
          <p:cNvPr id="30" name="직선 화살표 연결선 29">
            <a:extLst>
              <a:ext uri="{FF2B5EF4-FFF2-40B4-BE49-F238E27FC236}">
                <a16:creationId xmlns:a16="http://schemas.microsoft.com/office/drawing/2014/main" id="{BB2E5DB5-4EBE-4B20-A2EF-0E1C14A01387}"/>
              </a:ext>
            </a:extLst>
          </p:cNvPr>
          <p:cNvCxnSpPr/>
          <p:nvPr/>
        </p:nvCxnSpPr>
        <p:spPr bwMode="auto">
          <a:xfrm flipH="1" flipV="1">
            <a:off x="5424494" y="5386685"/>
            <a:ext cx="72010" cy="20005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ECB841C6-4CC8-46F5-A55C-770C54E27996}"/>
                  </a:ext>
                </a:extLst>
              </p:cNvPr>
              <p:cNvSpPr txBox="1"/>
              <p:nvPr/>
            </p:nvSpPr>
            <p:spPr>
              <a:xfrm>
                <a:off x="133680" y="4231403"/>
                <a:ext cx="5452583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potential confinement  when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~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𝑟𝑔</m:t>
                    </m:r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ECB841C6-4CC8-46F5-A55C-770C54E279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680" y="4231403"/>
                <a:ext cx="5452583" cy="523220"/>
              </a:xfrm>
              <a:prstGeom prst="rect">
                <a:avLst/>
              </a:prstGeom>
              <a:blipFill>
                <a:blip r:embed="rId4"/>
                <a:stretch>
                  <a:fillRect l="-2349" t="-11628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TextBox 32">
            <a:extLst>
              <a:ext uri="{FF2B5EF4-FFF2-40B4-BE49-F238E27FC236}">
                <a16:creationId xmlns:a16="http://schemas.microsoft.com/office/drawing/2014/main" id="{A174518B-3E12-4AAC-B2BA-9BC5FE7AE4A1}"/>
              </a:ext>
            </a:extLst>
          </p:cNvPr>
          <p:cNvSpPr txBox="1"/>
          <p:nvPr/>
        </p:nvSpPr>
        <p:spPr>
          <a:xfrm>
            <a:off x="1771952" y="6448493"/>
            <a:ext cx="53929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See Zhang &amp; Yang 2018, 1908.10370, 2208.06408</a:t>
            </a:r>
          </a:p>
        </p:txBody>
      </p:sp>
    </p:spTree>
    <p:extLst>
      <p:ext uri="{BB962C8B-B14F-4D97-AF65-F5344CB8AC3E}">
        <p14:creationId xmlns:p14="http://schemas.microsoft.com/office/powerpoint/2010/main" val="338704829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4B41ACF8-005E-4465-A18E-06E9FC8C2C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862" y="1371600"/>
            <a:ext cx="7534275" cy="4114800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181008D2-6203-452E-9BBB-9C4C09C177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7160" y="5489540"/>
            <a:ext cx="6572250" cy="120967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0AC3CB0-8DB5-4B5D-84CE-4C8A1276B1CC}"/>
              </a:ext>
            </a:extLst>
          </p:cNvPr>
          <p:cNvSpPr txBox="1"/>
          <p:nvPr/>
        </p:nvSpPr>
        <p:spPr>
          <a:xfrm>
            <a:off x="964584" y="404580"/>
            <a:ext cx="78374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Bounds from BH-spin measurements  (</a:t>
            </a:r>
            <a:r>
              <a:rPr lang="en-US" dirty="0" err="1"/>
              <a:t>Regge</a:t>
            </a:r>
            <a:r>
              <a:rPr lang="en-US" dirty="0"/>
              <a:t> plane)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5418207-83EA-4D7A-9E12-E73AA49F43DA}"/>
              </a:ext>
            </a:extLst>
          </p:cNvPr>
          <p:cNvSpPr txBox="1"/>
          <p:nvPr/>
        </p:nvSpPr>
        <p:spPr>
          <a:xfrm>
            <a:off x="6279149" y="6051794"/>
            <a:ext cx="19431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chemeClr val="bg2"/>
                </a:solidFill>
              </a:rPr>
              <a:t>Brito+ 1501.06570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E25DAFB-996A-4B3E-A326-921CA02EB0D1}"/>
              </a:ext>
            </a:extLst>
          </p:cNvPr>
          <p:cNvSpPr txBox="1"/>
          <p:nvPr/>
        </p:nvSpPr>
        <p:spPr>
          <a:xfrm>
            <a:off x="1259540" y="3167390"/>
            <a:ext cx="14830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</a:rPr>
              <a:t>=</a:t>
            </a:r>
            <a:r>
              <a:rPr lang="en-US" dirty="0" err="1">
                <a:solidFill>
                  <a:schemeClr val="bg2"/>
                </a:solidFill>
              </a:rPr>
              <a:t>cJ</a:t>
            </a:r>
            <a:r>
              <a:rPr lang="en-US" dirty="0">
                <a:solidFill>
                  <a:schemeClr val="bg2"/>
                </a:solidFill>
              </a:rPr>
              <a:t>/M</a:t>
            </a:r>
            <a:r>
              <a:rPr lang="en-US" baseline="30000" dirty="0">
                <a:solidFill>
                  <a:schemeClr val="bg2"/>
                </a:solidFill>
              </a:rPr>
              <a:t>2</a:t>
            </a:r>
            <a:r>
              <a:rPr lang="en-US" dirty="0">
                <a:solidFill>
                  <a:schemeClr val="bg2"/>
                </a:solidFill>
              </a:rPr>
              <a:t>G</a:t>
            </a:r>
          </a:p>
        </p:txBody>
      </p:sp>
    </p:spTree>
    <p:extLst>
      <p:ext uri="{BB962C8B-B14F-4D97-AF65-F5344CB8AC3E}">
        <p14:creationId xmlns:p14="http://schemas.microsoft.com/office/powerpoint/2010/main" val="359797741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F54CC3F-E620-41CB-9667-8F10B423DD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nano-Hertz stochastic GW background</a:t>
            </a: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7D32E73F-A36A-4388-A371-D41A7FE2AC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400" y="1418615"/>
            <a:ext cx="5091302" cy="2917330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CFF63CB2-268D-4D91-B51D-D879BDE9BC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2310" y="2877401"/>
            <a:ext cx="6588280" cy="3980599"/>
          </a:xfrm>
          <a:prstGeom prst="rect">
            <a:avLst/>
          </a:prstGeom>
        </p:spPr>
      </p:pic>
      <p:sp>
        <p:nvSpPr>
          <p:cNvPr id="5" name="직사각형 4">
            <a:extLst>
              <a:ext uri="{FF2B5EF4-FFF2-40B4-BE49-F238E27FC236}">
                <a16:creationId xmlns:a16="http://schemas.microsoft.com/office/drawing/2014/main" id="{B342B93C-E90A-4B13-B47E-29E29B0D0E4C}"/>
              </a:ext>
            </a:extLst>
          </p:cNvPr>
          <p:cNvSpPr/>
          <p:nvPr/>
        </p:nvSpPr>
        <p:spPr>
          <a:xfrm>
            <a:off x="6076289" y="1988800"/>
            <a:ext cx="291015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Yang+ 2306.17113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2044551-49B1-4882-A7BF-AEC2AD9EB208}"/>
              </a:ext>
            </a:extLst>
          </p:cNvPr>
          <p:cNvSpPr txBox="1"/>
          <p:nvPr/>
        </p:nvSpPr>
        <p:spPr>
          <a:xfrm>
            <a:off x="323410" y="3717040"/>
            <a:ext cx="16065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solidFill>
                  <a:schemeClr val="bg2"/>
                </a:solidFill>
              </a:rPr>
              <a:t>superradiance</a:t>
            </a:r>
            <a:endParaRPr lang="en-US" sz="2000" dirty="0">
              <a:solidFill>
                <a:schemeClr val="bg2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CF6B942-C4AD-4540-9E8C-AC1060FAD09A}"/>
              </a:ext>
            </a:extLst>
          </p:cNvPr>
          <p:cNvSpPr txBox="1"/>
          <p:nvPr/>
        </p:nvSpPr>
        <p:spPr>
          <a:xfrm>
            <a:off x="7386169" y="2876424"/>
            <a:ext cx="17347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2"/>
                </a:solidFill>
              </a:rPr>
              <a:t>Gravitational atom</a:t>
            </a:r>
          </a:p>
        </p:txBody>
      </p:sp>
    </p:spTree>
    <p:extLst>
      <p:ext uri="{BB962C8B-B14F-4D97-AF65-F5344CB8AC3E}">
        <p14:creationId xmlns:p14="http://schemas.microsoft.com/office/powerpoint/2010/main" val="19199732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71E835C-277C-48E4-A0A6-938912776A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Self-interacting scalar dark matter around binary black holes">
            <a:hlinkClick r:id="" action="ppaction://media"/>
            <a:extLst>
              <a:ext uri="{FF2B5EF4-FFF2-40B4-BE49-F238E27FC236}">
                <a16:creationId xmlns:a16="http://schemas.microsoft.com/office/drawing/2014/main" id="{4E6D99A4-E1A5-4008-AC4C-DA848790E70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548600"/>
            <a:ext cx="9162118" cy="5311165"/>
          </a:xfrm>
          <a:prstGeom prst="rect">
            <a:avLst/>
          </a:prstGeom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id="{3F45684A-EF58-434F-89CB-E287F5479816}"/>
              </a:ext>
            </a:extLst>
          </p:cNvPr>
          <p:cNvSpPr/>
          <p:nvPr/>
        </p:nvSpPr>
        <p:spPr>
          <a:xfrm>
            <a:off x="5208307" y="6346395"/>
            <a:ext cx="393569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Aurrekoetxea</a:t>
            </a:r>
            <a:r>
              <a:rPr lang="en-US" dirty="0"/>
              <a:t>+ PRD 2024</a:t>
            </a:r>
          </a:p>
        </p:txBody>
      </p:sp>
    </p:spTree>
    <p:extLst>
      <p:ext uri="{BB962C8B-B14F-4D97-AF65-F5344CB8AC3E}">
        <p14:creationId xmlns:p14="http://schemas.microsoft.com/office/powerpoint/2010/main" val="2773230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301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7389" cy="436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319643" y="2259609"/>
            <a:ext cx="1895368" cy="7174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굴림" pitchFamily="50" charset="-127"/>
                <a:cs typeface="+mn-cs"/>
              </a:rPr>
              <a:t>|</a:t>
            </a:r>
            <a:r>
              <a:rPr kumimoji="1" lang="en-US" altLang="ko-KR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굴림" pitchFamily="50" charset="-127"/>
                <a:cs typeface="+mn-cs"/>
                <a:sym typeface="Wingdings" pitchFamily="2" charset="2"/>
              </a:rPr>
              <a:t> CDM</a:t>
            </a:r>
            <a:endParaRPr kumimoji="1" lang="ko-KR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굴림" pitchFamily="50" charset="-127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347902" y="2310057"/>
            <a:ext cx="9717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24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itchFamily="18" charset="0"/>
                <a:ea typeface="굴림" pitchFamily="50" charset="-127"/>
                <a:cs typeface="+mn-cs"/>
                <a:sym typeface="Wingdings" pitchFamily="2" charset="2"/>
              </a:rPr>
              <a:t>WDM</a:t>
            </a:r>
            <a:endParaRPr kumimoji="1" lang="ko-KR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Times New Roman" pitchFamily="18" charset="0"/>
              <a:ea typeface="굴림" pitchFamily="50" charset="-127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138282" y="2295542"/>
            <a:ext cx="9685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굴림" pitchFamily="50" charset="-127"/>
                <a:cs typeface="+mn-cs"/>
                <a:sym typeface="Wingdings" pitchFamily="2" charset="2"/>
              </a:rPr>
              <a:t>HDM</a:t>
            </a:r>
            <a:r>
              <a:rPr kumimoji="1" lang="en-US" altLang="ko-KR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굴림" pitchFamily="50" charset="-127"/>
                <a:cs typeface="+mn-cs"/>
                <a:sym typeface="Wingdings" pitchFamily="2" charset="2"/>
              </a:rPr>
              <a:t> </a:t>
            </a:r>
          </a:p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굴림" pitchFamily="50" charset="-127"/>
                <a:cs typeface="+mn-cs"/>
                <a:sym typeface="Wingdings" pitchFamily="2" charset="2"/>
              </a:rPr>
              <a:t>      </a:t>
            </a:r>
            <a:endParaRPr kumimoji="1" lang="ko-KR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굴림" pitchFamily="50" charset="-127"/>
              <a:cs typeface="+mn-cs"/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5878410" y="750357"/>
            <a:ext cx="264258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200" b="0" i="0" u="none" strike="noStrike" kern="1200" cap="none" spc="0" normalizeH="0" baseline="0" noProof="0" dirty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Times New Roman" pitchFamily="18" charset="0"/>
                <a:ea typeface="굴림" pitchFamily="50" charset="-127"/>
                <a:cs typeface="+mn-cs"/>
              </a:rPr>
              <a:t>TASI lectures by Lin</a:t>
            </a:r>
            <a:r>
              <a:rPr kumimoji="1" lang="ko-KR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Times New Roman" pitchFamily="18" charset="0"/>
                <a:ea typeface="굴림" pitchFamily="50" charset="-127"/>
                <a:cs typeface="+mn-cs"/>
              </a:rPr>
              <a:t> </a:t>
            </a:r>
            <a:r>
              <a:rPr kumimoji="1" lang="en-US" altLang="ko-KR" sz="1200" b="0" i="0" u="none" strike="noStrike" kern="1200" cap="none" spc="0" normalizeH="0" baseline="0" noProof="0" dirty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Times New Roman" pitchFamily="18" charset="0"/>
                <a:ea typeface="굴림" pitchFamily="50" charset="-127"/>
                <a:cs typeface="+mn-cs"/>
              </a:rPr>
              <a:t>arXiv:1904.07915</a:t>
            </a:r>
            <a:endParaRPr kumimoji="1" lang="ko-KR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514"/>
              </a:solidFill>
              <a:effectLst/>
              <a:uLnTx/>
              <a:uFillTx/>
              <a:latin typeface="Times New Roman" pitchFamily="18" charset="0"/>
              <a:ea typeface="굴림" pitchFamily="50" charset="-127"/>
              <a:cs typeface="+mn-cs"/>
            </a:endParaRPr>
          </a:p>
        </p:txBody>
      </p:sp>
      <p:sp>
        <p:nvSpPr>
          <p:cNvPr id="8" name="슬라이드 번호 개체 틀 7">
            <a:extLst>
              <a:ext uri="{FF2B5EF4-FFF2-40B4-BE49-F238E27FC236}">
                <a16:creationId xmlns:a16="http://schemas.microsoft.com/office/drawing/2014/main" id="{7B5364CA-2A8E-4C29-80DE-FB132EBC7B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843AE4B-3FDE-44DA-8AA1-2B60E96AB9B8}" type="slidenum">
              <a:rPr kumimoji="0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9" name="Rectangle 26">
            <a:extLst>
              <a:ext uri="{FF2B5EF4-FFF2-40B4-BE49-F238E27FC236}">
                <a16:creationId xmlns:a16="http://schemas.microsoft.com/office/drawing/2014/main" id="{0DD437AB-BE2B-4909-8A23-BAFDCD8C30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415498"/>
            <a:ext cx="65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굴림" pitchFamily="50" charset="-127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Lucida Grande"/>
                <a:cs typeface="+mn-cs"/>
              </a:rPr>
            </a:b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굴림" pitchFamily="50" charset="-127"/>
              <a:cs typeface="+mn-cs"/>
            </a:endParaRPr>
          </a:p>
        </p:txBody>
      </p:sp>
      <p:sp>
        <p:nvSpPr>
          <p:cNvPr id="10" name="Rectangle 27">
            <a:extLst>
              <a:ext uri="{FF2B5EF4-FFF2-40B4-BE49-F238E27FC236}">
                <a16:creationId xmlns:a16="http://schemas.microsoft.com/office/drawing/2014/main" id="{089162F2-DF99-4655-9635-A01F53F0E4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-124599"/>
            <a:ext cx="65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Lucida Grande"/>
                <a:cs typeface="+mn-cs"/>
              </a:rPr>
            </a:b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굴림" pitchFamily="50" charset="-127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FEF64D9-8E87-4532-BC39-56F0C24BD277}"/>
              </a:ext>
            </a:extLst>
          </p:cNvPr>
          <p:cNvSpPr txBox="1"/>
          <p:nvPr/>
        </p:nvSpPr>
        <p:spPr>
          <a:xfrm>
            <a:off x="457200" y="4398993"/>
            <a:ext cx="8867460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굴림" pitchFamily="50" charset="-127"/>
                <a:cs typeface="+mn-cs"/>
              </a:rPr>
              <a:t>   ULDM =</a:t>
            </a:r>
            <a:r>
              <a:rPr kumimoji="1" lang="en-US" altLang="ko-KR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굴림" pitchFamily="50" charset="-127"/>
                <a:cs typeface="+mn-cs"/>
                <a:sym typeface="Wingdings" pitchFamily="2" charset="2"/>
              </a:rPr>
              <a:t> </a:t>
            </a:r>
            <a:r>
              <a:rPr kumimoji="1" lang="en-US" altLang="ko-KR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굴림" pitchFamily="50" charset="-127"/>
                <a:cs typeface="+mn-cs"/>
                <a:sym typeface="Wingdings" pitchFamily="2" charset="2"/>
              </a:rPr>
              <a:t>Fuzzy</a:t>
            </a:r>
            <a:r>
              <a:rPr kumimoji="1" lang="en-US" altLang="ko-KR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굴림" pitchFamily="50" charset="-127"/>
                <a:cs typeface="+mn-cs"/>
                <a:sym typeface="Wingdings" pitchFamily="2" charset="2"/>
              </a:rPr>
              <a:t>, ULA, BEC, Wave, Scalar Field,  </a:t>
            </a:r>
            <a:r>
              <a:rPr kumimoji="1" lang="en-US" altLang="ko-KR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ymbol" pitchFamily="18" charset="2"/>
                <a:ea typeface="굴림" pitchFamily="50" charset="-127"/>
                <a:cs typeface="+mn-cs"/>
              </a:rPr>
              <a:t>y</a:t>
            </a:r>
            <a:r>
              <a:rPr kumimoji="1" lang="en-US" altLang="ko-KR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굴림" pitchFamily="50" charset="-127"/>
                <a:cs typeface="+mn-cs"/>
                <a:sym typeface="Wingdings" pitchFamily="2" charset="2"/>
              </a:rPr>
              <a:t>,  Superfluid, quantum …  PNGB, moduli, </a:t>
            </a:r>
            <a:r>
              <a:rPr kumimoji="1" lang="en-US" altLang="ko-K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굴림" pitchFamily="50" charset="-127"/>
                <a:cs typeface="+mn-cs"/>
                <a:sym typeface="Wingdings" pitchFamily="2" charset="2"/>
              </a:rPr>
              <a:t>dilaton</a:t>
            </a:r>
            <a:r>
              <a:rPr kumimoji="1" lang="en-US" altLang="ko-KR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굴림" pitchFamily="50" charset="-127"/>
                <a:cs typeface="+mn-cs"/>
                <a:sym typeface="Wingdings" pitchFamily="2" charset="2"/>
              </a:rPr>
              <a:t>, ALP…</a:t>
            </a:r>
            <a:endParaRPr kumimoji="1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굴림" pitchFamily="50" charset="-127"/>
              <a:cs typeface="+mn-cs"/>
            </a:endParaRPr>
          </a:p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굴림" pitchFamily="50" charset="-127"/>
              <a:cs typeface="+mn-cs"/>
            </a:endParaRPr>
          </a:p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굴림" pitchFamily="50" charset="-127"/>
              <a:cs typeface="+mn-cs"/>
            </a:endParaRPr>
          </a:p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굴림" pitchFamily="50" charset="-127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558A869-056F-4813-8A8D-DA81F63E4FE5}"/>
              </a:ext>
            </a:extLst>
          </p:cNvPr>
          <p:cNvSpPr txBox="1"/>
          <p:nvPr/>
        </p:nvSpPr>
        <p:spPr>
          <a:xfrm>
            <a:off x="1385620" y="1195471"/>
            <a:ext cx="12025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굴림" pitchFamily="50" charset="-127"/>
                <a:cs typeface="+mn-cs"/>
              </a:rPr>
              <a:t>J. KIM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016B60E-4B1E-4CB3-A4D5-9DE5F92BB605}"/>
              </a:ext>
            </a:extLst>
          </p:cNvPr>
          <p:cNvSpPr txBox="1"/>
          <p:nvPr/>
        </p:nvSpPr>
        <p:spPr>
          <a:xfrm>
            <a:off x="143837" y="3167390"/>
            <a:ext cx="10438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굴림" pitchFamily="50" charset="-127"/>
                <a:cs typeface="+mn-cs"/>
              </a:rPr>
              <a:t>S. Sin</a:t>
            </a:r>
          </a:p>
        </p:txBody>
      </p:sp>
      <p:cxnSp>
        <p:nvCxnSpPr>
          <p:cNvPr id="7" name="직선 연결선 6">
            <a:extLst>
              <a:ext uri="{FF2B5EF4-FFF2-40B4-BE49-F238E27FC236}">
                <a16:creationId xmlns:a16="http://schemas.microsoft.com/office/drawing/2014/main" id="{EC80C7B7-0B5C-423F-B4BD-D0A3D9748E75}"/>
              </a:ext>
            </a:extLst>
          </p:cNvPr>
          <p:cNvCxnSpPr/>
          <p:nvPr/>
        </p:nvCxnSpPr>
        <p:spPr bwMode="auto">
          <a:xfrm flipH="1">
            <a:off x="7812450" y="2771722"/>
            <a:ext cx="874350" cy="123335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EC32E0C4-357A-41A8-9D0F-84C6F7064ECA}"/>
              </a:ext>
            </a:extLst>
          </p:cNvPr>
          <p:cNvSpPr txBox="1"/>
          <p:nvPr/>
        </p:nvSpPr>
        <p:spPr>
          <a:xfrm>
            <a:off x="4572000" y="3314360"/>
            <a:ext cx="14782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굴림" pitchFamily="50" charset="-127"/>
                <a:cs typeface="+mn-cs"/>
              </a:rPr>
              <a:t>Ben. Lee</a:t>
            </a:r>
          </a:p>
        </p:txBody>
      </p:sp>
      <p:cxnSp>
        <p:nvCxnSpPr>
          <p:cNvPr id="20" name="직선 연결선 19">
            <a:extLst>
              <a:ext uri="{FF2B5EF4-FFF2-40B4-BE49-F238E27FC236}">
                <a16:creationId xmlns:a16="http://schemas.microsoft.com/office/drawing/2014/main" id="{971E09E7-E734-4ECD-B12D-87CAD76342EE}"/>
              </a:ext>
            </a:extLst>
          </p:cNvPr>
          <p:cNvCxnSpPr>
            <a:cxnSpLocks/>
          </p:cNvCxnSpPr>
          <p:nvPr/>
        </p:nvCxnSpPr>
        <p:spPr bwMode="auto">
          <a:xfrm>
            <a:off x="7812450" y="2921306"/>
            <a:ext cx="874350" cy="108377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2">
                <a:alpha val="98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0514DBC3-CD01-40B5-AC28-90FEE5197992}"/>
              </a:ext>
            </a:extLst>
          </p:cNvPr>
          <p:cNvSpPr txBox="1"/>
          <p:nvPr/>
        </p:nvSpPr>
        <p:spPr>
          <a:xfrm>
            <a:off x="7641277" y="3573070"/>
            <a:ext cx="11416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Times New Roman" pitchFamily="18" charset="0"/>
                <a:ea typeface="굴림" pitchFamily="50" charset="-127"/>
                <a:cs typeface="+mn-cs"/>
              </a:rPr>
              <a:t>MACHO</a:t>
            </a:r>
          </a:p>
        </p:txBody>
      </p:sp>
      <p:cxnSp>
        <p:nvCxnSpPr>
          <p:cNvPr id="3" name="직선 화살표 연결선 2">
            <a:extLst>
              <a:ext uri="{FF2B5EF4-FFF2-40B4-BE49-F238E27FC236}">
                <a16:creationId xmlns:a16="http://schemas.microsoft.com/office/drawing/2014/main" id="{33727B80-CA42-467A-9570-DC850C3A0F23}"/>
              </a:ext>
            </a:extLst>
          </p:cNvPr>
          <p:cNvCxnSpPr>
            <a:cxnSpLocks/>
          </p:cNvCxnSpPr>
          <p:nvPr/>
        </p:nvCxnSpPr>
        <p:spPr bwMode="auto">
          <a:xfrm>
            <a:off x="3106817" y="1556740"/>
            <a:ext cx="2257293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C000"/>
            </a:solidFill>
            <a:prstDash val="solid"/>
            <a:round/>
            <a:headEnd type="triangle" w="med" len="med"/>
            <a:tailEnd type="triangle"/>
          </a:ln>
          <a:effectLst/>
        </p:spPr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0035AEB7-E79B-45DE-B96C-AF91F499149D}"/>
              </a:ext>
            </a:extLst>
          </p:cNvPr>
          <p:cNvSpPr txBox="1"/>
          <p:nvPr/>
        </p:nvSpPr>
        <p:spPr>
          <a:xfrm>
            <a:off x="4115492" y="1057158"/>
            <a:ext cx="10839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itchFamily="18" charset="0"/>
                <a:ea typeface="굴림" pitchFamily="50" charset="-127"/>
                <a:cs typeface="+mn-cs"/>
              </a:rPr>
              <a:t>SIDM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직사각형 1">
                <a:extLst>
                  <a:ext uri="{FF2B5EF4-FFF2-40B4-BE49-F238E27FC236}">
                    <a16:creationId xmlns:a16="http://schemas.microsoft.com/office/drawing/2014/main" id="{2FDD5C77-71C6-4762-B98F-BE467C113E86}"/>
                  </a:ext>
                </a:extLst>
              </p:cNvPr>
              <p:cNvSpPr/>
              <p:nvPr/>
            </p:nvSpPr>
            <p:spPr>
              <a:xfrm>
                <a:off x="719663" y="5428876"/>
                <a:ext cx="8316953" cy="1039644"/>
              </a:xfrm>
              <a:prstGeom prst="rect">
                <a:avLst/>
              </a:prstGeom>
              <a:solidFill>
                <a:schemeClr val="accent1"/>
              </a:solidFill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itchFamily="18" charset="0"/>
                    <a:ea typeface="굴림" pitchFamily="50" charset="-127"/>
                    <a:cs typeface="+mn-cs"/>
                  </a:rPr>
                  <a:t>C</a:t>
                </a:r>
                <a14:m>
                  <m:oMath xmlns:m="http://schemas.openxmlformats.org/officeDocument/2006/math">
                    <m:r>
                      <a:rPr kumimoji="1" lang="en-US" sz="2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𝑜𝑚𝑝𝑎𝑐𝑡</m:t>
                    </m:r>
                    <m:r>
                      <a:rPr kumimoji="1" lang="en-US" sz="2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 </m:t>
                    </m:r>
                    <m:r>
                      <a:rPr kumimoji="1" lang="en-US" sz="2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𝑜𝑏𝑗𝑒𝑐𝑡𝑠</m:t>
                    </m:r>
                    <m:r>
                      <a:rPr kumimoji="1" lang="en-US" sz="2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 </m:t>
                    </m:r>
                    <m:r>
                      <a:rPr kumimoji="1" lang="en-US" sz="2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𝑖𝑛</m:t>
                    </m:r>
                    <m:r>
                      <a:rPr kumimoji="1" lang="en-US" sz="2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 </m:t>
                    </m:r>
                    <m:r>
                      <a:rPr kumimoji="1" lang="en-US" sz="2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𝑡h𝑒</m:t>
                    </m:r>
                    <m:r>
                      <a:rPr kumimoji="1" lang="en-US" sz="2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 </m:t>
                    </m:r>
                    <m:r>
                      <a:rPr kumimoji="1" lang="en-US" sz="2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𝑚𝑎𝑠𝑠</m:t>
                    </m:r>
                    <m:r>
                      <a:rPr kumimoji="1" lang="en-US" sz="2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 </m:t>
                    </m:r>
                    <m:r>
                      <a:rPr kumimoji="1" lang="en-US" sz="2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𝑟𝑎𝑛𝑔𝑒</m:t>
                    </m:r>
                    <m:r>
                      <a:rPr kumimoji="1" lang="en-US" sz="2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 </m:t>
                    </m:r>
                    <m:r>
                      <a:rPr kumimoji="1" lang="en-US" sz="2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𝑓𝑟𝑜𝑚</m:t>
                    </m:r>
                    <m:r>
                      <a:rPr kumimoji="1" lang="en-US" sz="2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 1.3×</m:t>
                    </m:r>
                    <m:sSup>
                      <m:sSupPr>
                        <m:ctrlPr>
                          <a:rPr kumimoji="1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kumimoji="1" lang="en-US" sz="2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10</m:t>
                        </m:r>
                      </m:e>
                      <m:sup>
                        <m:r>
                          <a:rPr kumimoji="1" lang="en-US" sz="2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−5</m:t>
                        </m:r>
                      </m:sup>
                    </m:sSup>
                    <m:sSub>
                      <m:sSubPr>
                        <m:ctrlPr>
                          <a:rPr kumimoji="1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sSubPr>
                      <m:e>
                        <m:r>
                          <a:rPr kumimoji="1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𝑀</m:t>
                        </m:r>
                      </m:e>
                      <m:sub>
                        <m:r>
                          <a:rPr kumimoji="1" lang="en-US" sz="2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⊙</m:t>
                        </m:r>
                      </m:sub>
                    </m:sSub>
                    <m:r>
                      <a:rPr kumimoji="1" lang="en-US" sz="2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 </m:t>
                    </m:r>
                    <m:r>
                      <a:rPr kumimoji="1" lang="en-US" sz="2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𝑡𝑜</m:t>
                    </m:r>
                    <m:r>
                      <a:rPr kumimoji="1" lang="en-US" sz="2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 860</m:t>
                    </m:r>
                    <m:r>
                      <a:rPr kumimoji="1" lang="en-US" sz="20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 </m:t>
                    </m:r>
                    <m:sSub>
                      <m:sSubPr>
                        <m:ctrlPr>
                          <a:rPr kumimoji="1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sSubPr>
                      <m:e>
                        <m:r>
                          <a:rPr kumimoji="1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𝑀</m:t>
                        </m:r>
                      </m:e>
                      <m:sub>
                        <m:r>
                          <a:rPr kumimoji="1" lang="en-US" sz="2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⊙</m:t>
                        </m:r>
                      </m:sub>
                    </m:sSub>
                    <m:r>
                      <a:rPr kumimoji="1" lang="en-US" sz="2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 </m:t>
                    </m:r>
                    <m:r>
                      <a:rPr kumimoji="1" lang="en-US" sz="2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𝑐𝑎𝑛𝑛𝑜𝑡</m:t>
                    </m:r>
                    <m:r>
                      <a:rPr kumimoji="1" lang="en-US" sz="2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  </m:t>
                    </m:r>
                    <m:r>
                      <a:rPr kumimoji="1" lang="en-US" sz="2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𝑚𝑎𝑘𝑒</m:t>
                    </m:r>
                    <m:r>
                      <a:rPr kumimoji="1" lang="en-US" sz="2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 </m:t>
                    </m:r>
                    <m:r>
                      <a:rPr kumimoji="1" lang="en-US" sz="2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𝑢𝑝</m:t>
                    </m:r>
                    <m:r>
                      <a:rPr kumimoji="1" lang="en-US" sz="2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 </m:t>
                    </m:r>
                    <m:r>
                      <a:rPr kumimoji="1" lang="en-US" sz="2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𝑚𝑜𝑟𝑒</m:t>
                    </m:r>
                    <m:r>
                      <a:rPr kumimoji="1" lang="en-US" sz="2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 </m:t>
                    </m:r>
                    <m:r>
                      <a:rPr kumimoji="1" lang="en-US" sz="2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𝑡h𝑎𝑛</m:t>
                    </m:r>
                    <m:r>
                      <a:rPr kumimoji="1" lang="en-US" sz="2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 10% </m:t>
                    </m:r>
                    <m:r>
                      <a:rPr kumimoji="1" lang="en-US" sz="2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𝑜𝑓</m:t>
                    </m:r>
                    <m:r>
                      <a:rPr kumimoji="1" lang="en-US" sz="2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 </m:t>
                    </m:r>
                    <m:r>
                      <a:rPr kumimoji="1" lang="en-US" sz="2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𝑑𝑎𝑟𝑘</m:t>
                    </m:r>
                    <m:r>
                      <a:rPr kumimoji="1" lang="en-US" sz="2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 </m:t>
                    </m:r>
                    <m:r>
                      <a:rPr kumimoji="1" lang="en-US" sz="2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𝑚𝑎𝑡𝑡𝑒𝑟</m:t>
                    </m:r>
                    <m:r>
                      <a:rPr kumimoji="1" lang="en-US" sz="2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.</m:t>
                    </m:r>
                  </m:oMath>
                </a14:m>
                <a:r>
                  <a:rPr kumimoji="1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itchFamily="18" charset="0"/>
                    <a:ea typeface="굴림" pitchFamily="50" charset="-127"/>
                    <a:cs typeface="+mn-cs"/>
                  </a:rPr>
                  <a:t>   (</a:t>
                </a:r>
                <a:r>
                  <a:rPr kumimoji="1" lang="en-US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itchFamily="18" charset="0"/>
                    <a:ea typeface="굴림" pitchFamily="50" charset="-127"/>
                    <a:cs typeface="+mn-cs"/>
                  </a:rPr>
                  <a:t>Mroz</a:t>
                </a:r>
                <a:r>
                  <a:rPr kumimoji="1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itchFamily="18" charset="0"/>
                    <a:ea typeface="굴림" pitchFamily="50" charset="-127"/>
                    <a:cs typeface="+mn-cs"/>
                  </a:rPr>
                  <a:t>+ </a:t>
                </a:r>
                <a:r>
                  <a:rPr kumimoji="1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굴림"/>
                    <a:ea typeface="굴림" pitchFamily="50" charset="-127"/>
                    <a:cs typeface="+mn-cs"/>
                  </a:rPr>
                  <a:t>2403.02386)</a:t>
                </a:r>
              </a:p>
              <a:p>
                <a:pPr marL="0" marR="0" lvl="0" indent="0" algn="l" defTabSz="914400" rtl="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itchFamily="18" charset="0"/>
                    <a:ea typeface="굴림" pitchFamily="50" charset="-127"/>
                    <a:cs typeface="Times New Roman" panose="02020603050405020304" pitchFamily="18" charset="0"/>
                  </a:rPr>
                  <a:t> </a:t>
                </a:r>
                <a:r>
                  <a:rPr kumimoji="1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itchFamily="18" charset="0"/>
                    <a:ea typeface="굴림" pitchFamily="50" charset="-127"/>
                    <a:cs typeface="Times New Roman" panose="02020603050405020304" pitchFamily="18" charset="0"/>
                    <a:sym typeface="Wingdings" panose="05000000000000000000" pitchFamily="2" charset="2"/>
                  </a:rPr>
                  <a:t> No DM star or planet observed so far in galactic halos    </a:t>
                </a:r>
              </a:p>
            </p:txBody>
          </p:sp>
        </mc:Choice>
        <mc:Fallback xmlns="">
          <p:sp>
            <p:nvSpPr>
              <p:cNvPr id="2" name="직사각형 1">
                <a:extLst>
                  <a:ext uri="{FF2B5EF4-FFF2-40B4-BE49-F238E27FC236}">
                    <a16:creationId xmlns:a16="http://schemas.microsoft.com/office/drawing/2014/main" id="{2FDD5C77-71C6-4762-B98F-BE467C113E8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9663" y="5428876"/>
                <a:ext cx="8316953" cy="1039644"/>
              </a:xfrm>
              <a:prstGeom prst="rect">
                <a:avLst/>
              </a:prstGeom>
              <a:blipFill>
                <a:blip r:embed="rId4"/>
                <a:stretch>
                  <a:fillRect l="-733" t="-2941" r="-147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" name="직선 화살표 연결선 15">
            <a:extLst>
              <a:ext uri="{FF2B5EF4-FFF2-40B4-BE49-F238E27FC236}">
                <a16:creationId xmlns:a16="http://schemas.microsoft.com/office/drawing/2014/main" id="{846AD823-23FA-4D2B-9DE5-9E87F020DD29}"/>
              </a:ext>
            </a:extLst>
          </p:cNvPr>
          <p:cNvCxnSpPr/>
          <p:nvPr/>
        </p:nvCxnSpPr>
        <p:spPr bwMode="auto">
          <a:xfrm flipV="1">
            <a:off x="1385620" y="4149100"/>
            <a:ext cx="0" cy="36005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92D05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D2DF288D-D1B2-4A2A-A03B-CD8D288A2B3B}"/>
              </a:ext>
            </a:extLst>
          </p:cNvPr>
          <p:cNvSpPr txBox="1"/>
          <p:nvPr/>
        </p:nvSpPr>
        <p:spPr>
          <a:xfrm>
            <a:off x="856166" y="2218289"/>
            <a:ext cx="111133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굴림" pitchFamily="50" charset="-127"/>
                <a:cs typeface="+mn-cs"/>
              </a:rPr>
              <a:t>Cold!</a:t>
            </a:r>
          </a:p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FF0000"/>
                </a:solidFill>
              </a:rPr>
              <a:t>Wave!</a:t>
            </a:r>
            <a:endParaRPr kumimoji="1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926476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9AA2FBA-D912-4E22-9A01-4DFED64A77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직사각형 2">
                <a:extLst>
                  <a:ext uri="{FF2B5EF4-FFF2-40B4-BE49-F238E27FC236}">
                    <a16:creationId xmlns:a16="http://schemas.microsoft.com/office/drawing/2014/main" id="{BADE9C4E-6122-4EA8-9000-713DB4CC519F}"/>
                  </a:ext>
                </a:extLst>
              </p:cNvPr>
              <p:cNvSpPr/>
              <p:nvPr/>
            </p:nvSpPr>
            <p:spPr>
              <a:xfrm>
                <a:off x="-1908900" y="4869200"/>
                <a:ext cx="8892600" cy="59862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i="1">
                          <a:latin typeface="Cambria Math" panose="02040503050406030204" pitchFamily="18" charset="0"/>
                        </a:rPr>
                        <m:t>𝑑</m:t>
                      </m:r>
                      <m:sSup>
                        <m:sSup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p>
                          <m:r>
                            <a:rPr lang="en-US" sz="160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1600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US" sz="1600" i="1">
                          <a:latin typeface="Cambria Math" panose="02040503050406030204" pitchFamily="18" charset="0"/>
                        </a:rPr>
                        <m:t>𝐹</m:t>
                      </m:r>
                      <m:r>
                        <a:rPr lang="en-US" sz="160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1600" i="1"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en-US" sz="1600"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en-US" sz="1600" i="1">
                          <a:latin typeface="Cambria Math" panose="02040503050406030204" pitchFamily="18" charset="0"/>
                        </a:rPr>
                        <m:t>𝑑</m:t>
                      </m:r>
                      <m:sSup>
                        <m:sSup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p>
                          <m:r>
                            <a:rPr lang="en-US" sz="160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160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d>
                            <m:dPr>
                              <m:begChr m:val=""/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  <m:r>
                                <a:rPr lang="en-US" sz="160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</m:d>
                        </m:den>
                      </m:f>
                      <m:r>
                        <a:rPr lang="en-US" sz="1600" i="1">
                          <a:latin typeface="Cambria Math" panose="02040503050406030204" pitchFamily="18" charset="0"/>
                        </a:rPr>
                        <m:t>𝑑</m:t>
                      </m:r>
                      <m:sSup>
                        <m:sSup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p>
                          <m:r>
                            <a:rPr lang="en-US" sz="160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160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p>
                          <m:r>
                            <a:rPr lang="en-US" sz="160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d>
                        <m:d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p>
                              <m:r>
                                <a:rPr lang="en-US" sz="160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1600">
                              <a:latin typeface="Cambria Math" panose="02040503050406030204" pitchFamily="18" charset="0"/>
                            </a:rPr>
                            <m:t>+</m:t>
                          </m:r>
                          <m:func>
                            <m:func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sSup>
                                <m:sSup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1600">
                                      <a:latin typeface="Cambria Math" panose="02040503050406030204" pitchFamily="18" charset="0"/>
                                    </a:rPr>
                                    <m:t>sin</m:t>
                                  </m:r>
                                </m:e>
                                <m:sup>
                                  <m:r>
                                    <a:rPr lang="en-US" sz="160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fName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</m:func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p>
                              <m:r>
                                <a:rPr lang="en-US" sz="160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3" name="직사각형 2">
                <a:extLst>
                  <a:ext uri="{FF2B5EF4-FFF2-40B4-BE49-F238E27FC236}">
                    <a16:creationId xmlns:a16="http://schemas.microsoft.com/office/drawing/2014/main" id="{BADE9C4E-6122-4EA8-9000-713DB4CC519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908900" y="4869200"/>
                <a:ext cx="8892600" cy="59862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직사각형 4">
                <a:extLst>
                  <a:ext uri="{FF2B5EF4-FFF2-40B4-BE49-F238E27FC236}">
                    <a16:creationId xmlns:a16="http://schemas.microsoft.com/office/drawing/2014/main" id="{9F909540-507B-4A65-9EEE-01054BDD30C3}"/>
                  </a:ext>
                </a:extLst>
              </p:cNvPr>
              <p:cNvSpPr/>
              <p:nvPr/>
            </p:nvSpPr>
            <p:spPr>
              <a:xfrm>
                <a:off x="-1423150" y="5617641"/>
                <a:ext cx="8550870" cy="11269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i="1">
                          <a:latin typeface="Cambria Math" panose="02040503050406030204" pitchFamily="18" charset="0"/>
                        </a:rPr>
                        <m:t>𝐹</m:t>
                      </m:r>
                      <m:r>
                        <a:rPr lang="en-US" sz="1800" i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1800" i="1"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en-US" sz="1800" i="0">
                          <a:latin typeface="Cambria Math" panose="02040503050406030204" pitchFamily="18" charset="0"/>
                        </a:rPr>
                        <m:t>)=</m:t>
                      </m:r>
                      <m:r>
                        <m:rPr>
                          <m:sty m:val="p"/>
                        </m:rPr>
                        <a:rPr lang="en-US" sz="1800" i="0">
                          <a:latin typeface="Cambria Math" panose="02040503050406030204" pitchFamily="18" charset="0"/>
                        </a:rPr>
                        <m:t>ex</m:t>
                      </m:r>
                      <m:func>
                        <m:funcPr>
                          <m:ctrlPr>
                            <a:rPr lang="en-US" sz="18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1800" i="0">
                              <a:latin typeface="Cambria Math" panose="02040503050406030204" pitchFamily="18" charset="0"/>
                            </a:rPr>
                            <m:t>p</m:t>
                          </m:r>
                        </m:fName>
                        <m:e>
                          <m:d>
                            <m:dPr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800" i="0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  <m:sSub>
                                    <m:sSubPr>
                                      <m:ctrlPr>
                                        <a:rPr lang="en-US" sz="1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800" i="1">
                                          <a:latin typeface="Cambria Math" panose="02040503050406030204" pitchFamily="18" charset="0"/>
                                        </a:rPr>
                                        <m:t>𝜌</m:t>
                                      </m:r>
                                    </m:e>
                                    <m:sub>
                                      <m:r>
                                        <a:rPr lang="en-US" sz="1800" i="1"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</m:sub>
                                  </m:sSub>
                                  <m:sSubSup>
                                    <m:sSubSupPr>
                                      <m:ctrlPr>
                                        <a:rPr lang="en-US" sz="1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1800" i="1"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  <m:sub>
                                      <m:r>
                                        <a:rPr lang="en-US" sz="1800" i="1"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</m:sub>
                                    <m:sup>
                                      <m:r>
                                        <a:rPr lang="en-US" sz="1800" i="0"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sup>
                                  </m:sSubSup>
                                </m:num>
                                <m:den>
                                  <m:r>
                                    <a:rPr lang="en-US" sz="1800" i="0">
                                      <a:latin typeface="Cambria Math" panose="02040503050406030204" pitchFamily="18" charset="0"/>
                                    </a:rPr>
                                    <m:t>91</m:t>
                                  </m:r>
                                  <m:sSup>
                                    <m:sSupPr>
                                      <m:ctrlPr>
                                        <a:rPr lang="en-US" sz="1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800" i="1">
                                          <a:latin typeface="Cambria Math" panose="02040503050406030204" pitchFamily="18" charset="0"/>
                                        </a:rPr>
                                        <m:t>𝛼</m:t>
                                      </m:r>
                                    </m:e>
                                    <m:sup>
                                      <m:r>
                                        <a:rPr lang="en-US" sz="1800" i="0">
                                          <a:latin typeface="Cambria Math" panose="02040503050406030204" pitchFamily="18" charset="0"/>
                                        </a:rPr>
                                        <m:t>8</m:t>
                                      </m:r>
                                    </m:sup>
                                  </m:sSup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den>
                              </m:f>
                              <m:d>
                                <m:dPr>
                                  <m:ctrlP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1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ctrlPr>
                                            <a:rPr lang="en-US" sz="18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f>
                                            <m:fPr>
                                              <m:ctrlPr>
                                                <a:rPr lang="en-US" sz="18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fPr>
                                            <m:num>
                                              <m:sSub>
                                                <m:sSubPr>
                                                  <m:ctrlPr>
                                                    <a:rPr lang="en-US" sz="1800" i="1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n-US" sz="1800" i="1">
                                                      <a:latin typeface="Cambria Math" panose="02040503050406030204" pitchFamily="18" charset="0"/>
                                                    </a:rPr>
                                                    <m:t>𝑟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sz="1800" i="1">
                                                      <a:latin typeface="Cambria Math" panose="02040503050406030204" pitchFamily="18" charset="0"/>
                                                    </a:rPr>
                                                    <m:t>𝑐</m:t>
                                                  </m:r>
                                                </m:sub>
                                              </m:sSub>
                                            </m:num>
                                            <m:den>
                                              <m:r>
                                                <a:rPr lang="en-US" sz="1800" i="1">
                                                  <a:latin typeface="Cambria Math" panose="02040503050406030204" pitchFamily="18" charset="0"/>
                                                </a:rPr>
                                                <m:t>𝑟</m:t>
                                              </m:r>
                                            </m:den>
                                          </m:f>
                                        </m:e>
                                      </m:d>
                                    </m:e>
                                    <m:sup>
                                      <m:r>
                                        <a:rPr lang="en-US" sz="1800" i="0">
                                          <a:latin typeface="Cambria Math" panose="02040503050406030204" pitchFamily="18" charset="0"/>
                                        </a:rPr>
                                        <m:t>13</m:t>
                                      </m:r>
                                    </m:sup>
                                  </m:sSup>
                                  <m:r>
                                    <a:rPr lang="en-US" sz="1800" i="0">
                                      <a:latin typeface="Cambria Math" panose="02040503050406030204" pitchFamily="18" charset="0"/>
                                    </a:rPr>
                                    <m:t>ℱ</m:t>
                                  </m:r>
                                  <m:r>
                                    <a:rPr lang="en-US" sz="1800" i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f>
                                    <m:fPr>
                                      <m:ctrlPr>
                                        <a:rPr lang="en-US" sz="1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1800" i="0">
                                          <a:latin typeface="Cambria Math" panose="02040503050406030204" pitchFamily="18" charset="0"/>
                                        </a:rPr>
                                        <m:t>3003</m:t>
                                      </m:r>
                                      <m:r>
                                        <a:rPr lang="en-US" sz="1800" i="1">
                                          <a:latin typeface="Cambria Math" panose="02040503050406030204" pitchFamily="18" charset="0"/>
                                        </a:rPr>
                                        <m:t>𝜋</m:t>
                                      </m:r>
                                      <m:sSup>
                                        <m:sSupPr>
                                          <m:ctrlPr>
                                            <a:rPr lang="en-US" sz="18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1800" i="1">
                                              <a:latin typeface="Cambria Math" panose="02040503050406030204" pitchFamily="18" charset="0"/>
                                            </a:rPr>
                                            <m:t>𝛼</m:t>
                                          </m:r>
                                        </m:e>
                                        <m:sup>
                                          <m:f>
                                            <m:fPr>
                                              <m:ctrlPr>
                                                <a:rPr lang="en-US" sz="18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fPr>
                                            <m:num>
                                              <m:r>
                                                <a:rPr lang="en-US" sz="1800" i="0">
                                                  <a:latin typeface="Cambria Math" panose="02040503050406030204" pitchFamily="18" charset="0"/>
                                                </a:rPr>
                                                <m:t>13</m:t>
                                              </m:r>
                                            </m:num>
                                            <m:den>
                                              <m:r>
                                                <a:rPr lang="en-US" sz="1800" i="0">
                                                  <a:latin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den>
                                          </m:f>
                                        </m:sup>
                                      </m:sSup>
                                    </m:num>
                                    <m:den>
                                      <m:r>
                                        <a:rPr lang="en-US" sz="1800" i="0">
                                          <a:latin typeface="Cambria Math" panose="02040503050406030204" pitchFamily="18" charset="0"/>
                                        </a:rPr>
                                        <m:t>2048</m:t>
                                      </m:r>
                                    </m:den>
                                  </m:f>
                                </m:e>
                              </m:d>
                            </m:e>
                          </m:d>
                        </m:e>
                      </m:func>
                      <m:r>
                        <a:rPr lang="en-US" sz="1800" i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i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𝑀</m:t>
                          </m:r>
                        </m:num>
                        <m:den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𝑟</m:t>
                          </m:r>
                        </m:den>
                      </m:f>
                      <m:r>
                        <a:rPr lang="en-US" sz="1800" i="0">
                          <a:latin typeface="Cambria Math" panose="02040503050406030204" pitchFamily="18" charset="0"/>
                        </a:rPr>
                        <m:t>,</m:t>
                      </m:r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5" name="직사각형 4">
                <a:extLst>
                  <a:ext uri="{FF2B5EF4-FFF2-40B4-BE49-F238E27FC236}">
                    <a16:creationId xmlns:a16="http://schemas.microsoft.com/office/drawing/2014/main" id="{9F909540-507B-4A65-9EEE-01054BDD30C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423150" y="5617641"/>
                <a:ext cx="8550870" cy="112697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직사각형 6">
                <a:extLst>
                  <a:ext uri="{FF2B5EF4-FFF2-40B4-BE49-F238E27FC236}">
                    <a16:creationId xmlns:a16="http://schemas.microsoft.com/office/drawing/2014/main" id="{DF9E5132-5C32-4041-B8ED-7FD90FB71A36}"/>
                  </a:ext>
                </a:extLst>
              </p:cNvPr>
              <p:cNvSpPr/>
              <p:nvPr/>
            </p:nvSpPr>
            <p:spPr>
              <a:xfrm>
                <a:off x="5508130" y="4940650"/>
                <a:ext cx="3448316" cy="57028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𝜓</m:t>
                          </m:r>
                        </m:sub>
                      </m:sSub>
                      <m:r>
                        <a:rPr lang="en-US" i="0">
                          <a:latin typeface="Cambria Math" panose="02040503050406030204" pitchFamily="18" charset="0"/>
                        </a:rPr>
                        <m:t>≲3.2×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−19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en-US" i="0">
                          <a:latin typeface="Cambria Math" panose="02040503050406030204" pitchFamily="18" charset="0"/>
                        </a:rPr>
                        <m:t>eV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직사각형 6">
                <a:extLst>
                  <a:ext uri="{FF2B5EF4-FFF2-40B4-BE49-F238E27FC236}">
                    <a16:creationId xmlns:a16="http://schemas.microsoft.com/office/drawing/2014/main" id="{DF9E5132-5C32-4041-B8ED-7FD90FB71A3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08130" y="4940650"/>
                <a:ext cx="3448316" cy="57028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그림 7">
            <a:extLst>
              <a:ext uri="{FF2B5EF4-FFF2-40B4-BE49-F238E27FC236}">
                <a16:creationId xmlns:a16="http://schemas.microsoft.com/office/drawing/2014/main" id="{5F2D59DE-61CA-48AB-B384-6040F40B14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10075" y="1594728"/>
            <a:ext cx="4276725" cy="321945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17A6AB6-C62A-4FE0-A016-345470A395D5}"/>
              </a:ext>
            </a:extLst>
          </p:cNvPr>
          <p:cNvSpPr txBox="1"/>
          <p:nvPr/>
        </p:nvSpPr>
        <p:spPr>
          <a:xfrm>
            <a:off x="5868660" y="686162"/>
            <a:ext cx="32768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Monica+ 2305.10242</a:t>
            </a: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4B314CC0-42AB-4939-B857-D8BE81719F2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0" y="1175622"/>
            <a:ext cx="3551852" cy="3543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4012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539440" y="-162340"/>
            <a:ext cx="8229600" cy="1143000"/>
          </a:xfrm>
        </p:spPr>
        <p:txBody>
          <a:bodyPr/>
          <a:lstStyle/>
          <a:p>
            <a:r>
              <a:rPr lang="en-US" altLang="ko-KR" dirty="0"/>
              <a:t>Lyman alpha tension?</a:t>
            </a:r>
            <a:endParaRPr lang="ko-KR" altLang="en-US" dirty="0"/>
          </a:p>
        </p:txBody>
      </p:sp>
      <p:pic>
        <p:nvPicPr>
          <p:cNvPr id="1348610" name="Picture 2" descr="https://upload.wikimedia.org/wikipedia/commons/thumb/c/c4/Qsoabs.jpg/1280px-Qsoab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8612" y="980660"/>
            <a:ext cx="4345616" cy="273638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508612" y="6274944"/>
            <a:ext cx="52134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dirty="0"/>
              <a:t>WDM (1, 3.3) </a:t>
            </a:r>
            <a:r>
              <a:rPr lang="en-US" altLang="ko-KR" sz="2000" dirty="0" err="1"/>
              <a:t>keV</a:t>
            </a:r>
            <a:r>
              <a:rPr lang="en-US" altLang="ko-KR" sz="2000" dirty="0"/>
              <a:t>   ~   FDM  (1, 20) x 10</a:t>
            </a:r>
            <a:r>
              <a:rPr lang="en-US" altLang="ko-KR" sz="2000" baseline="30000" dirty="0"/>
              <a:t>-22</a:t>
            </a:r>
            <a:r>
              <a:rPr lang="en-US" altLang="ko-KR" sz="2000" dirty="0"/>
              <a:t>eV</a:t>
            </a:r>
            <a:endParaRPr lang="ko-KR" altLang="en-US" sz="2000" dirty="0"/>
          </a:p>
        </p:txBody>
      </p:sp>
      <p:pic>
        <p:nvPicPr>
          <p:cNvPr id="1921026" name="Picture 2" descr="Dark matter is likely 'cold,' not 'fuzzy,' scientists report after new simulation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161" y="3737251"/>
            <a:ext cx="4429788" cy="2284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직사각형 2"/>
          <p:cNvSpPr/>
          <p:nvPr/>
        </p:nvSpPr>
        <p:spPr>
          <a:xfrm>
            <a:off x="5135227" y="1867721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ko-KR" dirty="0"/>
              <a:t>m &gt; 10</a:t>
            </a:r>
            <a:r>
              <a:rPr lang="en-US" altLang="ko-KR" baseline="30000" dirty="0"/>
              <a:t>-21</a:t>
            </a:r>
            <a:r>
              <a:rPr lang="en-US" altLang="ko-KR" dirty="0"/>
              <a:t>eV  </a:t>
            </a:r>
          </a:p>
          <a:p>
            <a:r>
              <a:rPr lang="en-US" altLang="ko-KR" dirty="0"/>
              <a:t>  </a:t>
            </a:r>
            <a:r>
              <a:rPr lang="en-US" altLang="ko-KR" sz="2000" dirty="0"/>
              <a:t> PRL 2017 (</a:t>
            </a:r>
            <a:r>
              <a:rPr lang="en-US" altLang="ko-KR" sz="2000" dirty="0" err="1"/>
              <a:t>Irisic</a:t>
            </a:r>
            <a:r>
              <a:rPr lang="en-US" altLang="ko-KR" sz="2000" dirty="0"/>
              <a:t> et al) </a:t>
            </a:r>
            <a:endParaRPr lang="ko-KR" altLang="en-US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5148080" y="3933152"/>
            <a:ext cx="372730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dirty="0" err="1"/>
              <a:t>Hydrosimulation</a:t>
            </a:r>
            <a:r>
              <a:rPr lang="en-US" altLang="ko-KR" sz="2400" dirty="0"/>
              <a:t> uncertainty</a:t>
            </a:r>
          </a:p>
          <a:p>
            <a:r>
              <a:rPr lang="en-US" altLang="ko-KR" sz="2400" dirty="0"/>
              <a:t>is large</a:t>
            </a:r>
            <a:endParaRPr lang="ko-KR" altLang="en-US" sz="2400" dirty="0"/>
          </a:p>
        </p:txBody>
      </p:sp>
    </p:spTree>
    <p:extLst>
      <p:ext uri="{BB962C8B-B14F-4D97-AF65-F5344CB8AC3E}">
        <p14:creationId xmlns:p14="http://schemas.microsoft.com/office/powerpoint/2010/main" val="217796186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40C0A49-08EF-4ED8-935D-1EEF5BA9A0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171500"/>
            <a:ext cx="8229600" cy="1143000"/>
          </a:xfrm>
        </p:spPr>
        <p:txBody>
          <a:bodyPr/>
          <a:lstStyle/>
          <a:p>
            <a:r>
              <a:rPr lang="en-US" dirty="0"/>
              <a:t>UFD constraints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B1E475D8-3AFC-401C-B27E-DCA225E98C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29" y="1604711"/>
            <a:ext cx="5681975" cy="3648578"/>
          </a:xfrm>
          <a:prstGeom prst="rect">
            <a:avLst/>
          </a:prstGeom>
        </p:spPr>
      </p:pic>
      <p:sp>
        <p:nvSpPr>
          <p:cNvPr id="9" name="직사각형 8">
            <a:extLst>
              <a:ext uri="{FF2B5EF4-FFF2-40B4-BE49-F238E27FC236}">
                <a16:creationId xmlns:a16="http://schemas.microsoft.com/office/drawing/2014/main" id="{82793986-AE51-4274-8A6C-46373EEFF6F9}"/>
              </a:ext>
            </a:extLst>
          </p:cNvPr>
          <p:cNvSpPr/>
          <p:nvPr/>
        </p:nvSpPr>
        <p:spPr>
          <a:xfrm>
            <a:off x="6088198" y="6201454"/>
            <a:ext cx="301717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Urrutia 2502.12030</a:t>
            </a:r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B80E39EF-F2D9-42C1-969A-9DE8174FB22B}"/>
              </a:ext>
            </a:extLst>
          </p:cNvPr>
          <p:cNvSpPr/>
          <p:nvPr/>
        </p:nvSpPr>
        <p:spPr>
          <a:xfrm>
            <a:off x="2629220" y="1894238"/>
            <a:ext cx="220124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2"/>
                </a:solidFill>
              </a:rPr>
              <a:t> 6.1σ tension?</a:t>
            </a:r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5645FC36-43A4-4F29-BA5F-A5233AB4FC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5261" y="1090765"/>
            <a:ext cx="4040110" cy="269848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453B24E-AE39-4EEC-88BF-3380F13643E9}"/>
                  </a:ext>
                </a:extLst>
              </p:cNvPr>
              <p:cNvSpPr txBox="1"/>
              <p:nvPr/>
            </p:nvSpPr>
            <p:spPr>
              <a:xfrm>
                <a:off x="1208369" y="2298303"/>
                <a:ext cx="1124026" cy="80663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en-US" i="0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</a:rPr>
                        <m:t>∝</m:t>
                      </m:r>
                      <m:f>
                        <m:fPr>
                          <m:ctrlPr>
                            <a:rPr lang="en-US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</m:den>
                      </m:f>
                    </m:oMath>
                  </m:oMathPara>
                </a14:m>
                <a:endParaRPr lang="en-US" dirty="0">
                  <a:solidFill>
                    <a:schemeClr val="bg2"/>
                  </a:solidFill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453B24E-AE39-4EEC-88BF-3380F13643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8369" y="2298303"/>
                <a:ext cx="1124026" cy="80663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5684918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1DDE29A4-9670-4907-91F9-A25930D32CF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0CA5110-A8D9-4888-BF59-FA59D2CB1886}" type="slidenum">
              <a:rPr lang="en-US" altLang="ko-KR" smtClean="0"/>
              <a:pPr>
                <a:defRPr/>
              </a:pPr>
              <a:t>43</a:t>
            </a:fld>
            <a:endParaRPr lang="en-US" altLang="ko-KR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1D6184EA-A6D7-404E-88C1-9C98ADFB71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89065"/>
            <a:ext cx="9144000" cy="547986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BB0F42E-CF66-4DAB-A1EB-7402407A3C60}"/>
              </a:ext>
            </a:extLst>
          </p:cNvPr>
          <p:cNvSpPr txBox="1"/>
          <p:nvPr/>
        </p:nvSpPr>
        <p:spPr>
          <a:xfrm>
            <a:off x="11740" y="6248400"/>
            <a:ext cx="82389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https://www.mpa-garching.mpg.de/898225/hl202012?c=1004481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FE24EE2-2330-4B0A-9580-0159657CA4B7}"/>
              </a:ext>
            </a:extLst>
          </p:cNvPr>
          <p:cNvSpPr txBox="1"/>
          <p:nvPr/>
        </p:nvSpPr>
        <p:spPr>
          <a:xfrm>
            <a:off x="1881203" y="86379"/>
            <a:ext cx="59779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Constraints on FDM (free ULDM) mass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03CCE48-E726-45F9-ABA2-CC31D5DB6A13}"/>
              </a:ext>
            </a:extLst>
          </p:cNvPr>
          <p:cNvSpPr txBox="1"/>
          <p:nvPr/>
        </p:nvSpPr>
        <p:spPr>
          <a:xfrm>
            <a:off x="5790852" y="980660"/>
            <a:ext cx="317907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</a:rPr>
              <a:t>favors m &gt; 10</a:t>
            </a:r>
            <a:r>
              <a:rPr lang="en-US" baseline="30000" dirty="0">
                <a:solidFill>
                  <a:schemeClr val="bg2"/>
                </a:solidFill>
              </a:rPr>
              <a:t>-21</a:t>
            </a:r>
            <a:r>
              <a:rPr lang="en-US" dirty="0">
                <a:solidFill>
                  <a:schemeClr val="bg2"/>
                </a:solidFill>
              </a:rPr>
              <a:t> eV?</a:t>
            </a:r>
          </a:p>
          <a:p>
            <a:r>
              <a:rPr lang="en-US" dirty="0">
                <a:solidFill>
                  <a:schemeClr val="bg2"/>
                </a:solidFill>
              </a:rPr>
              <a:t>need baryon?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C1B116B-A92F-40E9-8D48-DC81D9978C80}"/>
              </a:ext>
            </a:extLst>
          </p:cNvPr>
          <p:cNvSpPr txBox="1"/>
          <p:nvPr/>
        </p:nvSpPr>
        <p:spPr>
          <a:xfrm>
            <a:off x="1763610" y="609599"/>
            <a:ext cx="186781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</a:rPr>
              <a:t>Solve small</a:t>
            </a:r>
          </a:p>
          <a:p>
            <a:r>
              <a:rPr lang="en-US" dirty="0">
                <a:solidFill>
                  <a:schemeClr val="bg2"/>
                </a:solidFill>
              </a:rPr>
              <a:t>scale issues</a:t>
            </a:r>
          </a:p>
        </p:txBody>
      </p:sp>
      <p:sp>
        <p:nvSpPr>
          <p:cNvPr id="8" name="화살표: 아래쪽 7">
            <a:extLst>
              <a:ext uri="{FF2B5EF4-FFF2-40B4-BE49-F238E27FC236}">
                <a16:creationId xmlns:a16="http://schemas.microsoft.com/office/drawing/2014/main" id="{1868C01F-4E1B-4398-A85D-19B0AC39F79E}"/>
              </a:ext>
            </a:extLst>
          </p:cNvPr>
          <p:cNvSpPr/>
          <p:nvPr/>
        </p:nvSpPr>
        <p:spPr bwMode="auto">
          <a:xfrm>
            <a:off x="2452295" y="1563706"/>
            <a:ext cx="648090" cy="785144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7A63E26-BB46-4D0F-8E78-973053E69430}"/>
              </a:ext>
            </a:extLst>
          </p:cNvPr>
          <p:cNvSpPr txBox="1"/>
          <p:nvPr/>
        </p:nvSpPr>
        <p:spPr>
          <a:xfrm>
            <a:off x="4073247" y="1772770"/>
            <a:ext cx="9380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2"/>
                </a:solidFill>
              </a:rPr>
              <a:t>heating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F8FCA64-C46D-4CF4-91E1-929B251450DF}"/>
              </a:ext>
            </a:extLst>
          </p:cNvPr>
          <p:cNvSpPr txBox="1"/>
          <p:nvPr/>
        </p:nvSpPr>
        <p:spPr>
          <a:xfrm>
            <a:off x="3338751" y="2573659"/>
            <a:ext cx="7344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2"/>
                </a:solidFill>
              </a:rPr>
              <a:t>profile</a:t>
            </a:r>
          </a:p>
        </p:txBody>
      </p:sp>
    </p:spTree>
    <p:extLst>
      <p:ext uri="{BB962C8B-B14F-4D97-AF65-F5344CB8AC3E}">
        <p14:creationId xmlns:p14="http://schemas.microsoft.com/office/powerpoint/2010/main" val="368730880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75FF3EA-2ACE-41E5-9514-AEAC8ECD88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Merits of studying self-interacting ULDM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CE1BBC5-FA62-4095-A4D1-9D5B43F11BCA}"/>
              </a:ext>
            </a:extLst>
          </p:cNvPr>
          <p:cNvSpPr txBox="1"/>
          <p:nvPr/>
        </p:nvSpPr>
        <p:spPr>
          <a:xfrm>
            <a:off x="405710" y="2507102"/>
            <a:ext cx="8738290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dirty="0"/>
              <a:t>allow wider mass range</a:t>
            </a:r>
          </a:p>
          <a:p>
            <a:r>
              <a:rPr lang="en-US" sz="3600" dirty="0">
                <a:sym typeface="Wingdings" panose="05000000000000000000" pitchFamily="2" charset="2"/>
              </a:rPr>
              <a:t> </a:t>
            </a:r>
            <a:r>
              <a:rPr lang="en-US" sz="3600" dirty="0"/>
              <a:t>avoid some tensions of FDM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dirty="0"/>
              <a:t>study direct, or indirect detection of ULDM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dirty="0"/>
              <a:t>calculate abundance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dirty="0"/>
              <a:t>understand particle model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dirty="0"/>
              <a:t>explain other mysteries like Hubble tension</a:t>
            </a:r>
          </a:p>
          <a:p>
            <a:r>
              <a:rPr lang="en-US" sz="3600" dirty="0"/>
              <a:t>&amp; EW scale …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A5A3ED1-04F8-4F7B-9ADD-D2330425D9CC}"/>
              </a:ext>
            </a:extLst>
          </p:cNvPr>
          <p:cNvSpPr txBox="1"/>
          <p:nvPr/>
        </p:nvSpPr>
        <p:spPr>
          <a:xfrm>
            <a:off x="827480" y="1700760"/>
            <a:ext cx="13957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We can</a:t>
            </a:r>
          </a:p>
        </p:txBody>
      </p:sp>
    </p:spTree>
    <p:extLst>
      <p:ext uri="{BB962C8B-B14F-4D97-AF65-F5344CB8AC3E}">
        <p14:creationId xmlns:p14="http://schemas.microsoft.com/office/powerpoint/2010/main" val="66895256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00A10734-48AA-4117-8D1A-6325E6707A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Constraints on </a:t>
            </a:r>
            <a:r>
              <a:rPr lang="en-US" dirty="0">
                <a:solidFill>
                  <a:srgbClr val="FFFF00"/>
                </a:solidFill>
              </a:rPr>
              <a:t>particle</a:t>
            </a:r>
            <a:r>
              <a:rPr lang="en-US" dirty="0"/>
              <a:t> SIDM</a:t>
            </a: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FEC7DDD5-7A2B-4579-9E51-20F848C025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890" y="1448528"/>
            <a:ext cx="8776219" cy="46806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28AE189-D019-4F9E-96D2-4822B3652F93}"/>
              </a:ext>
            </a:extLst>
          </p:cNvPr>
          <p:cNvSpPr txBox="1"/>
          <p:nvPr/>
        </p:nvSpPr>
        <p:spPr>
          <a:xfrm>
            <a:off x="4139940" y="6321752"/>
            <a:ext cx="35893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Tulin</a:t>
            </a:r>
            <a:r>
              <a:rPr lang="en-US" dirty="0"/>
              <a:t> &amp; Yu 1705.02358</a:t>
            </a:r>
          </a:p>
        </p:txBody>
      </p:sp>
    </p:spTree>
    <p:extLst>
      <p:ext uri="{BB962C8B-B14F-4D97-AF65-F5344CB8AC3E}">
        <p14:creationId xmlns:p14="http://schemas.microsoft.com/office/powerpoint/2010/main" val="383301582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ChangeArrowheads="1"/>
          </p:cNvSpPr>
          <p:nvPr/>
        </p:nvSpPr>
        <p:spPr bwMode="auto">
          <a:xfrm>
            <a:off x="538256" y="442576"/>
            <a:ext cx="8067487" cy="3711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altLang="ko-KR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+mn-ea"/>
              </a:rPr>
              <a:t>Self-Interacting ULDM (SIULDM, SFDM)</a:t>
            </a:r>
            <a:endParaRPr lang="en-US" altLang="ko-KR" b="1" dirty="0">
              <a:solidFill>
                <a:srgbClr val="FF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+mn-ea"/>
            </a:endParaRPr>
          </a:p>
        </p:txBody>
      </p:sp>
      <p:sp>
        <p:nvSpPr>
          <p:cNvPr id="21507" name="Rectangle 17"/>
          <p:cNvSpPr>
            <a:spLocks noChangeArrowheads="1"/>
          </p:cNvSpPr>
          <p:nvPr/>
        </p:nvSpPr>
        <p:spPr bwMode="auto">
          <a:xfrm>
            <a:off x="6745495" y="1978800"/>
            <a:ext cx="226185" cy="4761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ko-KR" altLang="en-US" sz="2100"/>
          </a:p>
        </p:txBody>
      </p:sp>
      <p:sp>
        <p:nvSpPr>
          <p:cNvPr id="21508" name="직사각형 18"/>
          <p:cNvSpPr>
            <a:spLocks noChangeArrowheads="1"/>
          </p:cNvSpPr>
          <p:nvPr/>
        </p:nvSpPr>
        <p:spPr bwMode="auto">
          <a:xfrm>
            <a:off x="2666896" y="836337"/>
            <a:ext cx="6297713" cy="423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57175" indent="-257175"/>
            <a:r>
              <a:rPr lang="en-US" altLang="ko-KR" sz="1800" dirty="0">
                <a:latin typeface="Verdana" pitchFamily="34" charset="0"/>
              </a:rPr>
              <a:t>                    </a:t>
            </a:r>
            <a:r>
              <a:rPr lang="en-US" altLang="ko-KR" sz="1350" dirty="0">
                <a:latin typeface="Verdana" pitchFamily="34" charset="0"/>
              </a:rPr>
              <a:t>Lee and Koh </a:t>
            </a:r>
            <a:r>
              <a:rPr lang="en-US" altLang="ko-KR" sz="1800" dirty="0">
                <a:latin typeface="Verdana" pitchFamily="34" charset="0"/>
              </a:rPr>
              <a:t> </a:t>
            </a:r>
            <a:r>
              <a:rPr lang="en-US" altLang="ko-KR" sz="1200" dirty="0"/>
              <a:t>(PRD 53,  hep-ph/9507385</a:t>
            </a:r>
            <a:r>
              <a:rPr lang="en-US" altLang="ko-KR" sz="1200" dirty="0">
                <a:latin typeface="굴림" panose="020B0600000101010101" pitchFamily="50" charset="-127"/>
              </a:rPr>
              <a:t>)</a:t>
            </a:r>
            <a:endParaRPr lang="ko-KR" altLang="en-US" sz="1200" dirty="0"/>
          </a:p>
        </p:txBody>
      </p:sp>
      <p:sp>
        <p:nvSpPr>
          <p:cNvPr id="21509" name="TextBox 15"/>
          <p:cNvSpPr txBox="1">
            <a:spLocks noChangeArrowheads="1"/>
          </p:cNvSpPr>
          <p:nvPr/>
        </p:nvSpPr>
        <p:spPr bwMode="auto">
          <a:xfrm>
            <a:off x="1478610" y="1266535"/>
            <a:ext cx="707757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800" dirty="0">
                <a:sym typeface="Wingdings" pitchFamily="2" charset="2"/>
              </a:rPr>
              <a:t>Galactic DM halo is described by </a:t>
            </a:r>
            <a:r>
              <a:rPr lang="en-US" altLang="ko-KR" sz="1800" dirty="0">
                <a:solidFill>
                  <a:srgbClr val="FFFF00"/>
                </a:solidFill>
                <a:sym typeface="Wingdings" pitchFamily="2" charset="2"/>
              </a:rPr>
              <a:t>coherent scalar field with self-interaction</a:t>
            </a:r>
            <a:endParaRPr lang="ko-KR" altLang="en-US" sz="2100" dirty="0">
              <a:solidFill>
                <a:srgbClr val="FFFF00"/>
              </a:solidFill>
            </a:endParaRPr>
          </a:p>
        </p:txBody>
      </p:sp>
      <p:sp>
        <p:nvSpPr>
          <p:cNvPr id="21519" name="Text Box 28"/>
          <p:cNvSpPr txBox="1">
            <a:spLocks noChangeArrowheads="1"/>
          </p:cNvSpPr>
          <p:nvPr/>
        </p:nvSpPr>
        <p:spPr bwMode="auto">
          <a:xfrm>
            <a:off x="191303" y="1973210"/>
            <a:ext cx="966931" cy="457048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800" dirty="0"/>
              <a:t>Action</a:t>
            </a:r>
          </a:p>
          <a:p>
            <a:endParaRPr lang="en-US" altLang="ko-KR" sz="1800" dirty="0"/>
          </a:p>
          <a:p>
            <a:endParaRPr lang="en-US" altLang="ko-KR" sz="1800" dirty="0"/>
          </a:p>
          <a:p>
            <a:r>
              <a:rPr lang="en-US" altLang="ko-KR" sz="1800" dirty="0"/>
              <a:t>Metric</a:t>
            </a:r>
          </a:p>
          <a:p>
            <a:endParaRPr lang="en-US" altLang="ko-KR" sz="1800" dirty="0"/>
          </a:p>
          <a:p>
            <a:r>
              <a:rPr lang="en-US" altLang="ko-KR" sz="1800" dirty="0"/>
              <a:t>Field</a:t>
            </a:r>
          </a:p>
          <a:p>
            <a:endParaRPr lang="en-US" altLang="ko-KR" sz="1800" dirty="0"/>
          </a:p>
          <a:p>
            <a:endParaRPr lang="en-US" altLang="ko-KR" sz="1800" dirty="0"/>
          </a:p>
          <a:p>
            <a:r>
              <a:rPr lang="en-US" sz="1800" dirty="0"/>
              <a:t>Exact</a:t>
            </a:r>
          </a:p>
          <a:p>
            <a:r>
              <a:rPr lang="en-US" sz="1800" dirty="0"/>
              <a:t>ground</a:t>
            </a:r>
          </a:p>
          <a:p>
            <a:r>
              <a:rPr lang="en-US" sz="1800" dirty="0"/>
              <a:t>state</a:t>
            </a:r>
          </a:p>
          <a:p>
            <a:r>
              <a:rPr lang="en-US" sz="1800" dirty="0"/>
              <a:t>(soliton)</a:t>
            </a:r>
            <a:endParaRPr lang="en-US" sz="3200" dirty="0"/>
          </a:p>
          <a:p>
            <a:endParaRPr lang="en-US" altLang="ko-KR" sz="1800" dirty="0"/>
          </a:p>
          <a:p>
            <a:endParaRPr lang="en-US" altLang="ko-KR" sz="1800" dirty="0"/>
          </a:p>
          <a:p>
            <a:endParaRPr lang="en-US" altLang="ko-KR" sz="1800" dirty="0"/>
          </a:p>
          <a:p>
            <a:endParaRPr lang="en-US" altLang="ko-KR" sz="2100" dirty="0"/>
          </a:p>
        </p:txBody>
      </p:sp>
      <p:sp>
        <p:nvSpPr>
          <p:cNvPr id="21520" name="Line 30"/>
          <p:cNvSpPr>
            <a:spLocks noChangeShapeType="1"/>
          </p:cNvSpPr>
          <p:nvPr/>
        </p:nvSpPr>
        <p:spPr bwMode="auto">
          <a:xfrm>
            <a:off x="5354749" y="3918942"/>
            <a:ext cx="265321" cy="0"/>
          </a:xfrm>
          <a:prstGeom prst="line">
            <a:avLst/>
          </a:prstGeom>
          <a:noFill/>
          <a:ln w="9525">
            <a:noFill/>
            <a:round/>
            <a:headEnd/>
            <a:tailEnd type="triangle" w="med" len="med"/>
          </a:ln>
        </p:spPr>
        <p:txBody>
          <a:bodyPr wrap="none">
            <a:spAutoFit/>
          </a:bodyPr>
          <a:lstStyle/>
          <a:p>
            <a:endParaRPr lang="ko-KR" altLang="en-US" sz="21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918064" y="5712762"/>
                <a:ext cx="7443063" cy="12003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altLang="ko-KR" sz="2400" dirty="0">
                    <a:solidFill>
                      <a:srgbClr val="FFFF00"/>
                    </a:solidFill>
                  </a:rPr>
                  <a:t>Even tiny self-interaction drastically changes the scales!</a:t>
                </a:r>
              </a:p>
              <a:p>
                <a:pPr marL="342900" indent="-342900">
                  <a:buFont typeface="Wingdings" panose="05000000000000000000" pitchFamily="2" charset="2"/>
                  <a:buChar char="à"/>
                </a:pPr>
                <a:r>
                  <a:rPr lang="en-US" altLang="ko-KR" sz="2400" dirty="0">
                    <a:solidFill>
                      <a:srgbClr val="FFFF00"/>
                    </a:solidFill>
                    <a:sym typeface="Wingdings" panose="05000000000000000000" pitchFamily="2" charset="2"/>
                  </a:rPr>
                  <a:t>allows wider range for m to fit observations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altLang="ko-KR" sz="2400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accPr>
                      <m:e>
                        <m:r>
                          <a:rPr lang="en-US" altLang="ko-KR" sz="2400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𝑚</m:t>
                        </m:r>
                      </m:e>
                    </m:acc>
                    <m:r>
                      <a:rPr lang="en-US" altLang="ko-KR" sz="2400" b="0" i="1" dirty="0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ko-KR" sz="2400" b="0" i="0" dirty="0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determines</m:t>
                    </m:r>
                    <m:r>
                      <a:rPr lang="en-US" altLang="ko-KR" sz="2400" b="0" i="0" dirty="0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ko-KR" sz="2400" b="0" i="0" dirty="0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all</m:t>
                    </m:r>
                    <m:r>
                      <a:rPr lang="en-US" altLang="ko-KR" sz="2400" b="0" i="0" dirty="0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ko-KR" sz="2400" b="0" i="0" dirty="0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scales</m:t>
                    </m:r>
                  </m:oMath>
                </a14:m>
                <a:endParaRPr lang="en-US" altLang="ko-KR" sz="2400" dirty="0">
                  <a:solidFill>
                    <a:srgbClr val="FFFF00"/>
                  </a:solidFill>
                  <a:sym typeface="Wingdings" panose="05000000000000000000" pitchFamily="2" charset="2"/>
                </a:endParaRPr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8064" y="5712762"/>
                <a:ext cx="7443063" cy="1200329"/>
              </a:xfrm>
              <a:prstGeom prst="rect">
                <a:avLst/>
              </a:prstGeom>
              <a:blipFill>
                <a:blip r:embed="rId3"/>
                <a:stretch>
                  <a:fillRect l="-1147" t="-4061" b="-91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직사각형 2">
                <a:extLst>
                  <a:ext uri="{FF2B5EF4-FFF2-40B4-BE49-F238E27FC236}">
                    <a16:creationId xmlns:a16="http://schemas.microsoft.com/office/drawing/2014/main" id="{080417F6-2C77-40B0-8C4C-2FC153D2BB78}"/>
                  </a:ext>
                </a:extLst>
              </p:cNvPr>
              <p:cNvSpPr/>
              <p:nvPr/>
            </p:nvSpPr>
            <p:spPr>
              <a:xfrm>
                <a:off x="1204313" y="1979046"/>
                <a:ext cx="5132110" cy="115884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m>
                        <m:mPr>
                          <m:plcHide m:val="on"/>
                          <m:mcs>
                            <m:mc>
                              <m:mcPr>
                                <m:count m:val="1"/>
                                <m:mcJc m:val="center"/>
                              </m:mcPr>
                            </m:mc>
                          </m:mcs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mPr>
                        <m:mr>
                          <m:e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𝑆</m:t>
                            </m:r>
                            <m:r>
                              <a:rPr lang="en-US" sz="1600">
                                <a:latin typeface="Cambria Math" panose="02040503050406030204" pitchFamily="18" charset="0"/>
                              </a:rPr>
                              <m:t>=</m:t>
                            </m:r>
                            <m:nary>
                              <m:naryPr>
                                <m:subHide m:val="on"/>
                                <m:supHide m:val="on"/>
                                <m:ctrlPr>
                                  <a:rPr lang="en-US" sz="1600" i="1">
                                    <a:latin typeface="Cambria Math" panose="02040503050406030204" pitchFamily="18" charset="0"/>
                                  </a:rPr>
                                </m:ctrlPr>
                              </m:naryPr>
                              <m:sub/>
                              <m:sup/>
                              <m:e>
                                <m:r>
                                  <a:rPr lang="en-US" sz="160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e>
                            </m:nary>
                            <m:rad>
                              <m:radPr>
                                <m:degHide m:val="on"/>
                                <m:ctrlPr>
                                  <a:rPr lang="en-US" sz="1600" i="1">
                                    <a:latin typeface="Cambria Math" panose="020405030504060302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sz="160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𝑔</m:t>
                                </m:r>
                              </m:e>
                            </m:rad>
                            <m:sSup>
                              <m:sSupPr>
                                <m:ctrlPr>
                                  <a:rPr lang="en-US" sz="16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</m:e>
                              <m:sup>
                                <m:r>
                                  <a:rPr lang="en-US" sz="1600"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sup>
                            </m:sSup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d>
                              <m:dPr>
                                <m:begChr m:val="["/>
                                <m:endChr m:val="]"/>
                                <m:ctrlPr>
                                  <a:rPr lang="en-US" sz="16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60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𝑅</m:t>
                                    </m:r>
                                  </m:num>
                                  <m:den>
                                    <m:r>
                                      <a:rPr lang="en-US" sz="1600">
                                        <a:latin typeface="Cambria Math" panose="02040503050406030204" pitchFamily="18" charset="0"/>
                                      </a:rPr>
                                      <m:t>16</m:t>
                                    </m:r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𝜋</m:t>
                                    </m:r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𝐺</m:t>
                                    </m:r>
                                  </m:den>
                                </m:f>
                                <m:r>
                                  <a:rPr lang="en-US" sz="160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f>
                                  <m:fPr>
                                    <m:ctrlP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p>
                                      <m:sSupPr>
                                        <m:ctrlPr>
                                          <a:rPr lang="en-US" sz="16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1600" i="1">
                                            <a:latin typeface="Cambria Math" panose="02040503050406030204" pitchFamily="18" charset="0"/>
                                          </a:rPr>
                                          <m:t>𝑔</m:t>
                                        </m:r>
                                      </m:e>
                                      <m:sup>
                                        <m:r>
                                          <a:rPr lang="en-US" sz="1600" i="1">
                                            <a:latin typeface="Cambria Math" panose="02040503050406030204" pitchFamily="18" charset="0"/>
                                          </a:rPr>
                                          <m:t>𝜇𝜈</m:t>
                                        </m:r>
                                      </m:sup>
                                    </m:sSup>
                                  </m:num>
                                  <m:den>
                                    <m:r>
                                      <a:rPr lang="en-US" sz="160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den>
                                </m:f>
                                <m:sSubSup>
                                  <m:sSubSupPr>
                                    <m:ctrlP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𝜙</m:t>
                                    </m:r>
                                  </m:e>
                                  <m:sub>
                                    <m:r>
                                      <a:rPr lang="en-US" sz="1600">
                                        <a:latin typeface="Cambria Math" panose="02040503050406030204" pitchFamily="18" charset="0"/>
                                      </a:rPr>
                                      <m:t>;</m:t>
                                    </m:r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𝜇</m:t>
                                    </m:r>
                                  </m:sub>
                                  <m:sup>
                                    <m:r>
                                      <a:rPr lang="en-US" sz="1600">
                                        <a:latin typeface="Cambria Math" panose="02040503050406030204" pitchFamily="18" charset="0"/>
                                      </a:rPr>
                                      <m:t>∗</m:t>
                                    </m:r>
                                  </m:sup>
                                </m:sSubSup>
                                <m:sSub>
                                  <m:sSubPr>
                                    <m:ctrlP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𝜙</m:t>
                                    </m:r>
                                  </m:e>
                                  <m:sub>
                                    <m:r>
                                      <a:rPr lang="en-US" sz="1600">
                                        <a:latin typeface="Cambria Math" panose="02040503050406030204" pitchFamily="18" charset="0"/>
                                      </a:rPr>
                                      <m:t>;</m:t>
                                    </m:r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𝜈</m:t>
                                    </m:r>
                                  </m:sub>
                                </m:sSub>
                                <m:r>
                                  <a:rPr lang="en-US" sz="160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f>
                                  <m:fPr>
                                    <m:ctrlP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p>
                                      <m:sSupPr>
                                        <m:ctrlPr>
                                          <a:rPr lang="en-US" sz="16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1600" i="1">
                                            <a:latin typeface="Cambria Math" panose="02040503050406030204" pitchFamily="18" charset="0"/>
                                          </a:rPr>
                                          <m:t>𝑚</m:t>
                                        </m:r>
                                      </m:e>
                                      <m:sup>
                                        <m:r>
                                          <a:rPr lang="en-US" sz="160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num>
                                  <m:den>
                                    <m:r>
                                      <a:rPr lang="en-US" sz="160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den>
                                </m:f>
                                <m:r>
                                  <a:rPr lang="en-US" sz="1600">
                                    <a:latin typeface="Cambria Math" panose="02040503050406030204" pitchFamily="18" charset="0"/>
                                  </a:rPr>
                                  <m:t>|</m:t>
                                </m:r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𝜙</m:t>
                                </m:r>
                                <m:sSup>
                                  <m:sSupPr>
                                    <m:ctrlP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600">
                                        <a:latin typeface="Cambria Math" panose="02040503050406030204" pitchFamily="18" charset="0"/>
                                      </a:rPr>
                                      <m:t>|</m:t>
                                    </m:r>
                                  </m:e>
                                  <m:sup>
                                    <m:r>
                                      <a:rPr lang="en-US" sz="160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en-US" sz="1600">
                                    <a:solidFill>
                                      <a:srgbClr val="FFFF00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f>
                                  <m:fPr>
                                    <m:ctrlPr>
                                      <a:rPr lang="en-US" sz="1600" i="1">
                                        <a:solidFill>
                                          <a:srgbClr val="FFFF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600" i="1">
                                        <a:solidFill>
                                          <a:srgbClr val="FFFF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𝜆</m:t>
                                    </m:r>
                                  </m:num>
                                  <m:den>
                                    <m:r>
                                      <a:rPr lang="en-US" sz="1600">
                                        <a:solidFill>
                                          <a:srgbClr val="FFFF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den>
                                </m:f>
                                <m:r>
                                  <a:rPr lang="en-US" sz="1600">
                                    <a:solidFill>
                                      <a:srgbClr val="FFFF00"/>
                                    </a:solidFill>
                                    <a:latin typeface="Cambria Math" panose="02040503050406030204" pitchFamily="18" charset="0"/>
                                  </a:rPr>
                                  <m:t>|</m:t>
                                </m:r>
                                <m:r>
                                  <a:rPr lang="en-US" sz="1600" i="1">
                                    <a:solidFill>
                                      <a:srgbClr val="FFFF00"/>
                                    </a:solidFill>
                                    <a:latin typeface="Cambria Math" panose="02040503050406030204" pitchFamily="18" charset="0"/>
                                  </a:rPr>
                                  <m:t>𝜙</m:t>
                                </m:r>
                                <m:sSup>
                                  <m:sSupPr>
                                    <m:ctrlPr>
                                      <a:rPr lang="en-US" sz="1600" i="1">
                                        <a:solidFill>
                                          <a:srgbClr val="FFFF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600">
                                        <a:solidFill>
                                          <a:srgbClr val="FFFF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|</m:t>
                                    </m:r>
                                  </m:e>
                                  <m:sup>
                                    <m:r>
                                      <a:rPr lang="en-US" sz="1600">
                                        <a:solidFill>
                                          <a:srgbClr val="FFFF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sup>
                                </m:sSup>
                              </m:e>
                            </m:d>
                          </m:e>
                        </m:mr>
                        <m:mr>
                          <m:e>
                            <m:eqArr>
                              <m:eqArrPr>
                                <m:ctrlPr>
                                  <a:rPr lang="en-US" sz="1600" i="1">
                                    <a:latin typeface="Cambria Math" panose="02040503050406030204" pitchFamily="18" charset="0"/>
                                  </a:rPr>
                                </m:ctrlPr>
                              </m:eqArrPr>
                              <m:e/>
                              <m:e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  <m:sSup>
                                  <m:sSupPr>
                                    <m:ctrlP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e>
                                  <m:sup>
                                    <m:r>
                                      <a:rPr lang="en-US" sz="160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en-US" sz="1600">
                                    <a:latin typeface="Cambria Math" panose="02040503050406030204" pitchFamily="18" charset="0"/>
                                  </a:rPr>
                                  <m:t>=−</m:t>
                                </m:r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  <m:r>
                                  <a:rPr lang="en-US" sz="160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  <m:r>
                                  <a:rPr lang="en-US" sz="160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  <m:sSup>
                                  <m:sSupPr>
                                    <m:ctrlP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e>
                                  <m:sup>
                                    <m:r>
                                      <a:rPr lang="en-US" sz="160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en-US" sz="160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  <m:r>
                                  <a:rPr lang="en-US" sz="160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  <m:r>
                                  <a:rPr lang="en-US" sz="160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  <m:sSup>
                                  <m:sSupPr>
                                    <m:ctrlP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𝑟</m:t>
                                    </m:r>
                                  </m:e>
                                  <m:sup>
                                    <m:r>
                                      <a:rPr lang="en-US" sz="160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en-US" sz="160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p>
                                  <m:sSupPr>
                                    <m:ctrlP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𝑟</m:t>
                                    </m:r>
                                  </m:e>
                                  <m:sup>
                                    <m:r>
                                      <a:rPr lang="en-US" sz="160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1600">
                                    <a:latin typeface="Cambria Math" panose="02040503050406030204" pitchFamily="18" charset="0"/>
                                  </a:rPr>
                                  <m:t>Ω</m:t>
                                </m:r>
                                <m:r>
                                  <a:rPr lang="en-US" sz="160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m:rPr>
                                    <m:nor/>
                                  </m:rP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m:rPr>
                                    <m:nor/>
                                  </m:rP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Spherical</m:t>
                                </m:r>
                                <m:r>
                                  <m:rPr>
                                    <m:nor/>
                                  </m:rP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. </m:t>
                                </m:r>
                              </m:e>
                            </m:eqArr>
                          </m:e>
                        </m:mr>
                      </m:m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3" name="직사각형 2">
                <a:extLst>
                  <a:ext uri="{FF2B5EF4-FFF2-40B4-BE49-F238E27FC236}">
                    <a16:creationId xmlns:a16="http://schemas.microsoft.com/office/drawing/2014/main" id="{080417F6-2C77-40B0-8C4C-2FC153D2BB7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4313" y="1979046"/>
                <a:ext cx="5132110" cy="115884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직사각형 5">
                <a:extLst>
                  <a:ext uri="{FF2B5EF4-FFF2-40B4-BE49-F238E27FC236}">
                    <a16:creationId xmlns:a16="http://schemas.microsoft.com/office/drawing/2014/main" id="{81622166-C364-4009-9FD2-C0DEEB3FD065}"/>
                  </a:ext>
                </a:extLst>
              </p:cNvPr>
              <p:cNvSpPr/>
              <p:nvPr/>
            </p:nvSpPr>
            <p:spPr>
              <a:xfrm>
                <a:off x="1421813" y="3113080"/>
                <a:ext cx="4198475" cy="642051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100" i="1">
                          <a:latin typeface="Cambria Math" panose="02040503050406030204" pitchFamily="18" charset="0"/>
                        </a:rPr>
                        <m:t>𝜙</m:t>
                      </m:r>
                      <m:r>
                        <a:rPr lang="en-US" sz="210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100" i="1"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en-US" sz="210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100" i="1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sz="2100">
                          <a:latin typeface="Cambria Math" panose="02040503050406030204" pitchFamily="18" charset="0"/>
                        </a:rPr>
                        <m:t>)=</m:t>
                      </m:r>
                      <m:sSup>
                        <m:sSupPr>
                          <m:ctrlPr>
                            <a:rPr lang="en-US" sz="21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100" i="1">
                              <a:latin typeface="Cambria Math" panose="02040503050406030204" pitchFamily="18" charset="0"/>
                            </a:rPr>
                            <m:t>(4</m:t>
                          </m:r>
                          <m:r>
                            <m:rPr>
                              <m:sty m:val="p"/>
                            </m:rPr>
                            <a:rPr lang="el-GR" sz="2100" i="1">
                              <a:latin typeface="Cambria Math" panose="02040503050406030204" pitchFamily="18" charset="0"/>
                            </a:rPr>
                            <m:t>π</m:t>
                          </m:r>
                          <m:r>
                            <a:rPr lang="en-US" sz="2100" i="1">
                              <a:latin typeface="Cambria Math" panose="02040503050406030204" pitchFamily="18" charset="0"/>
                            </a:rPr>
                            <m:t>𝐺</m:t>
                          </m:r>
                          <m:r>
                            <a:rPr lang="en-US" sz="2100" i="1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en-US" sz="210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21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10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210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sup>
                      </m:sSup>
                      <m:r>
                        <a:rPr lang="en-US" sz="2100" i="1">
                          <a:latin typeface="Cambria Math" panose="02040503050406030204" pitchFamily="18" charset="0"/>
                        </a:rPr>
                        <m:t>𝜎</m:t>
                      </m:r>
                      <m:r>
                        <a:rPr lang="en-US" sz="210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100" i="1"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en-US" sz="2100">
                          <a:latin typeface="Cambria Math" panose="02040503050406030204" pitchFamily="18" charset="0"/>
                        </a:rPr>
                        <m:t>)</m:t>
                      </m:r>
                      <m:sSup>
                        <m:sSupPr>
                          <m:ctrlPr>
                            <a:rPr lang="en-US" sz="21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100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10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100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100" i="1">
                              <a:latin typeface="Cambria Math" panose="02040503050406030204" pitchFamily="18" charset="0"/>
                            </a:rPr>
                            <m:t>𝜔</m:t>
                          </m:r>
                          <m:r>
                            <a:rPr lang="en-US" sz="2100" i="1"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p>
                    </m:oMath>
                  </m:oMathPara>
                </a14:m>
                <a:endParaRPr lang="en-US" sz="2100" dirty="0"/>
              </a:p>
            </p:txBody>
          </p:sp>
        </mc:Choice>
        <mc:Fallback xmlns="">
          <p:sp>
            <p:nvSpPr>
              <p:cNvPr id="6" name="직사각형 5">
                <a:extLst>
                  <a:ext uri="{FF2B5EF4-FFF2-40B4-BE49-F238E27FC236}">
                    <a16:creationId xmlns:a16="http://schemas.microsoft.com/office/drawing/2014/main" id="{81622166-C364-4009-9FD2-C0DEEB3FD06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1813" y="3113080"/>
                <a:ext cx="4198475" cy="64205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직사각형 8">
                <a:extLst>
                  <a:ext uri="{FF2B5EF4-FFF2-40B4-BE49-F238E27FC236}">
                    <a16:creationId xmlns:a16="http://schemas.microsoft.com/office/drawing/2014/main" id="{6F1D87D1-7211-4815-9C77-7768F6543DAA}"/>
                  </a:ext>
                </a:extLst>
              </p:cNvPr>
              <p:cNvSpPr/>
              <p:nvPr/>
            </p:nvSpPr>
            <p:spPr>
              <a:xfrm>
                <a:off x="1721001" y="4064107"/>
                <a:ext cx="2145716" cy="9106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sz="180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</m:sub>
                      </m:sSub>
                      <m:r>
                        <a:rPr lang="en-US" sz="180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1800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sz="1800" i="1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1800" i="1">
                                      <a:solidFill>
                                        <a:srgbClr val="FFFF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i="1">
                                      <a:solidFill>
                                        <a:srgbClr val="FFFF00"/>
                                      </a:solidFill>
                                      <a:latin typeface="Cambria Math" panose="02040503050406030204" pitchFamily="18" charset="0"/>
                                    </a:rPr>
                                    <m:t>𝛾</m:t>
                                  </m:r>
                                </m:e>
                                <m:sub>
                                  <m:r>
                                    <a:rPr lang="en-US" sz="1800">
                                      <a:solidFill>
                                        <a:srgbClr val="FFFF00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func>
                                <m:funcPr>
                                  <m:ctrlPr>
                                    <a:rPr lang="en-US" sz="1800" i="1">
                                      <a:solidFill>
                                        <a:srgbClr val="FFFF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sz="1800">
                                      <a:solidFill>
                                        <a:srgbClr val="FFFF00"/>
                                      </a:solidFill>
                                      <a:latin typeface="Cambria Math" panose="02040503050406030204" pitchFamily="18" charset="0"/>
                                    </a:rPr>
                                    <m:t>Sin</m:t>
                                  </m:r>
                                </m:fName>
                                <m:e>
                                  <m:d>
                                    <m:dPr>
                                      <m:ctrlPr>
                                        <a:rPr lang="en-US" sz="1800" i="1">
                                          <a:solidFill>
                                            <a:srgbClr val="FFFF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ad>
                                        <m:radPr>
                                          <m:degHide m:val="on"/>
                                          <m:ctrlPr>
                                            <a:rPr lang="en-US" sz="1800" i="1">
                                              <a:solidFill>
                                                <a:srgbClr val="FFFF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radPr>
                                        <m:deg/>
                                        <m:e>
                                          <m:r>
                                            <a:rPr lang="en-US" sz="1800">
                                              <a:solidFill>
                                                <a:srgbClr val="FFFF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e>
                                      </m:rad>
                                      <m:sSub>
                                        <m:sSubPr>
                                          <m:ctrlPr>
                                            <a:rPr lang="en-US" sz="1800" i="1">
                                              <a:solidFill>
                                                <a:srgbClr val="FFFF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800" i="1">
                                              <a:solidFill>
                                                <a:srgbClr val="FFFF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𝑟</m:t>
                                          </m:r>
                                        </m:e>
                                        <m:sub>
                                          <m:r>
                                            <a:rPr lang="en-US" sz="1800">
                                              <a:solidFill>
                                                <a:srgbClr val="FFFF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∗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func>
                            </m:num>
                            <m:den>
                              <m:rad>
                                <m:radPr>
                                  <m:degHide m:val="on"/>
                                  <m:ctrlPr>
                                    <a:rPr lang="en-US" sz="1800" i="1">
                                      <a:solidFill>
                                        <a:srgbClr val="FFFF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sz="1800">
                                      <a:solidFill>
                                        <a:srgbClr val="FFFF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</m:rad>
                              <m:sSub>
                                <m:sSubPr>
                                  <m:ctrlPr>
                                    <a:rPr lang="en-US" sz="1800" i="1">
                                      <a:solidFill>
                                        <a:srgbClr val="FFFF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i="1">
                                      <a:solidFill>
                                        <a:srgbClr val="FFFF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en-US" sz="1800">
                                      <a:solidFill>
                                        <a:srgbClr val="FFFF00"/>
                                      </a:solidFill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</m:sub>
                              </m:sSub>
                            </m:den>
                          </m:f>
                        </m:e>
                      </m:rad>
                    </m:oMath>
                  </m:oMathPara>
                </a14:m>
                <a:endParaRPr lang="en-US" sz="1800" dirty="0">
                  <a:solidFill>
                    <a:srgbClr val="FFFF00"/>
                  </a:solidFill>
                </a:endParaRPr>
              </a:p>
            </p:txBody>
          </p:sp>
        </mc:Choice>
        <mc:Fallback xmlns="">
          <p:sp>
            <p:nvSpPr>
              <p:cNvPr id="9" name="직사각형 8">
                <a:extLst>
                  <a:ext uri="{FF2B5EF4-FFF2-40B4-BE49-F238E27FC236}">
                    <a16:creationId xmlns:a16="http://schemas.microsoft.com/office/drawing/2014/main" id="{6F1D87D1-7211-4815-9C77-7768F6543DA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21001" y="4064107"/>
                <a:ext cx="2145716" cy="91069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Object 7">
                <a:extLst>
                  <a:ext uri="{FF2B5EF4-FFF2-40B4-BE49-F238E27FC236}">
                    <a16:creationId xmlns:a16="http://schemas.microsoft.com/office/drawing/2014/main" id="{7A6650C7-8E01-4C2F-9FCE-C9A2CCD9AF26}"/>
                  </a:ext>
                </a:extLst>
              </p:cNvPr>
              <p:cNvSpPr txBox="1"/>
              <p:nvPr/>
            </p:nvSpPr>
            <p:spPr bwMode="auto">
              <a:xfrm>
                <a:off x="4677881" y="3886770"/>
                <a:ext cx="4018342" cy="1620190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>
                <a:no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35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Λ</m:t>
                    </m:r>
                    <m:r>
                      <a:rPr lang="en-US" sz="135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≡</m:t>
                    </m:r>
                    <m:f>
                      <m:fPr>
                        <m:ctrlPr>
                          <a:rPr lang="en-US" sz="13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3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𝜆</m:t>
                        </m:r>
                        <m:sSubSup>
                          <m:sSubSupPr>
                            <m:ctrlPr>
                              <a:rPr lang="en-US" sz="135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135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sz="135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𝑃</m:t>
                            </m:r>
                          </m:sub>
                          <m:sup>
                            <m:r>
                              <a:rPr lang="en-US" sz="135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num>
                      <m:den>
                        <m:r>
                          <a:rPr lang="en-US" sz="13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  <m:r>
                          <a:rPr lang="en-US" sz="13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  <m:sSup>
                          <m:sSupPr>
                            <m:ctrlPr>
                              <a:rPr lang="en-US" sz="135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35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p>
                            <m:r>
                              <a:rPr lang="en-US" sz="135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sz="1350" i="1" dirty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a:t> , 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3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Λ</m:t>
                    </m:r>
                    <m:r>
                      <a:rPr lang="en-US" sz="13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&gt;&gt;1</m:t>
                    </m:r>
                    <m:m>
                      <m:mPr>
                        <m:plcHide m:val="on"/>
                        <m:mcs>
                          <m:mc>
                            <m:mcPr>
                              <m:count m:val="2"/>
                              <m:mcJc m:val="center"/>
                            </m:mcPr>
                          </m:mc>
                        </m:mcs>
                        <m:ctrlPr>
                          <a:rPr lang="en-US" sz="13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mPr>
                      <m:mr>
                        <m:e/>
                        <m:e>
                          <m:r>
                            <a:rPr lang="en-US" sz="13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m:rPr>
                              <m:nor/>
                            </m:rPr>
                            <a:rPr lang="en-US" sz="135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Newtonian</m:t>
                          </m:r>
                          <m:r>
                            <m:rPr>
                              <m:nor/>
                            </m:rPr>
                            <a:rPr lang="en-US" sz="135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 &amp; </m:t>
                          </m:r>
                          <m:r>
                            <m:rPr>
                              <m:nor/>
                            </m:rPr>
                            <a:rPr lang="en-US" sz="135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TF</m:t>
                          </m:r>
                          <m:r>
                            <m:rPr>
                              <m:nor/>
                            </m:rPr>
                            <a:rPr lang="en-US" sz="135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sz="135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limit</m:t>
                          </m:r>
                          <m:r>
                            <a:rPr lang="en-US" sz="13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mr>
                    </m:m>
                  </m:oMath>
                </a14:m>
                <a:endParaRPr lang="en-US" sz="1350" i="1" dirty="0">
                  <a:solidFill>
                    <a:srgbClr val="000000"/>
                  </a:solidFill>
                  <a:latin typeface="Cambria Math" panose="02040503050406030204" pitchFamily="18" charset="0"/>
                </a:endParaRPr>
              </a:p>
              <a:p>
                <a:pPr/>
                <a:br>
                  <a:rPr lang="en-US" sz="1350" i="1" dirty="0">
                    <a:solidFill>
                      <a:schemeClr val="bg2"/>
                    </a:solidFill>
                    <a:latin typeface="Cambria Math" panose="02040503050406030204" pitchFamily="18" charset="0"/>
                  </a:rPr>
                </a:b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200" i="1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</a:rPr>
                        <m:t>𝑁𝑒𝑤</m:t>
                      </m:r>
                      <m:r>
                        <a:rPr lang="en-US" sz="1200" b="0" i="1" smtClean="0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200" b="0" i="1" smtClean="0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</a:rPr>
                        <m:t>𝑐𝑜𝑛𝑠𝑡𝑎𝑛𝑡</m:t>
                      </m:r>
                      <m:r>
                        <a:rPr lang="en-US" sz="1200" b="0" i="1" smtClean="0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en-US" sz="1200" i="1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</a:rPr>
                        <m:t>𝑙𝑒𝑛𝑔𝑡h</m:t>
                      </m:r>
                      <m:r>
                        <a:rPr lang="en-US" sz="1200" i="1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200" i="1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</a:rPr>
                        <m:t>𝑠𝑐𝑎𝑙𝑒</m:t>
                      </m:r>
                      <m:r>
                        <a:rPr lang="en-US" sz="12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2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𝑅𝑇𝐹</m:t>
                      </m:r>
                      <m:r>
                        <a:rPr lang="en-US" sz="12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≈</m:t>
                      </m:r>
                      <m:f>
                        <m:fPr>
                          <m:ctrlPr>
                            <a:rPr lang="en-US" sz="12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US" sz="12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m:rPr>
                                  <m:sty m:val="p"/>
                                </m:rPr>
                                <a:rPr lang="en-US" sz="12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Λ</m:t>
                              </m:r>
                            </m:e>
                          </m:rad>
                        </m:num>
                        <m:den>
                          <m:r>
                            <a:rPr lang="en-US" sz="12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den>
                      </m:f>
                      <m:r>
                        <a:rPr lang="en-US" sz="1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12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sz="12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2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  <m:sSup>
                                <m:sSupPr>
                                  <m:ctrlPr>
                                    <a:rPr lang="en-US" sz="12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20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ℏ</m:t>
                                  </m:r>
                                </m:e>
                                <m:sup>
                                  <m:r>
                                    <a:rPr lang="en-US" sz="120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p>
                              <m:r>
                                <a:rPr lang="en-US" sz="12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num>
                            <m:den>
                              <m:r>
                                <a:rPr lang="en-US" sz="1200" b="0" i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8</m:t>
                              </m:r>
                              <m:r>
                                <a:rPr lang="en-US" sz="12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𝑐𝐺</m:t>
                              </m:r>
                              <m:sSup>
                                <m:sSupPr>
                                  <m:ctrlPr>
                                    <a:rPr lang="en-US" sz="12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2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p>
                                  <m:r>
                                    <a:rPr lang="en-US" sz="120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sup>
                              </m:sSup>
                            </m:den>
                          </m:f>
                        </m:e>
                      </m:rad>
                      <m:r>
                        <a:rPr lang="en-US" sz="1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200" b="0" i="1" smtClean="0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</a:rPr>
                        <m:t>~</m:t>
                      </m:r>
                      <m:sSup>
                        <m:sSupPr>
                          <m:ctrlPr>
                            <a:rPr lang="en-US" sz="1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̃"/>
                              <m:ctrlPr>
                                <a:rPr lang="en-US" sz="1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</m:acc>
                        </m:e>
                        <m:sup>
                          <m:r>
                            <a:rPr lang="en-US" sz="1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−2</m:t>
                          </m:r>
                        </m:sup>
                      </m:sSup>
                    </m:oMath>
                  </m:oMathPara>
                </a14:m>
                <a:endParaRPr lang="en-US" sz="1350" i="1" dirty="0">
                  <a:solidFill>
                    <a:schemeClr val="bg2"/>
                  </a:solidFill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3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3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&amp; </m:t>
                        </m:r>
                        <m:r>
                          <a:rPr lang="en-US" sz="13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𝑚𝑎𝑠𝑠</m:t>
                        </m:r>
                        <m:r>
                          <a:rPr lang="en-US" sz="13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13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𝑠𝑐𝑎𝑙𝑒</m:t>
                        </m:r>
                        <m:r>
                          <a:rPr lang="en-US" sz="13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    </m:t>
                        </m:r>
                        <m:r>
                          <a:rPr lang="en-US" sz="13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135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max</m:t>
                        </m:r>
                      </m:sub>
                    </m:sSub>
                  </m:oMath>
                </a14:m>
                <a:r>
                  <a:rPr lang="en-US" sz="1350" i="1" dirty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3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ad>
                          <m:radPr>
                            <m:degHide m:val="on"/>
                            <m:ctrlPr>
                              <a:rPr lang="en-US" sz="135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m:rPr>
                                <m:sty m:val="p"/>
                              </m:rPr>
                              <a:rPr lang="en-US" sz="135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Λ</m:t>
                            </m:r>
                          </m:e>
                        </m:rad>
                        <m:f>
                          <m:fPr>
                            <m:ctrlPr>
                              <a:rPr lang="en-US" sz="135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Sup>
                              <m:sSubSupPr>
                                <m:ctrlPr>
                                  <a:rPr lang="en-US" sz="135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135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e>
                              <m:sub>
                                <m:r>
                                  <a:rPr lang="en-US" sz="135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</m:sub>
                              <m:sup>
                                <m:r>
                                  <a:rPr lang="en-US" sz="135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</m:num>
                          <m:den>
                            <m:r>
                              <a:rPr lang="en-US" sz="135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</m:den>
                        </m:f>
                      </m:e>
                      <m:sub/>
                    </m:sSub>
                  </m:oMath>
                </a14:m>
                <a:endParaRPr lang="en-US" sz="1350" dirty="0"/>
              </a:p>
            </p:txBody>
          </p:sp>
        </mc:Choice>
        <mc:Fallback xmlns="">
          <p:sp>
            <p:nvSpPr>
              <p:cNvPr id="31" name="Object 7">
                <a:extLst>
                  <a:ext uri="{FF2B5EF4-FFF2-40B4-BE49-F238E27FC236}">
                    <a16:creationId xmlns:a16="http://schemas.microsoft.com/office/drawing/2014/main" id="{7A6650C7-8E01-4C2F-9FCE-C9A2CCD9AF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677881" y="3886770"/>
                <a:ext cx="4018342" cy="162019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직사각형 11">
                <a:extLst>
                  <a:ext uri="{FF2B5EF4-FFF2-40B4-BE49-F238E27FC236}">
                    <a16:creationId xmlns:a16="http://schemas.microsoft.com/office/drawing/2014/main" id="{9C87CFB1-1F5D-40AC-BAEA-B60F9A303DA5}"/>
                  </a:ext>
                </a:extLst>
              </p:cNvPr>
              <p:cNvSpPr/>
              <p:nvPr/>
            </p:nvSpPr>
            <p:spPr>
              <a:xfrm>
                <a:off x="1917678" y="5113719"/>
                <a:ext cx="1935635" cy="49913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1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100" i="1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sz="2100">
                              <a:latin typeface="Cambria Math" panose="02040503050406030204" pitchFamily="18" charset="0"/>
                            </a:rPr>
                            <m:t>∗</m:t>
                          </m:r>
                        </m:sub>
                      </m:sSub>
                      <m:r>
                        <a:rPr lang="en-US" sz="210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100" i="1">
                          <a:latin typeface="Cambria Math" panose="02040503050406030204" pitchFamily="18" charset="0"/>
                        </a:rPr>
                        <m:t>𝑟</m:t>
                      </m:r>
                      <m:sSup>
                        <m:sSupPr>
                          <m:ctrlPr>
                            <a:rPr lang="en-US" sz="21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2100">
                              <a:latin typeface="Cambria Math" panose="02040503050406030204" pitchFamily="18" charset="0"/>
                            </a:rPr>
                            <m:t>Λ</m:t>
                          </m:r>
                        </m:e>
                        <m:sup>
                          <m:r>
                            <a:rPr lang="en-US" sz="210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type m:val="lin"/>
                              <m:ctrlPr>
                                <a:rPr lang="en-US" sz="21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10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210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100" dirty="0"/>
              </a:p>
            </p:txBody>
          </p:sp>
        </mc:Choice>
        <mc:Fallback xmlns="">
          <p:sp>
            <p:nvSpPr>
              <p:cNvPr id="12" name="직사각형 11">
                <a:extLst>
                  <a:ext uri="{FF2B5EF4-FFF2-40B4-BE49-F238E27FC236}">
                    <a16:creationId xmlns:a16="http://schemas.microsoft.com/office/drawing/2014/main" id="{9C87CFB1-1F5D-40AC-BAEA-B60F9A303DA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7678" y="5113719"/>
                <a:ext cx="1935635" cy="499136"/>
              </a:xfrm>
              <a:prstGeom prst="rect">
                <a:avLst/>
              </a:prstGeom>
              <a:blipFill>
                <a:blip r:embed="rId8"/>
                <a:stretch>
                  <a:fillRect t="-68293" r="-9779" b="-719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FA9CB48-EFC3-9C2E-5100-729A543424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2ABBEE-B63B-4850-8975-11CAD86ACD72}" type="slidenum">
              <a:rPr lang="en-US" altLang="ko-KR" smtClean="0"/>
              <a:pPr>
                <a:defRPr/>
              </a:pPr>
              <a:t>46</a:t>
            </a:fld>
            <a:endParaRPr lang="en-US" altLang="ko-K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직사각형 16">
                <a:extLst>
                  <a:ext uri="{FF2B5EF4-FFF2-40B4-BE49-F238E27FC236}">
                    <a16:creationId xmlns:a16="http://schemas.microsoft.com/office/drawing/2014/main" id="{1611AF67-A99A-4570-97D0-594E58A5D837}"/>
                  </a:ext>
                </a:extLst>
              </p:cNvPr>
              <p:cNvSpPr/>
              <p:nvPr/>
            </p:nvSpPr>
            <p:spPr>
              <a:xfrm>
                <a:off x="6952665" y="2619670"/>
                <a:ext cx="1408462" cy="1036438"/>
              </a:xfrm>
              <a:prstGeom prst="rect">
                <a:avLst/>
              </a:prstGeom>
              <a:solidFill>
                <a:srgbClr val="92D050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̃"/>
                          <m:ctrlPr>
                            <a:rPr lang="en-US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</m:acc>
                      <m:r>
                        <a:rPr lang="en-US" i="1" dirty="0" smtClean="0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</a:rPr>
                        <m:t>≡</m:t>
                      </m:r>
                      <m:f>
                        <m:fPr>
                          <m:ctrlPr>
                            <a:rPr lang="en-US" i="1" dirty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 dirty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num>
                        <m:den>
                          <m:sSup>
                            <m:sSupPr>
                              <m:ctrlPr>
                                <a:rPr lang="en-US" i="1" dirty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 dirty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p>
                              <m:f>
                                <m:fPr>
                                  <m:ctrlPr>
                                    <a:rPr lang="en-US" i="1" dirty="0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dirty="0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dirty="0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den>
                              </m:f>
                            </m:sup>
                          </m:sSup>
                        </m:den>
                      </m:f>
                    </m:oMath>
                  </m:oMathPara>
                </a14:m>
                <a:endParaRPr lang="en-US" dirty="0">
                  <a:solidFill>
                    <a:schemeClr val="bg2"/>
                  </a:solidFill>
                </a:endParaRPr>
              </a:p>
            </p:txBody>
          </p:sp>
        </mc:Choice>
        <mc:Fallback xmlns="">
          <p:sp>
            <p:nvSpPr>
              <p:cNvPr id="17" name="직사각형 16">
                <a:extLst>
                  <a:ext uri="{FF2B5EF4-FFF2-40B4-BE49-F238E27FC236}">
                    <a16:creationId xmlns:a16="http://schemas.microsoft.com/office/drawing/2014/main" id="{1611AF67-A99A-4570-97D0-594E58A5D83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52665" y="2619670"/>
                <a:ext cx="1408462" cy="1036438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9229961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199065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1142984"/>
            <a:ext cx="3337988" cy="4714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500034" y="714356"/>
            <a:ext cx="32064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Alberto </a:t>
            </a:r>
            <a:r>
              <a:rPr lang="en-US" sz="1600" dirty="0" err="1"/>
              <a:t>Diez-Tejedor</a:t>
            </a:r>
            <a:r>
              <a:rPr lang="en-US" sz="1600" dirty="0"/>
              <a:t> </a:t>
            </a:r>
            <a:r>
              <a:rPr lang="en-US" sz="1600" dirty="0" err="1"/>
              <a:t>etal</a:t>
            </a:r>
            <a:r>
              <a:rPr lang="en-US" sz="1600" dirty="0"/>
              <a:t> PRD 2014</a:t>
            </a:r>
            <a:endParaRPr lang="ko-KR" altLang="en-US" sz="1600" dirty="0"/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A91ABCE2-8227-4365-8753-829407FE1810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20" y="1553377"/>
            <a:ext cx="4836795" cy="4168775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직사각형 7">
                <a:extLst>
                  <a:ext uri="{FF2B5EF4-FFF2-40B4-BE49-F238E27FC236}">
                    <a16:creationId xmlns:a16="http://schemas.microsoft.com/office/drawing/2014/main" id="{F2B9BB36-AD64-4AE0-8754-631832C73D8E}"/>
                  </a:ext>
                </a:extLst>
              </p:cNvPr>
              <p:cNvSpPr/>
              <p:nvPr/>
            </p:nvSpPr>
            <p:spPr>
              <a:xfrm>
                <a:off x="4572000" y="5857891"/>
                <a:ext cx="2995948" cy="711926"/>
              </a:xfrm>
              <a:prstGeom prst="rect">
                <a:avLst/>
              </a:prstGeom>
              <a:solidFill>
                <a:srgbClr val="92D050"/>
              </a:solidFill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i="1">
                        <a:solidFill>
                          <a:schemeClr val="bg2"/>
                        </a:solidFill>
                        <a:latin typeface="Cambria Math" panose="02040503050406030204" pitchFamily="18" charset="0"/>
                      </a:rPr>
                      <m:t>3</m:t>
                    </m:r>
                    <m:r>
                      <a:rPr lang="en-US" sz="2400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400" b="0" i="0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</a:rPr>
                      <m:t>eV</m:t>
                    </m:r>
                    <m:r>
                      <a:rPr lang="en-US" sz="2400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</a:rPr>
                      <m:t>&lt;</m:t>
                    </m:r>
                    <m:acc>
                      <m:accPr>
                        <m:chr m:val="̃"/>
                        <m:ctrlPr>
                          <a:rPr lang="en-US" sz="240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</m:acc>
                    <m:r>
                      <a:rPr lang="en-US" sz="2400" b="0" i="0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 dirty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 dirty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num>
                      <m:den>
                        <m:sSup>
                          <m:sSupPr>
                            <m:ctrlPr>
                              <a:rPr lang="en-US" sz="2400" i="1" dirty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 dirty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</a:rPr>
                              <m:t>𝜆</m:t>
                            </m:r>
                          </m:e>
                          <m:sup>
                            <m:f>
                              <m:fPr>
                                <m:ctrlPr>
                                  <a:rPr lang="en-US" sz="2400" i="1" dirty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dirty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US" sz="2400" dirty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den>
                            </m:f>
                          </m:sup>
                        </m:sSup>
                      </m:den>
                    </m:f>
                  </m:oMath>
                </a14:m>
                <a:r>
                  <a:rPr lang="en-US" sz="2400" dirty="0">
                    <a:solidFill>
                      <a:schemeClr val="bg2"/>
                    </a:solidFill>
                  </a:rPr>
                  <a:t> &lt; 7 eV</a:t>
                </a:r>
              </a:p>
            </p:txBody>
          </p:sp>
        </mc:Choice>
        <mc:Fallback xmlns="">
          <p:sp>
            <p:nvSpPr>
              <p:cNvPr id="8" name="직사각형 7">
                <a:extLst>
                  <a:ext uri="{FF2B5EF4-FFF2-40B4-BE49-F238E27FC236}">
                    <a16:creationId xmlns:a16="http://schemas.microsoft.com/office/drawing/2014/main" id="{F2B9BB36-AD64-4AE0-8754-631832C73D8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0" y="5857891"/>
                <a:ext cx="2995948" cy="711926"/>
              </a:xfrm>
              <a:prstGeom prst="rect">
                <a:avLst/>
              </a:prstGeom>
              <a:blipFill>
                <a:blip r:embed="rId5"/>
                <a:stretch>
                  <a:fillRect t="-855" r="-22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6945345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322A46EF-1534-4F41-B799-7075BE852F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460" y="836640"/>
            <a:ext cx="8104594" cy="518472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44DE1D4-4BA7-43B2-92E0-015450AE484E}"/>
              </a:ext>
            </a:extLst>
          </p:cNvPr>
          <p:cNvSpPr txBox="1"/>
          <p:nvPr/>
        </p:nvSpPr>
        <p:spPr>
          <a:xfrm>
            <a:off x="1969615" y="119179"/>
            <a:ext cx="55322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Universal RC with SIULDM</a:t>
            </a: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B6C02EBC-BFF9-4068-94C2-D471B11D668F}"/>
              </a:ext>
            </a:extLst>
          </p:cNvPr>
          <p:cNvSpPr/>
          <p:nvPr/>
        </p:nvSpPr>
        <p:spPr>
          <a:xfrm>
            <a:off x="1763610" y="1340710"/>
            <a:ext cx="464401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bg2"/>
                </a:solidFill>
              </a:rPr>
              <a:t>RCs of the most dark matter dominated galaxies in the SPARC database</a:t>
            </a: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3BAF0AAE-2608-4737-B2E2-1BF2200D9E96}"/>
              </a:ext>
            </a:extLst>
          </p:cNvPr>
          <p:cNvSpPr/>
          <p:nvPr/>
        </p:nvSpPr>
        <p:spPr>
          <a:xfrm>
            <a:off x="583719" y="6362374"/>
            <a:ext cx="248016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/>
              <a:t>Delgado+ 2201.12418</a:t>
            </a:r>
          </a:p>
        </p:txBody>
      </p:sp>
      <p:sp>
        <p:nvSpPr>
          <p:cNvPr id="7" name="타원 6">
            <a:extLst>
              <a:ext uri="{FF2B5EF4-FFF2-40B4-BE49-F238E27FC236}">
                <a16:creationId xmlns:a16="http://schemas.microsoft.com/office/drawing/2014/main" id="{3B94338B-E705-46BE-BCE3-FABF69565114}"/>
              </a:ext>
            </a:extLst>
          </p:cNvPr>
          <p:cNvSpPr/>
          <p:nvPr/>
        </p:nvSpPr>
        <p:spPr bwMode="auto">
          <a:xfrm>
            <a:off x="1187530" y="3429000"/>
            <a:ext cx="3510805" cy="2088290"/>
          </a:xfrm>
          <a:prstGeom prst="ellipse">
            <a:avLst/>
          </a:prstGeom>
          <a:solidFill>
            <a:schemeClr val="accent1">
              <a:alpha val="19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직사각형 7">
                <a:extLst>
                  <a:ext uri="{FF2B5EF4-FFF2-40B4-BE49-F238E27FC236}">
                    <a16:creationId xmlns:a16="http://schemas.microsoft.com/office/drawing/2014/main" id="{A89F4BA6-E1B6-4938-87A3-E3FCEE901B5E}"/>
                  </a:ext>
                </a:extLst>
              </p:cNvPr>
              <p:cNvSpPr/>
              <p:nvPr/>
            </p:nvSpPr>
            <p:spPr>
              <a:xfrm>
                <a:off x="2699740" y="4448228"/>
                <a:ext cx="4572000" cy="718658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000" i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  <m:t>DM</m:t>
                          </m:r>
                        </m:sub>
                      </m:sSub>
                      <m:r>
                        <a:rPr lang="en-US" sz="2000" i="0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000" i="1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000" i="0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</a:rPr>
                        <m:t>)=</m:t>
                      </m:r>
                      <m:rad>
                        <m:radPr>
                          <m:degHide m:val="on"/>
                          <m:ctrlPr>
                            <a:rPr lang="en-US" sz="20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en-US" sz="20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2000" i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p>
                          </m:sSup>
                          <m:r>
                            <m:rPr>
                              <m:sty m:val="p"/>
                            </m:rPr>
                            <a:rPr lang="en-US" sz="2000" i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  <m:t>erf</m:t>
                          </m:r>
                          <m:r>
                            <a:rPr lang="en-US" sz="2000" i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0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000" i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  <m:t>)−2</m:t>
                          </m:r>
                          <m:sSup>
                            <m:sSupPr>
                              <m:ctrlPr>
                                <a:rPr lang="en-US" sz="20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sz="2000" i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sz="20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000" i="0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2000" i="0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sup>
                          </m:sSup>
                          <m:r>
                            <m:rPr>
                              <m:sty m:val="p"/>
                            </m:rPr>
                            <a:rPr lang="en-US" sz="2000" i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  <m:t>ex</m:t>
                          </m:r>
                          <m:func>
                            <m:funcPr>
                              <m:ctrlPr>
                                <a:rPr lang="en-US" sz="20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2000" i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</a:rPr>
                                <m:t>p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sz="20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i="0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p>
                                    <m:sSupPr>
                                      <m:ctrlPr>
                                        <a:rPr lang="en-US" sz="2000" i="1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000" i="1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p>
                                      <m:r>
                                        <a:rPr lang="en-US" sz="2000" i="0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</m:d>
                            </m:e>
                          </m:func>
                        </m:e>
                      </m:rad>
                    </m:oMath>
                  </m:oMathPara>
                </a14:m>
                <a:endParaRPr lang="en-US" sz="2000" dirty="0">
                  <a:solidFill>
                    <a:schemeClr val="bg2"/>
                  </a:solidFill>
                </a:endParaRPr>
              </a:p>
            </p:txBody>
          </p:sp>
        </mc:Choice>
        <mc:Fallback xmlns="">
          <p:sp>
            <p:nvSpPr>
              <p:cNvPr id="8" name="직사각형 7">
                <a:extLst>
                  <a:ext uri="{FF2B5EF4-FFF2-40B4-BE49-F238E27FC236}">
                    <a16:creationId xmlns:a16="http://schemas.microsoft.com/office/drawing/2014/main" id="{A89F4BA6-E1B6-4938-87A3-E3FCEE901B5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9740" y="4448228"/>
                <a:ext cx="4572000" cy="71865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직사각형 10">
                <a:extLst>
                  <a:ext uri="{FF2B5EF4-FFF2-40B4-BE49-F238E27FC236}">
                    <a16:creationId xmlns:a16="http://schemas.microsoft.com/office/drawing/2014/main" id="{B4DC60CF-76D9-4041-A5E1-2056123048C1}"/>
                  </a:ext>
                </a:extLst>
              </p:cNvPr>
              <p:cNvSpPr/>
              <p:nvPr/>
            </p:nvSpPr>
            <p:spPr>
              <a:xfrm>
                <a:off x="6080116" y="6039209"/>
                <a:ext cx="1589666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type m:val="lin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𝑟</m:t>
                          </m:r>
                        </m:num>
                        <m:den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직사각형 10">
                <a:extLst>
                  <a:ext uri="{FF2B5EF4-FFF2-40B4-BE49-F238E27FC236}">
                    <a16:creationId xmlns:a16="http://schemas.microsoft.com/office/drawing/2014/main" id="{B4DC60CF-76D9-4041-A5E1-2056123048C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80116" y="6039209"/>
                <a:ext cx="1589666" cy="52322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7561445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D2F72BB4-4AAA-4669-88F7-DE4294AEE9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129" y="153213"/>
            <a:ext cx="7859320" cy="5436350"/>
          </a:xfrm>
          <a:prstGeom prst="rect">
            <a:avLst/>
          </a:prstGeom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id="{1F3E86B8-C263-4ED7-A74A-3EEA35E525E4}"/>
              </a:ext>
            </a:extLst>
          </p:cNvPr>
          <p:cNvSpPr/>
          <p:nvPr/>
        </p:nvSpPr>
        <p:spPr>
          <a:xfrm>
            <a:off x="5825433" y="5189453"/>
            <a:ext cx="248016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chemeClr val="bg2"/>
                </a:solidFill>
              </a:rPr>
              <a:t>Delgado+ 2201.12418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13989D1-61A6-415A-A701-BBE597683EF9}"/>
              </a:ext>
            </a:extLst>
          </p:cNvPr>
          <p:cNvSpPr txBox="1"/>
          <p:nvPr/>
        </p:nvSpPr>
        <p:spPr>
          <a:xfrm>
            <a:off x="6763190" y="3886200"/>
            <a:ext cx="6046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</a:rPr>
              <a:t>TF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C62BA0A-DDCD-4987-BAC6-D35872EAFF1D}"/>
              </a:ext>
            </a:extLst>
          </p:cNvPr>
          <p:cNvSpPr txBox="1"/>
          <p:nvPr/>
        </p:nvSpPr>
        <p:spPr>
          <a:xfrm>
            <a:off x="1733641" y="4139389"/>
            <a:ext cx="13598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</a:rPr>
              <a:t>Fuzzy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직사각형 9">
                <a:extLst>
                  <a:ext uri="{FF2B5EF4-FFF2-40B4-BE49-F238E27FC236}">
                    <a16:creationId xmlns:a16="http://schemas.microsoft.com/office/drawing/2014/main" id="{F8125EC7-798E-455C-B7A8-FD6993117CE6}"/>
                  </a:ext>
                </a:extLst>
              </p:cNvPr>
              <p:cNvSpPr/>
              <p:nvPr/>
            </p:nvSpPr>
            <p:spPr>
              <a:xfrm>
                <a:off x="0" y="5549851"/>
                <a:ext cx="8721939" cy="12246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best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fit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   </m:t>
                      </m:r>
                      <m:r>
                        <a:rPr lang="en-US" sz="2400" i="1" smtClean="0"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US" sz="2400" i="0">
                          <a:latin typeface="Cambria Math" panose="02040503050406030204" pitchFamily="18" charset="0"/>
                        </a:rPr>
                        <m:t>≃2.2×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sz="2400" i="0">
                              <a:latin typeface="Cambria Math" panose="02040503050406030204" pitchFamily="18" charset="0"/>
                            </a:rPr>
                            <m:t>−22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en-US" sz="2400" i="0">
                          <a:latin typeface="Cambria Math" panose="02040503050406030204" pitchFamily="18" charset="0"/>
                        </a:rPr>
                        <m:t>eV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𝜆</m:t>
                          </m:r>
                        </m:num>
                        <m:den>
                          <m:r>
                            <a:rPr lang="en-US" sz="2400" i="0">
                              <a:latin typeface="Cambria Math" panose="02040503050406030204" pitchFamily="18" charset="0"/>
                            </a:rPr>
                            <m:t>8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𝑚</m:t>
                          </m:r>
                        </m:den>
                      </m:f>
                      <m:r>
                        <a:rPr lang="en-US" sz="2400">
                          <a:latin typeface="Cambria Math" panose="02040503050406030204" pitchFamily="18" charset="0"/>
                        </a:rPr>
                        <m:t>≃7.8×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sz="2400">
                              <a:latin typeface="Cambria Math" panose="02040503050406030204" pitchFamily="18" charset="0"/>
                            </a:rPr>
                            <m:t>−77</m:t>
                          </m:r>
                        </m:sup>
                      </m:sSup>
                      <m:r>
                        <m:rPr>
                          <m:nor/>
                        </m:rPr>
                        <a:rPr lang="en-US" sz="240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400">
                          <a:latin typeface="Cambria Math" panose="02040503050406030204" pitchFamily="18" charset="0"/>
                        </a:rPr>
                        <m:t>m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eter</m:t>
                      </m:r>
                    </m:oMath>
                  </m:oMathPara>
                </a14:m>
                <a:endParaRPr lang="en-US" sz="2400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10" name="직사각형 9">
                <a:extLst>
                  <a:ext uri="{FF2B5EF4-FFF2-40B4-BE49-F238E27FC236}">
                    <a16:creationId xmlns:a16="http://schemas.microsoft.com/office/drawing/2014/main" id="{F8125EC7-798E-455C-B7A8-FD6993117CE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5549851"/>
                <a:ext cx="8721939" cy="122463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직사각형 12">
                <a:extLst>
                  <a:ext uri="{FF2B5EF4-FFF2-40B4-BE49-F238E27FC236}">
                    <a16:creationId xmlns:a16="http://schemas.microsoft.com/office/drawing/2014/main" id="{E5D3A29E-75BD-400C-927A-D37211226530}"/>
                  </a:ext>
                </a:extLst>
              </p:cNvPr>
              <p:cNvSpPr/>
              <p:nvPr/>
            </p:nvSpPr>
            <p:spPr>
              <a:xfrm>
                <a:off x="2699740" y="6360316"/>
                <a:ext cx="2157835" cy="461665"/>
              </a:xfrm>
              <a:prstGeom prst="rect">
                <a:avLst/>
              </a:prstGeom>
              <a:solidFill>
                <a:srgbClr val="92D050"/>
              </a:solidFill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</a:rPr>
                      <m:t>→</m:t>
                    </m:r>
                    <m:acc>
                      <m:accPr>
                        <m:chr m:val="̃"/>
                        <m:ctrlPr>
                          <a:rPr lang="en-US" sz="240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</m:acc>
                    <m:r>
                      <a:rPr lang="en-US" sz="2400" b="0" i="0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2400" dirty="0">
                    <a:solidFill>
                      <a:schemeClr val="bg2"/>
                    </a:solidFill>
                  </a:rPr>
                  <a:t> 5.72 eV</a:t>
                </a:r>
              </a:p>
            </p:txBody>
          </p:sp>
        </mc:Choice>
        <mc:Fallback xmlns="">
          <p:sp>
            <p:nvSpPr>
              <p:cNvPr id="13" name="직사각형 12">
                <a:extLst>
                  <a:ext uri="{FF2B5EF4-FFF2-40B4-BE49-F238E27FC236}">
                    <a16:creationId xmlns:a16="http://schemas.microsoft.com/office/drawing/2014/main" id="{E5D3A29E-75BD-400C-927A-D3721122653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9740" y="6360316"/>
                <a:ext cx="2157835" cy="461665"/>
              </a:xfrm>
              <a:prstGeom prst="rect">
                <a:avLst/>
              </a:prstGeom>
              <a:blipFill>
                <a:blip r:embed="rId4"/>
                <a:stretch>
                  <a:fillRect t="-10526" r="-3107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직사각형 14">
                <a:extLst>
                  <a:ext uri="{FF2B5EF4-FFF2-40B4-BE49-F238E27FC236}">
                    <a16:creationId xmlns:a16="http://schemas.microsoft.com/office/drawing/2014/main" id="{BE1A88DF-95F4-4037-926E-575FEFCB6EEB}"/>
                  </a:ext>
                </a:extLst>
              </p:cNvPr>
              <p:cNvSpPr/>
              <p:nvPr/>
            </p:nvSpPr>
            <p:spPr>
              <a:xfrm>
                <a:off x="3989449" y="1076238"/>
                <a:ext cx="4572000" cy="506870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sz="18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en-US" sz="1800" i="0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18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1800" i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  <m:t>9</m:t>
                          </m:r>
                          <m:f>
                            <m:fPr>
                              <m:type m:val="lin"/>
                              <m:ctrlPr>
                                <a:rPr lang="en-US" sz="18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8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1800" i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</a:rPr>
                                <m:t>8</m:t>
                              </m:r>
                            </m:den>
                          </m:f>
                        </m:e>
                      </m:rad>
                      <m:d>
                        <m:dPr>
                          <m:ctrlPr>
                            <a:rPr lang="en-US" sz="18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800" i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  <m:t>1+</m:t>
                          </m:r>
                          <m:rad>
                            <m:radPr>
                              <m:degHide m:val="on"/>
                              <m:ctrlPr>
                                <a:rPr lang="en-US" sz="18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1800" i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</a:rPr>
                                <m:t>1+</m:t>
                              </m:r>
                              <m:sSup>
                                <m:sSupPr>
                                  <m:ctrlPr>
                                    <a:rPr lang="en-US" sz="18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f>
                                    <m:fPr>
                                      <m:type m:val="lin"/>
                                      <m:ctrlPr>
                                        <a:rPr lang="en-US" sz="1800" i="1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1800" b="0" i="1" smtClean="0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(</m:t>
                                      </m:r>
                                      <m:r>
                                        <a:rPr lang="en-US" sz="1800" i="1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𝑀</m:t>
                                      </m:r>
                                    </m:num>
                                    <m:den>
                                      <m:r>
                                        <a:rPr lang="en-US" sz="1800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𝔐</m:t>
                                      </m:r>
                                    </m:den>
                                  </m:f>
                                  <m:r>
                                    <a:rPr lang="en-US" sz="1800" b="0" i="1" smtClean="0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e>
                                <m:sup>
                                  <m:r>
                                    <a:rPr lang="en-US" sz="1800" i="0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rad>
                        </m:e>
                      </m:d>
                      <m:sSub>
                        <m:sSubPr>
                          <m:ctrlPr>
                            <a:rPr lang="en-US" sz="18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  <m:t>𝜉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1800" i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  <m:t>G</m:t>
                          </m:r>
                        </m:sub>
                      </m:sSub>
                    </m:oMath>
                  </m:oMathPara>
                </a14:m>
                <a:endParaRPr lang="en-US" sz="1800" dirty="0">
                  <a:solidFill>
                    <a:schemeClr val="bg2"/>
                  </a:solidFill>
                </a:endParaRPr>
              </a:p>
            </p:txBody>
          </p:sp>
        </mc:Choice>
        <mc:Fallback xmlns="">
          <p:sp>
            <p:nvSpPr>
              <p:cNvPr id="15" name="직사각형 14">
                <a:extLst>
                  <a:ext uri="{FF2B5EF4-FFF2-40B4-BE49-F238E27FC236}">
                    <a16:creationId xmlns:a16="http://schemas.microsoft.com/office/drawing/2014/main" id="{BE1A88DF-95F4-4037-926E-575FEFCB6EE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89449" y="1076238"/>
                <a:ext cx="4572000" cy="506870"/>
              </a:xfrm>
              <a:prstGeom prst="rect">
                <a:avLst/>
              </a:prstGeom>
              <a:blipFill>
                <a:blip r:embed="rId5"/>
                <a:stretch>
                  <a:fillRect t="-71084" b="-1168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직사각형 16">
                <a:extLst>
                  <a:ext uri="{FF2B5EF4-FFF2-40B4-BE49-F238E27FC236}">
                    <a16:creationId xmlns:a16="http://schemas.microsoft.com/office/drawing/2014/main" id="{C635936E-C313-45A2-862D-35871E700A80}"/>
                  </a:ext>
                </a:extLst>
              </p:cNvPr>
              <p:cNvSpPr/>
              <p:nvPr/>
            </p:nvSpPr>
            <p:spPr>
              <a:xfrm>
                <a:off x="5539459" y="155002"/>
                <a:ext cx="1782411" cy="91069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smtClean="0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</a:rPr>
                        <m:t>𝔐</m:t>
                      </m:r>
                      <m:r>
                        <a:rPr lang="en-US" sz="1800" i="0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</a:rPr>
                        <m:t>=ℏ</m:t>
                      </m:r>
                      <m:rad>
                        <m:radPr>
                          <m:degHide m:val="on"/>
                          <m:ctrlPr>
                            <a:rPr lang="en-US" sz="18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sz="18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800" i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  <m:r>
                                <a:rPr lang="en-US" sz="18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1800" i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</a:rPr>
                                <m:t>8</m:t>
                              </m:r>
                              <m:r>
                                <a:rPr lang="en-US" sz="18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</a:rPr>
                                <m:t>𝐺𝑚</m:t>
                              </m:r>
                              <m:sSub>
                                <m:sSubPr>
                                  <m:ctrlPr>
                                    <a:rPr lang="en-US" sz="18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sz="18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sub>
                              </m:sSub>
                            </m:den>
                          </m:f>
                        </m:e>
                      </m:rad>
                    </m:oMath>
                  </m:oMathPara>
                </a14:m>
                <a:endParaRPr lang="en-US" sz="1800" dirty="0">
                  <a:solidFill>
                    <a:schemeClr val="bg2"/>
                  </a:solidFill>
                </a:endParaRPr>
              </a:p>
            </p:txBody>
          </p:sp>
        </mc:Choice>
        <mc:Fallback xmlns="">
          <p:sp>
            <p:nvSpPr>
              <p:cNvPr id="17" name="직사각형 16">
                <a:extLst>
                  <a:ext uri="{FF2B5EF4-FFF2-40B4-BE49-F238E27FC236}">
                    <a16:creationId xmlns:a16="http://schemas.microsoft.com/office/drawing/2014/main" id="{C635936E-C313-45A2-862D-35871E700A8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39459" y="155002"/>
                <a:ext cx="1782411" cy="91069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직사각형 18">
                <a:extLst>
                  <a:ext uri="{FF2B5EF4-FFF2-40B4-BE49-F238E27FC236}">
                    <a16:creationId xmlns:a16="http://schemas.microsoft.com/office/drawing/2014/main" id="{5A555AAF-02EA-4D7D-9E60-8F7B74114B7F}"/>
                  </a:ext>
                </a:extLst>
              </p:cNvPr>
              <p:cNvSpPr/>
              <p:nvPr/>
            </p:nvSpPr>
            <p:spPr>
              <a:xfrm>
                <a:off x="3850582" y="163750"/>
                <a:ext cx="1562414" cy="71000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  <m:t>𝜉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000" i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  <m:t>G</m:t>
                          </m:r>
                        </m:sub>
                      </m:sSub>
                      <m:r>
                        <a:rPr lang="en-US" sz="2000" i="0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0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i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sz="2000" i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sz="20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  <m:t>𝐺𝑀</m:t>
                          </m:r>
                          <m:sSup>
                            <m:sSupPr>
                              <m:ctrlPr>
                                <a:rPr lang="en-US" sz="20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p>
                              <m:r>
                                <a:rPr lang="en-US" sz="2000" i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2000" dirty="0">
                  <a:solidFill>
                    <a:schemeClr val="bg2"/>
                  </a:solidFill>
                </a:endParaRPr>
              </a:p>
            </p:txBody>
          </p:sp>
        </mc:Choice>
        <mc:Fallback xmlns="">
          <p:sp>
            <p:nvSpPr>
              <p:cNvPr id="19" name="직사각형 18">
                <a:extLst>
                  <a:ext uri="{FF2B5EF4-FFF2-40B4-BE49-F238E27FC236}">
                    <a16:creationId xmlns:a16="http://schemas.microsoft.com/office/drawing/2014/main" id="{5A555AAF-02EA-4D7D-9E60-8F7B74114B7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50582" y="163750"/>
                <a:ext cx="1562414" cy="71000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73383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그래픽 14">
            <a:extLst>
              <a:ext uri="{FF2B5EF4-FFF2-40B4-BE49-F238E27FC236}">
                <a16:creationId xmlns:a16="http://schemas.microsoft.com/office/drawing/2014/main" id="{50181B02-BE53-E9B6-32E2-13BB8714C6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203537" y="5275126"/>
            <a:ext cx="4719161" cy="23145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ED5B8CD-1017-4D27-B7C7-5D7763C9C7DE}"/>
              </a:ext>
            </a:extLst>
          </p:cNvPr>
          <p:cNvSpPr txBox="1"/>
          <p:nvPr/>
        </p:nvSpPr>
        <p:spPr>
          <a:xfrm>
            <a:off x="2188834" y="65323"/>
            <a:ext cx="433484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Galaxies observed</a:t>
            </a:r>
          </a:p>
        </p:txBody>
      </p:sp>
      <p:pic>
        <p:nvPicPr>
          <p:cNvPr id="8" name="Picture 2" descr="A map of dwarf galaxies orbiting the Milky Way. Each dwarf contains up to several billion stars, compared to several hundred billion in the Milky Way.">
            <a:hlinkClick r:id="rId4" action="ppaction://hlinkfile"/>
            <a:extLst>
              <a:ext uri="{FF2B5EF4-FFF2-40B4-BE49-F238E27FC236}">
                <a16:creationId xmlns:a16="http://schemas.microsoft.com/office/drawing/2014/main" id="{C6D896DF-71DF-4AEF-8654-585E26764C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35620" y="906934"/>
            <a:ext cx="5188152" cy="5188152"/>
          </a:xfrm>
          <a:prstGeom prst="rect">
            <a:avLst/>
          </a:prstGeom>
          <a:noFill/>
        </p:spPr>
      </p:pic>
      <p:sp>
        <p:nvSpPr>
          <p:cNvPr id="10" name="직사각형 9">
            <a:extLst>
              <a:ext uri="{FF2B5EF4-FFF2-40B4-BE49-F238E27FC236}">
                <a16:creationId xmlns:a16="http://schemas.microsoft.com/office/drawing/2014/main" id="{569151AA-4D6A-47BF-8D60-F04FF08A8139}"/>
              </a:ext>
            </a:extLst>
          </p:cNvPr>
          <p:cNvSpPr/>
          <p:nvPr/>
        </p:nvSpPr>
        <p:spPr>
          <a:xfrm>
            <a:off x="7078192" y="2814659"/>
            <a:ext cx="206017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000" dirty="0">
                <a:latin typeface="굴림" panose="020B0600000101010101" pitchFamily="50" charset="-127"/>
              </a:rPr>
              <a:t>Minimum mass </a:t>
            </a:r>
          </a:p>
          <a:p>
            <a:r>
              <a:rPr lang="en-US" altLang="ko-KR" sz="2000" dirty="0">
                <a:latin typeface="굴림" panose="020B0600000101010101" pitchFamily="50" charset="-127"/>
              </a:rPr>
              <a:t>~ 10</a:t>
            </a:r>
            <a:r>
              <a:rPr lang="en-US" altLang="ko-KR" sz="2000" baseline="30000" dirty="0">
                <a:latin typeface="굴림" panose="020B0600000101010101" pitchFamily="50" charset="-127"/>
              </a:rPr>
              <a:t>6</a:t>
            </a:r>
            <a:r>
              <a:rPr lang="en-US" altLang="ko-KR" sz="2000" dirty="0">
                <a:latin typeface="굴림" panose="020B0600000101010101" pitchFamily="50" charset="-127"/>
              </a:rPr>
              <a:t> Ms</a:t>
            </a:r>
          </a:p>
        </p:txBody>
      </p:sp>
      <p:sp>
        <p:nvSpPr>
          <p:cNvPr id="12" name="슬라이드 번호 개체 틀 2">
            <a:extLst>
              <a:ext uri="{FF2B5EF4-FFF2-40B4-BE49-F238E27FC236}">
                <a16:creationId xmlns:a16="http://schemas.microsoft.com/office/drawing/2014/main" id="{7A0B15CF-ED21-48CE-AA2B-D481CC065ADD}"/>
              </a:ext>
            </a:extLst>
          </p:cNvPr>
          <p:cNvSpPr txBox="1">
            <a:spLocks/>
          </p:cNvSpPr>
          <p:nvPr/>
        </p:nvSpPr>
        <p:spPr>
          <a:xfrm>
            <a:off x="6553200" y="6248400"/>
            <a:ext cx="2133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algn="ctr" rtl="0" fontAlgn="base" latinLnBrk="1">
              <a:spcBef>
                <a:spcPct val="0"/>
              </a:spcBef>
              <a:spcAft>
                <a:spcPct val="0"/>
              </a:spcAft>
              <a:defRPr kumimoji="1" sz="1200" kern="1200">
                <a:solidFill>
                  <a:schemeClr val="tx1">
                    <a:tint val="75000"/>
                  </a:schemeClr>
                </a:solidFill>
                <a:latin typeface="Abadi" panose="020B0604020104020204" pitchFamily="34" charset="0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sz="2800" kern="12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sz="2800" kern="12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sz="2800" kern="12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sz="2800" kern="12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sz="2800" kern="12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sz="2800" kern="12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sz="2800" kern="12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sz="2800" kern="12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  <a:cs typeface="+mn-cs"/>
              </a:defRPr>
            </a:lvl9pPr>
          </a:lstStyle>
          <a:p>
            <a:pPr>
              <a:defRPr/>
            </a:pPr>
            <a:fld id="{D843AE4B-3FDE-44DA-8AA1-2B60E96AB9B8}" type="slidenum">
              <a:rPr lang="en-US" altLang="ko-KR" smtClean="0">
                <a:latin typeface="굴림" panose="020B0600000101010101" pitchFamily="50" charset="-127"/>
              </a:rPr>
              <a:pPr>
                <a:defRPr/>
              </a:pPr>
              <a:t>5</a:t>
            </a:fld>
            <a:endParaRPr lang="en-US" altLang="ko-KR" dirty="0">
              <a:latin typeface="굴림" panose="020B0600000101010101" pitchFamily="50" charset="-127"/>
            </a:endParaRPr>
          </a:p>
        </p:txBody>
      </p:sp>
      <p:sp>
        <p:nvSpPr>
          <p:cNvPr id="14" name="Oval 4">
            <a:extLst>
              <a:ext uri="{FF2B5EF4-FFF2-40B4-BE49-F238E27FC236}">
                <a16:creationId xmlns:a16="http://schemas.microsoft.com/office/drawing/2014/main" id="{6F19A08A-89C5-4BC3-93BB-8B27C60AE1DD}"/>
              </a:ext>
            </a:extLst>
          </p:cNvPr>
          <p:cNvSpPr/>
          <p:nvPr/>
        </p:nvSpPr>
        <p:spPr bwMode="auto">
          <a:xfrm rot="504801">
            <a:off x="3486112" y="1608078"/>
            <a:ext cx="1152160" cy="4187807"/>
          </a:xfrm>
          <a:prstGeom prst="ellipse">
            <a:avLst/>
          </a:prstGeom>
          <a:solidFill>
            <a:schemeClr val="accent2">
              <a:alpha val="21000"/>
            </a:schemeClr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BC031DB-1CF0-4122-9F85-E49F2B862785}"/>
              </a:ext>
            </a:extLst>
          </p:cNvPr>
          <p:cNvSpPr txBox="1"/>
          <p:nvPr/>
        </p:nvSpPr>
        <p:spPr>
          <a:xfrm>
            <a:off x="3707880" y="1916790"/>
            <a:ext cx="21627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92D050"/>
                </a:solidFill>
              </a:rPr>
              <a:t>satellite plane</a:t>
            </a:r>
          </a:p>
        </p:txBody>
      </p:sp>
      <p:sp>
        <p:nvSpPr>
          <p:cNvPr id="16" name="직사각형 15">
            <a:extLst>
              <a:ext uri="{FF2B5EF4-FFF2-40B4-BE49-F238E27FC236}">
                <a16:creationId xmlns:a16="http://schemas.microsoft.com/office/drawing/2014/main" id="{912C20BA-FA25-405F-9E09-1F44C354E14E}"/>
              </a:ext>
            </a:extLst>
          </p:cNvPr>
          <p:cNvSpPr/>
          <p:nvPr/>
        </p:nvSpPr>
        <p:spPr>
          <a:xfrm>
            <a:off x="5713306" y="5161169"/>
            <a:ext cx="285752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i="1" dirty="0">
                <a:solidFill>
                  <a:schemeClr val="bg1"/>
                </a:solidFill>
                <a:latin typeface="굴림" panose="020B0600000101010101" pitchFamily="50" charset="-127"/>
              </a:rPr>
              <a:t>J. Bullock+</a:t>
            </a:r>
            <a:endParaRPr lang="ko-KR" altLang="en-US" sz="1600" dirty="0">
              <a:solidFill>
                <a:schemeClr val="bg1"/>
              </a:solidFill>
              <a:latin typeface="굴림" panose="020B0600000101010101" pitchFamily="50" charset="-12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043B427-8023-49BC-8B94-F1422DF402D8}"/>
              </a:ext>
            </a:extLst>
          </p:cNvPr>
          <p:cNvSpPr txBox="1"/>
          <p:nvPr/>
        </p:nvSpPr>
        <p:spPr>
          <a:xfrm>
            <a:off x="676601" y="6177651"/>
            <a:ext cx="82253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Any good DM model should explain observed galaxies!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0870827-F8FC-4D3B-9D55-A9DD0FC4F546}"/>
              </a:ext>
            </a:extLst>
          </p:cNvPr>
          <p:cNvSpPr txBox="1"/>
          <p:nvPr/>
        </p:nvSpPr>
        <p:spPr>
          <a:xfrm>
            <a:off x="1045732" y="4396714"/>
            <a:ext cx="22862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dwarf galaxies</a:t>
            </a:r>
          </a:p>
        </p:txBody>
      </p:sp>
    </p:spTree>
    <p:extLst>
      <p:ext uri="{BB962C8B-B14F-4D97-AF65-F5344CB8AC3E}">
        <p14:creationId xmlns:p14="http://schemas.microsoft.com/office/powerpoint/2010/main" val="201924109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id="{A0029339-E638-493F-B07B-DFF8C211C8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7630" y="1916790"/>
            <a:ext cx="4608640" cy="4594238"/>
          </a:xfrm>
          <a:prstGeom prst="rect">
            <a:avLst/>
          </a:prstGeom>
        </p:spPr>
      </p:pic>
      <p:sp>
        <p:nvSpPr>
          <p:cNvPr id="2" name="제목 1">
            <a:extLst>
              <a:ext uri="{FF2B5EF4-FFF2-40B4-BE49-F238E27FC236}">
                <a16:creationId xmlns:a16="http://schemas.microsoft.com/office/drawing/2014/main" id="{11D801EC-A4A1-2918-BE32-5828AA30C3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42800"/>
            <a:ext cx="8229600" cy="1143000"/>
          </a:xfrm>
        </p:spPr>
        <p:txBody>
          <a:bodyPr/>
          <a:lstStyle/>
          <a:p>
            <a:r>
              <a:rPr lang="en-US" altLang="ko-KR" dirty="0"/>
              <a:t>Timing problem of GC</a:t>
            </a:r>
            <a:endParaRPr lang="ko-KR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직사각형 7">
                <a:extLst>
                  <a:ext uri="{FF2B5EF4-FFF2-40B4-BE49-F238E27FC236}">
                    <a16:creationId xmlns:a16="http://schemas.microsoft.com/office/drawing/2014/main" id="{ECB77E95-7587-454A-B04D-40DA4294E2AE}"/>
                  </a:ext>
                </a:extLst>
              </p:cNvPr>
              <p:cNvSpPr/>
              <p:nvPr/>
            </p:nvSpPr>
            <p:spPr>
              <a:xfrm>
                <a:off x="1737194" y="5523086"/>
                <a:ext cx="8082413" cy="43364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000">
                        <a:latin typeface="Cambria Math" panose="02040503050406030204" pitchFamily="18" charset="0"/>
                      </a:rPr>
                      <m:t>1.17</m:t>
                    </m:r>
                    <m:r>
                      <a:rPr lang="en-US" sz="2000" i="0">
                        <a:latin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2000" i="0">
                            <a:latin typeface="Cambria Math" panose="02040503050406030204" pitchFamily="18" charset="0"/>
                          </a:rPr>
                          <m:t>−22</m:t>
                        </m:r>
                      </m:sup>
                    </m:sSup>
                    <m:r>
                      <m:rPr>
                        <m:sty m:val="p"/>
                      </m:rPr>
                      <a:rPr lang="en-US" sz="2000" i="0">
                        <a:latin typeface="Cambria Math" panose="02040503050406030204" pitchFamily="18" charset="0"/>
                      </a:rPr>
                      <m:t>eV</m:t>
                    </m:r>
                    <m:r>
                      <a:rPr lang="en-US" sz="2000" i="0">
                        <a:latin typeface="Cambria Math" panose="02040503050406030204" pitchFamily="18" charset="0"/>
                      </a:rPr>
                      <m:t>≤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𝜙</m:t>
                        </m:r>
                      </m:sub>
                    </m:sSub>
                    <m:r>
                      <a:rPr lang="en-US" sz="2000" i="0">
                        <a:latin typeface="Cambria Math" panose="02040503050406030204" pitchFamily="18" charset="0"/>
                      </a:rPr>
                      <m:t>≤4.68×</m:t>
                    </m:r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2000" i="0">
                            <a:latin typeface="Cambria Math" panose="02040503050406030204" pitchFamily="18" charset="0"/>
                          </a:rPr>
                          <m:t>−22</m:t>
                        </m:r>
                      </m:sup>
                    </m:sSup>
                    <m:r>
                      <m:rPr>
                        <m:sty m:val="p"/>
                      </m:rPr>
                      <a:rPr lang="en-US" sz="2000" i="0">
                        <a:latin typeface="Cambria Math" panose="02040503050406030204" pitchFamily="18" charset="0"/>
                      </a:rPr>
                      <m:t>eV</m:t>
                    </m:r>
                  </m:oMath>
                </a14:m>
                <a:r>
                  <a:rPr lang="en-US" sz="2000" dirty="0"/>
                  <a:t>  (FDM)</a:t>
                </a:r>
              </a:p>
            </p:txBody>
          </p:sp>
        </mc:Choice>
        <mc:Fallback xmlns="">
          <p:sp>
            <p:nvSpPr>
              <p:cNvPr id="8" name="직사각형 7">
                <a:extLst>
                  <a:ext uri="{FF2B5EF4-FFF2-40B4-BE49-F238E27FC236}">
                    <a16:creationId xmlns:a16="http://schemas.microsoft.com/office/drawing/2014/main" id="{ECB77E95-7587-454A-B04D-40DA4294E2A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37194" y="5523086"/>
                <a:ext cx="8082413" cy="433645"/>
              </a:xfrm>
              <a:prstGeom prst="rect">
                <a:avLst/>
              </a:prstGeom>
              <a:blipFill>
                <a:blip r:embed="rId3"/>
                <a:stretch>
                  <a:fillRect t="-5634" b="-183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직사각형 10">
                <a:extLst>
                  <a:ext uri="{FF2B5EF4-FFF2-40B4-BE49-F238E27FC236}">
                    <a16:creationId xmlns:a16="http://schemas.microsoft.com/office/drawing/2014/main" id="{8DE1F653-708A-478E-9818-00BBFCF8F95E}"/>
                  </a:ext>
                </a:extLst>
              </p:cNvPr>
              <p:cNvSpPr/>
              <p:nvPr/>
            </p:nvSpPr>
            <p:spPr>
              <a:xfrm>
                <a:off x="240951" y="1243654"/>
                <a:ext cx="9443540" cy="152759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limUpp>
                        <m:limUp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limUp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𝜏</m:t>
                          </m:r>
                        </m:e>
                        <m:lim>
                          <m:r>
                            <a:rPr lang="en-US" sz="2400" i="0">
                              <a:latin typeface="Cambria Math" panose="02040503050406030204" pitchFamily="18" charset="0"/>
                            </a:rPr>
                            <m:t>‾</m:t>
                          </m:r>
                        </m:lim>
                      </m:limUpp>
                      <m:r>
                        <a:rPr lang="en-US" sz="2400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400" i="0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𝜋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𝜌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</m:e>
                            <m:sup>
                              <m:r>
                                <a:rPr lang="en-US" sz="2400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2400" i="0">
                                  <a:latin typeface="Cambria Math" panose="02040503050406030204" pitchFamily="18" charset="0"/>
                                </a:rPr>
                                <m:t>GC</m:t>
                              </m:r>
                            </m:sub>
                          </m:sSub>
                        </m:den>
                      </m:f>
                      <m:r>
                        <a:rPr lang="en-US" sz="2400" i="0">
                          <a:latin typeface="Cambria Math" panose="02040503050406030204" pitchFamily="18" charset="0"/>
                        </a:rPr>
                        <m:t>×</m:t>
                      </m:r>
                      <m:d>
                        <m:dPr>
                          <m:begChr m:val="{"/>
                          <m:endChr m:val=""/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plcHide m:val="on"/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Sup>
                                  <m:sSubSup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sub>
                                  <m:sup>
                                    <m:r>
                                      <a:rPr lang="en-US" sz="2400" i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p>
                                </m:sSubSup>
                              </m:e>
                              <m:e>
                                <m:r>
                                  <m:rPr>
                                    <m:nor/>
                                  </m:r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 (</m:t>
                                </m:r>
                                <m:r>
                                  <m:rPr>
                                    <m:nor/>
                                  </m:r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Thomas</m:t>
                                </m:r>
                                <m:r>
                                  <m:rPr>
                                    <m:nor/>
                                  </m:r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m:rPr>
                                    <m:nor/>
                                  </m:r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Fermi</m:t>
                                </m:r>
                                <m:r>
                                  <m:rPr>
                                    <m:nor/>
                                  </m:r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m:rPr>
                                    <m:nor/>
                                  </m:r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limit</m:t>
                                </m:r>
                                <m:r>
                                  <m:rPr>
                                    <m:nor/>
                                  </m:r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) </m:t>
                                </m:r>
                              </m:e>
                            </m:mr>
                            <m:mr>
                              <m:e>
                                <m:f>
                                  <m:f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400" i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ad>
                                      <m:radPr>
                                        <m:degHide m:val="on"/>
                                        <m:ctrlPr>
                                          <a:rPr lang="en-US" sz="24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radPr>
                                      <m:deg/>
                                      <m:e>
                                        <m:r>
                                          <a:rPr lang="en-US" sz="2400" i="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e>
                                    </m:rad>
                                  </m:den>
                                </m:f>
                                <m:sSup>
                                  <m:sSup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d>
                                      <m:dPr>
                                        <m:ctrlPr>
                                          <a:rPr lang="en-US" sz="24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f>
                                          <m:fPr>
                                            <m:ctrlPr>
                                              <a:rPr lang="en-US" sz="24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fPr>
                                          <m:num>
                                            <m:r>
                                              <a:rPr lang="en-US" sz="2400" i="0">
                                                <a:latin typeface="Cambria Math" panose="02040503050406030204" pitchFamily="18" charset="0"/>
                                              </a:rPr>
                                              <m:t>ℏ</m:t>
                                            </m:r>
                                            <m:sSub>
                                              <m:sSubPr>
                                                <m:ctrlPr>
                                                  <a:rPr lang="en-US" sz="2400" i="1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sz="2400" i="1">
                                                    <a:latin typeface="Cambria Math" panose="02040503050406030204" pitchFamily="18" charset="0"/>
                                                  </a:rPr>
                                                  <m:t>𝑣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sz="2400" i="0">
                                                    <a:latin typeface="Cambria Math" panose="02040503050406030204" pitchFamily="18" charset="0"/>
                                                  </a:rPr>
                                                  <m:t>0</m:t>
                                                </m:r>
                                              </m:sub>
                                            </m:sSub>
                                          </m:num>
                                          <m:den>
                                            <m:sSub>
                                              <m:sSubPr>
                                                <m:ctrlPr>
                                                  <a:rPr lang="en-US" sz="2400" i="1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sz="2400" i="1">
                                                    <a:latin typeface="Cambria Math" panose="02040503050406030204" pitchFamily="18" charset="0"/>
                                                  </a:rPr>
                                                  <m:t>𝑚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sz="2400" i="1">
                                                    <a:latin typeface="Cambria Math" panose="02040503050406030204" pitchFamily="18" charset="0"/>
                                                  </a:rPr>
                                                  <m:t>𝜙</m:t>
                                                </m:r>
                                              </m:sub>
                                            </m:sSub>
                                            <m:sSub>
                                              <m:sSubPr>
                                                <m:ctrlPr>
                                                  <a:rPr lang="en-US" sz="2400" i="1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sz="2400" i="1">
                                                    <a:latin typeface="Cambria Math" panose="02040503050406030204" pitchFamily="18" charset="0"/>
                                                  </a:rPr>
                                                  <m:t>𝑟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sz="2400" i="0">
                                                    <a:latin typeface="Cambria Math" panose="02040503050406030204" pitchFamily="18" charset="0"/>
                                                  </a:rPr>
                                                  <m:t>0</m:t>
                                                </m:r>
                                              </m:sub>
                                            </m:sSub>
                                          </m:den>
                                        </m:f>
                                      </m:e>
                                    </m:d>
                                  </m:e>
                                  <m:sup>
                                    <m:f>
                                      <m:fPr>
                                        <m:type m:val="lin"/>
                                        <m:ctrlPr>
                                          <a:rPr lang="en-US" sz="24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n-US" sz="2400" i="0">
                                            <a:latin typeface="Cambria Math" panose="02040503050406030204" pitchFamily="18" charset="0"/>
                                          </a:rPr>
                                          <m:t>3</m:t>
                                        </m:r>
                                      </m:num>
                                      <m:den>
                                        <m:r>
                                          <a:rPr lang="en-US" sz="2400" i="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den>
                                    </m:f>
                                  </m:sup>
                                </m:sSup>
                              </m:e>
                              <m:e>
                                <m:r>
                                  <m:rPr>
                                    <m:nor/>
                                  </m:r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 (</m:t>
                                </m:r>
                                <m:r>
                                  <m:rPr>
                                    <m:nor/>
                                  </m:r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FDM</m:t>
                                </m:r>
                                <m:r>
                                  <m:rPr>
                                    <m:nor/>
                                  </m:r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m:rPr>
                                    <m:nor/>
                                  </m:r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limit</m:t>
                                </m:r>
                                <m:r>
                                  <m:rPr>
                                    <m:nor/>
                                  </m:r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). 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1" name="직사각형 10">
                <a:extLst>
                  <a:ext uri="{FF2B5EF4-FFF2-40B4-BE49-F238E27FC236}">
                    <a16:creationId xmlns:a16="http://schemas.microsoft.com/office/drawing/2014/main" id="{8DE1F653-708A-478E-9818-00BBFCF8F95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0951" y="1243654"/>
                <a:ext cx="9443540" cy="152759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직사각형 3">
                <a:extLst>
                  <a:ext uri="{FF2B5EF4-FFF2-40B4-BE49-F238E27FC236}">
                    <a16:creationId xmlns:a16="http://schemas.microsoft.com/office/drawing/2014/main" id="{DC7DB754-DED9-4CCF-A653-A67353F362CF}"/>
                  </a:ext>
                </a:extLst>
              </p:cNvPr>
              <p:cNvSpPr/>
              <p:nvPr/>
            </p:nvSpPr>
            <p:spPr>
              <a:xfrm>
                <a:off x="1907630" y="6093370"/>
                <a:ext cx="4120808" cy="64248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smtClean="0">
                          <a:latin typeface="Cambria Math" panose="02040503050406030204" pitchFamily="18" charset="0"/>
                        </a:rPr>
                        <m:t>3.75</m:t>
                      </m:r>
                      <m:r>
                        <m:rPr>
                          <m:sty m:val="p"/>
                        </m:rPr>
                        <a:rPr lang="en-US" sz="2000" i="0">
                          <a:latin typeface="Cambria Math" panose="02040503050406030204" pitchFamily="18" charset="0"/>
                        </a:rPr>
                        <m:t>eV</m:t>
                      </m:r>
                      <m:r>
                        <a:rPr lang="en-US" sz="2000" i="0">
                          <a:latin typeface="Cambria Math" panose="02040503050406030204" pitchFamily="18" charset="0"/>
                        </a:rPr>
                        <m:t>≤</m:t>
                      </m:r>
                      <m:f>
                        <m:f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sub>
                          </m:sSub>
                        </m:num>
                        <m:den>
                          <m:sSup>
                            <m:sSup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p>
                              <m:f>
                                <m:fPr>
                                  <m:type m:val="lin"/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000" i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2000" i="0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den>
                              </m:f>
                            </m:sup>
                          </m:sSup>
                        </m:den>
                      </m:f>
                      <m:r>
                        <a:rPr lang="en-US" sz="2000" i="0">
                          <a:latin typeface="Cambria Math" panose="02040503050406030204" pitchFamily="18" charset="0"/>
                        </a:rPr>
                        <m:t>≤5.57</m:t>
                      </m:r>
                      <m:r>
                        <m:rPr>
                          <m:sty m:val="p"/>
                        </m:rPr>
                        <a:rPr lang="en-US" sz="2000" i="0">
                          <a:latin typeface="Cambria Math" panose="02040503050406030204" pitchFamily="18" charset="0"/>
                        </a:rPr>
                        <m:t>eV</m:t>
                      </m:r>
                      <m:r>
                        <a:rPr lang="en-US" sz="2000" b="0" i="0" smtClean="0">
                          <a:latin typeface="Cambria Math" panose="02040503050406030204" pitchFamily="18" charset="0"/>
                        </a:rPr>
                        <m:t>  (</m:t>
                      </m:r>
                      <m:r>
                        <m:rPr>
                          <m:sty m:val="p"/>
                        </m:rPr>
                        <a:rPr lang="en-US" sz="2000" b="0" i="0" smtClean="0">
                          <a:latin typeface="Cambria Math" panose="02040503050406030204" pitchFamily="18" charset="0"/>
                        </a:rPr>
                        <m:t>GC</m:t>
                      </m:r>
                      <m:r>
                        <a:rPr lang="en-US" sz="2000" b="0" i="0" smtClean="0">
                          <a:latin typeface="Cambria Math" panose="02040503050406030204" pitchFamily="18" charset="0"/>
                        </a:rPr>
                        <m:t>3, </m:t>
                      </m:r>
                      <m:r>
                        <m:rPr>
                          <m:sty m:val="p"/>
                        </m:rPr>
                        <a:rPr lang="en-US" sz="2000" b="0" i="0" smtClean="0">
                          <a:latin typeface="Cambria Math" panose="02040503050406030204" pitchFamily="18" charset="0"/>
                        </a:rPr>
                        <m:t>TF</m:t>
                      </m:r>
                      <m:r>
                        <a:rPr lang="en-US" sz="2000" b="0" i="0" smtClean="0">
                          <a:latin typeface="Cambria Math" panose="02040503050406030204" pitchFamily="18" charset="0"/>
                        </a:rPr>
                        <m:t>) 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4" name="직사각형 3">
                <a:extLst>
                  <a:ext uri="{FF2B5EF4-FFF2-40B4-BE49-F238E27FC236}">
                    <a16:creationId xmlns:a16="http://schemas.microsoft.com/office/drawing/2014/main" id="{DC7DB754-DED9-4CCF-A653-A67353F362C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7630" y="6093370"/>
                <a:ext cx="4120808" cy="64248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ED40116A-2F42-453F-BFE4-E3AC222E9907}"/>
              </a:ext>
            </a:extLst>
          </p:cNvPr>
          <p:cNvSpPr txBox="1"/>
          <p:nvPr/>
        </p:nvSpPr>
        <p:spPr>
          <a:xfrm>
            <a:off x="7852719" y="2708900"/>
            <a:ext cx="12917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Koo &amp; Lee</a:t>
            </a:r>
          </a:p>
          <a:p>
            <a:r>
              <a:rPr lang="en-US" sz="1800" dirty="0"/>
              <a:t> JCAP 2026</a:t>
            </a:r>
          </a:p>
        </p:txBody>
      </p:sp>
    </p:spTree>
    <p:extLst>
      <p:ext uri="{BB962C8B-B14F-4D97-AF65-F5344CB8AC3E}">
        <p14:creationId xmlns:p14="http://schemas.microsoft.com/office/powerpoint/2010/main" val="146851847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42A0C285-8B31-4D35-A611-8770B6BEB9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510" y="393479"/>
            <a:ext cx="5143500" cy="639127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4E4A7F5-5D87-4830-8105-29DCC553052D}"/>
              </a:ext>
            </a:extLst>
          </p:cNvPr>
          <p:cNvSpPr txBox="1"/>
          <p:nvPr/>
        </p:nvSpPr>
        <p:spPr>
          <a:xfrm>
            <a:off x="7143297" y="64085"/>
            <a:ext cx="19656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Shapiro+ 2106.13244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7864F2A-46A1-4F45-8597-A2A9BB742CE6}"/>
              </a:ext>
            </a:extLst>
          </p:cNvPr>
          <p:cNvSpPr txBox="1"/>
          <p:nvPr/>
        </p:nvSpPr>
        <p:spPr>
          <a:xfrm>
            <a:off x="2051650" y="4005080"/>
            <a:ext cx="28151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</a:rPr>
              <a:t>weak  suppression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6F3ACA1-773E-4FFF-B1F7-B12BBA9A57C3}"/>
                  </a:ext>
                </a:extLst>
              </p:cNvPr>
              <p:cNvSpPr txBox="1"/>
              <p:nvPr/>
            </p:nvSpPr>
            <p:spPr>
              <a:xfrm>
                <a:off x="6284483" y="2344240"/>
                <a:ext cx="2865528" cy="38448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𝐽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𝑓𝑖𝑥𝑒𝑑</m:t>
                      </m:r>
                    </m:oMath>
                  </m:oMathPara>
                </a14:m>
                <a:endParaRPr lang="en-US" sz="2400" b="0" dirty="0"/>
              </a:p>
              <a:p>
                <a:endParaRPr lang="en-US" sz="2400" b="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 dirty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US" sz="2400" i="1" dirty="0">
                              <a:latin typeface="Cambria Math" panose="02040503050406030204" pitchFamily="18" charset="0"/>
                            </a:rPr>
                            <m:t>𝐽</m:t>
                          </m:r>
                        </m:sub>
                      </m:sSub>
                      <m:r>
                        <a:rPr lang="en-US" sz="2400" i="0" dirty="0">
                          <a:latin typeface="Cambria Math" panose="02040503050406030204" pitchFamily="18" charset="0"/>
                        </a:rPr>
                        <m:t>∝</m:t>
                      </m:r>
                      <m:sSup>
                        <m:sSupPr>
                          <m:ctrlPr>
                            <a:rPr lang="en-US" sz="2400" i="1" dirty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 dirty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sz="2400" i="0" dirty="0">
                              <a:latin typeface="Cambria Math" panose="02040503050406030204" pitchFamily="18" charset="0"/>
                            </a:rPr>
                            <m:t>−3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  <a:p>
                <a:r>
                  <a:rPr lang="en-US" sz="2400" dirty="0"/>
                  <a:t> </a:t>
                </a:r>
              </a:p>
              <a:p>
                <a:r>
                  <a:rPr lang="en-US" sz="2400" dirty="0"/>
                  <a:t>weak suppression</a:t>
                </a:r>
              </a:p>
              <a:p>
                <a:pPr marL="457200" indent="-457200">
                  <a:buFont typeface="Wingdings" panose="05000000000000000000" pitchFamily="2" charset="2"/>
                  <a:buChar char="à"/>
                </a:pPr>
                <a:r>
                  <a:rPr lang="en-US" sz="2400" dirty="0">
                    <a:sym typeface="Wingdings" panose="05000000000000000000" pitchFamily="2" charset="2"/>
                  </a:rPr>
                  <a:t>weak missing</a:t>
                </a:r>
              </a:p>
              <a:p>
                <a:r>
                  <a:rPr lang="en-US" sz="2400" dirty="0">
                    <a:sym typeface="Wingdings" panose="05000000000000000000" pitchFamily="2" charset="2"/>
                  </a:rPr>
                  <a:t>satellites</a:t>
                </a:r>
              </a:p>
              <a:p>
                <a:endParaRPr lang="en-US" sz="2400" dirty="0">
                  <a:sym typeface="Wingdings" panose="05000000000000000000" pitchFamily="2" charset="2"/>
                </a:endParaRPr>
              </a:p>
              <a:p>
                <a:pPr marL="457200" indent="-457200">
                  <a:buFont typeface="Wingdings" panose="05000000000000000000" pitchFamily="2" charset="2"/>
                  <a:buChar char="à"/>
                </a:pPr>
                <a:r>
                  <a:rPr lang="en-US" sz="2400" dirty="0">
                    <a:sym typeface="Wingdings" panose="05000000000000000000" pitchFamily="2" charset="2"/>
                  </a:rPr>
                  <a:t>may avoid Lyman</a:t>
                </a:r>
              </a:p>
              <a:p>
                <a:r>
                  <a:rPr lang="en-US" sz="2400" dirty="0">
                    <a:sym typeface="Wingdings" panose="05000000000000000000" pitchFamily="2" charset="2"/>
                  </a:rPr>
                  <a:t>alpha tension</a:t>
                </a:r>
                <a:endParaRPr lang="en-US" sz="24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6F3ACA1-773E-4FFF-B1F7-B12BBA9A57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4483" y="2344240"/>
                <a:ext cx="2865528" cy="3844899"/>
              </a:xfrm>
              <a:prstGeom prst="rect">
                <a:avLst/>
              </a:prstGeom>
              <a:blipFill>
                <a:blip r:embed="rId3"/>
                <a:stretch>
                  <a:fillRect l="-3404" r="-1277" b="-28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8646461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740362BF-DE18-434A-850D-79ADB0B76B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63F84FE2-4F6C-46B0-A3B7-8AAD5055AD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7089" y="351254"/>
            <a:ext cx="5929822" cy="405781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직사각형 4">
                <a:extLst>
                  <a:ext uri="{FF2B5EF4-FFF2-40B4-BE49-F238E27FC236}">
                    <a16:creationId xmlns:a16="http://schemas.microsoft.com/office/drawing/2014/main" id="{F963404C-06A6-491B-B20D-7CAEA24EAA27}"/>
                  </a:ext>
                </a:extLst>
              </p:cNvPr>
              <p:cNvSpPr/>
              <p:nvPr/>
            </p:nvSpPr>
            <p:spPr>
              <a:xfrm>
                <a:off x="457200" y="5176390"/>
                <a:ext cx="7633060" cy="147976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200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m>
                                <m:mPr>
                                  <m:plcHide m:val="on"/>
                                  <m:mcs>
                                    <m:mc>
                                      <m:mcPr>
                                        <m:count m:val="1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sz="20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eqArr>
                                      <m:eqArrPr>
                                        <m:ctrlPr>
                                          <a:rPr lang="en-US" sz="20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eqArrPr>
                                      <m:e>
                                        <m:sSub>
                                          <m:sSubPr>
                                            <m:ctrlPr>
                                              <a:rPr lang="en-US" sz="20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2000" i="1">
                                                <a:latin typeface="Cambria Math" panose="02040503050406030204" pitchFamily="18" charset="0"/>
                                              </a:rPr>
                                              <m:t>𝐷𝐸</m:t>
                                            </m:r>
                                            <m:r>
                                              <a:rPr lang="en-US" sz="2000" i="1">
                                                <a:latin typeface="Cambria Math" panose="02040503050406030204" pitchFamily="18" charset="0"/>
                                              </a:rPr>
                                              <m:t>−</m:t>
                                            </m:r>
                                            <m:r>
                                              <a:rPr lang="en-US" sz="2000" i="1">
                                                <a:latin typeface="Cambria Math" panose="02040503050406030204" pitchFamily="18" charset="0"/>
                                              </a:rPr>
                                              <m:t>𝑙𝑖𝑘𝑒</m:t>
                                            </m:r>
                                            <m:r>
                                              <a:rPr lang="en-US" sz="2000" i="1">
                                                <a:latin typeface="Cambria Math" panose="02040503050406030204" pitchFamily="18" charset="0"/>
                                              </a:rPr>
                                              <m:t> </m:t>
                                            </m:r>
                                            <m:d>
                                              <m:dPr>
                                                <m:ctrlPr>
                                                  <a:rPr lang="en-US" sz="2000" i="1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dPr>
                                              <m:e>
                                                <m:r>
                                                  <a:rPr lang="en-US" sz="2000" i="1">
                                                    <a:latin typeface="Cambria Math" panose="02040503050406030204" pitchFamily="18" charset="0"/>
                                                  </a:rPr>
                                                  <m:t>𝑠𝑙𝑜𝑤</m:t>
                                                </m:r>
                                                <m:r>
                                                  <a:rPr lang="en-US" sz="2000" i="1">
                                                    <a:latin typeface="Cambria Math" panose="02040503050406030204" pitchFamily="18" charset="0"/>
                                                  </a:rPr>
                                                  <m:t>−</m:t>
                                                </m:r>
                                                <m:r>
                                                  <a:rPr lang="en-US" sz="2000" i="1">
                                                    <a:latin typeface="Cambria Math" panose="02040503050406030204" pitchFamily="18" charset="0"/>
                                                  </a:rPr>
                                                  <m:t>𝑟𝑜𝑙𝑙</m:t>
                                                </m:r>
                                              </m:e>
                                            </m:d>
                                            <m:r>
                                              <a:rPr lang="en-US" sz="2000" i="1">
                                                <a:latin typeface="Cambria Math" panose="02040503050406030204" pitchFamily="18" charset="0"/>
                                              </a:rPr>
                                              <m:t>𝑓𝑜𝑟</m:t>
                                            </m:r>
                                            <m:r>
                                              <a:rPr lang="en-US" sz="2000" i="1">
                                                <a:latin typeface="Cambria Math" panose="02040503050406030204" pitchFamily="18" charset="0"/>
                                              </a:rPr>
                                              <m:t>  </m:t>
                                            </m:r>
                                            <m:r>
                                              <a:rPr lang="en-US" sz="2000" i="1">
                                                <a:latin typeface="Cambria Math" panose="02040503050406030204" pitchFamily="18" charset="0"/>
                                              </a:rPr>
                                              <m:t>𝑧</m:t>
                                            </m:r>
                                          </m:e>
                                          <m:sub>
                                            <m:r>
                                              <a:rPr lang="en-US" sz="2000" i="1">
                                                <a:latin typeface="Cambria Math" panose="02040503050406030204" pitchFamily="18" charset="0"/>
                                              </a:rPr>
                                              <m:t>𝑜𝑠𝑐</m:t>
                                            </m:r>
                                          </m:sub>
                                        </m:sSub>
                                        <m:r>
                                          <a:rPr lang="en-US" sz="2000">
                                            <a:latin typeface="Cambria Math" panose="02040503050406030204" pitchFamily="18" charset="0"/>
                                          </a:rPr>
                                          <m:t>&lt;</m:t>
                                        </m:r>
                                        <m:r>
                                          <a:rPr lang="en-US" sz="2000" i="1">
                                            <a:latin typeface="Cambria Math" panose="02040503050406030204" pitchFamily="18" charset="0"/>
                                          </a:rPr>
                                          <m:t>𝑧</m:t>
                                        </m:r>
                                        <m:r>
                                          <m:rPr>
                                            <m:nor/>
                                          </m:rPr>
                                          <a:rPr lang="en-US" sz="2000" i="1">
                                            <a:latin typeface="Cambria Math" panose="02040503050406030204" pitchFamily="18" charset="0"/>
                                          </a:rPr>
                                          <m:t> (</m:t>
                                        </m:r>
                                        <m:r>
                                          <m:rPr>
                                            <m:nor/>
                                          </m:rPr>
                                          <a:rPr lang="en-US" sz="2000" i="1">
                                            <a:latin typeface="Cambria Math" panose="02040503050406030204" pitchFamily="18" charset="0"/>
                                          </a:rPr>
                                          <m:t>Phase</m:t>
                                        </m:r>
                                        <m:r>
                                          <m:rPr>
                                            <m:nor/>
                                          </m:rPr>
                                          <a:rPr lang="en-US" sz="2000" i="1">
                                            <a:latin typeface="Cambria Math" panose="02040503050406030204" pitchFamily="18" charset="0"/>
                                          </a:rPr>
                                          <m:t> </m:t>
                                        </m:r>
                                        <m:r>
                                          <m:rPr>
                                            <m:nor/>
                                          </m:rPr>
                                          <a:rPr lang="en-US" sz="2000" i="1">
                                            <a:latin typeface="Cambria Math" panose="02040503050406030204" pitchFamily="18" charset="0"/>
                                          </a:rPr>
                                          <m:t>I</m:t>
                                        </m:r>
                                        <m:r>
                                          <m:rPr>
                                            <m:nor/>
                                          </m:rPr>
                                          <a:rPr lang="en-US" sz="2000" i="1">
                                            <a:latin typeface="Cambria Math" panose="02040503050406030204" pitchFamily="18" charset="0"/>
                                          </a:rPr>
                                          <m:t>)</m:t>
                                        </m:r>
                                      </m:e>
                                      <m:e>
                                        <m:r>
                                          <m:rPr>
                                            <m:nor/>
                                          </m:rP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</a:rPr>
                                          <m:t>Dark</m:t>
                                        </m:r>
                                        <m:r>
                                          <m:rPr>
                                            <m:nor/>
                                          </m:rP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</a:rPr>
                                          <m:t> </m:t>
                                        </m:r>
                                        <m:r>
                                          <m:rPr>
                                            <m:nor/>
                                          </m:rPr>
                                          <a:rPr lang="en-US" sz="2000" i="1">
                                            <a:latin typeface="Cambria Math" panose="02040503050406030204" pitchFamily="18" charset="0"/>
                                          </a:rPr>
                                          <m:t>rad</m:t>
                                        </m:r>
                                        <m:r>
                                          <m:rPr>
                                            <m:nor/>
                                          </m:rPr>
                                          <a:rPr lang="en-US" sz="2000" i="1">
                                            <a:latin typeface="Cambria Math" panose="02040503050406030204" pitchFamily="18" charset="0"/>
                                          </a:rPr>
                                          <m:t>−</m:t>
                                        </m:r>
                                        <m:r>
                                          <m:rPr>
                                            <m:nor/>
                                          </m:rPr>
                                          <a:rPr lang="en-US" sz="2000" i="1">
                                            <a:latin typeface="Cambria Math" panose="02040503050406030204" pitchFamily="18" charset="0"/>
                                          </a:rPr>
                                          <m:t>like</m:t>
                                        </m:r>
                                        <m:r>
                                          <m:rPr>
                                            <m:nor/>
                                          </m:rPr>
                                          <a:rPr lang="en-US" sz="2000" i="1">
                                            <a:latin typeface="Cambria Math" panose="02040503050406030204" pitchFamily="18" charset="0"/>
                                          </a:rPr>
                                          <m:t> ( </m:t>
                                        </m:r>
                                        <m:r>
                                          <a:rPr lang="en-US" sz="2000" i="1">
                                            <a:latin typeface="Cambria Math" panose="02040503050406030204" pitchFamily="18" charset="0"/>
                                          </a:rPr>
                                          <m:t>𝜙</m:t>
                                        </m:r>
                                        <m:r>
                                          <a:rPr lang="en-US" sz="2000" i="1" baseline="30000">
                                            <a:latin typeface="Cambria Math" panose="02040503050406030204" pitchFamily="18" charset="0"/>
                                          </a:rPr>
                                          <m:t>4</m:t>
                                        </m:r>
                                        <m:r>
                                          <a:rPr lang="en-US" sz="2000" i="1">
                                            <a:latin typeface="Cambria Math" panose="02040503050406030204" pitchFamily="18" charset="0"/>
                                          </a:rPr>
                                          <m:t>&gt;</m:t>
                                        </m:r>
                                        <m:r>
                                          <a:rPr lang="en-US" sz="2000" i="1">
                                            <a:latin typeface="Cambria Math" panose="02040503050406030204" pitchFamily="18" charset="0"/>
                                          </a:rPr>
                                          <m:t>𝜙</m:t>
                                        </m:r>
                                        <m:r>
                                          <a:rPr lang="en-US" sz="2000" i="1" baseline="3000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  <m:r>
                                          <a:rPr lang="en-US" sz="2000" i="1">
                                            <a:latin typeface="Cambria Math" panose="02040503050406030204" pitchFamily="18" charset="0"/>
                                          </a:rPr>
                                          <m:t>)</m:t>
                                        </m:r>
                                        <m:r>
                                          <m:rPr>
                                            <m:nor/>
                                          </m:rP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</a:rPr>
                                          <m:t> </m:t>
                                        </m:r>
                                        <m:r>
                                          <m:rPr>
                                            <m:nor/>
                                          </m:rPr>
                                          <a:rPr lang="en-US" sz="2000" i="1">
                                            <a:latin typeface="Cambria Math" panose="02040503050406030204" pitchFamily="18" charset="0"/>
                                          </a:rPr>
                                          <m:t>or</m:t>
                                        </m:r>
                                        <m:r>
                                          <m:rPr>
                                            <m:nor/>
                                          </m:rPr>
                                          <a:rPr lang="en-US" sz="2000" i="1">
                                            <a:latin typeface="Cambria Math" panose="02040503050406030204" pitchFamily="18" charset="0"/>
                                          </a:rPr>
                                          <m:t>   </m:t>
                                        </m:r>
                                        <m:sSub>
                                          <m:sSubPr>
                                            <m:ctrlPr>
                                              <a:rPr lang="en-US" sz="20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2000" i="1">
                                                <a:latin typeface="Cambria Math" panose="02040503050406030204" pitchFamily="18" charset="0"/>
                                              </a:rPr>
                                              <m:t>𝑧</m:t>
                                            </m:r>
                                          </m:e>
                                          <m:sub>
                                            <m:r>
                                              <a:rPr lang="en-US" sz="2000" i="1">
                                                <a:latin typeface="Cambria Math" panose="02040503050406030204" pitchFamily="18" charset="0"/>
                                              </a:rPr>
                                              <m:t>𝑚</m:t>
                                            </m:r>
                                          </m:sub>
                                        </m:sSub>
                                        <m:r>
                                          <a:rPr lang="en-US" sz="2000">
                                            <a:latin typeface="Cambria Math" panose="02040503050406030204" pitchFamily="18" charset="0"/>
                                          </a:rPr>
                                          <m:t>&lt;</m:t>
                                        </m:r>
                                        <m:r>
                                          <a:rPr lang="en-US" sz="2000" i="1">
                                            <a:latin typeface="Cambria Math" panose="02040503050406030204" pitchFamily="18" charset="0"/>
                                          </a:rPr>
                                          <m:t>𝑧</m:t>
                                        </m:r>
                                        <m:r>
                                          <a:rPr lang="en-US" sz="2000">
                                            <a:latin typeface="Cambria Math" panose="02040503050406030204" pitchFamily="18" charset="0"/>
                                          </a:rPr>
                                          <m:t>&lt;</m:t>
                                        </m:r>
                                        <m:sSub>
                                          <m:sSubPr>
                                            <m:ctrlPr>
                                              <a:rPr lang="en-US" sz="20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2000" i="1">
                                                <a:latin typeface="Cambria Math" panose="02040503050406030204" pitchFamily="18" charset="0"/>
                                              </a:rPr>
                                              <m:t>𝑧</m:t>
                                            </m:r>
                                          </m:e>
                                          <m:sub>
                                            <m:r>
                                              <a:rPr lang="en-US" sz="2000" i="1">
                                                <a:latin typeface="Cambria Math" panose="02040503050406030204" pitchFamily="18" charset="0"/>
                                              </a:rPr>
                                              <m:t>𝑜𝑠𝑐</m:t>
                                            </m:r>
                                          </m:sub>
                                        </m:sSub>
                                        <m:r>
                                          <m:rPr>
                                            <m:nor/>
                                          </m:rPr>
                                          <a:rPr lang="en-US" sz="2000" i="1">
                                            <a:latin typeface="Cambria Math" panose="02040503050406030204" pitchFamily="18" charset="0"/>
                                          </a:rPr>
                                          <m:t> (</m:t>
                                        </m:r>
                                        <m:r>
                                          <m:rPr>
                                            <m:nor/>
                                          </m:rPr>
                                          <a:rPr lang="en-US" sz="2000" i="1">
                                            <a:latin typeface="Cambria Math" panose="02040503050406030204" pitchFamily="18" charset="0"/>
                                          </a:rPr>
                                          <m:t>Phase</m:t>
                                        </m:r>
                                        <m:r>
                                          <m:rPr>
                                            <m:nor/>
                                          </m:rPr>
                                          <a:rPr lang="en-US" sz="2000" i="1">
                                            <a:latin typeface="Cambria Math" panose="02040503050406030204" pitchFamily="18" charset="0"/>
                                          </a:rPr>
                                          <m:t> </m:t>
                                        </m:r>
                                        <m:r>
                                          <m:rPr>
                                            <m:nor/>
                                          </m:rPr>
                                          <a:rPr lang="en-US" sz="2000" i="1">
                                            <a:latin typeface="Cambria Math" panose="02040503050406030204" pitchFamily="18" charset="0"/>
                                          </a:rPr>
                                          <m:t>II</m:t>
                                        </m:r>
                                        <m:r>
                                          <m:rPr>
                                            <m:nor/>
                                          </m:rPr>
                                          <a:rPr lang="en-US" sz="2000" i="1">
                                            <a:latin typeface="Cambria Math" panose="02040503050406030204" pitchFamily="18" charset="0"/>
                                          </a:rPr>
                                          <m:t>)</m:t>
                                        </m:r>
                                      </m:e>
                                    </m:eqArr>
                                  </m:e>
                                </m:mr>
                                <m:mr>
                                  <m:e>
                                    <m:eqArr>
                                      <m:eqArrPr>
                                        <m:ctrlP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eqArrPr>
                                      <m:e>
                                        <m:r>
                                          <m:rPr>
                                            <m:nor/>
                                          </m:rPr>
                                          <a:rPr lang="en-US" sz="2000" i="0">
                                            <a:latin typeface="Cambria Math" panose="02040503050406030204" pitchFamily="18" charset="0"/>
                                          </a:rPr>
                                          <m:t>CDM</m:t>
                                        </m:r>
                                        <m:r>
                                          <m:rPr>
                                            <m:nor/>
                                          </m:rPr>
                                          <a:rPr lang="en-US" sz="2000" i="0">
                                            <a:latin typeface="Cambria Math" panose="02040503050406030204" pitchFamily="18" charset="0"/>
                                          </a:rPr>
                                          <m:t>  ( </m:t>
                                        </m:r>
                                        <m:r>
                                          <a:rPr lang="en-US" sz="2000" i="1">
                                            <a:latin typeface="Cambria Math" panose="02040503050406030204" pitchFamily="18" charset="0"/>
                                          </a:rPr>
                                          <m:t>𝜙</m:t>
                                        </m:r>
                                        <m:r>
                                          <a:rPr lang="en-US" sz="2000" i="1" baseline="30000">
                                            <a:latin typeface="Cambria Math" panose="02040503050406030204" pitchFamily="18" charset="0"/>
                                          </a:rPr>
                                          <m:t>4</m:t>
                                        </m:r>
                                        <m:r>
                                          <a:rPr lang="en-US" sz="2000" i="1">
                                            <a:latin typeface="Cambria Math" panose="02040503050406030204" pitchFamily="18" charset="0"/>
                                          </a:rPr>
                                          <m:t>&lt;</m:t>
                                        </m:r>
                                        <m:r>
                                          <a:rPr lang="en-US" sz="2000" i="1">
                                            <a:latin typeface="Cambria Math" panose="02040503050406030204" pitchFamily="18" charset="0"/>
                                          </a:rPr>
                                          <m:t>𝜙</m:t>
                                        </m:r>
                                        <m:r>
                                          <a:rPr lang="en-US" sz="2000" i="1" baseline="3000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  <m:r>
                                          <a:rPr lang="en-US" sz="2000" i="1">
                                            <a:latin typeface="Cambria Math" panose="02040503050406030204" pitchFamily="18" charset="0"/>
                                          </a:rPr>
                                          <m:t>)</m:t>
                                        </m:r>
                                        <m:r>
                                          <m:rPr>
                                            <m:nor/>
                                          </m:rPr>
                                          <a:rPr lang="en-US" sz="2000" b="0" i="0" smtClean="0">
                                            <a:latin typeface="Cambria Math" panose="02040503050406030204" pitchFamily="18" charset="0"/>
                                          </a:rPr>
                                          <m:t> </m:t>
                                        </m:r>
                                        <m:r>
                                          <m:rPr>
                                            <m:nor/>
                                          </m:rPr>
                                          <a:rPr lang="en-US" sz="2000" i="0">
                                            <a:latin typeface="Cambria Math" panose="02040503050406030204" pitchFamily="18" charset="0"/>
                                          </a:rPr>
                                          <m:t>or</m:t>
                                        </m:r>
                                        <m:r>
                                          <m:rPr>
                                            <m:nor/>
                                          </m:rPr>
                                          <a:rPr lang="en-US" sz="2000" i="0">
                                            <a:latin typeface="Cambria Math" panose="02040503050406030204" pitchFamily="18" charset="0"/>
                                          </a:rPr>
                                          <m:t>  </m:t>
                                        </m:r>
                                        <m:r>
                                          <a:rPr lang="en-US" sz="2000" i="1">
                                            <a:latin typeface="Cambria Math" panose="02040503050406030204" pitchFamily="18" charset="0"/>
                                          </a:rPr>
                                          <m:t>𝑧</m:t>
                                        </m:r>
                                        <m:r>
                                          <a:rPr lang="en-US" sz="2000">
                                            <a:latin typeface="Cambria Math" panose="02040503050406030204" pitchFamily="18" charset="0"/>
                                          </a:rPr>
                                          <m:t>&lt;</m:t>
                                        </m:r>
                                        <m:sSub>
                                          <m:sSubPr>
                                            <m:ctrlPr>
                                              <a:rPr lang="en-US" sz="20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2000" i="1">
                                                <a:latin typeface="Cambria Math" panose="02040503050406030204" pitchFamily="18" charset="0"/>
                                              </a:rPr>
                                              <m:t>𝑧</m:t>
                                            </m:r>
                                          </m:e>
                                          <m:sub>
                                            <m:r>
                                              <a:rPr lang="en-US" sz="2000" i="1">
                                                <a:latin typeface="Cambria Math" panose="02040503050406030204" pitchFamily="18" charset="0"/>
                                              </a:rPr>
                                              <m:t>𝑚</m:t>
                                            </m:r>
                                          </m:sub>
                                        </m:sSub>
                                        <m:r>
                                          <m:rPr>
                                            <m:nor/>
                                          </m:rPr>
                                          <a:rPr lang="en-US" sz="2000" i="0">
                                            <a:latin typeface="Cambria Math" panose="02040503050406030204" pitchFamily="18" charset="0"/>
                                          </a:rPr>
                                          <m:t> (</m:t>
                                        </m:r>
                                        <m:r>
                                          <m:rPr>
                                            <m:nor/>
                                          </m:rPr>
                                          <a:rPr lang="en-US" sz="2000" i="1">
                                            <a:latin typeface="Cambria Math" panose="02040503050406030204" pitchFamily="18" charset="0"/>
                                          </a:rPr>
                                          <m:t>Phase</m:t>
                                        </m:r>
                                        <m:r>
                                          <m:rPr>
                                            <m:nor/>
                                          </m:rPr>
                                          <a:rPr lang="en-US" sz="2000" i="1">
                                            <a:latin typeface="Cambria Math" panose="02040503050406030204" pitchFamily="18" charset="0"/>
                                          </a:rPr>
                                          <m:t> </m:t>
                                        </m:r>
                                        <m:r>
                                          <m:rPr>
                                            <m:nor/>
                                          </m:rPr>
                                          <a:rPr lang="en-US" sz="2000" i="1">
                                            <a:latin typeface="Cambria Math" panose="02040503050406030204" pitchFamily="18" charset="0"/>
                                          </a:rPr>
                                          <m:t>III</m:t>
                                        </m:r>
                                        <m:r>
                                          <m:rPr>
                                            <m:nor/>
                                          </m:rPr>
                                          <a:rPr lang="en-US" sz="2000" i="0">
                                            <a:latin typeface="Cambria Math" panose="02040503050406030204" pitchFamily="18" charset="0"/>
                                          </a:rPr>
                                          <m:t>)</m:t>
                                        </m:r>
                                      </m:e>
                                    </m:eqArr>
                                  </m:e>
                                </m:mr>
                                <m:mr>
                                  <m:e/>
                                </m:mr>
                              </m:m>
                            </m:e>
                          </m:eqArr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" name="직사각형 4">
                <a:extLst>
                  <a:ext uri="{FF2B5EF4-FFF2-40B4-BE49-F238E27FC236}">
                    <a16:creationId xmlns:a16="http://schemas.microsoft.com/office/drawing/2014/main" id="{F963404C-06A6-491B-B20D-7CAEA24EAA2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5176390"/>
                <a:ext cx="7633060" cy="147976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직사각형 6">
                <a:extLst>
                  <a:ext uri="{FF2B5EF4-FFF2-40B4-BE49-F238E27FC236}">
                    <a16:creationId xmlns:a16="http://schemas.microsoft.com/office/drawing/2014/main" id="{2711AAD4-0CDE-47A6-A834-840A02803DD0}"/>
                  </a:ext>
                </a:extLst>
              </p:cNvPr>
              <p:cNvSpPr/>
              <p:nvPr/>
            </p:nvSpPr>
            <p:spPr>
              <a:xfrm>
                <a:off x="107380" y="4805066"/>
                <a:ext cx="8989648" cy="35484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ts val="1200"/>
                  </a:lnSpc>
                  <a:spcAft>
                    <a:spcPts val="1200"/>
                  </a:spcAft>
                </a:pPr>
                <a14:m>
                  <m:oMath xmlns:m="http://schemas.openxmlformats.org/officeDocument/2006/math">
                    <m:r>
                      <a:rPr lang="en-US" sz="240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𝑉</m:t>
                    </m:r>
                    <m:r>
                      <a:rPr lang="en-US" sz="24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24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𝜙</m:t>
                    </m:r>
                    <m:r>
                      <a:rPr lang="en-US" sz="24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)∝</m:t>
                    </m:r>
                    <m:sSup>
                      <m:sSupPr>
                        <m:ctrlPr>
                          <a:rPr lang="en-US" sz="24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𝜙</m:t>
                        </m:r>
                      </m:e>
                      <m:sup>
                        <m:r>
                          <a:rPr lang="en-US" sz="24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𝑛</m:t>
                        </m:r>
                      </m:sup>
                    </m:sSup>
                  </m:oMath>
                </a14:m>
                <a:r>
                  <a:rPr lang="en-US" sz="2400" dirty="0">
                    <a:latin typeface="Georgia" panose="02040502050405020303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decays with an equation of state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𝑤</m:t>
                    </m:r>
                    <m:r>
                      <a:rPr lang="en-US" sz="24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sz="24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𝑛</m:t>
                        </m:r>
                        <m:r>
                          <a:rPr lang="en-US" sz="24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24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2)</m:t>
                        </m:r>
                      </m:num>
                      <m:den>
                        <m:r>
                          <a:rPr lang="en-US" sz="24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sz="24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𝑛</m:t>
                        </m:r>
                        <m:r>
                          <a:rPr lang="en-US" sz="24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+2)</m:t>
                        </m:r>
                      </m:den>
                    </m:f>
                  </m:oMath>
                </a14:m>
                <a:endParaRPr lang="en-US" sz="2400" dirty="0">
                  <a:latin typeface="Georgia" panose="02040502050405020303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직사각형 6">
                <a:extLst>
                  <a:ext uri="{FF2B5EF4-FFF2-40B4-BE49-F238E27FC236}">
                    <a16:creationId xmlns:a16="http://schemas.microsoft.com/office/drawing/2014/main" id="{2711AAD4-0CDE-47A6-A834-840A02803DD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380" y="4805066"/>
                <a:ext cx="8989648" cy="354841"/>
              </a:xfrm>
              <a:prstGeom prst="rect">
                <a:avLst/>
              </a:prstGeom>
              <a:blipFill>
                <a:blip r:embed="rId4"/>
                <a:stretch>
                  <a:fillRect t="-81034" b="-17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직사각형 3">
                <a:extLst>
                  <a:ext uri="{FF2B5EF4-FFF2-40B4-BE49-F238E27FC236}">
                    <a16:creationId xmlns:a16="http://schemas.microsoft.com/office/drawing/2014/main" id="{5E526289-CE31-46D2-ABE9-22D828578107}"/>
                  </a:ext>
                </a:extLst>
              </p:cNvPr>
              <p:cNvSpPr/>
              <p:nvPr/>
            </p:nvSpPr>
            <p:spPr>
              <a:xfrm>
                <a:off x="5796170" y="351254"/>
                <a:ext cx="1375698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i="1" smtClean="0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</a:rPr>
                        <m:t>Phase</m:t>
                      </m:r>
                      <m:r>
                        <m:rPr>
                          <m:nor/>
                        </m:rPr>
                        <a:rPr lang="en-US" i="1" smtClean="0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i="1" smtClean="0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</a:rPr>
                        <m:t>I</m:t>
                      </m:r>
                    </m:oMath>
                  </m:oMathPara>
                </a14:m>
                <a:endParaRPr lang="en-US" dirty="0">
                  <a:solidFill>
                    <a:schemeClr val="bg2"/>
                  </a:solidFill>
                </a:endParaRPr>
              </a:p>
            </p:txBody>
          </p:sp>
        </mc:Choice>
        <mc:Fallback xmlns="">
          <p:sp>
            <p:nvSpPr>
              <p:cNvPr id="4" name="직사각형 3">
                <a:extLst>
                  <a:ext uri="{FF2B5EF4-FFF2-40B4-BE49-F238E27FC236}">
                    <a16:creationId xmlns:a16="http://schemas.microsoft.com/office/drawing/2014/main" id="{5E526289-CE31-46D2-ABE9-22D82857810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96170" y="351254"/>
                <a:ext cx="1375698" cy="52322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직사각형 7">
                <a:extLst>
                  <a:ext uri="{FF2B5EF4-FFF2-40B4-BE49-F238E27FC236}">
                    <a16:creationId xmlns:a16="http://schemas.microsoft.com/office/drawing/2014/main" id="{59D08E96-D57F-4E54-BAC1-7337C61388F9}"/>
                  </a:ext>
                </a:extLst>
              </p:cNvPr>
              <p:cNvSpPr/>
              <p:nvPr/>
            </p:nvSpPr>
            <p:spPr>
              <a:xfrm>
                <a:off x="5073948" y="1118574"/>
                <a:ext cx="1492716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i="1" smtClean="0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</a:rPr>
                        <m:t>Phase</m:t>
                      </m:r>
                      <m:r>
                        <m:rPr>
                          <m:nor/>
                        </m:rPr>
                        <a:rPr lang="en-US" i="1" smtClean="0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i="1" smtClean="0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</a:rPr>
                        <m:t>II</m:t>
                      </m:r>
                    </m:oMath>
                  </m:oMathPara>
                </a14:m>
                <a:endParaRPr lang="en-US" i="1" dirty="0">
                  <a:solidFill>
                    <a:schemeClr val="bg2"/>
                  </a:solidFill>
                </a:endParaRPr>
              </a:p>
            </p:txBody>
          </p:sp>
        </mc:Choice>
        <mc:Fallback xmlns="">
          <p:sp>
            <p:nvSpPr>
              <p:cNvPr id="8" name="직사각형 7">
                <a:extLst>
                  <a:ext uri="{FF2B5EF4-FFF2-40B4-BE49-F238E27FC236}">
                    <a16:creationId xmlns:a16="http://schemas.microsoft.com/office/drawing/2014/main" id="{59D08E96-D57F-4E54-BAC1-7337C61388F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73948" y="1118574"/>
                <a:ext cx="1492716" cy="52322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직사각형 8">
                <a:extLst>
                  <a:ext uri="{FF2B5EF4-FFF2-40B4-BE49-F238E27FC236}">
                    <a16:creationId xmlns:a16="http://schemas.microsoft.com/office/drawing/2014/main" id="{E8CDB42E-7A0B-469C-AB7A-A006316837FC}"/>
                  </a:ext>
                </a:extLst>
              </p:cNvPr>
              <p:cNvSpPr/>
              <p:nvPr/>
            </p:nvSpPr>
            <p:spPr>
              <a:xfrm>
                <a:off x="4541178" y="1641794"/>
                <a:ext cx="1609736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i="1" smtClean="0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</a:rPr>
                        <m:t>Phase</m:t>
                      </m:r>
                      <m:r>
                        <m:rPr>
                          <m:nor/>
                        </m:rPr>
                        <a:rPr lang="en-US" i="1" smtClean="0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b="0" i="1" smtClean="0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</a:rPr>
                        <m:t>III</m:t>
                      </m:r>
                    </m:oMath>
                  </m:oMathPara>
                </a14:m>
                <a:endParaRPr lang="en-US" i="1" dirty="0">
                  <a:solidFill>
                    <a:schemeClr val="bg2"/>
                  </a:solidFill>
                </a:endParaRPr>
              </a:p>
            </p:txBody>
          </p:sp>
        </mc:Choice>
        <mc:Fallback xmlns="">
          <p:sp>
            <p:nvSpPr>
              <p:cNvPr id="9" name="직사각형 8">
                <a:extLst>
                  <a:ext uri="{FF2B5EF4-FFF2-40B4-BE49-F238E27FC236}">
                    <a16:creationId xmlns:a16="http://schemas.microsoft.com/office/drawing/2014/main" id="{E8CDB42E-7A0B-469C-AB7A-A006316837F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41178" y="1641794"/>
                <a:ext cx="1609736" cy="52322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직사각형 5">
            <a:extLst>
              <a:ext uri="{FF2B5EF4-FFF2-40B4-BE49-F238E27FC236}">
                <a16:creationId xmlns:a16="http://schemas.microsoft.com/office/drawing/2014/main" id="{F9A09687-7A4E-4E1A-B36C-6B0857561AE7}"/>
              </a:ext>
            </a:extLst>
          </p:cNvPr>
          <p:cNvSpPr/>
          <p:nvPr/>
        </p:nvSpPr>
        <p:spPr>
          <a:xfrm>
            <a:off x="7661118" y="2380162"/>
            <a:ext cx="145757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err="1"/>
              <a:t>JLee</a:t>
            </a:r>
            <a:endParaRPr lang="en-US" sz="2000" dirty="0"/>
          </a:p>
          <a:p>
            <a:r>
              <a:rPr lang="en-US" sz="2000" dirty="0"/>
              <a:t> 2502.11568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직사각형 9">
                <a:extLst>
                  <a:ext uri="{FF2B5EF4-FFF2-40B4-BE49-F238E27FC236}">
                    <a16:creationId xmlns:a16="http://schemas.microsoft.com/office/drawing/2014/main" id="{ED8B2633-7B6A-4E07-B814-01BD892AB110}"/>
                  </a:ext>
                </a:extLst>
              </p:cNvPr>
              <p:cNvSpPr/>
              <p:nvPr/>
            </p:nvSpPr>
            <p:spPr>
              <a:xfrm>
                <a:off x="2051650" y="1934458"/>
                <a:ext cx="2790251" cy="95410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p>
                              <m:r>
                                <a:rPr lang="en-US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</a:rPr>
                        <m:t>|</m:t>
                      </m:r>
                      <m:r>
                        <a:rPr lang="en-US" i="1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</a:rPr>
                        <m:t>𝜙</m:t>
                      </m:r>
                      <m:sSup>
                        <m:sSupPr>
                          <m:ctrlPr>
                            <a:rPr lang="en-US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  <m:t>|</m:t>
                          </m:r>
                        </m:e>
                        <m:sup>
                          <m:r>
                            <a:rPr lang="en-US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b="0" i="0" smtClean="0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</m:num>
                        <m:den>
                          <m:r>
                            <a:rPr lang="en-US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</a:rPr>
                        <m:t>|</m:t>
                      </m:r>
                      <m:r>
                        <a:rPr lang="en-US" i="1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</a:rPr>
                        <m:t>𝜙</m:t>
                      </m:r>
                      <m:sSup>
                        <m:sSupPr>
                          <m:ctrlPr>
                            <a:rPr lang="en-US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  <m:t>|</m:t>
                          </m:r>
                        </m:e>
                        <m:sup>
                          <m:r>
                            <a:rPr lang="en-US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</m:oMath>
                  </m:oMathPara>
                </a14:m>
                <a:endParaRPr lang="en-US" dirty="0">
                  <a:solidFill>
                    <a:schemeClr val="bg2"/>
                  </a:solidFill>
                </a:endParaRPr>
              </a:p>
            </p:txBody>
          </p:sp>
        </mc:Choice>
        <mc:Fallback xmlns="">
          <p:sp>
            <p:nvSpPr>
              <p:cNvPr id="10" name="직사각형 9">
                <a:extLst>
                  <a:ext uri="{FF2B5EF4-FFF2-40B4-BE49-F238E27FC236}">
                    <a16:creationId xmlns:a16="http://schemas.microsoft.com/office/drawing/2014/main" id="{ED8B2633-7B6A-4E07-B814-01BD892AB11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1650" y="1934458"/>
                <a:ext cx="2790251" cy="95410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1A9BF98B-03DE-4BBD-A871-BBEE331FDCF2}"/>
              </a:ext>
            </a:extLst>
          </p:cNvPr>
          <p:cNvSpPr txBox="1"/>
          <p:nvPr/>
        </p:nvSpPr>
        <p:spPr>
          <a:xfrm>
            <a:off x="2195670" y="351254"/>
            <a:ext cx="34932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33CC33"/>
                </a:solidFill>
              </a:rPr>
              <a:t>Our new proposal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FBC6541-3F27-448F-A6C2-3A67B2A2757F}"/>
              </a:ext>
            </a:extLst>
          </p:cNvPr>
          <p:cNvSpPr txBox="1"/>
          <p:nvPr/>
        </p:nvSpPr>
        <p:spPr>
          <a:xfrm>
            <a:off x="2460161" y="6314602"/>
            <a:ext cx="40238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SIULDM alone is enough!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063E787-4EC9-4310-8A09-F8319D6A9DDC}"/>
              </a:ext>
            </a:extLst>
          </p:cNvPr>
          <p:cNvSpPr txBox="1"/>
          <p:nvPr/>
        </p:nvSpPr>
        <p:spPr>
          <a:xfrm>
            <a:off x="7308380" y="5109984"/>
            <a:ext cx="12361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or stiff </a:t>
            </a:r>
          </a:p>
        </p:txBody>
      </p:sp>
    </p:spTree>
    <p:extLst>
      <p:ext uri="{BB962C8B-B14F-4D97-AF65-F5344CB8AC3E}">
        <p14:creationId xmlns:p14="http://schemas.microsoft.com/office/powerpoint/2010/main" val="80103682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그룹 9">
            <a:extLst>
              <a:ext uri="{FF2B5EF4-FFF2-40B4-BE49-F238E27FC236}">
                <a16:creationId xmlns:a16="http://schemas.microsoft.com/office/drawing/2014/main" id="{F49518F1-2840-481D-934E-BB2A3AB6B2A6}"/>
              </a:ext>
            </a:extLst>
          </p:cNvPr>
          <p:cNvGrpSpPr/>
          <p:nvPr/>
        </p:nvGrpSpPr>
        <p:grpSpPr>
          <a:xfrm>
            <a:off x="683460" y="260560"/>
            <a:ext cx="8228012" cy="4752660"/>
            <a:chOff x="395287" y="652462"/>
            <a:chExt cx="8522140" cy="5553075"/>
          </a:xfrm>
        </p:grpSpPr>
        <p:pic>
          <p:nvPicPr>
            <p:cNvPr id="3" name="그림 2">
              <a:extLst>
                <a:ext uri="{FF2B5EF4-FFF2-40B4-BE49-F238E27FC236}">
                  <a16:creationId xmlns:a16="http://schemas.microsoft.com/office/drawing/2014/main" id="{D3CE7CA9-B9B7-4AC4-9A68-E315AAA373B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95287" y="652462"/>
              <a:ext cx="8353425" cy="5553075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A34D879-E4DB-4AC4-8F94-6CB8FE79C5EC}"/>
                </a:ext>
              </a:extLst>
            </p:cNvPr>
            <p:cNvSpPr txBox="1"/>
            <p:nvPr/>
          </p:nvSpPr>
          <p:spPr>
            <a:xfrm>
              <a:off x="5744849" y="3035834"/>
              <a:ext cx="1038023" cy="6113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3300"/>
                  </a:solidFill>
                </a:rPr>
                <a:t>CDM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BADAEBF-7C93-4E64-816C-9D61BD82A9CF}"/>
                </a:ext>
              </a:extLst>
            </p:cNvPr>
            <p:cNvSpPr txBox="1"/>
            <p:nvPr/>
          </p:nvSpPr>
          <p:spPr>
            <a:xfrm>
              <a:off x="7674779" y="1625052"/>
              <a:ext cx="1242648" cy="523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ULDM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직사각형 5">
                  <a:extLst>
                    <a:ext uri="{FF2B5EF4-FFF2-40B4-BE49-F238E27FC236}">
                      <a16:creationId xmlns:a16="http://schemas.microsoft.com/office/drawing/2014/main" id="{D43277C1-F932-4BA6-A7D8-10DE80FFC8AF}"/>
                    </a:ext>
                  </a:extLst>
                </p:cNvPr>
                <p:cNvSpPr/>
                <p:nvPr/>
              </p:nvSpPr>
              <p:spPr>
                <a:xfrm>
                  <a:off x="6576562" y="973955"/>
                  <a:ext cx="2196435" cy="52322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nor/>
                          </m:rPr>
                          <a:rPr lang="en-US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Phase</m:t>
                        </m:r>
                        <m:r>
                          <m:rPr>
                            <m:nor/>
                          </m:rPr>
                          <a:rPr lang="en-US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I</m:t>
                        </m:r>
                        <m:r>
                          <m:rPr>
                            <m:nor/>
                          </m:rPr>
                          <a:rPr lang="en-US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 (</m:t>
                        </m:r>
                        <m:r>
                          <m:rPr>
                            <m:nor/>
                          </m:rPr>
                          <a:rPr lang="en-US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DE</m:t>
                        </m:r>
                        <m:r>
                          <m:rPr>
                            <m:nor/>
                          </m:rPr>
                          <a:rPr lang="en-US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dirty="0">
                    <a:solidFill>
                      <a:schemeClr val="bg2"/>
                    </a:solidFill>
                  </a:endParaRPr>
                </a:p>
              </p:txBody>
            </p:sp>
          </mc:Choice>
          <mc:Fallback xmlns="">
            <p:sp>
              <p:nvSpPr>
                <p:cNvPr id="6" name="직사각형 5">
                  <a:extLst>
                    <a:ext uri="{FF2B5EF4-FFF2-40B4-BE49-F238E27FC236}">
                      <a16:creationId xmlns:a16="http://schemas.microsoft.com/office/drawing/2014/main" id="{D43277C1-F932-4BA6-A7D8-10DE80FFC8A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76562" y="973955"/>
                  <a:ext cx="2196435" cy="523221"/>
                </a:xfrm>
                <a:prstGeom prst="rect">
                  <a:avLst/>
                </a:prstGeom>
                <a:blipFill>
                  <a:blip r:embed="rId3"/>
                  <a:stretch>
                    <a:fillRect b="-547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직사각형 6">
                  <a:extLst>
                    <a:ext uri="{FF2B5EF4-FFF2-40B4-BE49-F238E27FC236}">
                      <a16:creationId xmlns:a16="http://schemas.microsoft.com/office/drawing/2014/main" id="{9D045DB9-05ED-440F-B4CF-97157FBFB9BB}"/>
                    </a:ext>
                  </a:extLst>
                </p:cNvPr>
                <p:cNvSpPr/>
                <p:nvPr/>
              </p:nvSpPr>
              <p:spPr>
                <a:xfrm>
                  <a:off x="5194487" y="2113670"/>
                  <a:ext cx="3106764" cy="61133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m:rPr>
                          <m:nor/>
                        </m:rPr>
                        <a:rPr lang="en-US" i="1" smtClean="0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</a:rPr>
                        <m:t>Phase</m:t>
                      </m:r>
                      <m:r>
                        <m:rPr>
                          <m:nor/>
                        </m:rPr>
                        <a:rPr lang="en-US" i="1" smtClean="0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b="0" i="1" smtClean="0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</a:rPr>
                        <m:t>II</m:t>
                      </m:r>
                    </m:oMath>
                  </a14:m>
                  <a:r>
                    <a:rPr lang="en-US" dirty="0">
                      <a:solidFill>
                        <a:schemeClr val="bg2"/>
                      </a:solidFill>
                    </a:rPr>
                    <a:t> (Dark rad)</a:t>
                  </a:r>
                </a:p>
              </p:txBody>
            </p:sp>
          </mc:Choice>
          <mc:Fallback xmlns="">
            <p:sp>
              <p:nvSpPr>
                <p:cNvPr id="7" name="직사각형 6">
                  <a:extLst>
                    <a:ext uri="{FF2B5EF4-FFF2-40B4-BE49-F238E27FC236}">
                      <a16:creationId xmlns:a16="http://schemas.microsoft.com/office/drawing/2014/main" id="{9D045DB9-05ED-440F-B4CF-97157FBFB9B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94487" y="2113670"/>
                  <a:ext cx="3106764" cy="611338"/>
                </a:xfrm>
                <a:prstGeom prst="rect">
                  <a:avLst/>
                </a:prstGeom>
                <a:blipFill>
                  <a:blip r:embed="rId4"/>
                  <a:stretch>
                    <a:fillRect t="-12791" r="-3049" b="-3139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직사각형 7">
                  <a:extLst>
                    <a:ext uri="{FF2B5EF4-FFF2-40B4-BE49-F238E27FC236}">
                      <a16:creationId xmlns:a16="http://schemas.microsoft.com/office/drawing/2014/main" id="{C5EA0A65-0B7F-4066-875A-0F553CD23E9F}"/>
                    </a:ext>
                  </a:extLst>
                </p:cNvPr>
                <p:cNvSpPr/>
                <p:nvPr/>
              </p:nvSpPr>
              <p:spPr>
                <a:xfrm>
                  <a:off x="2409059" y="3853934"/>
                  <a:ext cx="3518520" cy="61133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nor/>
                          </m:rPr>
                          <a:rPr lang="en-US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Phase</m:t>
                        </m:r>
                        <m:r>
                          <m:rPr>
                            <m:nor/>
                          </m:rPr>
                          <a:rPr lang="en-US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III</m:t>
                        </m:r>
                        <m:r>
                          <m:rPr>
                            <m:nor/>
                          </m:rPr>
                          <a:rPr lang="en-US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 (</m:t>
                        </m:r>
                        <m:r>
                          <m:rPr>
                            <m:nor/>
                          </m:rPr>
                          <a:rPr lang="en-US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CDM</m:t>
                        </m:r>
                        <m:r>
                          <m:rPr>
                            <m:nor/>
                          </m:rPr>
                          <a:rPr lang="en-US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m:rPr>
                            <m:nor/>
                          </m:rPr>
                          <a:rPr lang="en-US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like</m:t>
                        </m:r>
                        <m:r>
                          <m:rPr>
                            <m:nor/>
                          </m:rPr>
                          <a:rPr lang="en-US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dirty="0">
                    <a:solidFill>
                      <a:schemeClr val="bg2"/>
                    </a:solidFill>
                  </a:endParaRPr>
                </a:p>
              </p:txBody>
            </p:sp>
          </mc:Choice>
          <mc:Fallback xmlns="">
            <p:sp>
              <p:nvSpPr>
                <p:cNvPr id="8" name="직사각형 7">
                  <a:extLst>
                    <a:ext uri="{FF2B5EF4-FFF2-40B4-BE49-F238E27FC236}">
                      <a16:creationId xmlns:a16="http://schemas.microsoft.com/office/drawing/2014/main" id="{C5EA0A65-0B7F-4066-875A-0F553CD23E9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09059" y="3853934"/>
                  <a:ext cx="3518520" cy="611338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9" name="직사각형 8">
            <a:extLst>
              <a:ext uri="{FF2B5EF4-FFF2-40B4-BE49-F238E27FC236}">
                <a16:creationId xmlns:a16="http://schemas.microsoft.com/office/drawing/2014/main" id="{91197A2D-9440-4DF1-BF12-B81FC8181AF2}"/>
              </a:ext>
            </a:extLst>
          </p:cNvPr>
          <p:cNvSpPr/>
          <p:nvPr/>
        </p:nvSpPr>
        <p:spPr>
          <a:xfrm>
            <a:off x="0" y="5540854"/>
            <a:ext cx="9090376" cy="1202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ts val="1200"/>
              </a:lnSpc>
              <a:spcAft>
                <a:spcPts val="1200"/>
              </a:spcAft>
              <a:buFont typeface="Wingdings" panose="05000000000000000000" pitchFamily="2" charset="2"/>
              <a:buChar char="à"/>
            </a:pPr>
            <a:r>
              <a:rPr lang="en-US" sz="2400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SIULDM acts as a natural extra radiation comp. just before ls</a:t>
            </a:r>
          </a:p>
          <a:p>
            <a:pPr marL="457200" indent="-457200">
              <a:lnSpc>
                <a:spcPts val="1200"/>
              </a:lnSpc>
              <a:spcAft>
                <a:spcPts val="1200"/>
              </a:spcAft>
              <a:buFont typeface="Wingdings" panose="05000000000000000000" pitchFamily="2" charset="2"/>
              <a:buChar char="à"/>
            </a:pPr>
            <a:endParaRPr lang="en-US" sz="2400" dirty="0"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marL="457200" indent="-457200">
              <a:lnSpc>
                <a:spcPts val="1200"/>
              </a:lnSpc>
              <a:spcAft>
                <a:spcPts val="1200"/>
              </a:spcAft>
              <a:buFont typeface="Wingdings" panose="05000000000000000000" pitchFamily="2" charset="2"/>
              <a:buChar char="à"/>
            </a:pPr>
            <a:r>
              <a:rPr lang="en-US" sz="2400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We don’t need exotic matter or fine tuning?</a:t>
            </a:r>
          </a:p>
          <a:p>
            <a:pPr marL="457200" indent="-457200">
              <a:lnSpc>
                <a:spcPts val="1200"/>
              </a:lnSpc>
              <a:spcAft>
                <a:spcPts val="1200"/>
              </a:spcAft>
              <a:buFont typeface="Wingdings" panose="05000000000000000000" pitchFamily="2" charset="2"/>
              <a:buChar char="à"/>
            </a:pPr>
            <a:endParaRPr lang="en-US" sz="2400" dirty="0"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1" name="직선 화살표 연결선 10">
            <a:extLst>
              <a:ext uri="{FF2B5EF4-FFF2-40B4-BE49-F238E27FC236}">
                <a16:creationId xmlns:a16="http://schemas.microsoft.com/office/drawing/2014/main" id="{FB96AE72-2D88-4CAE-8451-575485F85226}"/>
              </a:ext>
            </a:extLst>
          </p:cNvPr>
          <p:cNvCxnSpPr/>
          <p:nvPr/>
        </p:nvCxnSpPr>
        <p:spPr bwMode="auto">
          <a:xfrm flipH="1" flipV="1">
            <a:off x="6308339" y="2077195"/>
            <a:ext cx="318349" cy="36005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270594606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en-US" altLang="ko-KR" dirty="0"/>
              <a:t>Cosmological evolution</a:t>
            </a:r>
            <a:endParaRPr lang="ko-KR" altLang="en-US" dirty="0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pPr>
              <a:defRPr/>
            </a:pPr>
            <a:endParaRPr lang="ko-KR" altLang="en-US" dirty="0"/>
          </a:p>
        </p:txBody>
      </p:sp>
      <p:pic>
        <p:nvPicPr>
          <p:cNvPr id="20582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694" y="1837623"/>
            <a:ext cx="2752725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TextBox 15"/>
          <p:cNvSpPr txBox="1"/>
          <p:nvPr/>
        </p:nvSpPr>
        <p:spPr>
          <a:xfrm>
            <a:off x="7359450" y="111991"/>
            <a:ext cx="18197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800" dirty="0"/>
              <a:t>Li </a:t>
            </a:r>
            <a:r>
              <a:rPr lang="en-US" altLang="ko-KR" sz="1800" dirty="0" err="1"/>
              <a:t>etal</a:t>
            </a:r>
            <a:r>
              <a:rPr lang="en-US" altLang="ko-KR" sz="1800" dirty="0"/>
              <a:t> 1310.6061</a:t>
            </a:r>
            <a:endParaRPr lang="ko-KR" altLang="en-US" sz="1800" dirty="0"/>
          </a:p>
        </p:txBody>
      </p:sp>
      <p:sp>
        <p:nvSpPr>
          <p:cNvPr id="11" name="TextBox 10"/>
          <p:cNvSpPr txBox="1"/>
          <p:nvPr/>
        </p:nvSpPr>
        <p:spPr>
          <a:xfrm>
            <a:off x="92022" y="2684616"/>
            <a:ext cx="27853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dirty="0"/>
              <a:t>Time varying Eq. of state</a:t>
            </a:r>
            <a:endParaRPr lang="ko-KR" altLang="en-US" sz="2000" dirty="0"/>
          </a:p>
        </p:txBody>
      </p:sp>
      <p:pic>
        <p:nvPicPr>
          <p:cNvPr id="31437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51206" y="1026526"/>
            <a:ext cx="5557069" cy="2687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14376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44" y="1071546"/>
            <a:ext cx="2628906" cy="6166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" name="Picture 2">
            <a:extLst>
              <a:ext uri="{FF2B5EF4-FFF2-40B4-BE49-F238E27FC236}">
                <a16:creationId xmlns:a16="http://schemas.microsoft.com/office/drawing/2014/main" id="{E8D691F8-2275-43FF-8C90-98FF5E9A11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67634" y="3766257"/>
            <a:ext cx="2743200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43D464FC-6502-4115-8B20-BCDA41819998}"/>
                  </a:ext>
                </a:extLst>
              </p:cNvPr>
              <p:cNvSpPr txBox="1"/>
              <p:nvPr/>
            </p:nvSpPr>
            <p:spPr>
              <a:xfrm>
                <a:off x="126320" y="3206932"/>
                <a:ext cx="1979709" cy="5615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dirty="0"/>
                  <a:t>1)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i="1" dirty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ko-KR" b="0" i="0" dirty="0" smtClean="0">
                            <a:latin typeface="Cambria Math" panose="02040503050406030204" pitchFamily="18" charset="0"/>
                          </a:rPr>
                          <m:t>eq</m:t>
                        </m:r>
                      </m:sub>
                    </m:sSub>
                  </m:oMath>
                </a14:m>
                <a:r>
                  <a:rPr lang="en-US" altLang="ko-KR" dirty="0"/>
                  <a:t>=3390</a:t>
                </a:r>
                <a:endParaRPr lang="ko-KR" altLang="en-US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43D464FC-6502-4115-8B20-BCDA418199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320" y="3206932"/>
                <a:ext cx="1979709" cy="561564"/>
              </a:xfrm>
              <a:prstGeom prst="rect">
                <a:avLst/>
              </a:prstGeom>
              <a:blipFill>
                <a:blip r:embed="rId7"/>
                <a:stretch>
                  <a:fillRect l="-6481" t="-10870" r="-5247" b="-228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개체 2">
                <a:extLst>
                  <a:ext uri="{FF2B5EF4-FFF2-40B4-BE49-F238E27FC236}">
                    <a16:creationId xmlns:a16="http://schemas.microsoft.com/office/drawing/2014/main" id="{82853FAD-27B8-4B90-B072-F4377AE28250}"/>
                  </a:ext>
                </a:extLst>
              </p:cNvPr>
              <p:cNvSpPr txBox="1"/>
              <p:nvPr/>
            </p:nvSpPr>
            <p:spPr bwMode="auto">
              <a:xfrm>
                <a:off x="3147421" y="3824350"/>
                <a:ext cx="2455724" cy="346678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txBody>
              <a:bodyPr>
                <a:normAutofit fontScale="55000" lnSpcReduction="20000"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⇒</m:t>
                      </m:r>
                      <m:sSup>
                        <m:sSup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p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𝜆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&gt;4.7×1</m:t>
                      </m:r>
                      <m:sSup>
                        <m:sSup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  <m:sup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−7</m:t>
                          </m:r>
                        </m:sup>
                      </m:sSup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𝑒</m:t>
                      </m:r>
                      <m:sSup>
                        <m:sSup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p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1" name="개체 2">
                <a:extLst>
                  <a:ext uri="{FF2B5EF4-FFF2-40B4-BE49-F238E27FC236}">
                    <a16:creationId xmlns:a16="http://schemas.microsoft.com/office/drawing/2014/main" id="{82853FAD-27B8-4B90-B072-F4377AE282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147421" y="3824350"/>
                <a:ext cx="2455724" cy="346678"/>
              </a:xfrm>
              <a:prstGeom prst="rect">
                <a:avLst/>
              </a:prstGeom>
              <a:blipFill>
                <a:blip r:embed="rId8"/>
                <a:stretch>
                  <a:fillRect b="-526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직사각형 21">
            <a:extLst>
              <a:ext uri="{FF2B5EF4-FFF2-40B4-BE49-F238E27FC236}">
                <a16:creationId xmlns:a16="http://schemas.microsoft.com/office/drawing/2014/main" id="{F6FC6890-5D4F-461E-9D6C-6DED74BBFB05}"/>
              </a:ext>
            </a:extLst>
          </p:cNvPr>
          <p:cNvSpPr/>
          <p:nvPr/>
        </p:nvSpPr>
        <p:spPr>
          <a:xfrm>
            <a:off x="267634" y="5035768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ko-KR" dirty="0"/>
              <a:t>2) Big Bang</a:t>
            </a:r>
          </a:p>
          <a:p>
            <a:r>
              <a:rPr lang="en-US" altLang="ko-KR" dirty="0" err="1"/>
              <a:t>Nucleosynthesis</a:t>
            </a:r>
            <a:endParaRPr lang="en-US" altLang="ko-KR" dirty="0"/>
          </a:p>
        </p:txBody>
      </p:sp>
      <p:pic>
        <p:nvPicPr>
          <p:cNvPr id="25" name="Picture 3">
            <a:extLst>
              <a:ext uri="{FF2B5EF4-FFF2-40B4-BE49-F238E27FC236}">
                <a16:creationId xmlns:a16="http://schemas.microsoft.com/office/drawing/2014/main" id="{0425381D-8C5D-467C-A6E9-BC38CBFDE1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165758" y="5471369"/>
            <a:ext cx="5248106" cy="409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6" name="Object 3">
                <a:extLst>
                  <a:ext uri="{FF2B5EF4-FFF2-40B4-BE49-F238E27FC236}">
                    <a16:creationId xmlns:a16="http://schemas.microsoft.com/office/drawing/2014/main" id="{C21B07BE-83B0-4374-A8A2-E69607BDB289}"/>
                  </a:ext>
                </a:extLst>
              </p:cNvPr>
              <p:cNvSpPr txBox="1"/>
              <p:nvPr/>
            </p:nvSpPr>
            <p:spPr bwMode="auto">
              <a:xfrm>
                <a:off x="3673539" y="6195387"/>
                <a:ext cx="2377762" cy="614028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>
                <a:normAutofit fontScale="55000" lnSpcReduction="20000"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→2.6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𝑒𝑉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≤</m:t>
                      </m:r>
                      <m:f>
                        <m:f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num>
                        <m:den>
                          <m:sSup>
                            <m:sSupPr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p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1/4</m:t>
                              </m:r>
                            </m:sup>
                          </m:sSup>
                        </m:den>
                      </m:f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≤9.5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𝑒𝑉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6" name="Object 3">
                <a:extLst>
                  <a:ext uri="{FF2B5EF4-FFF2-40B4-BE49-F238E27FC236}">
                    <a16:creationId xmlns:a16="http://schemas.microsoft.com/office/drawing/2014/main" id="{C21B07BE-83B0-4374-A8A2-E69607BDB2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673539" y="6195387"/>
                <a:ext cx="2377762" cy="614028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Object 4">
                <a:extLst>
                  <a:ext uri="{FF2B5EF4-FFF2-40B4-BE49-F238E27FC236}">
                    <a16:creationId xmlns:a16="http://schemas.microsoft.com/office/drawing/2014/main" id="{9132E90D-01E0-4EF7-B9DF-DF9CEB493EBF}"/>
                  </a:ext>
                </a:extLst>
              </p:cNvPr>
              <p:cNvSpPr txBox="1"/>
              <p:nvPr/>
            </p:nvSpPr>
            <p:spPr bwMode="auto">
              <a:xfrm>
                <a:off x="3251206" y="4536148"/>
                <a:ext cx="4029075" cy="817562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>
                <a:normAutofit fontScale="55000" lnSpcReduction="20000"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Δ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𝑒𝑓𝑓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𝑒𝑓𝑓</m:t>
                              </m:r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m:rPr>
                                  <m:nor/>
                                </m:rPr>
                                <a:rPr lang="en-US" i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standard</m:t>
                              </m:r>
                            </m:sub>
                          </m:sSub>
                        </m:den>
                      </m:f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3.7</m:t>
                          </m:r>
                          <m:sSubSup>
                            <m:sSubSupPr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−0.45</m:t>
                              </m:r>
                            </m:sub>
                            <m:sup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+0.47</m:t>
                              </m:r>
                            </m:sup>
                          </m:sSubSup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−3.046</m:t>
                          </m:r>
                        </m:num>
                        <m:den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3.046</m:t>
                          </m:r>
                        </m:den>
                      </m:f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𝜌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𝑆𝐹𝐷𝑀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𝜌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𝜈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7" name="Object 4">
                <a:extLst>
                  <a:ext uri="{FF2B5EF4-FFF2-40B4-BE49-F238E27FC236}">
                    <a16:creationId xmlns:a16="http://schemas.microsoft.com/office/drawing/2014/main" id="{9132E90D-01E0-4EF7-B9DF-DF9CEB493E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251206" y="4536148"/>
                <a:ext cx="4029075" cy="81756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506F4CD9-AFFC-4874-B2C8-64F745FE0AE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8A25529-B924-4CC2-AEBD-585B8A640211}" type="slidenum">
              <a:rPr lang="en-US" altLang="ko-KR" smtClean="0"/>
              <a:pPr>
                <a:defRPr/>
              </a:pPr>
              <a:t>54</a:t>
            </a:fld>
            <a:endParaRPr lang="en-US" altLang="ko-KR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E909BB0F-8206-4336-98A0-3D748573AA5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301514" y="2499006"/>
            <a:ext cx="1727714" cy="296483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EE5889B0-1305-4009-B9F1-47627407DF8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863063" y="3061477"/>
            <a:ext cx="2069857" cy="29090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462DA81-169B-420F-9893-EAC2003FAD9E}"/>
              </a:ext>
            </a:extLst>
          </p:cNvPr>
          <p:cNvSpPr txBox="1"/>
          <p:nvPr/>
        </p:nvSpPr>
        <p:spPr>
          <a:xfrm>
            <a:off x="3975452" y="2013605"/>
            <a:ext cx="11358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chemeClr val="bg2"/>
                </a:solidFill>
              </a:rPr>
              <a:t>stiff phase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84F3B975-8237-4239-AA16-9D0CF8BFD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400" y="-203445"/>
            <a:ext cx="8229600" cy="1143000"/>
          </a:xfrm>
        </p:spPr>
        <p:txBody>
          <a:bodyPr/>
          <a:lstStyle/>
          <a:p>
            <a:r>
              <a:rPr lang="en-US" dirty="0"/>
              <a:t>cosmological constraints</a:t>
            </a:r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E46C649D-397A-42CE-A89A-67FB60856E1C}"/>
              </a:ext>
            </a:extLst>
          </p:cNvPr>
          <p:cNvSpPr/>
          <p:nvPr/>
        </p:nvSpPr>
        <p:spPr>
          <a:xfrm>
            <a:off x="4422200" y="3232792"/>
            <a:ext cx="317716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100" b="1" dirty="0">
                <a:latin typeface="굴림체" panose="020B0609000101010101" pitchFamily="49" charset="-127"/>
              </a:rPr>
              <a:t> </a:t>
            </a:r>
            <a:endParaRPr lang="en-US" sz="2100" dirty="0"/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6CA42EC8-FC93-4175-B645-222A889290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541" y="1385114"/>
            <a:ext cx="7834979" cy="559916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직사각형 8">
                <a:extLst>
                  <a:ext uri="{FF2B5EF4-FFF2-40B4-BE49-F238E27FC236}">
                    <a16:creationId xmlns:a16="http://schemas.microsoft.com/office/drawing/2014/main" id="{349C3138-8DA3-489E-8F96-B1D96DDCEB6B}"/>
                  </a:ext>
                </a:extLst>
              </p:cNvPr>
              <p:cNvSpPr/>
              <p:nvPr/>
            </p:nvSpPr>
            <p:spPr>
              <a:xfrm>
                <a:off x="6844964" y="878902"/>
                <a:ext cx="2151358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1600">
                          <a:latin typeface="Cambria Math" panose="02040503050406030204" pitchFamily="18" charset="0"/>
                        </a:rPr>
                        <m:t>Garcia</m:t>
                      </m:r>
                      <m:r>
                        <a:rPr lang="en-US" sz="1600">
                          <a:latin typeface="Cambria Math" panose="02040503050406030204" pitchFamily="18" charset="0"/>
                        </a:rPr>
                        <m:t>+ 2304.10221</m:t>
                      </m:r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9" name="직사각형 8">
                <a:extLst>
                  <a:ext uri="{FF2B5EF4-FFF2-40B4-BE49-F238E27FC236}">
                    <a16:creationId xmlns:a16="http://schemas.microsoft.com/office/drawing/2014/main" id="{349C3138-8DA3-489E-8F96-B1D96DDCEB6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4964" y="878902"/>
                <a:ext cx="2151358" cy="33855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D50D7F96-9C5F-6CDA-B1E5-55444FA5557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843AE4B-3FDE-44DA-8AA1-2B60E96AB9B8}" type="slidenum">
              <a:rPr lang="en-US" altLang="ko-KR" smtClean="0"/>
              <a:pPr>
                <a:defRPr/>
              </a:pPr>
              <a:t>55</a:t>
            </a:fld>
            <a:endParaRPr lang="en-US" altLang="ko-K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직사각형 6">
                <a:extLst>
                  <a:ext uri="{FF2B5EF4-FFF2-40B4-BE49-F238E27FC236}">
                    <a16:creationId xmlns:a16="http://schemas.microsoft.com/office/drawing/2014/main" id="{5361274B-B3EA-458A-AAEC-971B9ADFD17C}"/>
                  </a:ext>
                </a:extLst>
              </p:cNvPr>
              <p:cNvSpPr/>
              <p:nvPr/>
            </p:nvSpPr>
            <p:spPr>
              <a:xfrm>
                <a:off x="3164997" y="3682387"/>
                <a:ext cx="1373838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</m:acc>
                  </m:oMath>
                </a14:m>
                <a:r>
                  <a:rPr lang="en-US" dirty="0">
                    <a:solidFill>
                      <a:schemeClr val="bg2"/>
                    </a:solidFill>
                  </a:rPr>
                  <a:t>~</a:t>
                </a:r>
                <a:r>
                  <a:rPr lang="en-US" dirty="0"/>
                  <a:t> </a:t>
                </a:r>
                <a:r>
                  <a:rPr lang="en-US" dirty="0">
                    <a:solidFill>
                      <a:schemeClr val="bg2"/>
                    </a:solidFill>
                  </a:rPr>
                  <a:t>1eV</a:t>
                </a:r>
              </a:p>
            </p:txBody>
          </p:sp>
        </mc:Choice>
        <mc:Fallback xmlns="">
          <p:sp>
            <p:nvSpPr>
              <p:cNvPr id="7" name="직사각형 6">
                <a:extLst>
                  <a:ext uri="{FF2B5EF4-FFF2-40B4-BE49-F238E27FC236}">
                    <a16:creationId xmlns:a16="http://schemas.microsoft.com/office/drawing/2014/main" id="{5361274B-B3EA-458A-AAEC-971B9ADFD17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64997" y="3682387"/>
                <a:ext cx="1373838" cy="523220"/>
              </a:xfrm>
              <a:prstGeom prst="rect">
                <a:avLst/>
              </a:prstGeom>
              <a:blipFill>
                <a:blip r:embed="rId4"/>
                <a:stretch>
                  <a:fillRect t="-11628" r="-7965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직사각형 9">
                <a:extLst>
                  <a:ext uri="{FF2B5EF4-FFF2-40B4-BE49-F238E27FC236}">
                    <a16:creationId xmlns:a16="http://schemas.microsoft.com/office/drawing/2014/main" id="{E8AAC264-38F0-4F72-8967-2106A95EB0AD}"/>
                  </a:ext>
                </a:extLst>
              </p:cNvPr>
              <p:cNvSpPr/>
              <p:nvPr/>
            </p:nvSpPr>
            <p:spPr>
              <a:xfrm>
                <a:off x="5179362" y="2569154"/>
                <a:ext cx="1373838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</m:acc>
                  </m:oMath>
                </a14:m>
                <a:r>
                  <a:rPr lang="en-US" dirty="0">
                    <a:solidFill>
                      <a:schemeClr val="bg2"/>
                    </a:solidFill>
                  </a:rPr>
                  <a:t>~</a:t>
                </a:r>
                <a:r>
                  <a:rPr lang="en-US" dirty="0"/>
                  <a:t> </a:t>
                </a:r>
                <a:r>
                  <a:rPr lang="en-US" dirty="0">
                    <a:solidFill>
                      <a:schemeClr val="bg2"/>
                    </a:solidFill>
                  </a:rPr>
                  <a:t>7eV</a:t>
                </a:r>
              </a:p>
            </p:txBody>
          </p:sp>
        </mc:Choice>
        <mc:Fallback xmlns="">
          <p:sp>
            <p:nvSpPr>
              <p:cNvPr id="10" name="직사각형 9">
                <a:extLst>
                  <a:ext uri="{FF2B5EF4-FFF2-40B4-BE49-F238E27FC236}">
                    <a16:creationId xmlns:a16="http://schemas.microsoft.com/office/drawing/2014/main" id="{E8AAC264-38F0-4F72-8967-2106A95EB0A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79362" y="2569154"/>
                <a:ext cx="1373838" cy="523220"/>
              </a:xfrm>
              <a:prstGeom prst="rect">
                <a:avLst/>
              </a:prstGeom>
              <a:blipFill>
                <a:blip r:embed="rId5"/>
                <a:stretch>
                  <a:fillRect t="-11628" r="-8000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직사각형 10">
                <a:extLst>
                  <a:ext uri="{FF2B5EF4-FFF2-40B4-BE49-F238E27FC236}">
                    <a16:creationId xmlns:a16="http://schemas.microsoft.com/office/drawing/2014/main" id="{BC4601FE-84FB-49CD-91DB-C41F344ED502}"/>
                  </a:ext>
                </a:extLst>
              </p:cNvPr>
              <p:cNvSpPr/>
              <p:nvPr/>
            </p:nvSpPr>
            <p:spPr>
              <a:xfrm>
                <a:off x="2715936" y="1634449"/>
                <a:ext cx="3149837" cy="711926"/>
              </a:xfrm>
              <a:prstGeom prst="rect">
                <a:avLst/>
              </a:prstGeom>
              <a:solidFill>
                <a:srgbClr val="92D050"/>
              </a:solidFill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</a:rPr>
                      <m:t>1 </m:t>
                    </m:r>
                    <m:r>
                      <m:rPr>
                        <m:sty m:val="p"/>
                      </m:rPr>
                      <a:rPr lang="en-US" sz="2400" b="0" i="0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</a:rPr>
                      <m:t>eV</m:t>
                    </m:r>
                    <m:r>
                      <a:rPr lang="en-US" sz="2400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</a:rPr>
                      <m:t>&lt;</m:t>
                    </m:r>
                    <m:acc>
                      <m:accPr>
                        <m:chr m:val="̃"/>
                        <m:ctrlPr>
                          <a:rPr lang="en-US" sz="240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</m:acc>
                    <m:r>
                      <a:rPr lang="en-US" sz="2400" b="0" i="0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 dirty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 dirty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num>
                      <m:den>
                        <m:sSup>
                          <m:sSupPr>
                            <m:ctrlPr>
                              <a:rPr lang="en-US" sz="2400" i="1" dirty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 dirty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</a:rPr>
                              <m:t>𝜆</m:t>
                            </m:r>
                          </m:e>
                          <m:sup>
                            <m:f>
                              <m:fPr>
                                <m:ctrlPr>
                                  <a:rPr lang="en-US" sz="2400" i="1" dirty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dirty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US" sz="2400" dirty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den>
                            </m:f>
                          </m:sup>
                        </m:sSup>
                      </m:den>
                    </m:f>
                  </m:oMath>
                </a14:m>
                <a:r>
                  <a:rPr lang="en-US" sz="2400" dirty="0">
                    <a:solidFill>
                      <a:schemeClr val="bg2"/>
                    </a:solidFill>
                  </a:rPr>
                  <a:t> &lt; 10 eV</a:t>
                </a:r>
              </a:p>
            </p:txBody>
          </p:sp>
        </mc:Choice>
        <mc:Fallback xmlns="">
          <p:sp>
            <p:nvSpPr>
              <p:cNvPr id="11" name="직사각형 10">
                <a:extLst>
                  <a:ext uri="{FF2B5EF4-FFF2-40B4-BE49-F238E27FC236}">
                    <a16:creationId xmlns:a16="http://schemas.microsoft.com/office/drawing/2014/main" id="{BC4601FE-84FB-49CD-91DB-C41F344ED50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15936" y="1634449"/>
                <a:ext cx="3149837" cy="711926"/>
              </a:xfrm>
              <a:prstGeom prst="rect">
                <a:avLst/>
              </a:prstGeom>
              <a:blipFill>
                <a:blip r:embed="rId6"/>
                <a:stretch>
                  <a:fillRect t="-855" r="-21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180460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48F6DD8-31C5-4000-9543-4370F1888A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883" y="-208692"/>
            <a:ext cx="8229600" cy="1143000"/>
          </a:xfrm>
        </p:spPr>
        <p:txBody>
          <a:bodyPr/>
          <a:lstStyle/>
          <a:p>
            <a:r>
              <a:rPr lang="en-US" dirty="0"/>
              <a:t>Detection of interacting ULDM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AF9F1D52-1C6C-4EA1-B4C7-97219C0DD1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480" y="1718721"/>
            <a:ext cx="2123660" cy="658024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4A950925-5BF8-4957-91C9-556C0D27C9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1155" y="1717608"/>
            <a:ext cx="4357401" cy="62123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EDFECA3-E6D7-4D7B-8C79-7186923A358C}"/>
              </a:ext>
            </a:extLst>
          </p:cNvPr>
          <p:cNvSpPr txBox="1"/>
          <p:nvPr/>
        </p:nvSpPr>
        <p:spPr>
          <a:xfrm>
            <a:off x="3641155" y="2383320"/>
            <a:ext cx="504816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Oscillation of fine structure constant</a:t>
            </a:r>
          </a:p>
          <a:p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Due to nuclear and atomic structure </a:t>
            </a:r>
            <a:r>
              <a:rPr lang="en-US" sz="2000" dirty="0" err="1"/>
              <a:t>Yb</a:t>
            </a:r>
            <a:r>
              <a:rPr lang="en-US" sz="2000" dirty="0"/>
              <a:t> and Cs have different frequency dependency on </a:t>
            </a:r>
            <a:r>
              <a:rPr lang="el-GR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α</a:t>
            </a:r>
            <a:endParaRPr lang="en-US" sz="20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en-US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(special relativistic effects)</a:t>
            </a:r>
            <a:endParaRPr lang="en-US" sz="2000" dirty="0"/>
          </a:p>
        </p:txBody>
      </p:sp>
      <p:pic>
        <p:nvPicPr>
          <p:cNvPr id="1478658" name="Picture 2" descr="How atomic clocks can help in the search for dark matter">
            <a:extLst>
              <a:ext uri="{FF2B5EF4-FFF2-40B4-BE49-F238E27FC236}">
                <a16:creationId xmlns:a16="http://schemas.microsoft.com/office/drawing/2014/main" id="{C457182E-62E5-432E-9098-9BABBFFA46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373" y="2574476"/>
            <a:ext cx="3275820" cy="1842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직사각형 8">
            <a:extLst>
              <a:ext uri="{FF2B5EF4-FFF2-40B4-BE49-F238E27FC236}">
                <a16:creationId xmlns:a16="http://schemas.microsoft.com/office/drawing/2014/main" id="{3029BAD5-01EE-42DF-832E-DA647743317E}"/>
              </a:ext>
            </a:extLst>
          </p:cNvPr>
          <p:cNvSpPr/>
          <p:nvPr/>
        </p:nvSpPr>
        <p:spPr>
          <a:xfrm>
            <a:off x="3044541" y="891401"/>
            <a:ext cx="542328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Using atomic clocks to detect ULDM by mimicking time variations of fundamental constants</a:t>
            </a:r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3AB486BD-9FBE-438D-8805-93FCCA65D9FB}"/>
              </a:ext>
            </a:extLst>
          </p:cNvPr>
          <p:cNvSpPr/>
          <p:nvPr/>
        </p:nvSpPr>
        <p:spPr>
          <a:xfrm>
            <a:off x="454677" y="3944694"/>
            <a:ext cx="121860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Calmet</a:t>
            </a:r>
            <a:endParaRPr lang="en-US" dirty="0"/>
          </a:p>
        </p:txBody>
      </p:sp>
      <p:pic>
        <p:nvPicPr>
          <p:cNvPr id="1478660" name="Picture 4" descr="Challenge in Detection of Dark Matter with Optical Lattice Clock ...">
            <a:extLst>
              <a:ext uri="{FF2B5EF4-FFF2-40B4-BE49-F238E27FC236}">
                <a16:creationId xmlns:a16="http://schemas.microsoft.com/office/drawing/2014/main" id="{5F861668-A544-4896-849B-238564A09B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1155" y="4334466"/>
            <a:ext cx="4820186" cy="2104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화살표: 오른쪽 10">
            <a:extLst>
              <a:ext uri="{FF2B5EF4-FFF2-40B4-BE49-F238E27FC236}">
                <a16:creationId xmlns:a16="http://schemas.microsoft.com/office/drawing/2014/main" id="{F287FB62-63D3-4785-892E-5A1B64B5A8C7}"/>
              </a:ext>
            </a:extLst>
          </p:cNvPr>
          <p:cNvSpPr/>
          <p:nvPr/>
        </p:nvSpPr>
        <p:spPr bwMode="auto">
          <a:xfrm>
            <a:off x="3131800" y="1988800"/>
            <a:ext cx="288040" cy="176723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AD78B83-387C-41B8-8A8E-F94ADD386D02}"/>
              </a:ext>
            </a:extLst>
          </p:cNvPr>
          <p:cNvSpPr txBox="1"/>
          <p:nvPr/>
        </p:nvSpPr>
        <p:spPr>
          <a:xfrm>
            <a:off x="3689900" y="5916061"/>
            <a:ext cx="9845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</a:rPr>
              <a:t>AIST</a:t>
            </a:r>
          </a:p>
        </p:txBody>
      </p:sp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id="{02C282DE-4094-6781-6505-E2D968BCA2D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843AE4B-3FDE-44DA-8AA1-2B60E96AB9B8}" type="slidenum">
              <a:rPr lang="en-US" altLang="ko-KR" smtClean="0"/>
              <a:pPr>
                <a:defRPr/>
              </a:pPr>
              <a:t>56</a:t>
            </a:fld>
            <a:endParaRPr lang="en-US" altLang="ko-KR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1B8F6BD-4801-44FF-9B5F-EB5C5F1C3B92}"/>
              </a:ext>
            </a:extLst>
          </p:cNvPr>
          <p:cNvSpPr txBox="1"/>
          <p:nvPr/>
        </p:nvSpPr>
        <p:spPr>
          <a:xfrm>
            <a:off x="323410" y="1245344"/>
            <a:ext cx="20393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/>
              <a:t>dilatonic</a:t>
            </a:r>
            <a:r>
              <a:rPr lang="en-US" sz="2000" dirty="0"/>
              <a:t> coupling</a:t>
            </a: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72786013-A627-4F33-B930-92431F4B06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2664" y="2372548"/>
            <a:ext cx="1390628" cy="920444"/>
          </a:xfrm>
          <a:prstGeom prst="rect">
            <a:avLst/>
          </a:prstGeom>
          <a:solidFill>
            <a:schemeClr val="tx1"/>
          </a:solidFill>
        </p:spPr>
      </p:pic>
    </p:spTree>
    <p:extLst>
      <p:ext uri="{BB962C8B-B14F-4D97-AF65-F5344CB8AC3E}">
        <p14:creationId xmlns:p14="http://schemas.microsoft.com/office/powerpoint/2010/main" val="144080946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96D45E4A-5B76-42E3-9710-D99B3C5868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6C28A560-69FB-4AB7-941C-9ACF8B1E14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26" y="2531551"/>
            <a:ext cx="3071909" cy="307190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개체 7">
                <a:extLst>
                  <a:ext uri="{FF2B5EF4-FFF2-40B4-BE49-F238E27FC236}">
                    <a16:creationId xmlns:a16="http://schemas.microsoft.com/office/drawing/2014/main" id="{F70FA4DF-C78B-4B19-9D67-63F89B01DB04}"/>
                  </a:ext>
                </a:extLst>
              </p:cNvPr>
              <p:cNvSpPr txBox="1"/>
              <p:nvPr/>
            </p:nvSpPr>
            <p:spPr bwMode="auto">
              <a:xfrm>
                <a:off x="3557452" y="738904"/>
                <a:ext cx="2714449" cy="803252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>
                <a:normAutofit fontScale="62500" lnSpcReduction="20000"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𝜔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2.5</m:t>
                          </m:r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𝑚𝑜𝑛𝑡h𝑠</m:t>
                          </m:r>
                        </m:den>
                      </m:f>
                      <m:f>
                        <m:f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num>
                        <m:den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sSup>
                            <m:sSupPr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sup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−22</m:t>
                              </m:r>
                            </m:sup>
                          </m:sSup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𝑒𝑉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" name="개체 7">
                <a:extLst>
                  <a:ext uri="{FF2B5EF4-FFF2-40B4-BE49-F238E27FC236}">
                    <a16:creationId xmlns:a16="http://schemas.microsoft.com/office/drawing/2014/main" id="{F70FA4DF-C78B-4B19-9D67-63F89B01DB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557452" y="738904"/>
                <a:ext cx="2714449" cy="80325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그림 4">
            <a:extLst>
              <a:ext uri="{FF2B5EF4-FFF2-40B4-BE49-F238E27FC236}">
                <a16:creationId xmlns:a16="http://schemas.microsoft.com/office/drawing/2014/main" id="{C95C61FA-9D67-4A88-885F-313FB8E947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6146" y="274638"/>
            <a:ext cx="2391298" cy="1267518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FF0824C6-7951-48A0-BB78-9F01072526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73564" y="2342533"/>
            <a:ext cx="6228230" cy="4515467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3E9D8E77-0475-4280-9F7A-15393BB24C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63820" y="5445280"/>
            <a:ext cx="3322980" cy="50675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5C64E02-6723-4468-9786-55F3EEFF7301}"/>
              </a:ext>
            </a:extLst>
          </p:cNvPr>
          <p:cNvSpPr txBox="1"/>
          <p:nvPr/>
        </p:nvSpPr>
        <p:spPr>
          <a:xfrm>
            <a:off x="628962" y="4880889"/>
            <a:ext cx="18886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pulsar array</a:t>
            </a:r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F83C613A-4776-4DF7-A3C7-E56E2678179F}"/>
              </a:ext>
            </a:extLst>
          </p:cNvPr>
          <p:cNvSpPr/>
          <p:nvPr/>
        </p:nvSpPr>
        <p:spPr>
          <a:xfrm>
            <a:off x="457200" y="6398696"/>
            <a:ext cx="22829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/>
              <a:t>Arvanitaki+1405.2925</a:t>
            </a: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1AEB28D0-E08F-4D1C-AA20-4091D01ACA8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67233" y="1618837"/>
            <a:ext cx="5076070" cy="72369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5080583-9EC1-47EA-AD34-611A1BFC3814}"/>
                  </a:ext>
                </a:extLst>
              </p:cNvPr>
              <p:cNvSpPr txBox="1"/>
              <p:nvPr/>
            </p:nvSpPr>
            <p:spPr>
              <a:xfrm>
                <a:off x="7189" y="1612391"/>
                <a:ext cx="3474990" cy="66967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i="0">
                            <a:latin typeface="Cambria Math" panose="02040503050406030204" pitchFamily="18" charset="0"/>
                          </a:rPr>
                          <m:t>4</m:t>
                        </m:r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  <m:sup>
                            <m:r>
                              <a:rPr lang="en-US" i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𝜇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𝑣</m:t>
                        </m:r>
                      </m:sub>
                    </m:sSub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𝜇𝜈</m:t>
                        </m:r>
                      </m:sup>
                    </m:sSup>
                  </m:oMath>
                </a14:m>
                <a:r>
                  <a:rPr lang="en-US" dirty="0"/>
                  <a:t>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𝜑</m:t>
                        </m:r>
                        <m:r>
                          <a:rPr lang="en-US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US" b="0" i="1" baseline="-25000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num>
                      <m:den>
                        <m:r>
                          <a:rPr lang="en-US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  <m:sSup>
                          <m:sSupPr>
                            <m:ctrlPr>
                              <a:rPr lang="en-US" i="1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  <m:sup>
                            <m:r>
                              <a:rPr lang="en-US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sSub>
                      <m:sSubPr>
                        <m:ctrlPr>
                          <a:rPr lang="en-US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  <m:r>
                          <a:rPr lang="en-US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sub>
                    </m:sSub>
                    <m:sSup>
                      <m:sSupPr>
                        <m:ctrlPr>
                          <a:rPr lang="en-US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p>
                        <m:r>
                          <a:rPr lang="en-US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𝜇𝜈</m:t>
                        </m:r>
                      </m:sup>
                    </m:sSup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5080583-9EC1-47EA-AD34-611A1BFC38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89" y="1612391"/>
                <a:ext cx="3474990" cy="669671"/>
              </a:xfrm>
              <a:prstGeom prst="rect">
                <a:avLst/>
              </a:prstGeom>
              <a:blipFill>
                <a:blip r:embed="rId8"/>
                <a:stretch>
                  <a:fillRect t="-1818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화살표: 오른쪽 11">
            <a:extLst>
              <a:ext uri="{FF2B5EF4-FFF2-40B4-BE49-F238E27FC236}">
                <a16:creationId xmlns:a16="http://schemas.microsoft.com/office/drawing/2014/main" id="{B6035C38-9D97-4830-B5FB-65D9902A1CB7}"/>
              </a:ext>
            </a:extLst>
          </p:cNvPr>
          <p:cNvSpPr/>
          <p:nvPr/>
        </p:nvSpPr>
        <p:spPr bwMode="auto">
          <a:xfrm>
            <a:off x="3482179" y="1916790"/>
            <a:ext cx="251687" cy="89632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72806592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B534133-AAB3-4327-8A9A-6622EFF97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086" y="-171500"/>
            <a:ext cx="8229600" cy="1143000"/>
          </a:xfrm>
        </p:spPr>
        <p:txBody>
          <a:bodyPr/>
          <a:lstStyle/>
          <a:p>
            <a:r>
              <a:rPr lang="en-US" dirty="0"/>
              <a:t>Direct detection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44DEFF8C-3EA4-4320-93B2-D797F1C63E39}"/>
                  </a:ext>
                </a:extLst>
              </p:cNvPr>
              <p:cNvSpPr txBox="1"/>
              <p:nvPr/>
            </p:nvSpPr>
            <p:spPr>
              <a:xfrm>
                <a:off x="172933" y="620610"/>
                <a:ext cx="8581773" cy="687931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00" dirty="0"/>
                  <a:t>* The common low-energy effective interaction is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ℒ</m:t>
                          </m:r>
                        </m:e>
                        <m:sub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𝜙</m:t>
                          </m:r>
                        </m:sub>
                      </m:sSub>
                      <m:r>
                        <a:rPr lang="en-US" sz="180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800" i="1">
                          <a:latin typeface="Cambria Math" panose="02040503050406030204" pitchFamily="18" charset="0"/>
                        </a:rPr>
                        <m:t>𝜅𝜙</m:t>
                      </m:r>
                      <m:sSub>
                        <m:sSubPr>
                          <m:ctrlPr>
                            <a:rPr lang="en-US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𝒪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1800">
                              <a:latin typeface="Cambria Math" panose="02040503050406030204" pitchFamily="18" charset="0"/>
                            </a:rPr>
                            <m:t>SM</m:t>
                          </m:r>
                        </m:sub>
                      </m:sSub>
                      <m:r>
                        <a:rPr lang="en-US" sz="1800">
                          <a:latin typeface="Cambria Math" panose="02040503050406030204" pitchFamily="18" charset="0"/>
                        </a:rPr>
                        <m:t>,</m:t>
                      </m:r>
                    </m:oMath>
                  </m:oMathPara>
                </a14:m>
                <a:endParaRPr lang="en-US" sz="1800" dirty="0"/>
              </a:p>
              <a:p>
                <a:r>
                  <a:rPr lang="en-US" sz="1800" dirty="0"/>
                  <a:t>where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</a:rPr>
                      <m:t>𝜅</m:t>
                    </m:r>
                    <m:r>
                      <a:rPr lang="en-US" sz="1800">
                        <a:latin typeface="Cambria Math" panose="02040503050406030204" pitchFamily="18" charset="0"/>
                      </a:rPr>
                      <m:t>≡</m:t>
                    </m:r>
                    <m:rad>
                      <m:radPr>
                        <m:degHide m:val="on"/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800">
                            <a:latin typeface="Cambria Math" panose="02040503050406030204" pitchFamily="18" charset="0"/>
                          </a:rPr>
                          <m:t>4</m:t>
                        </m:r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</m:rad>
                    <m:r>
                      <a:rPr lang="en-US" sz="1800">
                        <a:latin typeface="Cambria Math" panose="02040503050406030204" pitchFamily="18" charset="0"/>
                      </a:rPr>
                      <m:t>/</m:t>
                    </m:r>
                    <m:sSub>
                      <m:sSub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1800">
                            <a:latin typeface="Cambria Math" panose="02040503050406030204" pitchFamily="18" charset="0"/>
                          </a:rPr>
                          <m:t>Pl</m:t>
                        </m:r>
                      </m:sub>
                    </m:sSub>
                  </m:oMath>
                </a14:m>
                <a:r>
                  <a:rPr lang="en-US" sz="1800" dirty="0"/>
                  <a:t> and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𝒪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1800">
                              <a:latin typeface="Cambria Math" panose="02040503050406030204" pitchFamily="18" charset="0"/>
                            </a:rPr>
                            <m:t>SM</m:t>
                          </m:r>
                        </m:sub>
                      </m:sSub>
                      <m:r>
                        <a:rPr lang="en-US" sz="180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f>
                        <m:fPr>
                          <m:ctrlPr>
                            <a:rPr lang="en-US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𝜇𝜈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p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𝜇𝜈</m:t>
                              </m:r>
                            </m:sup>
                          </m:sSup>
                        </m:num>
                        <m:den>
                          <m:r>
                            <a:rPr lang="en-US" sz="180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1800" i="1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𝑔</m:t>
                          </m:r>
                        </m:sub>
                      </m:sSub>
                      <m:f>
                        <m:fPr>
                          <m:ctrlPr>
                            <a:rPr lang="en-US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en-US" sz="180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num>
                        <m:den>
                          <m:r>
                            <a:rPr lang="en-US" sz="1800">
                              <a:latin typeface="Cambria Math" panose="02040503050406030204" pitchFamily="18" charset="0"/>
                            </a:rPr>
                            <m:t>2</m:t>
                          </m:r>
                          <m:sSub>
                            <m:sSubPr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US" sz="180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den>
                      </m:f>
                      <m:sSubSup>
                        <m:sSubSupPr>
                          <m:ctrlPr>
                            <a:rPr lang="en-US" sz="18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𝜇𝜈</m:t>
                          </m:r>
                        </m:sub>
                        <m:sup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𝐴</m:t>
                          </m:r>
                        </m:sup>
                      </m:sSubSup>
                      <m:sSup>
                        <m:sSupPr>
                          <m:ctrlPr>
                            <a:rPr lang="en-US" sz="1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p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𝐴</m:t>
                          </m:r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𝜇𝜈</m:t>
                          </m:r>
                        </m:sup>
                      </m:sSup>
                      <m:r>
                        <a:rPr lang="en-US" sz="1800" i="1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𝑚𝑒</m:t>
                          </m:r>
                        </m:sub>
                      </m:sSub>
                      <m:sSub>
                        <m:sSubPr>
                          <m:ctrlPr>
                            <a:rPr lang="en-US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acc>
                        <m:accPr>
                          <m:chr m:val="‾"/>
                          <m:ctrlPr>
                            <a:rPr lang="en-US" sz="18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</m:acc>
                      <m:r>
                        <a:rPr lang="en-US" sz="1800" i="1">
                          <a:latin typeface="Cambria Math" panose="02040503050406030204" pitchFamily="18" charset="0"/>
                        </a:rPr>
                        <m:t>𝑒</m:t>
                      </m:r>
                      <m:r>
                        <a:rPr lang="en-US" sz="1800" i="1">
                          <a:latin typeface="Cambria Math" panose="02040503050406030204" pitchFamily="18" charset="0"/>
                        </a:rPr>
                        <m:t>−</m:t>
                      </m:r>
                      <m:nary>
                        <m:naryPr>
                          <m:chr m:val="∑"/>
                          <m:limLoc m:val="undOvr"/>
                          <m:grow m:val="on"/>
                          <m:supHide m:val="on"/>
                          <m:ctrlPr>
                            <a:rPr lang="en-US" sz="18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/>
                        <m:e>
                          <m:r>
                            <a:rPr lang="en-US" sz="1800">
                              <a:latin typeface="Cambria Math" panose="02040503050406030204" pitchFamily="18" charset="0"/>
                            </a:rPr>
                            <m:t> </m:t>
                          </m:r>
                        </m:e>
                      </m:nary>
                      <m:sSub>
                        <m:sSubPr>
                          <m:ctrlPr>
                            <a:rPr lang="en-US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sSub>
                            <m:sSubPr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sub>
                      </m:sSub>
                      <m:sSub>
                        <m:sSubPr>
                          <m:ctrlPr>
                            <a:rPr lang="en-US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sSub>
                        <m:sSubPr>
                          <m:ctrlPr>
                            <a:rPr lang="en-US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‾"/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</m:e>
                          </m:acc>
                        </m:e>
                        <m:sub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sSub>
                        <m:sSubPr>
                          <m:ctrlPr>
                            <a:rPr lang="en-US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sz="1800" dirty="0"/>
              </a:p>
              <a:p>
                <a:r>
                  <a:rPr lang="en-US" sz="1800" dirty="0"/>
                  <a:t>1) Atomic, Molecular, Nuclear Clocks</a:t>
                </a:r>
              </a:p>
              <a:p>
                <a:pPr lvl="0"/>
                <a:r>
                  <a:rPr lang="en-US" sz="1800" dirty="0"/>
                  <a:t> Detect tiny oscillations of the fine-structure constant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US" sz="1800" dirty="0"/>
                  <a:t> and electron-proton mass ratio.</a:t>
                </a:r>
              </a:p>
              <a:p>
                <a:pPr lvl="0"/>
                <a:r>
                  <a:rPr lang="en-US" sz="1800" dirty="0"/>
                  <a:t>Frequency ratios of different clocks vary as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</a:rPr>
                      <m:t>𝜙</m:t>
                    </m:r>
                    <m:r>
                      <a:rPr lang="en-US" sz="180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1800">
                        <a:latin typeface="Cambria Math" panose="02040503050406030204" pitchFamily="18" charset="0"/>
                      </a:rPr>
                      <m:t>)∝</m:t>
                    </m:r>
                    <m:r>
                      <m:rPr>
                        <m:sty m:val="p"/>
                      </m:rPr>
                      <a:rPr lang="en-US" sz="1800">
                        <a:latin typeface="Cambria Math" panose="02040503050406030204" pitchFamily="18" charset="0"/>
                      </a:rPr>
                      <m:t>cos</m:t>
                    </m:r>
                    <m:d>
                      <m:d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𝜙</m:t>
                            </m:r>
                          </m:sub>
                        </m:sSub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r>
                  <a:rPr lang="en-US" sz="1800" dirty="0"/>
                  <a:t>.</a:t>
                </a:r>
              </a:p>
              <a:p>
                <a:pPr lvl="0"/>
                <a:r>
                  <a:rPr lang="en-US" sz="1800" dirty="0"/>
                  <a:t>Effective </a:t>
                </a:r>
                <a:r>
                  <a:rPr lang="en-US" sz="1800" dirty="0" err="1"/>
                  <a:t>Lagrangian</a:t>
                </a:r>
                <a:r>
                  <a:rPr lang="en-US" sz="1800" dirty="0"/>
                  <a:t>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i="1">
                          <a:latin typeface="Cambria Math" panose="02040503050406030204" pitchFamily="18" charset="0"/>
                        </a:rPr>
                        <m:t>ℒ</m:t>
                      </m:r>
                      <m:r>
                        <a:rPr lang="en-US" sz="1800">
                          <a:latin typeface="Cambria Math" panose="02040503050406030204" pitchFamily="18" charset="0"/>
                        </a:rPr>
                        <m:t>⊃</m:t>
                      </m:r>
                      <m:r>
                        <a:rPr lang="en-US" sz="1800" i="1">
                          <a:latin typeface="Cambria Math" panose="02040503050406030204" pitchFamily="18" charset="0"/>
                        </a:rPr>
                        <m:t>𝜅𝜙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b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  <m:f>
                            <m:fPr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  <m:t>𝐹</m:t>
                                  </m:r>
                                </m:e>
                                <m:sub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  <m:t>𝜇𝜈</m:t>
                                  </m:r>
                                </m:sub>
                              </m:sSub>
                              <m:sSup>
                                <m:sSupPr>
                                  <m:ctrlP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  <m:t>𝐹</m:t>
                                  </m:r>
                                </m:e>
                                <m:sup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  <m:t>𝜇𝜈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sz="180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den>
                          </m:f>
                          <m:r>
                            <a:rPr lang="en-US" sz="180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b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𝑚𝑒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  <m:acc>
                            <m:accPr>
                              <m:chr m:val="‾"/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</m:acc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𝑒</m:t>
                          </m:r>
                          <m:r>
                            <a:rPr lang="en-US" sz="180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b>
                              <m:acc>
                                <m:accPr>
                                  <m:chr m:val="ˆ"/>
                                  <m:ctrlP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</m:acc>
                            </m:sub>
                          </m:sSub>
                          <m:d>
                            <m:dPr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sub>
                              </m:sSub>
                              <m:acc>
                                <m:accPr>
                                  <m:chr m:val="‾"/>
                                  <m:ctrlP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</m:acc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  <m:r>
                                <a:rPr lang="en-US" sz="180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sub>
                              </m:sSub>
                              <m:acc>
                                <m:accPr>
                                  <m:chr m:val="‾"/>
                                  <m:ctrlP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</m:acc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US" sz="1800" dirty="0"/>
              </a:p>
              <a:p>
                <a:endParaRPr lang="en-US" sz="1800" dirty="0"/>
              </a:p>
              <a:p>
                <a:pPr>
                  <a:lnSpc>
                    <a:spcPts val="1200"/>
                  </a:lnSpc>
                  <a:spcAft>
                    <a:spcPts val="1100"/>
                  </a:spcAft>
                </a:pPr>
                <a:r>
                  <a:rPr lang="en-US" sz="1800" dirty="0">
                    <a:latin typeface="Georgia" panose="02040502050405020303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2) Optical Interferometers (including GW detectors)</a:t>
                </a:r>
              </a:p>
              <a:p>
                <a:pPr marL="342900" lvl="0" indent="-342900">
                  <a:lnSpc>
                    <a:spcPts val="1200"/>
                  </a:lnSpc>
                  <a:spcAft>
                    <a:spcPts val="600"/>
                  </a:spcAft>
                  <a:buFont typeface="Symbol" panose="05050102010706020507" pitchFamily="18" charset="2"/>
                  <a:buChar char=""/>
                  <a:tabLst>
                    <a:tab pos="685800" algn="l"/>
                  </a:tabLst>
                </a:pPr>
                <a:r>
                  <a:rPr lang="en-US" sz="1800" dirty="0">
                    <a:latin typeface="Georgia" panose="02040502050405020303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Sensitive to oscillations of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</m:oMath>
                </a14:m>
                <a:r>
                  <a:rPr lang="en-US" sz="1800" dirty="0">
                    <a:latin typeface="Georgia" panose="02040502050405020303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that change optical path length or refractive index.</a:t>
                </a:r>
              </a:p>
              <a:p>
                <a:pPr marL="342900" lvl="0" indent="-342900">
                  <a:lnSpc>
                    <a:spcPts val="1200"/>
                  </a:lnSpc>
                  <a:spcAft>
                    <a:spcPts val="600"/>
                  </a:spcAft>
                  <a:buFont typeface="Symbol" panose="05050102010706020507" pitchFamily="18" charset="2"/>
                  <a:buChar char=""/>
                  <a:tabLst>
                    <a:tab pos="685800" algn="l"/>
                  </a:tabLst>
                </a:pPr>
                <a:r>
                  <a:rPr lang="en-US" sz="1800" dirty="0">
                    <a:latin typeface="Georgia" panose="02040502050405020303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Effective </a:t>
                </a:r>
                <a:r>
                  <a:rPr lang="en-US" sz="1800" dirty="0" err="1">
                    <a:latin typeface="Georgia" panose="02040502050405020303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Lagrangian</a:t>
                </a:r>
                <a:r>
                  <a:rPr lang="en-US" sz="1800" dirty="0">
                    <a:latin typeface="Georgia" panose="02040502050405020303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</a:t>
                </a:r>
              </a:p>
              <a:p>
                <a:pPr>
                  <a:lnSpc>
                    <a:spcPts val="1200"/>
                  </a:lnSpc>
                  <a:spcAft>
                    <a:spcPts val="11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ℒ</m:t>
                      </m:r>
                      <m:r>
                        <a:rPr lang="en-US" sz="18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⊃</m:t>
                      </m:r>
                      <m:r>
                        <a:rPr lang="en-US" sz="18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𝜅𝜙</m:t>
                      </m:r>
                      <m:sSub>
                        <m:sSubPr>
                          <m:ctrlPr>
                            <a:rPr lang="en-US" sz="18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18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en-US" sz="18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𝑒</m:t>
                          </m:r>
                        </m:sub>
                      </m:sSub>
                      <m:f>
                        <m:fPr>
                          <m:ctrlPr>
                            <a:rPr lang="en-US" sz="18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8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US" sz="18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𝜇𝜈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sz="18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8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𝐹</m:t>
                              </m:r>
                            </m:e>
                            <m:sup>
                              <m:r>
                                <a:rPr lang="en-US" sz="18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𝜇𝜈</m:t>
                              </m:r>
                            </m:sup>
                          </m:sSup>
                        </m:num>
                        <m:den>
                          <m:r>
                            <a:rPr lang="en-US" sz="18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18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.</m:t>
                      </m:r>
                    </m:oMath>
                  </m:oMathPara>
                </a14:m>
                <a:endParaRPr lang="en-US" sz="1800" dirty="0">
                  <a:latin typeface="Georgia" panose="02040502050405020303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ts val="1200"/>
                  </a:lnSpc>
                  <a:spcAft>
                    <a:spcPts val="1100"/>
                  </a:spcAft>
                </a:pPr>
                <a:endParaRPr lang="en-US" sz="1800" dirty="0">
                  <a:latin typeface="Georgia" panose="02040502050405020303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ts val="1200"/>
                  </a:lnSpc>
                  <a:spcAft>
                    <a:spcPts val="1100"/>
                  </a:spcAft>
                </a:pPr>
                <a:r>
                  <a:rPr lang="en-US" sz="1800" dirty="0">
                    <a:latin typeface="Georgia" panose="02040502050405020303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Atom Interferometers</a:t>
                </a:r>
              </a:p>
              <a:p>
                <a:pPr marL="342900" lvl="0" indent="-342900">
                  <a:lnSpc>
                    <a:spcPts val="1200"/>
                  </a:lnSpc>
                  <a:spcAft>
                    <a:spcPts val="600"/>
                  </a:spcAft>
                  <a:buFont typeface="Symbol" panose="05050102010706020507" pitchFamily="18" charset="2"/>
                  <a:buChar char=""/>
                  <a:tabLst>
                    <a:tab pos="685800" algn="l"/>
                  </a:tabLst>
                </a:pPr>
                <a:r>
                  <a:rPr lang="en-US" sz="1800" dirty="0">
                    <a:latin typeface="Georgia" panose="02040502050405020303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Detect variations of atomic mass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</m:sub>
                    </m:sSub>
                  </m:oMath>
                </a14:m>
                <a:r>
                  <a:rPr lang="en-US" sz="1800" dirty="0">
                    <a:latin typeface="Georgia" panose="02040502050405020303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and gravitational potential.</a:t>
                </a:r>
              </a:p>
              <a:p>
                <a:pPr marL="342900" lvl="0" indent="-342900">
                  <a:lnSpc>
                    <a:spcPts val="1200"/>
                  </a:lnSpc>
                  <a:spcAft>
                    <a:spcPts val="600"/>
                  </a:spcAft>
                  <a:buFont typeface="Symbol" panose="05050102010706020507" pitchFamily="18" charset="2"/>
                  <a:buChar char=""/>
                  <a:tabLst>
                    <a:tab pos="685800" algn="l"/>
                  </a:tabLst>
                </a:pPr>
                <a:endParaRPr lang="en-US" sz="1800" dirty="0">
                  <a:latin typeface="Georgia" panose="02040502050405020303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42900" lvl="0" indent="-342900">
                  <a:lnSpc>
                    <a:spcPts val="1200"/>
                  </a:lnSpc>
                  <a:spcAft>
                    <a:spcPts val="600"/>
                  </a:spcAft>
                  <a:buFont typeface="Symbol" panose="05050102010706020507" pitchFamily="18" charset="2"/>
                  <a:buChar char=""/>
                  <a:tabLst>
                    <a:tab pos="685800" algn="l"/>
                  </a:tabLst>
                </a:pPr>
                <a:r>
                  <a:rPr lang="en-US" sz="1800" dirty="0">
                    <a:latin typeface="Georgia" panose="02040502050405020303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Effective </a:t>
                </a:r>
                <a:r>
                  <a:rPr lang="en-US" sz="1800" dirty="0" err="1">
                    <a:latin typeface="Georgia" panose="02040502050405020303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Lagrangian</a:t>
                </a:r>
                <a:r>
                  <a:rPr lang="en-US" sz="1800" dirty="0">
                    <a:latin typeface="Georgia" panose="02040502050405020303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</a:t>
                </a:r>
              </a:p>
              <a:p>
                <a:pPr>
                  <a:lnSpc>
                    <a:spcPts val="1200"/>
                  </a:lnSpc>
                  <a:spcAft>
                    <a:spcPts val="11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                        </m:t>
                      </m:r>
                      <m:r>
                        <a:rPr lang="en-US" sz="18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ℒ</m:t>
                      </m:r>
                      <m:r>
                        <a:rPr lang="en-US" sz="18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⊃</m:t>
                      </m:r>
                      <m:r>
                        <a:rPr lang="en-US" sz="18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𝜅𝜙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18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8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𝑑</m:t>
                              </m:r>
                            </m:e>
                            <m:sub>
                              <m:acc>
                                <m:accPr>
                                  <m:chr m:val="ˆ"/>
                                  <m:ctrlPr>
                                    <a:rPr lang="en-US" sz="18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𝑚</m:t>
                                  </m:r>
                                </m:e>
                              </m:acc>
                            </m:sub>
                          </m:sSub>
                          <m:nary>
                            <m:naryPr>
                              <m:chr m:val="∑"/>
                              <m:limLoc m:val="undOvr"/>
                              <m:grow m:val="on"/>
                              <m:supHide m:val="on"/>
                              <m:ctrlPr>
                                <a:rPr lang="en-US" sz="18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sz="18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𝑞</m:t>
                              </m:r>
                            </m:sub>
                            <m:sup/>
                            <m:e>
                              <m:r>
                                <a:rPr lang="en-US" sz="18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 </m:t>
                              </m:r>
                            </m:e>
                          </m:nary>
                          <m:r>
                            <a:rPr lang="en-US" sz="18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 </m:t>
                          </m:r>
                          <m:sSub>
                            <m:sSubPr>
                              <m:ctrlPr>
                                <a:rPr lang="en-US" sz="18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18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𝑞</m:t>
                              </m:r>
                            </m:sub>
                          </m:sSub>
                          <m:acc>
                            <m:accPr>
                              <m:chr m:val="‾"/>
                              <m:ctrlPr>
                                <a:rPr lang="en-US" sz="18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8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𝑞</m:t>
                              </m:r>
                            </m:e>
                          </m:acc>
                          <m:r>
                            <a:rPr lang="en-US" sz="18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𝑞</m:t>
                          </m:r>
                          <m:r>
                            <a:rPr lang="en-US" sz="18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18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𝑑</m:t>
                              </m:r>
                            </m:e>
                            <m:sub>
                              <m:r>
                                <a:rPr lang="en-US" sz="18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𝑔</m:t>
                              </m:r>
                            </m:sub>
                          </m:sSub>
                          <m:f>
                            <m:fPr>
                              <m:ctrlPr>
                                <a:rPr lang="en-US" sz="18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18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𝛽</m:t>
                                  </m:r>
                                </m:e>
                                <m:sub>
                                  <m:r>
                                    <a:rPr lang="en-US" sz="1800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3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sz="18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  <m:sSub>
                                <m:sSubPr>
                                  <m:ctrlPr>
                                    <a:rPr lang="en-US" sz="18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𝑔</m:t>
                                  </m:r>
                                </m:e>
                                <m:sub>
                                  <m:r>
                                    <a:rPr lang="en-US" sz="1800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3</m:t>
                                  </m:r>
                                </m:sub>
                              </m:sSub>
                            </m:den>
                          </m:f>
                          <m:sSubSup>
                            <m:sSubSupPr>
                              <m:ctrlPr>
                                <a:rPr lang="en-US" sz="18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8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𝐺</m:t>
                              </m:r>
                            </m:e>
                            <m:sub>
                              <m:r>
                                <a:rPr lang="en-US" sz="18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𝜇𝜈</m:t>
                              </m:r>
                            </m:sub>
                            <m:sup>
                              <m:r>
                                <a:rPr lang="en-US" sz="18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𝐴</m:t>
                              </m:r>
                            </m:sup>
                          </m:sSubSup>
                          <m:sSup>
                            <m:sSupPr>
                              <m:ctrlPr>
                                <a:rPr lang="en-US" sz="18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8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𝐺</m:t>
                              </m:r>
                            </m:e>
                            <m:sup>
                              <m:r>
                                <a:rPr lang="en-US" sz="18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𝐴</m:t>
                              </m:r>
                              <m:r>
                                <a:rPr lang="en-US" sz="18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𝜇𝜈</m:t>
                              </m:r>
                            </m:sup>
                          </m:sSup>
                        </m:e>
                      </m:d>
                      <m:r>
                        <a:rPr lang="en-US" sz="18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.</m:t>
                      </m:r>
                    </m:oMath>
                  </m:oMathPara>
                </a14:m>
                <a:endParaRPr lang="en-US" sz="1800" dirty="0">
                  <a:latin typeface="Georgia" panose="02040502050405020303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endParaRPr lang="en-US" sz="1800" dirty="0"/>
              </a:p>
              <a:p>
                <a:r>
                  <a:rPr lang="en-US" sz="1800" dirty="0"/>
                  <a:t>  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44DEFF8C-3EA4-4320-93B2-D797F1C63E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2933" y="620610"/>
                <a:ext cx="8581773" cy="6879319"/>
              </a:xfrm>
              <a:prstGeom prst="rect">
                <a:avLst/>
              </a:prstGeom>
              <a:blipFill>
                <a:blip r:embed="rId2"/>
                <a:stretch>
                  <a:fillRect l="-568" t="-532" b="-101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3903835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3452216-2952-4FCA-9B14-6374DB7357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직사각형 3">
                <a:extLst>
                  <a:ext uri="{FF2B5EF4-FFF2-40B4-BE49-F238E27FC236}">
                    <a16:creationId xmlns:a16="http://schemas.microsoft.com/office/drawing/2014/main" id="{648FFD73-2738-41EC-AC26-301949DD4162}"/>
                  </a:ext>
                </a:extLst>
              </p:cNvPr>
              <p:cNvSpPr/>
              <p:nvPr/>
            </p:nvSpPr>
            <p:spPr>
              <a:xfrm>
                <a:off x="251400" y="846138"/>
                <a:ext cx="9001250" cy="570925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ts val="1200"/>
                  </a:lnSpc>
                  <a:spcAft>
                    <a:spcPts val="1100"/>
                  </a:spcAft>
                </a:pPr>
                <a:r>
                  <a:rPr lang="en-US" sz="1800" dirty="0">
                    <a:latin typeface="Georgia" panose="02040502050405020303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Torsion Balances and Equivalence Principle Tests</a:t>
                </a:r>
              </a:p>
              <a:p>
                <a:pPr marL="342900" lvl="0" indent="-342900">
                  <a:lnSpc>
                    <a:spcPts val="1200"/>
                  </a:lnSpc>
                  <a:spcAft>
                    <a:spcPts val="600"/>
                  </a:spcAft>
                  <a:buFont typeface="Symbol" panose="05050102010706020507" pitchFamily="18" charset="2"/>
                  <a:buChar char=""/>
                  <a:tabLst>
                    <a:tab pos="685800" algn="l"/>
                  </a:tabLst>
                </a:pPr>
                <a:r>
                  <a:rPr lang="en-US" sz="1800" dirty="0">
                    <a:latin typeface="Georgia" panose="02040502050405020303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Search for fifth forces and tiny composition-dependent accelerations.</a:t>
                </a:r>
              </a:p>
              <a:p>
                <a:pPr marL="342900" lvl="0" indent="-342900">
                  <a:lnSpc>
                    <a:spcPts val="1200"/>
                  </a:lnSpc>
                  <a:spcAft>
                    <a:spcPts val="600"/>
                  </a:spcAft>
                  <a:buFont typeface="Symbol" panose="05050102010706020507" pitchFamily="18" charset="2"/>
                  <a:buChar char=""/>
                  <a:tabLst>
                    <a:tab pos="685800" algn="l"/>
                  </a:tabLst>
                </a:pPr>
                <a:r>
                  <a:rPr lang="en-US" sz="1800" dirty="0">
                    <a:latin typeface="Georgia" panose="02040502050405020303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Effective </a:t>
                </a:r>
                <a:r>
                  <a:rPr lang="en-US" sz="1800" dirty="0" err="1">
                    <a:latin typeface="Georgia" panose="02040502050405020303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Lagrangian</a:t>
                </a:r>
                <a:r>
                  <a:rPr lang="en-US" sz="1800" dirty="0">
                    <a:latin typeface="Georgia" panose="02040502050405020303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</a:t>
                </a:r>
              </a:p>
              <a:p>
                <a:pPr>
                  <a:lnSpc>
                    <a:spcPts val="1200"/>
                  </a:lnSpc>
                  <a:spcAft>
                    <a:spcPts val="11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ℒ</m:t>
                      </m:r>
                      <m:r>
                        <a:rPr lang="en-US" sz="18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⊃</m:t>
                      </m:r>
                      <m:r>
                        <a:rPr lang="en-US" sz="18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𝜅𝜙</m:t>
                      </m:r>
                      <m:sSub>
                        <m:sSubPr>
                          <m:ctrlPr>
                            <a:rPr lang="en-US" sz="18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18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en-US" sz="18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𝑔</m:t>
                          </m:r>
                        </m:sub>
                      </m:sSub>
                      <m:f>
                        <m:fPr>
                          <m:ctrlPr>
                            <a:rPr lang="en-US" sz="18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8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en-US" sz="18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sub>
                          </m:sSub>
                        </m:num>
                        <m:den>
                          <m:r>
                            <a:rPr lang="en-US" sz="18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sSub>
                            <m:sSubPr>
                              <m:ctrlPr>
                                <a:rPr lang="en-US" sz="18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US" sz="18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sub>
                          </m:sSub>
                        </m:den>
                      </m:f>
                      <m:sSubSup>
                        <m:sSubSupPr>
                          <m:ctrlPr>
                            <a:rPr lang="en-US" sz="18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lang="en-US" sz="18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en-US" sz="18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𝜇𝜈</m:t>
                          </m:r>
                        </m:sub>
                        <m:sup>
                          <m:r>
                            <a:rPr lang="en-US" sz="18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𝐴</m:t>
                          </m:r>
                        </m:sup>
                      </m:sSubSup>
                      <m:sSup>
                        <m:sSupPr>
                          <m:ctrlPr>
                            <a:rPr lang="en-US" sz="18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18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𝐺</m:t>
                          </m:r>
                        </m:e>
                        <m:sup>
                          <m:r>
                            <a:rPr lang="en-US" sz="18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𝐴</m:t>
                          </m:r>
                          <m:r>
                            <a:rPr lang="en-US" sz="18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𝜇𝜈</m:t>
                          </m:r>
                        </m:sup>
                      </m:sSup>
                    </m:oMath>
                  </m:oMathPara>
                </a14:m>
                <a:endParaRPr lang="en-US" sz="1800" dirty="0">
                  <a:latin typeface="Georgia" panose="02040502050405020303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ts val="1200"/>
                  </a:lnSpc>
                  <a:spcAft>
                    <a:spcPts val="1100"/>
                  </a:spcAft>
                </a:pPr>
                <a:endParaRPr lang="en-US" sz="1800" dirty="0">
                  <a:latin typeface="Georgia" panose="02040502050405020303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ts val="1200"/>
                  </a:lnSpc>
                  <a:spcAft>
                    <a:spcPts val="1100"/>
                  </a:spcAft>
                </a:pPr>
                <a:r>
                  <a:rPr lang="en-US" sz="1800" dirty="0">
                    <a:latin typeface="Georgia" panose="02040502050405020303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LC Oscillators and Mechanical Resonators</a:t>
                </a:r>
              </a:p>
              <a:p>
                <a:pPr marL="342900" lvl="0" indent="-342900">
                  <a:lnSpc>
                    <a:spcPts val="1200"/>
                  </a:lnSpc>
                  <a:spcAft>
                    <a:spcPts val="600"/>
                  </a:spcAft>
                  <a:buFont typeface="Symbol" panose="05050102010706020507" pitchFamily="18" charset="2"/>
                  <a:buChar char=""/>
                  <a:tabLst>
                    <a:tab pos="685800" algn="l"/>
                  </a:tabLst>
                </a:pPr>
                <a:r>
                  <a:rPr lang="en-US" sz="1800" dirty="0">
                    <a:latin typeface="Georgia" panose="02040502050405020303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Look for oscillations of electrical or mechanical resonance frequencies.</a:t>
                </a:r>
              </a:p>
              <a:p>
                <a:pPr marL="342900" lvl="0" indent="-342900">
                  <a:lnSpc>
                    <a:spcPts val="1200"/>
                  </a:lnSpc>
                  <a:spcAft>
                    <a:spcPts val="600"/>
                  </a:spcAft>
                  <a:buFont typeface="Symbol" panose="05050102010706020507" pitchFamily="18" charset="2"/>
                  <a:buChar char=""/>
                  <a:tabLst>
                    <a:tab pos="685800" algn="l"/>
                  </a:tabLst>
                </a:pPr>
                <a:r>
                  <a:rPr lang="en-US" sz="1800" dirty="0">
                    <a:latin typeface="Georgia" panose="02040502050405020303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Effective </a:t>
                </a:r>
                <a:r>
                  <a:rPr lang="en-US" sz="1800" dirty="0" err="1">
                    <a:latin typeface="Georgia" panose="02040502050405020303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Lagrangian</a:t>
                </a:r>
                <a:r>
                  <a:rPr lang="en-US" sz="1800" dirty="0">
                    <a:latin typeface="Georgia" panose="02040502050405020303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</a:t>
                </a:r>
              </a:p>
              <a:p>
                <a:pPr>
                  <a:lnSpc>
                    <a:spcPts val="1200"/>
                  </a:lnSpc>
                  <a:spcAft>
                    <a:spcPts val="11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ℒ</m:t>
                      </m:r>
                      <m:r>
                        <a:rPr lang="en-US" sz="18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⊃</m:t>
                      </m:r>
                      <m:r>
                        <a:rPr lang="en-US" sz="18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𝜅𝜙</m:t>
                      </m:r>
                      <m:sSub>
                        <m:sSubPr>
                          <m:ctrlPr>
                            <a:rPr lang="en-US" sz="18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18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en-US" sz="18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𝑒</m:t>
                          </m:r>
                        </m:sub>
                      </m:sSub>
                      <m:f>
                        <m:fPr>
                          <m:ctrlPr>
                            <a:rPr lang="en-US" sz="18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8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US" sz="18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𝜇𝜈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sz="18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8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𝐹</m:t>
                              </m:r>
                            </m:e>
                            <m:sup>
                              <m:r>
                                <a:rPr lang="en-US" sz="18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𝜇𝜈</m:t>
                              </m:r>
                            </m:sup>
                          </m:sSup>
                        </m:num>
                        <m:den>
                          <m:r>
                            <a:rPr lang="en-US" sz="18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1800" dirty="0">
                  <a:latin typeface="Georgia" panose="02040502050405020303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ts val="1200"/>
                  </a:lnSpc>
                  <a:spcAft>
                    <a:spcPts val="1100"/>
                  </a:spcAft>
                </a:pPr>
                <a:endParaRPr lang="en-US" sz="1800" dirty="0">
                  <a:latin typeface="Georgia" panose="02040502050405020303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ts val="1200"/>
                  </a:lnSpc>
                  <a:spcAft>
                    <a:spcPts val="1100"/>
                  </a:spcAft>
                </a:pPr>
                <a:r>
                  <a:rPr lang="en-US" sz="1800" dirty="0" err="1">
                    <a:latin typeface="Georgia" panose="02040502050405020303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Haloscopes</a:t>
                </a:r>
                <a:r>
                  <a:rPr lang="en-US" sz="1800" dirty="0">
                    <a:latin typeface="Georgia" panose="02040502050405020303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(cavity, plasma, dielectric)</a:t>
                </a:r>
              </a:p>
              <a:p>
                <a:pPr marL="342900" lvl="0" indent="-342900">
                  <a:lnSpc>
                    <a:spcPts val="1200"/>
                  </a:lnSpc>
                  <a:spcAft>
                    <a:spcPts val="600"/>
                  </a:spcAft>
                  <a:buFont typeface="Symbol" panose="05050102010706020507" pitchFamily="18" charset="2"/>
                  <a:buChar char=""/>
                  <a:tabLst>
                    <a:tab pos="685800" algn="l"/>
                  </a:tabLst>
                </a:pPr>
                <a:r>
                  <a:rPr lang="en-US" sz="1800" dirty="0">
                    <a:latin typeface="Georgia" panose="02040502050405020303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Probe scalar or axion-like couplings to photons.</a:t>
                </a:r>
              </a:p>
              <a:p>
                <a:pPr marL="342900" lvl="0" indent="-342900">
                  <a:lnSpc>
                    <a:spcPts val="1200"/>
                  </a:lnSpc>
                  <a:spcAft>
                    <a:spcPts val="600"/>
                  </a:spcAft>
                  <a:buFont typeface="Symbol" panose="05050102010706020507" pitchFamily="18" charset="2"/>
                  <a:buChar char=""/>
                  <a:tabLst>
                    <a:tab pos="685800" algn="l"/>
                  </a:tabLst>
                </a:pPr>
                <a:r>
                  <a:rPr lang="en-US" sz="1800" dirty="0">
                    <a:latin typeface="Georgia" panose="02040502050405020303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Scalar case:</a:t>
                </a:r>
              </a:p>
              <a:p>
                <a:pPr>
                  <a:lnSpc>
                    <a:spcPts val="1200"/>
                  </a:lnSpc>
                  <a:spcAft>
                    <a:spcPts val="11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ℒ</m:t>
                      </m:r>
                      <m:r>
                        <a:rPr lang="en-US" sz="18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⊃</m:t>
                      </m:r>
                      <m:r>
                        <a:rPr lang="en-US" sz="18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𝜅𝜙</m:t>
                      </m:r>
                      <m:sSub>
                        <m:sSubPr>
                          <m:ctrlPr>
                            <a:rPr lang="en-US" sz="18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18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en-US" sz="18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𝑒</m:t>
                          </m:r>
                        </m:sub>
                      </m:sSub>
                      <m:f>
                        <m:fPr>
                          <m:ctrlPr>
                            <a:rPr lang="en-US" sz="18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8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US" sz="18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𝜇𝜈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sz="18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8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𝐹</m:t>
                              </m:r>
                            </m:e>
                            <m:sup>
                              <m:r>
                                <a:rPr lang="en-US" sz="18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𝜇𝜈</m:t>
                              </m:r>
                            </m:sup>
                          </m:sSup>
                        </m:num>
                        <m:den>
                          <m:r>
                            <a:rPr lang="en-US" sz="18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1800" dirty="0">
                  <a:latin typeface="Georgia" panose="02040502050405020303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42900" lvl="0" indent="-342900">
                  <a:lnSpc>
                    <a:spcPts val="1200"/>
                  </a:lnSpc>
                  <a:spcAft>
                    <a:spcPts val="600"/>
                  </a:spcAft>
                  <a:buFont typeface="Symbol" panose="05050102010706020507" pitchFamily="18" charset="2"/>
                  <a:buChar char=""/>
                  <a:tabLst>
                    <a:tab pos="685800" algn="l"/>
                  </a:tabLst>
                </a:pPr>
                <a:r>
                  <a:rPr lang="en-US" sz="1800" dirty="0" err="1">
                    <a:latin typeface="Georgia" panose="02040502050405020303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Pseudoscalar</a:t>
                </a:r>
                <a:r>
                  <a:rPr lang="en-US" sz="1800" dirty="0">
                    <a:latin typeface="Georgia" panose="02040502050405020303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(axion-like) case:</a:t>
                </a:r>
              </a:p>
              <a:p>
                <a:pPr>
                  <a:lnSpc>
                    <a:spcPts val="1200"/>
                  </a:lnSpc>
                  <a:spcAft>
                    <a:spcPts val="11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ℒ</m:t>
                      </m:r>
                      <m:r>
                        <a:rPr lang="en-US" sz="18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⊃</m:t>
                      </m:r>
                      <m:f>
                        <m:fPr>
                          <m:ctrlPr>
                            <a:rPr lang="en-US" sz="18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8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US" sz="18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𝜙𝛾𝛾</m:t>
                              </m:r>
                            </m:sub>
                          </m:sSub>
                        </m:num>
                        <m:den>
                          <m:r>
                            <a:rPr lang="en-US" sz="18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18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𝜙</m:t>
                      </m:r>
                      <m:sSub>
                        <m:sSubPr>
                          <m:ctrlPr>
                            <a:rPr lang="en-US" sz="18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18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sz="18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𝜇𝜈</m:t>
                          </m:r>
                        </m:sub>
                      </m:sSub>
                      <m:sSup>
                        <m:sSupPr>
                          <m:ctrlPr>
                            <a:rPr lang="en-US" sz="18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˜"/>
                              <m:ctrlPr>
                                <a:rPr lang="en-US" sz="18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8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𝐹</m:t>
                              </m:r>
                            </m:e>
                          </m:acc>
                        </m:e>
                        <m:sup>
                          <m:r>
                            <a:rPr lang="en-US" sz="18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𝜇𝜈</m:t>
                          </m:r>
                        </m:sup>
                      </m:sSup>
                      <m:r>
                        <a:rPr lang="en-US" sz="18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.</m:t>
                      </m:r>
                    </m:oMath>
                  </m:oMathPara>
                </a14:m>
                <a:endParaRPr lang="en-US" sz="1800" dirty="0">
                  <a:latin typeface="Georgia" panose="02040502050405020303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ts val="1200"/>
                  </a:lnSpc>
                  <a:spcAft>
                    <a:spcPts val="1100"/>
                  </a:spcAft>
                </a:pPr>
                <a:endParaRPr lang="en-US" sz="1800" dirty="0">
                  <a:latin typeface="Georgia" panose="02040502050405020303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ts val="1200"/>
                  </a:lnSpc>
                  <a:spcAft>
                    <a:spcPts val="1100"/>
                  </a:spcAft>
                </a:pPr>
                <a:r>
                  <a:rPr lang="en-US" sz="1800" dirty="0">
                    <a:latin typeface="Georgia" panose="02040502050405020303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Spin-Based Sensors</a:t>
                </a:r>
              </a:p>
              <a:p>
                <a:pPr marL="342900" lvl="0" indent="-342900">
                  <a:lnSpc>
                    <a:spcPts val="1200"/>
                  </a:lnSpc>
                  <a:spcAft>
                    <a:spcPts val="600"/>
                  </a:spcAft>
                  <a:buFont typeface="Symbol" panose="05050102010706020507" pitchFamily="18" charset="2"/>
                  <a:buChar char=""/>
                  <a:tabLst>
                    <a:tab pos="685800" algn="l"/>
                  </a:tabLst>
                </a:pPr>
                <a:r>
                  <a:rPr lang="en-US" sz="1800" dirty="0">
                    <a:latin typeface="Georgia" panose="02040502050405020303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Measure shifts in Larmor precession of electron or nuclear spins.</a:t>
                </a:r>
              </a:p>
              <a:p>
                <a:pPr marL="342900" lvl="0" indent="-342900">
                  <a:lnSpc>
                    <a:spcPts val="1200"/>
                  </a:lnSpc>
                  <a:spcAft>
                    <a:spcPts val="600"/>
                  </a:spcAft>
                  <a:buFont typeface="Symbol" panose="05050102010706020507" pitchFamily="18" charset="2"/>
                  <a:buChar char=""/>
                  <a:tabLst>
                    <a:tab pos="685800" algn="l"/>
                  </a:tabLst>
                </a:pPr>
                <a:r>
                  <a:rPr lang="en-US" sz="1800" dirty="0">
                    <a:latin typeface="Georgia" panose="02040502050405020303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Effective </a:t>
                </a:r>
                <a:r>
                  <a:rPr lang="en-US" sz="1800" dirty="0" err="1">
                    <a:latin typeface="Georgia" panose="02040502050405020303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Lagrangian</a:t>
                </a:r>
                <a:r>
                  <a:rPr lang="en-US" sz="1800" dirty="0">
                    <a:latin typeface="Georgia" panose="02040502050405020303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</a:t>
                </a:r>
              </a:p>
              <a:p>
                <a:pPr>
                  <a:lnSpc>
                    <a:spcPts val="1200"/>
                  </a:lnSpc>
                  <a:spcAft>
                    <a:spcPts val="11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ℒ</m:t>
                      </m:r>
                      <m:r>
                        <a:rPr lang="en-US" sz="18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⊃</m:t>
                      </m:r>
                      <m:r>
                        <a:rPr lang="en-US" sz="18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𝜅𝜙</m:t>
                      </m:r>
                      <m:sSub>
                        <m:sSubPr>
                          <m:ctrlPr>
                            <a:rPr lang="en-US" sz="18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18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en-US" sz="18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𝑚𝑒</m:t>
                          </m:r>
                        </m:sub>
                      </m:sSub>
                      <m:sSub>
                        <m:sSubPr>
                          <m:ctrlPr>
                            <a:rPr lang="en-US" sz="18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18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sz="18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𝑒</m:t>
                          </m:r>
                        </m:sub>
                      </m:sSub>
                      <m:acc>
                        <m:accPr>
                          <m:chr m:val="‾"/>
                          <m:ctrlPr>
                            <a:rPr lang="en-US" sz="18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18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𝑒</m:t>
                          </m:r>
                        </m:e>
                      </m:acc>
                      <m:r>
                        <a:rPr lang="en-US" sz="18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𝑒</m:t>
                      </m:r>
                      <m:r>
                        <a:rPr lang="en-US" sz="18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.</m:t>
                      </m:r>
                    </m:oMath>
                  </m:oMathPara>
                </a14:m>
                <a:endParaRPr lang="en-US" sz="1800" dirty="0">
                  <a:latin typeface="Georgia" panose="02040502050405020303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직사각형 3">
                <a:extLst>
                  <a:ext uri="{FF2B5EF4-FFF2-40B4-BE49-F238E27FC236}">
                    <a16:creationId xmlns:a16="http://schemas.microsoft.com/office/drawing/2014/main" id="{648FFD73-2738-41EC-AC26-301949DD416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400" y="846138"/>
                <a:ext cx="9001250" cy="5709255"/>
              </a:xfrm>
              <a:prstGeom prst="rect">
                <a:avLst/>
              </a:prstGeom>
              <a:blipFill>
                <a:blip r:embed="rId2"/>
                <a:stretch>
                  <a:fillRect l="-542" t="-24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416756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그림 18">
            <a:extLst>
              <a:ext uri="{FF2B5EF4-FFF2-40B4-BE49-F238E27FC236}">
                <a16:creationId xmlns:a16="http://schemas.microsoft.com/office/drawing/2014/main" id="{BAA1CA9B-0E9B-48E7-8659-20638A3F38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16339"/>
            <a:ext cx="9144000" cy="3387839"/>
          </a:xfrm>
          <a:prstGeom prst="rect">
            <a:avLst/>
          </a:prstGeom>
        </p:spPr>
      </p:pic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5C27FE2B-4FDE-42C8-999A-FEBDC05955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0CA5110-A8D9-4888-BF59-FA59D2CB1886}" type="slidenum">
              <a:rPr kumimoji="0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22D359A-7542-4A33-A71A-E62A25B1866A}"/>
              </a:ext>
            </a:extLst>
          </p:cNvPr>
          <p:cNvSpPr txBox="1"/>
          <p:nvPr/>
        </p:nvSpPr>
        <p:spPr>
          <a:xfrm>
            <a:off x="6922122" y="953385"/>
            <a:ext cx="2262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굴림"/>
                <a:ea typeface="굴림" pitchFamily="50" charset="-127"/>
                <a:cs typeface="+mn-cs"/>
              </a:rPr>
              <a:t>Sales+ 2206.05295</a:t>
            </a: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F032A88A-F4B1-4F21-8E0D-5007F73B8B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굴림" pitchFamily="50" charset="-127"/>
                <a:cs typeface="+mn-cs"/>
              </a:rPr>
              <a:t>:2206.05295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굴림" pitchFamily="50" charset="-127"/>
                <a:cs typeface="+mn-cs"/>
              </a:rPr>
            </a:b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굴림" pitchFamily="50" charset="-127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BA59C1D-ABE7-4CD3-BBA7-8922B8049065}"/>
              </a:ext>
            </a:extLst>
          </p:cNvPr>
          <p:cNvSpPr txBox="1"/>
          <p:nvPr/>
        </p:nvSpPr>
        <p:spPr>
          <a:xfrm>
            <a:off x="49844" y="4566647"/>
            <a:ext cx="8783367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marR="0" lvl="0" indent="-34290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굴림" pitchFamily="50" charset="-127"/>
                <a:cs typeface="+mn-cs"/>
              </a:rPr>
              <a:t>Key problem is how to suppress small scale structures &lt; dwarf galaxies.</a:t>
            </a:r>
          </a:p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굴림" pitchFamily="50" charset="-127"/>
                <a:cs typeface="+mn-cs"/>
              </a:rPr>
              <a:t>      </a:t>
            </a:r>
            <a:r>
              <a:rPr kumimoji="1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굴림" pitchFamily="50" charset="-127"/>
                <a:cs typeface="+mn-cs"/>
                <a:sym typeface="Wingdings" panose="05000000000000000000" pitchFamily="2" charset="2"/>
              </a:rPr>
              <a:t> we need a new CDM  ULDM with m~ 10</a:t>
            </a:r>
            <a:r>
              <a:rPr kumimoji="1" lang="en-US" sz="2000" b="0" i="0" u="none" strike="noStrike" kern="1200" cap="none" spc="0" normalizeH="0" baseline="3000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굴림" pitchFamily="50" charset="-127"/>
                <a:cs typeface="+mn-cs"/>
                <a:sym typeface="Wingdings" panose="05000000000000000000" pitchFamily="2" charset="2"/>
              </a:rPr>
              <a:t>-22</a:t>
            </a:r>
            <a:r>
              <a:rPr kumimoji="1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굴림" pitchFamily="50" charset="-127"/>
                <a:cs typeface="+mn-cs"/>
                <a:sym typeface="Wingdings" panose="05000000000000000000" pitchFamily="2" charset="2"/>
              </a:rPr>
              <a:t> eV might solve many of these</a:t>
            </a:r>
          </a:p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굴림" pitchFamily="50" charset="-127"/>
              <a:cs typeface="+mn-cs"/>
              <a:sym typeface="Wingdings" panose="05000000000000000000" pitchFamily="2" charset="2"/>
            </a:endParaRPr>
          </a:p>
          <a:p>
            <a:pPr marL="342900" marR="0" lvl="0" indent="-34290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굴림" pitchFamily="50" charset="-127"/>
                <a:cs typeface="+mn-cs"/>
                <a:sym typeface="Wingdings" panose="05000000000000000000" pitchFamily="2" charset="2"/>
              </a:rPr>
              <a:t>Still unsolved problems seem to be related to Baryon-DM relation</a:t>
            </a:r>
          </a:p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굴림" pitchFamily="50" charset="-127"/>
              <a:cs typeface="+mn-cs"/>
            </a:endParaRPr>
          </a:p>
          <a:p>
            <a:pPr marL="342900" marR="0" lvl="0" indent="-34290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굴림" pitchFamily="50" charset="-127"/>
                <a:cs typeface="+mn-cs"/>
              </a:rPr>
              <a:t>Can baryon physics + more precise numerical simulation + more observations</a:t>
            </a:r>
          </a:p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굴림" pitchFamily="50" charset="-127"/>
                <a:cs typeface="+mn-cs"/>
              </a:rPr>
              <a:t>    save CDM?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6E67120-07B0-453D-9120-92E39D52B94C}"/>
              </a:ext>
            </a:extLst>
          </p:cNvPr>
          <p:cNvSpPr txBox="1"/>
          <p:nvPr/>
        </p:nvSpPr>
        <p:spPr>
          <a:xfrm>
            <a:off x="1760974" y="258103"/>
            <a:ext cx="56220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굴림" pitchFamily="50" charset="-127"/>
                <a:cs typeface="+mn-cs"/>
              </a:rPr>
              <a:t>Small scale issues with CDM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A20344F-E8B6-4F8F-AB22-5DFED9D08A61}"/>
              </a:ext>
            </a:extLst>
          </p:cNvPr>
          <p:cNvSpPr txBox="1"/>
          <p:nvPr/>
        </p:nvSpPr>
        <p:spPr>
          <a:xfrm>
            <a:off x="6732300" y="3801080"/>
            <a:ext cx="22381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514">
                    <a:lumMod val="50000"/>
                    <a:lumOff val="50000"/>
                  </a:srgbClr>
                </a:solidFill>
                <a:effectLst/>
                <a:uLnTx/>
                <a:uFillTx/>
                <a:latin typeface="Times New Roman" pitchFamily="18" charset="0"/>
                <a:ea typeface="굴림" pitchFamily="50" charset="-127"/>
                <a:cs typeface="+mn-cs"/>
              </a:rPr>
              <a:t>Park+ </a:t>
            </a:r>
            <a:r>
              <a:rPr kumimoji="1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514">
                    <a:lumMod val="50000"/>
                    <a:lumOff val="50000"/>
                  </a:srgbClr>
                </a:solidFill>
                <a:effectLst/>
                <a:uLnTx/>
                <a:uFillTx/>
                <a:latin typeface="Times New Roman" pitchFamily="18" charset="0"/>
                <a:ea typeface="굴림" pitchFamily="50" charset="-127"/>
                <a:cs typeface="+mn-cs"/>
              </a:rPr>
              <a:t>Jcap</a:t>
            </a:r>
            <a:r>
              <a:rPr kumimoji="1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514">
                    <a:lumMod val="50000"/>
                    <a:lumOff val="50000"/>
                  </a:srgbClr>
                </a:solidFill>
                <a:effectLst/>
                <a:uLnTx/>
                <a:uFillTx/>
                <a:latin typeface="Times New Roman" pitchFamily="18" charset="0"/>
                <a:ea typeface="굴림" pitchFamily="50" charset="-127"/>
                <a:cs typeface="+mn-cs"/>
              </a:rPr>
              <a:t> 2022</a:t>
            </a:r>
          </a:p>
        </p:txBody>
      </p:sp>
      <p:cxnSp>
        <p:nvCxnSpPr>
          <p:cNvPr id="10" name="직선 화살표 연결선 9">
            <a:extLst>
              <a:ext uri="{FF2B5EF4-FFF2-40B4-BE49-F238E27FC236}">
                <a16:creationId xmlns:a16="http://schemas.microsoft.com/office/drawing/2014/main" id="{9A8980C8-038D-4ADF-BDA0-67F4A739AC52}"/>
              </a:ext>
            </a:extLst>
          </p:cNvPr>
          <p:cNvCxnSpPr/>
          <p:nvPr/>
        </p:nvCxnSpPr>
        <p:spPr bwMode="auto">
          <a:xfrm flipV="1">
            <a:off x="8388530" y="3621055"/>
            <a:ext cx="72010" cy="36005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4C62705C-E22B-4BBD-B1F2-61DC2EB8E1CC}"/>
              </a:ext>
            </a:extLst>
          </p:cNvPr>
          <p:cNvSpPr txBox="1"/>
          <p:nvPr/>
        </p:nvSpPr>
        <p:spPr>
          <a:xfrm>
            <a:off x="268016" y="2636890"/>
            <a:ext cx="4203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+mn-cs"/>
              </a:rPr>
              <a:t>√</a:t>
            </a:r>
            <a:endParaRPr kumimoji="1" lang="en-US" sz="2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itchFamily="18" charset="0"/>
              <a:ea typeface="굴림" pitchFamily="50" charset="-127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20B9B25-1E9D-4084-9BF9-60A883F6A32A}"/>
              </a:ext>
            </a:extLst>
          </p:cNvPr>
          <p:cNvSpPr txBox="1"/>
          <p:nvPr/>
        </p:nvSpPr>
        <p:spPr>
          <a:xfrm>
            <a:off x="2447424" y="3230307"/>
            <a:ext cx="4203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+mn-cs"/>
              </a:rPr>
              <a:t>√</a:t>
            </a:r>
            <a:endParaRPr kumimoji="1" lang="en-US" sz="2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itchFamily="18" charset="0"/>
              <a:ea typeface="굴림" pitchFamily="50" charset="-127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F6353FF-04BF-45E9-8D21-25AAA28EA23C}"/>
              </a:ext>
            </a:extLst>
          </p:cNvPr>
          <p:cNvSpPr txBox="1"/>
          <p:nvPr/>
        </p:nvSpPr>
        <p:spPr>
          <a:xfrm>
            <a:off x="4644010" y="2538927"/>
            <a:ext cx="4203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+mn-cs"/>
              </a:rPr>
              <a:t>√</a:t>
            </a:r>
            <a:endParaRPr kumimoji="1" lang="en-US" sz="2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itchFamily="18" charset="0"/>
              <a:ea typeface="굴림" pitchFamily="50" charset="-127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4B32D64-4D2A-4EE1-9A20-1CF6A9BED207}"/>
              </a:ext>
            </a:extLst>
          </p:cNvPr>
          <p:cNvSpPr txBox="1"/>
          <p:nvPr/>
        </p:nvSpPr>
        <p:spPr>
          <a:xfrm>
            <a:off x="6804310" y="3187848"/>
            <a:ext cx="4203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+mn-cs"/>
              </a:rPr>
              <a:t>√</a:t>
            </a:r>
            <a:endParaRPr kumimoji="1" lang="en-US" sz="2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itchFamily="18" charset="0"/>
              <a:ea typeface="굴림" pitchFamily="50" charset="-127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5063D78-0B14-4DC2-A763-77E4ABEBFC12}"/>
              </a:ext>
            </a:extLst>
          </p:cNvPr>
          <p:cNvSpPr txBox="1"/>
          <p:nvPr/>
        </p:nvSpPr>
        <p:spPr>
          <a:xfrm>
            <a:off x="219490" y="3254882"/>
            <a:ext cx="211256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Times New Roman" pitchFamily="18" charset="0"/>
                <a:ea typeface="굴림" pitchFamily="50" charset="-127"/>
                <a:cs typeface="+mn-cs"/>
              </a:rPr>
              <a:t>BTFR, </a:t>
            </a:r>
          </a:p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Times New Roman" pitchFamily="18" charset="0"/>
                <a:ea typeface="굴림" pitchFamily="50" charset="-127"/>
                <a:cs typeface="+mn-cs"/>
              </a:rPr>
              <a:t>L catastrophe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F20C846-B19C-4D18-BAA4-D0F9FBE50AC6}"/>
              </a:ext>
            </a:extLst>
          </p:cNvPr>
          <p:cNvSpPr txBox="1"/>
          <p:nvPr/>
        </p:nvSpPr>
        <p:spPr>
          <a:xfrm>
            <a:off x="6720020" y="2468054"/>
            <a:ext cx="21403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chemeClr val="bg2"/>
                </a:solidFill>
              </a:rPr>
              <a:t>no DM model solved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6092D89-E06D-43DC-8F90-4401059AD153}"/>
              </a:ext>
            </a:extLst>
          </p:cNvPr>
          <p:cNvSpPr txBox="1"/>
          <p:nvPr/>
        </p:nvSpPr>
        <p:spPr>
          <a:xfrm>
            <a:off x="3022880" y="3703320"/>
            <a:ext cx="11015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</a:rPr>
              <a:t>WDM</a:t>
            </a:r>
          </a:p>
        </p:txBody>
      </p:sp>
    </p:spTree>
    <p:extLst>
      <p:ext uri="{BB962C8B-B14F-4D97-AF65-F5344CB8AC3E}">
        <p14:creationId xmlns:p14="http://schemas.microsoft.com/office/powerpoint/2010/main" val="234257379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4FE7E84E-4DBE-4B24-A3D9-40DBB72D65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94B6EBA7-1F17-4843-AB3C-7CD99034E4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7761"/>
            <a:ext cx="9144000" cy="5202477"/>
          </a:xfrm>
          <a:prstGeom prst="rect">
            <a:avLst/>
          </a:prstGeom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id="{DBEA13D7-36FD-4E17-AC61-B6AB92494044}"/>
              </a:ext>
            </a:extLst>
          </p:cNvPr>
          <p:cNvSpPr/>
          <p:nvPr/>
        </p:nvSpPr>
        <p:spPr>
          <a:xfrm>
            <a:off x="5810692" y="6133846"/>
            <a:ext cx="287610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Miller 2503.02607</a:t>
            </a:r>
          </a:p>
        </p:txBody>
      </p:sp>
    </p:spTree>
    <p:extLst>
      <p:ext uri="{BB962C8B-B14F-4D97-AF65-F5344CB8AC3E}">
        <p14:creationId xmlns:p14="http://schemas.microsoft.com/office/powerpoint/2010/main" val="33441329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AF82508D-DF65-4B31-B0C6-C571D84A2D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499" y="815568"/>
            <a:ext cx="7339979" cy="5093045"/>
          </a:xfrm>
          <a:prstGeom prst="rect">
            <a:avLst/>
          </a:prstGeom>
        </p:spPr>
      </p:pic>
      <p:sp>
        <p:nvSpPr>
          <p:cNvPr id="2" name="제목 1">
            <a:extLst>
              <a:ext uri="{FF2B5EF4-FFF2-40B4-BE49-F238E27FC236}">
                <a16:creationId xmlns:a16="http://schemas.microsoft.com/office/drawing/2014/main" id="{90D3C2E3-A9B1-4A7A-A6CB-F3E22CD9D0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420" y="-182033"/>
            <a:ext cx="8229600" cy="1143000"/>
          </a:xfrm>
        </p:spPr>
        <p:txBody>
          <a:bodyPr/>
          <a:lstStyle/>
          <a:p>
            <a:r>
              <a:rPr lang="en-US" dirty="0"/>
              <a:t>neutrino oscillation with ULDM</a:t>
            </a:r>
          </a:p>
        </p:txBody>
      </p:sp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id="{C794124E-287C-4402-92C2-AF8179E0BD0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843AE4B-3FDE-44DA-8AA1-2B60E96AB9B8}" type="slidenum">
              <a:rPr lang="en-US" altLang="ko-KR" smtClean="0"/>
              <a:pPr>
                <a:defRPr/>
              </a:pPr>
              <a:t>61</a:t>
            </a:fld>
            <a:endParaRPr lang="en-US" altLang="ko-K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직사각형 5">
                <a:extLst>
                  <a:ext uri="{FF2B5EF4-FFF2-40B4-BE49-F238E27FC236}">
                    <a16:creationId xmlns:a16="http://schemas.microsoft.com/office/drawing/2014/main" id="{B33D10DD-7A1C-49BC-B3A1-4E3550912950}"/>
                  </a:ext>
                </a:extLst>
              </p:cNvPr>
              <p:cNvSpPr/>
              <p:nvPr/>
            </p:nvSpPr>
            <p:spPr>
              <a:xfrm>
                <a:off x="2267680" y="2398107"/>
                <a:ext cx="1753300" cy="62895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𝜂</m:t>
                        </m:r>
                      </m:e>
                      <m:sub>
                        <m:r>
                          <a:rPr lang="en-US" sz="1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𝜙</m:t>
                        </m:r>
                      </m:sub>
                    </m:sSub>
                    <m:r>
                      <a:rPr lang="en-US" sz="140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≡</m:t>
                    </m:r>
                    <m:f>
                      <m:fPr>
                        <m:ctrlPr>
                          <a:rPr lang="en-US" sz="1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en-US" sz="1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140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  <m:sSubSup>
                              <m:sSubSupPr>
                                <m:ctrlPr>
                                  <a:rPr lang="en-US" sz="14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14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𝜌</m:t>
                                </m:r>
                              </m:e>
                              <m:sub>
                                <m:r>
                                  <a:rPr lang="en-US" sz="14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𝜙</m:t>
                                </m:r>
                              </m:sub>
                              <m:sup>
                                <m:r>
                                  <a:rPr lang="en-US" sz="140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⊙</m:t>
                                </m:r>
                              </m:sup>
                            </m:sSubSup>
                          </m:e>
                        </m:rad>
                      </m:num>
                      <m:den>
                        <m:r>
                          <m:rPr>
                            <m:sty m:val="p"/>
                          </m:rPr>
                          <a:rPr lang="en-US" sz="14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Λ</m:t>
                        </m:r>
                        <m:sSub>
                          <m:sSubPr>
                            <m:ctrlPr>
                              <a:rPr lang="en-US" sz="1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sz="1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𝜙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sz="1400" dirty="0">
                    <a:solidFill>
                      <a:srgbClr val="FF0000"/>
                    </a:solidFill>
                  </a:rPr>
                  <a:t>  ~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𝜙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14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Λ</m:t>
                        </m:r>
                      </m:den>
                    </m:f>
                  </m:oMath>
                </a14:m>
                <a:r>
                  <a:rPr lang="en-US" sz="1400" dirty="0">
                    <a:solidFill>
                      <a:srgbClr val="FF0000"/>
                    </a:solidFill>
                  </a:rPr>
                  <a:t> ~10</a:t>
                </a:r>
                <a:r>
                  <a:rPr lang="en-US" sz="1400" baseline="30000" dirty="0">
                    <a:solidFill>
                      <a:srgbClr val="FF0000"/>
                    </a:solidFill>
                  </a:rPr>
                  <a:t>-5</a:t>
                </a:r>
              </a:p>
            </p:txBody>
          </p:sp>
        </mc:Choice>
        <mc:Fallback xmlns="">
          <p:sp>
            <p:nvSpPr>
              <p:cNvPr id="6" name="직사각형 5">
                <a:extLst>
                  <a:ext uri="{FF2B5EF4-FFF2-40B4-BE49-F238E27FC236}">
                    <a16:creationId xmlns:a16="http://schemas.microsoft.com/office/drawing/2014/main" id="{B33D10DD-7A1C-49BC-B3A1-4E355091295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67680" y="2398107"/>
                <a:ext cx="1753300" cy="62895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직사각형 12">
                <a:extLst>
                  <a:ext uri="{FF2B5EF4-FFF2-40B4-BE49-F238E27FC236}">
                    <a16:creationId xmlns:a16="http://schemas.microsoft.com/office/drawing/2014/main" id="{968C5C88-2D96-4CC8-A62C-1558D47356A1}"/>
                  </a:ext>
                </a:extLst>
              </p:cNvPr>
              <p:cNvSpPr/>
              <p:nvPr/>
            </p:nvSpPr>
            <p:spPr>
              <a:xfrm>
                <a:off x="310681" y="5929068"/>
                <a:ext cx="6777176" cy="117218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>
                              <a:latin typeface="Cambria Math" panose="02040503050406030204" pitchFamily="18" charset="0"/>
                            </a:rPr>
                            <m:t>ℒ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en-US" sz="1600" i="1">
                              <a:latin typeface="Cambria Math" panose="02040503050406030204" pitchFamily="18" charset="0"/>
                            </a:rPr>
                            <m:t>eff</m:t>
                          </m:r>
                          <m:r>
                            <m:rPr>
                              <m:nor/>
                            </m:rPr>
                            <a:rPr lang="en-US" sz="1600" i="1">
                              <a:latin typeface="Cambria Math" panose="02040503050406030204" pitchFamily="18" charset="0"/>
                            </a:rPr>
                            <m:t> </m:t>
                          </m:r>
                        </m:sub>
                      </m:sSub>
                      <m:r>
                        <a:rPr lang="en-US" sz="1600" i="0">
                          <a:latin typeface="Cambria Math" panose="02040503050406030204" pitchFamily="18" charset="0"/>
                        </a:rPr>
                        <m:t>=−</m:t>
                      </m:r>
                      <m:sSub>
                        <m:sSub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𝜈</m:t>
                          </m:r>
                        </m:sub>
                      </m:sSub>
                      <m:d>
                        <m:d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i="0">
                              <a:latin typeface="Cambria Math" panose="02040503050406030204" pitchFamily="18" charset="0"/>
                            </a:rPr>
                            <m:t>1+</m:t>
                          </m:r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sz="1600" b="0" i="1" baseline="-25000" smtClean="0">
                              <a:latin typeface="Cambria Math" panose="02040503050406030204" pitchFamily="18" charset="0"/>
                            </a:rPr>
                            <m:t>1</m:t>
                          </m:r>
                          <m:f>
                            <m:f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num>
                            <m:den>
                              <m:r>
                                <m:rPr>
                                  <m:sty m:val="p"/>
                                </m:rPr>
                                <a:rPr lang="en-US" sz="1600" i="0">
                                  <a:latin typeface="Cambria Math" panose="02040503050406030204" pitchFamily="18" charset="0"/>
                                </a:rPr>
                                <m:t>Λ</m:t>
                              </m:r>
                            </m:den>
                          </m:f>
                        </m:e>
                      </m:d>
                      <m:r>
                        <a:rPr lang="en-US" sz="1600" i="1">
                          <a:latin typeface="Cambria Math" panose="02040503050406030204" pitchFamily="18" charset="0"/>
                        </a:rPr>
                        <m:t>𝜈𝜈</m:t>
                      </m:r>
                      <m:r>
                        <a:rPr lang="en-US" sz="1600" b="0" i="0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en-US" sz="1600" i="1">
                          <a:latin typeface="Cambria Math" panose="02040503050406030204" pitchFamily="18" charset="0"/>
                        </a:rPr>
                        <m:t>𝜙</m:t>
                      </m:r>
                      <m:r>
                        <a:rPr lang="en-US" sz="160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1600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160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1600" i="1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sz="1600">
                          <a:latin typeface="Cambria Math" panose="02040503050406030204" pitchFamily="18" charset="0"/>
                        </a:rPr>
                        <m:t>)≃</m:t>
                      </m:r>
                      <m:f>
                        <m:f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160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sSubSup>
                                <m:sSubSup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𝜌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𝜙</m:t>
                                  </m:r>
                                </m:sub>
                                <m:sup>
                                  <m:r>
                                    <a:rPr lang="en-US" sz="1600">
                                      <a:latin typeface="Cambria Math" panose="02040503050406030204" pitchFamily="18" charset="0"/>
                                    </a:rPr>
                                    <m:t>⊙</m:t>
                                  </m:r>
                                </m:sup>
                              </m:sSubSup>
                            </m:e>
                          </m:rad>
                        </m:num>
                        <m:den>
                          <m:sSub>
                            <m:sSub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sub>
                          </m:sSub>
                        </m:den>
                      </m:f>
                      <m:r>
                        <m:rPr>
                          <m:sty m:val="p"/>
                        </m:rPr>
                        <a:rPr lang="en-US" sz="1600">
                          <a:latin typeface="Cambria Math" panose="02040503050406030204" pitchFamily="18" charset="0"/>
                        </a:rPr>
                        <m:t>co</m:t>
                      </m:r>
                      <m:func>
                        <m:func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1600">
                              <a:latin typeface="Cambria Math" panose="02040503050406030204" pitchFamily="18" charset="0"/>
                            </a:rPr>
                            <m:t>s</m:t>
                          </m:r>
                        </m:fName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𝜙</m:t>
                                      </m:r>
                                    </m:sub>
                                  </m:sSub>
                                  <m:r>
                                    <a:rPr lang="en-US" sz="1600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  <m:r>
                                    <a:rPr lang="en-US" sz="160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acc>
                                    <m:accPr>
                                      <m:chr m:val="⃗"/>
                                      <m:ctrlP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𝑣</m:t>
                                      </m:r>
                                    </m:e>
                                  </m:acc>
                                  <m:r>
                                    <a:rPr lang="en-US" sz="1600">
                                      <a:latin typeface="Cambria Math" panose="02040503050406030204" pitchFamily="18" charset="0"/>
                                    </a:rPr>
                                    <m:t>⋅</m:t>
                                  </m:r>
                                  <m:acc>
                                    <m:accPr>
                                      <m:chr m:val="⃗"/>
                                      <m:ctrlP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acc>
                                </m:e>
                              </m:d>
                            </m:e>
                          </m:d>
                        </m:e>
                      </m:func>
                    </m:oMath>
                  </m:oMathPara>
                </a14:m>
                <a:endParaRPr lang="en-US" sz="1600" dirty="0"/>
              </a:p>
              <a:p>
                <a:endParaRPr lang="en-US" sz="1800" dirty="0"/>
              </a:p>
            </p:txBody>
          </p:sp>
        </mc:Choice>
        <mc:Fallback xmlns="">
          <p:sp>
            <p:nvSpPr>
              <p:cNvPr id="13" name="직사각형 12">
                <a:extLst>
                  <a:ext uri="{FF2B5EF4-FFF2-40B4-BE49-F238E27FC236}">
                    <a16:creationId xmlns:a16="http://schemas.microsoft.com/office/drawing/2014/main" id="{968C5C88-2D96-4CC8-A62C-1558D47356A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0681" y="5929068"/>
                <a:ext cx="6777176" cy="117218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876650AF-946F-427C-99F5-9A38B143DB37}"/>
              </a:ext>
            </a:extLst>
          </p:cNvPr>
          <p:cNvSpPr txBox="1"/>
          <p:nvPr/>
        </p:nvSpPr>
        <p:spPr>
          <a:xfrm>
            <a:off x="5868180" y="2741374"/>
            <a:ext cx="24432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2"/>
                </a:solidFill>
              </a:rPr>
              <a:t> </a:t>
            </a:r>
            <a:r>
              <a:rPr lang="en-US" sz="2000" dirty="0" err="1">
                <a:solidFill>
                  <a:schemeClr val="bg2"/>
                </a:solidFill>
              </a:rPr>
              <a:t>Krnjaic</a:t>
            </a:r>
            <a:r>
              <a:rPr lang="en-US" sz="2000" dirty="0">
                <a:solidFill>
                  <a:schemeClr val="bg2"/>
                </a:solidFill>
              </a:rPr>
              <a:t>+ 1705.06740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직사각형 6">
                <a:extLst>
                  <a:ext uri="{FF2B5EF4-FFF2-40B4-BE49-F238E27FC236}">
                    <a16:creationId xmlns:a16="http://schemas.microsoft.com/office/drawing/2014/main" id="{FA77D323-E0EE-4141-A160-4D7CBD28AE9E}"/>
                  </a:ext>
                </a:extLst>
              </p:cNvPr>
              <p:cNvSpPr/>
              <p:nvPr/>
            </p:nvSpPr>
            <p:spPr>
              <a:xfrm>
                <a:off x="-133068" y="4464202"/>
                <a:ext cx="4166782" cy="775020"/>
              </a:xfrm>
              <a:prstGeom prst="rect">
                <a:avLst/>
              </a:prstGeom>
              <a:solidFill>
                <a:schemeClr val="accent1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m>
                        <m:mPr>
                          <m:plcHide m:val="on"/>
                          <m:mcs>
                            <m:mc>
                              <m:mcPr>
                                <m:count m:val="2"/>
                                <m:mcJc m:val="center"/>
                              </m:mcPr>
                            </m:mc>
                          </m:mcs>
                          <m:ctrlPr>
                            <a:rPr lang="en-US" sz="180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</m:ctrlPr>
                        </m:mPr>
                        <m:mr>
                          <m:e/>
                          <m:e>
                            <m:r>
                              <m:rPr>
                                <m:sty m:val="p"/>
                              </m:rPr>
                              <a:rPr lang="en-US" sz="180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</a:rPr>
                              <m:t>Δ</m:t>
                            </m:r>
                            <m:sSup>
                              <m:sSupPr>
                                <m:ctrlPr>
                                  <a:rPr lang="en-US" sz="18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18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e>
                              <m:sup>
                                <m:r>
                                  <a:rPr lang="en-US" sz="180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sz="180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18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US" sz="180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</a:rPr>
                              <m:t>)=</m:t>
                            </m:r>
                            <m:r>
                              <m:rPr>
                                <m:sty m:val="p"/>
                              </m:rPr>
                              <a:rPr lang="en-US" sz="180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</a:rPr>
                              <m:t>Δ</m:t>
                            </m:r>
                            <m:sSubSup>
                              <m:sSubSupPr>
                                <m:ctrlPr>
                                  <a:rPr lang="en-US" sz="18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18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e>
                              <m:sub>
                                <m:r>
                                  <a:rPr lang="en-US" sz="180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  <m:sup>
                                <m:r>
                                  <a:rPr lang="en-US" sz="180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  <m:r>
                              <a:rPr lang="en-US" sz="180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</a:rPr>
                              <m:t>⋅</m:t>
                            </m:r>
                            <m:d>
                              <m:dPr>
                                <m:begChr m:val="["/>
                                <m:endChr m:val="]"/>
                                <m:ctrlPr>
                                  <a:rPr lang="en-US" sz="18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180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</a:rPr>
                                  <m:t>1+</m:t>
                                </m:r>
                                <m:sSub>
                                  <m:sSubPr>
                                    <m:ctrlPr>
                                      <a:rPr lang="en-US" sz="1800" i="1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i="1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𝜂</m:t>
                                    </m:r>
                                  </m:e>
                                  <m:sub>
                                    <m:r>
                                      <a:rPr lang="en-US" sz="1800" i="1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𝜑</m:t>
                                    </m:r>
                                  </m:sub>
                                </m:sSub>
                                <m:r>
                                  <a:rPr lang="en-US" sz="180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</a:rPr>
                                  <m:t>⋅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180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</a:rPr>
                                  <m:t>co</m:t>
                                </m:r>
                                <m:func>
                                  <m:funcPr>
                                    <m:ctrlPr>
                                      <a:rPr lang="en-US" sz="1800" i="1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US" sz="1800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s</m:t>
                                    </m:r>
                                  </m:fName>
                                  <m:e>
                                    <m:d>
                                      <m:dPr>
                                        <m:ctrlPr>
                                          <a:rPr lang="en-US" sz="1800" i="1">
                                            <a:solidFill>
                                              <a:schemeClr val="bg2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en-US" sz="1800" i="1">
                                                <a:solidFill>
                                                  <a:schemeClr val="bg2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1800" i="1">
                                                <a:solidFill>
                                                  <a:schemeClr val="bg2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𝑚</m:t>
                                            </m:r>
                                          </m:e>
                                          <m:sub>
                                            <m:r>
                                              <a:rPr lang="en-US" sz="1800" i="1">
                                                <a:solidFill>
                                                  <a:schemeClr val="bg2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𝜑</m:t>
                                            </m:r>
                                          </m:sub>
                                        </m:sSub>
                                        <m:r>
                                          <a:rPr lang="en-US" sz="1800" i="1">
                                            <a:solidFill>
                                              <a:schemeClr val="bg2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𝑡</m:t>
                                        </m:r>
                                      </m:e>
                                    </m:d>
                                  </m:e>
                                </m:func>
                              </m:e>
                            </m:d>
                          </m:e>
                        </m:mr>
                        <m:mr>
                          <m:e/>
                          <m:e>
                            <m:r>
                              <a:rPr lang="en-US" sz="18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</a:rPr>
                              <m:t>𝜃</m:t>
                            </m:r>
                            <m:r>
                              <a:rPr lang="en-US" sz="180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18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US" sz="180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</a:rPr>
                              <m:t>)=</m:t>
                            </m:r>
                            <m:sSub>
                              <m:sSubPr>
                                <m:ctrlPr>
                                  <a:rPr lang="en-US" sz="18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8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en-US" sz="180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lang="en-US" sz="180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sz="18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</a:rPr>
                              <m:t>𝛿</m:t>
                            </m:r>
                            <m:sSub>
                              <m:sSubPr>
                                <m:ctrlPr>
                                  <a:rPr lang="en-US" sz="18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8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</a:rPr>
                                  <m:t>𝜂</m:t>
                                </m:r>
                              </m:e>
                              <m:sub>
                                <m:r>
                                  <a:rPr lang="en-US" sz="18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</a:rPr>
                                  <m:t>𝜑</m:t>
                                </m:r>
                              </m:sub>
                            </m:sSub>
                            <m:r>
                              <a:rPr lang="en-US" sz="180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</a:rPr>
                              <m:t>⋅</m:t>
                            </m:r>
                            <m:r>
                              <m:rPr>
                                <m:sty m:val="p"/>
                              </m:rPr>
                              <a:rPr lang="en-US" sz="180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</a:rPr>
                              <m:t>co</m:t>
                            </m:r>
                            <m:func>
                              <m:funcPr>
                                <m:ctrlPr>
                                  <a:rPr lang="en-US" sz="18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US" sz="180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</a:rPr>
                                  <m:t>s</m:t>
                                </m:r>
                              </m:fName>
                              <m:e>
                                <m:d>
                                  <m:dPr>
                                    <m:ctrlPr>
                                      <a:rPr lang="en-US" sz="1800" i="1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sz="1800" i="1">
                                            <a:solidFill>
                                              <a:schemeClr val="bg2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800" i="1">
                                            <a:solidFill>
                                              <a:schemeClr val="bg2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𝑚</m:t>
                                        </m:r>
                                      </m:e>
                                      <m:sub>
                                        <m:r>
                                          <a:rPr lang="en-US" sz="1800" i="1">
                                            <a:solidFill>
                                              <a:schemeClr val="bg2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𝜑</m:t>
                                        </m:r>
                                      </m:sub>
                                    </m:sSub>
                                    <m:r>
                                      <a:rPr lang="en-US" sz="1800" i="1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e>
                                </m:d>
                              </m:e>
                            </m:func>
                          </m:e>
                        </m:mr>
                      </m:m>
                    </m:oMath>
                  </m:oMathPara>
                </a14:m>
                <a:endParaRPr lang="en-US" sz="1800" dirty="0">
                  <a:solidFill>
                    <a:schemeClr val="bg2"/>
                  </a:solidFill>
                </a:endParaRPr>
              </a:p>
            </p:txBody>
          </p:sp>
        </mc:Choice>
        <mc:Fallback xmlns="">
          <p:sp>
            <p:nvSpPr>
              <p:cNvPr id="7" name="직사각형 6">
                <a:extLst>
                  <a:ext uri="{FF2B5EF4-FFF2-40B4-BE49-F238E27FC236}">
                    <a16:creationId xmlns:a16="http://schemas.microsoft.com/office/drawing/2014/main" id="{FA77D323-E0EE-4141-A160-4D7CBD28AE9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33068" y="4464202"/>
                <a:ext cx="4166782" cy="77502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6820033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69CED387-2EB4-4974-A320-78906CC1AB5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0CA5110-A8D9-4888-BF59-FA59D2CB1886}" type="slidenum">
              <a:rPr lang="en-US" altLang="ko-KR" smtClean="0"/>
              <a:pPr>
                <a:defRPr/>
              </a:pPr>
              <a:t>62</a:t>
            </a:fld>
            <a:endParaRPr lang="en-US" altLang="ko-KR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E9CF43CE-61F4-44B9-9C34-6D4DD7B6DE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7018"/>
            <a:ext cx="9144000" cy="6703963"/>
          </a:xfrm>
          <a:prstGeom prst="rect">
            <a:avLst/>
          </a:prstGeom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id="{A53DF950-D021-414E-8B46-1AEEEDDCA580}"/>
              </a:ext>
            </a:extLst>
          </p:cNvPr>
          <p:cNvSpPr/>
          <p:nvPr/>
        </p:nvSpPr>
        <p:spPr>
          <a:xfrm>
            <a:off x="683460" y="6271856"/>
            <a:ext cx="439408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Snowmass 2021 White Paper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301F3EE-1BE6-4B3B-A8EF-AFB8614F1401}"/>
              </a:ext>
            </a:extLst>
          </p:cNvPr>
          <p:cNvSpPr txBox="1"/>
          <p:nvPr/>
        </p:nvSpPr>
        <p:spPr>
          <a:xfrm>
            <a:off x="1115520" y="5517290"/>
            <a:ext cx="73676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CC00"/>
                </a:solidFill>
              </a:rPr>
              <a:t>But we need to consider effective self-interaction</a:t>
            </a:r>
          </a:p>
        </p:txBody>
      </p:sp>
    </p:spTree>
    <p:extLst>
      <p:ext uri="{BB962C8B-B14F-4D97-AF65-F5344CB8AC3E}">
        <p14:creationId xmlns:p14="http://schemas.microsoft.com/office/powerpoint/2010/main" val="408245074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857250" y="642938"/>
            <a:ext cx="6767513" cy="4318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altLang="ko-KR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Conclusions</a:t>
            </a:r>
            <a:endParaRPr lang="en-US" altLang="ko-KR" sz="3200" dirty="0"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699" name="Text Box 4"/>
              <p:cNvSpPr txBox="1">
                <a:spLocks noChangeArrowheads="1"/>
              </p:cNvSpPr>
              <p:nvPr/>
            </p:nvSpPr>
            <p:spPr bwMode="auto">
              <a:xfrm>
                <a:off x="264646" y="1412720"/>
                <a:ext cx="8879354" cy="711226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altLang="ko-KR" sz="3600" b="1" dirty="0">
                    <a:cs typeface="Times New Roman" pitchFamily="18" charset="0"/>
                    <a:sym typeface="Wingdings" pitchFamily="2" charset="2"/>
                  </a:rPr>
                  <a:t>ULDM with m~10</a:t>
                </a:r>
                <a:r>
                  <a:rPr lang="en-US" altLang="ko-KR" sz="3600" b="1" baseline="30000" dirty="0">
                    <a:cs typeface="Times New Roman" pitchFamily="18" charset="0"/>
                    <a:sym typeface="Wingdings" pitchFamily="2" charset="2"/>
                  </a:rPr>
                  <a:t>-21</a:t>
                </a:r>
                <a:r>
                  <a:rPr lang="en-US" altLang="ko-KR" sz="3600" b="1" dirty="0">
                    <a:cs typeface="Times New Roman" pitchFamily="18" charset="0"/>
                    <a:sym typeface="Wingdings" pitchFamily="2" charset="2"/>
                  </a:rPr>
                  <a:t> eV or</a:t>
                </a:r>
              </a:p>
              <a:p>
                <a:endParaRPr lang="en-US" altLang="ko-KR" sz="3600" b="1" dirty="0">
                  <a:cs typeface="Times New Roman" pitchFamily="18" charset="0"/>
                  <a:sym typeface="Wingdings" pitchFamily="2" charset="2"/>
                </a:endParaRPr>
              </a:p>
              <a:p>
                <a:r>
                  <a:rPr lang="en-US" sz="3600" dirty="0">
                    <a:solidFill>
                      <a:schemeClr val="tx1"/>
                    </a:solidFill>
                  </a:rPr>
                  <a:t>self-interacting ULDM with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num>
                      <m:den>
                        <m:sSup>
                          <m:sSupPr>
                            <m:ctrlPr>
                              <a:rPr lang="en-US" sz="36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6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𝜆</m:t>
                            </m:r>
                          </m:e>
                          <m:sup>
                            <m:r>
                              <a:rPr lang="en-US" sz="36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1/4</m:t>
                            </m:r>
                          </m:sup>
                        </m:sSup>
                      </m:den>
                    </m:f>
                    <m:r>
                      <a:rPr lang="en-US" sz="36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~1</m:t>
                    </m:r>
                    <m:r>
                      <a:rPr lang="en-US" sz="36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𝑒𝑉</m:t>
                    </m:r>
                  </m:oMath>
                </a14:m>
                <a:endParaRPr lang="en-US" sz="3600" dirty="0">
                  <a:solidFill>
                    <a:schemeClr val="tx1"/>
                  </a:solidFill>
                </a:endParaRPr>
              </a:p>
              <a:p>
                <a:endParaRPr lang="en-US" altLang="ko-KR" sz="3600" b="1" dirty="0">
                  <a:cs typeface="Times New Roman" pitchFamily="18" charset="0"/>
                  <a:sym typeface="Wingdings" pitchFamily="2" charset="2"/>
                </a:endParaRPr>
              </a:p>
              <a:p>
                <a:r>
                  <a:rPr lang="en-US" altLang="ko-KR" sz="3600" b="1" dirty="0">
                    <a:cs typeface="Times New Roman" pitchFamily="18" charset="0"/>
                    <a:sym typeface="Wingdings" pitchFamily="2" charset="2"/>
                  </a:rPr>
                  <a:t>seems to be a viable alternative to CDM</a:t>
                </a:r>
              </a:p>
              <a:p>
                <a:endParaRPr lang="en-US" altLang="ko-KR" sz="3600" b="1" dirty="0">
                  <a:cs typeface="Times New Roman" pitchFamily="18" charset="0"/>
                  <a:sym typeface="Wingdings" pitchFamily="2" charset="2"/>
                </a:endParaRPr>
              </a:p>
              <a:p>
                <a:pPr marL="571500" indent="-571500">
                  <a:buFont typeface="Wingdings" panose="05000000000000000000" pitchFamily="2" charset="2"/>
                  <a:buChar char="à"/>
                </a:pPr>
                <a:r>
                  <a:rPr lang="en-US" altLang="ko-KR" sz="3600" b="1" dirty="0">
                    <a:cs typeface="Times New Roman" pitchFamily="18" charset="0"/>
                    <a:sym typeface="Wingdings" pitchFamily="2" charset="2"/>
                  </a:rPr>
                  <a:t>might solve many mysteries of cosmology</a:t>
                </a:r>
              </a:p>
              <a:p>
                <a:r>
                  <a:rPr lang="en-US" altLang="ko-KR" sz="3600" b="1" dirty="0">
                    <a:cs typeface="Times New Roman" pitchFamily="18" charset="0"/>
                    <a:sym typeface="Wingdings" pitchFamily="2" charset="2"/>
                  </a:rPr>
                  <a:t>and astrophysics. </a:t>
                </a:r>
              </a:p>
              <a:p>
                <a:r>
                  <a:rPr lang="en-US" altLang="ko-KR" sz="3600" b="1" dirty="0">
                    <a:cs typeface="Times New Roman" pitchFamily="18" charset="0"/>
                    <a:sym typeface="Wingdings" pitchFamily="2" charset="2"/>
                  </a:rPr>
                  <a:t> can</a:t>
                </a:r>
                <a:r>
                  <a:rPr lang="ko-KR" altLang="en-US" sz="3600" b="1" dirty="0">
                    <a:cs typeface="Times New Roman" pitchFamily="18" charset="0"/>
                    <a:sym typeface="Wingdings" panose="05000000000000000000" pitchFamily="2" charset="2"/>
                  </a:rPr>
                  <a:t> </a:t>
                </a:r>
                <a:r>
                  <a:rPr lang="en-US" altLang="ko-KR" sz="3600" b="1" dirty="0">
                    <a:cs typeface="Times New Roman" pitchFamily="18" charset="0"/>
                    <a:sym typeface="Wingdings" panose="05000000000000000000" pitchFamily="2" charset="2"/>
                  </a:rPr>
                  <a:t>be</a:t>
                </a:r>
                <a:r>
                  <a:rPr lang="ko-KR" altLang="en-US" sz="3600" b="1" dirty="0">
                    <a:cs typeface="Times New Roman" pitchFamily="18" charset="0"/>
                    <a:sym typeface="Wingdings" panose="05000000000000000000" pitchFamily="2" charset="2"/>
                  </a:rPr>
                  <a:t> </a:t>
                </a:r>
                <a:r>
                  <a:rPr lang="en-US" altLang="ko-KR" sz="3600" b="1" dirty="0">
                    <a:cs typeface="Times New Roman" pitchFamily="18" charset="0"/>
                    <a:sym typeface="Wingdings" panose="05000000000000000000" pitchFamily="2" charset="2"/>
                  </a:rPr>
                  <a:t>detected</a:t>
                </a:r>
                <a:r>
                  <a:rPr lang="ko-KR" altLang="en-US" sz="3600" b="1" dirty="0">
                    <a:cs typeface="Times New Roman" pitchFamily="18" charset="0"/>
                    <a:sym typeface="Wingdings" panose="05000000000000000000" pitchFamily="2" charset="2"/>
                  </a:rPr>
                  <a:t> </a:t>
                </a:r>
                <a:r>
                  <a:rPr lang="en-US" altLang="ko-KR" sz="3600" b="1" dirty="0">
                    <a:cs typeface="Times New Roman" pitchFamily="18" charset="0"/>
                    <a:sym typeface="Wingdings" panose="05000000000000000000" pitchFamily="2" charset="2"/>
                  </a:rPr>
                  <a:t>soon!</a:t>
                </a:r>
              </a:p>
              <a:p>
                <a:endParaRPr lang="en-US" altLang="ko-KR" sz="3600" b="1" dirty="0">
                  <a:cs typeface="Times New Roman" pitchFamily="18" charset="0"/>
                  <a:sym typeface="Wingdings" panose="05000000000000000000" pitchFamily="2" charset="2"/>
                </a:endParaRPr>
              </a:p>
              <a:p>
                <a:endParaRPr lang="en-US" altLang="ko-KR" sz="3600" b="1" dirty="0">
                  <a:cs typeface="Times New Roman" pitchFamily="18" charset="0"/>
                  <a:sym typeface="Wingdings" panose="05000000000000000000" pitchFamily="2" charset="2"/>
                </a:endParaRPr>
              </a:p>
              <a:p>
                <a:pPr>
                  <a:buFont typeface="Arial" pitchFamily="34" charset="0"/>
                  <a:buChar char="•"/>
                </a:pPr>
                <a:endParaRPr lang="en-US" altLang="ko-KR" sz="2400" b="1" dirty="0">
                  <a:cs typeface="Times New Roman" pitchFamily="18" charset="0"/>
                </a:endParaRPr>
              </a:p>
              <a:p>
                <a:r>
                  <a:rPr lang="en-US" altLang="ko-KR" sz="2400" b="1" dirty="0">
                    <a:cs typeface="Times New Roman" pitchFamily="18" charset="0"/>
                  </a:rPr>
                  <a:t>                                         </a:t>
                </a:r>
              </a:p>
            </p:txBody>
          </p:sp>
        </mc:Choice>
        <mc:Fallback xmlns="">
          <p:sp>
            <p:nvSpPr>
              <p:cNvPr id="29699" name="Text 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64646" y="1412720"/>
                <a:ext cx="8879354" cy="7112268"/>
              </a:xfrm>
              <a:prstGeom prst="rect">
                <a:avLst/>
              </a:prstGeom>
              <a:blipFill>
                <a:blip r:embed="rId3"/>
                <a:stretch>
                  <a:fillRect l="-2059" t="-1458" r="-89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9B9E801A-55D2-4462-B91D-414B0FE15B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97852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48F6DD8-31C5-4000-9543-4370F1888A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883" y="-208692"/>
            <a:ext cx="8229600" cy="1143000"/>
          </a:xfrm>
        </p:spPr>
        <p:txBody>
          <a:bodyPr/>
          <a:lstStyle/>
          <a:p>
            <a:r>
              <a:rPr lang="en-US" dirty="0"/>
              <a:t>detection</a:t>
            </a: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0350CC57-E6A0-44E2-9439-38691A9E87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617" y="1716164"/>
            <a:ext cx="6974185" cy="5111945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4A950925-5BF8-4957-91C9-556C0D27C9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7462" y="1191318"/>
            <a:ext cx="4357401" cy="62123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EDFECA3-E6D7-4D7B-8C79-7186923A358C}"/>
              </a:ext>
            </a:extLst>
          </p:cNvPr>
          <p:cNvSpPr txBox="1"/>
          <p:nvPr/>
        </p:nvSpPr>
        <p:spPr>
          <a:xfrm>
            <a:off x="81297" y="672698"/>
            <a:ext cx="54232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Oscillation of fine structure constant</a:t>
            </a:r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CDE27609-CC73-4386-83FF-5C0812C1B55F}"/>
              </a:ext>
            </a:extLst>
          </p:cNvPr>
          <p:cNvSpPr/>
          <p:nvPr/>
        </p:nvSpPr>
        <p:spPr>
          <a:xfrm>
            <a:off x="2138686" y="2609338"/>
            <a:ext cx="391004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solidFill>
                  <a:schemeClr val="bg2"/>
                </a:solidFill>
                <a:latin typeface="+mj-lt"/>
              </a:rPr>
              <a:t>Filzinger</a:t>
            </a:r>
            <a:r>
              <a:rPr lang="en-US" dirty="0">
                <a:solidFill>
                  <a:schemeClr val="bg2"/>
                </a:solidFill>
                <a:latin typeface="+mj-lt"/>
              </a:rPr>
              <a:t>+ 2301.03433</a:t>
            </a:r>
          </a:p>
        </p:txBody>
      </p:sp>
    </p:spTree>
    <p:extLst>
      <p:ext uri="{BB962C8B-B14F-4D97-AF65-F5344CB8AC3E}">
        <p14:creationId xmlns:p14="http://schemas.microsoft.com/office/powerpoint/2010/main" val="160776187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id="{789581E4-DD10-4A2D-941D-C7CD2E237D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5723" y="1432765"/>
            <a:ext cx="3251265" cy="295022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제목 1">
                <a:extLst>
                  <a:ext uri="{FF2B5EF4-FFF2-40B4-BE49-F238E27FC236}">
                    <a16:creationId xmlns:a16="http://schemas.microsoft.com/office/drawing/2014/main" id="{1EF27274-3A21-4B5E-9FD1-B542B582F62D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257910" y="-15027"/>
                <a:ext cx="8229600" cy="1143000"/>
              </a:xfrm>
            </p:spPr>
            <p:txBody>
              <a:bodyPr/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3600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600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sz="3600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3600" dirty="0"/>
                  <a:t> estimation from  CMB</a:t>
                </a:r>
              </a:p>
            </p:txBody>
          </p:sp>
        </mc:Choice>
        <mc:Fallback xmlns="">
          <p:sp>
            <p:nvSpPr>
              <p:cNvPr id="2" name="제목 1">
                <a:extLst>
                  <a:ext uri="{FF2B5EF4-FFF2-40B4-BE49-F238E27FC236}">
                    <a16:creationId xmlns:a16="http://schemas.microsoft.com/office/drawing/2014/main" id="{1EF27274-3A21-4B5E-9FD1-B542B582F62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257910" y="-15027"/>
                <a:ext cx="8229600" cy="1143000"/>
              </a:xfr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그림 2">
            <a:extLst>
              <a:ext uri="{FF2B5EF4-FFF2-40B4-BE49-F238E27FC236}">
                <a16:creationId xmlns:a16="http://schemas.microsoft.com/office/drawing/2014/main" id="{971F9C4D-5F4D-4956-B8E7-104A0B6153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0539" y="2247049"/>
            <a:ext cx="2095500" cy="1733550"/>
          </a:xfrm>
          <a:prstGeom prst="rect">
            <a:avLst/>
          </a:prstGeom>
        </p:spPr>
      </p:pic>
      <p:cxnSp>
        <p:nvCxnSpPr>
          <p:cNvPr id="6" name="직선 화살표 연결선 5">
            <a:extLst>
              <a:ext uri="{FF2B5EF4-FFF2-40B4-BE49-F238E27FC236}">
                <a16:creationId xmlns:a16="http://schemas.microsoft.com/office/drawing/2014/main" id="{613BDFC3-2D5C-42BA-B3BF-11D00DAAA38C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2979594" y="2971381"/>
            <a:ext cx="3896726" cy="378037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triangle" w="med" len="med"/>
            <a:tailEnd type="none"/>
          </a:ln>
          <a:effectLst/>
        </p:spPr>
      </p:cxnSp>
      <p:sp>
        <p:nvSpPr>
          <p:cNvPr id="8" name="타원 7">
            <a:extLst>
              <a:ext uri="{FF2B5EF4-FFF2-40B4-BE49-F238E27FC236}">
                <a16:creationId xmlns:a16="http://schemas.microsoft.com/office/drawing/2014/main" id="{B7C31A56-0EBB-4AB5-96A4-C95A75FB2D1A}"/>
              </a:ext>
            </a:extLst>
          </p:cNvPr>
          <p:cNvSpPr/>
          <p:nvPr/>
        </p:nvSpPr>
        <p:spPr bwMode="auto">
          <a:xfrm>
            <a:off x="6328059" y="2593344"/>
            <a:ext cx="792110" cy="756074"/>
          </a:xfrm>
          <a:prstGeom prst="ellipse">
            <a:avLst/>
          </a:prstGeom>
          <a:solidFill>
            <a:schemeClr val="accent1">
              <a:alpha val="20000"/>
            </a:schemeClr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</a:endParaRPr>
          </a:p>
        </p:txBody>
      </p:sp>
      <p:cxnSp>
        <p:nvCxnSpPr>
          <p:cNvPr id="11" name="직선 화살표 연결선 10">
            <a:extLst>
              <a:ext uri="{FF2B5EF4-FFF2-40B4-BE49-F238E27FC236}">
                <a16:creationId xmlns:a16="http://schemas.microsoft.com/office/drawing/2014/main" id="{5F0477AD-73E2-4187-A88A-D0AC55D0F57D}"/>
              </a:ext>
            </a:extLst>
          </p:cNvPr>
          <p:cNvCxnSpPr>
            <a:cxnSpLocks/>
            <a:stCxn id="8" idx="0"/>
          </p:cNvCxnSpPr>
          <p:nvPr/>
        </p:nvCxnSpPr>
        <p:spPr bwMode="auto">
          <a:xfrm flipH="1">
            <a:off x="2979594" y="2593344"/>
            <a:ext cx="3744520" cy="378036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triangle" w="med" len="med"/>
            <a:tailEnd type="none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B4A3EF8-CD71-452A-9C56-574EDEBAE13F}"/>
                  </a:ext>
                </a:extLst>
              </p:cNvPr>
              <p:cNvSpPr txBox="1"/>
              <p:nvPr/>
            </p:nvSpPr>
            <p:spPr>
              <a:xfrm>
                <a:off x="3555506" y="2305808"/>
                <a:ext cx="1248099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~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𝑜</m:t>
                        </m:r>
                      </m:sup>
                    </m:sSup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B4A3EF8-CD71-452A-9C56-574EDEBAE1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55506" y="2305808"/>
                <a:ext cx="1248099" cy="523220"/>
              </a:xfrm>
              <a:prstGeom prst="rect">
                <a:avLst/>
              </a:prstGeom>
              <a:blipFill>
                <a:blip r:embed="rId5"/>
                <a:stretch>
                  <a:fillRect t="-11628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직선 화살표 연결선 14">
            <a:extLst>
              <a:ext uri="{FF2B5EF4-FFF2-40B4-BE49-F238E27FC236}">
                <a16:creationId xmlns:a16="http://schemas.microsoft.com/office/drawing/2014/main" id="{7C3166C7-62B9-44AD-9FF5-A81725F18B30}"/>
              </a:ext>
            </a:extLst>
          </p:cNvPr>
          <p:cNvCxnSpPr/>
          <p:nvPr/>
        </p:nvCxnSpPr>
        <p:spPr bwMode="auto">
          <a:xfrm flipV="1">
            <a:off x="6724114" y="2616072"/>
            <a:ext cx="0" cy="355309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bg2"/>
            </a:solidFill>
            <a:prstDash val="solid"/>
            <a:round/>
            <a:headEnd type="none" w="med" len="med"/>
            <a:tailEnd type="triangle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54745DB1-EFF8-4E88-89F4-B0833A1DAAAC}"/>
                  </a:ext>
                </a:extLst>
              </p:cNvPr>
              <p:cNvSpPr txBox="1"/>
              <p:nvPr/>
            </p:nvSpPr>
            <p:spPr>
              <a:xfrm>
                <a:off x="6637696" y="2532116"/>
                <a:ext cx="611770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54745DB1-EFF8-4E88-89F4-B0833A1DAA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37696" y="2532116"/>
                <a:ext cx="611770" cy="52322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원호 20">
            <a:extLst>
              <a:ext uri="{FF2B5EF4-FFF2-40B4-BE49-F238E27FC236}">
                <a16:creationId xmlns:a16="http://schemas.microsoft.com/office/drawing/2014/main" id="{D18CAD57-BF48-4D92-91C8-DAECB24A3C26}"/>
              </a:ext>
            </a:extLst>
          </p:cNvPr>
          <p:cNvSpPr/>
          <p:nvPr/>
        </p:nvSpPr>
        <p:spPr bwMode="auto">
          <a:xfrm>
            <a:off x="4139940" y="2850836"/>
            <a:ext cx="232770" cy="232983"/>
          </a:xfrm>
          <a:prstGeom prst="arc">
            <a:avLst>
              <a:gd name="adj1" fmla="val 16200000"/>
              <a:gd name="adj2" fmla="val 5518763"/>
            </a:avLst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직사각형 21">
                <a:extLst>
                  <a:ext uri="{FF2B5EF4-FFF2-40B4-BE49-F238E27FC236}">
                    <a16:creationId xmlns:a16="http://schemas.microsoft.com/office/drawing/2014/main" id="{363935A5-0105-44E4-9DC9-7FBEE1B56C7B}"/>
                  </a:ext>
                </a:extLst>
              </p:cNvPr>
              <p:cNvSpPr/>
              <p:nvPr/>
            </p:nvSpPr>
            <p:spPr>
              <a:xfrm>
                <a:off x="4310909" y="3113554"/>
                <a:ext cx="674544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2" name="직사각형 21">
                <a:extLst>
                  <a:ext uri="{FF2B5EF4-FFF2-40B4-BE49-F238E27FC236}">
                    <a16:creationId xmlns:a16="http://schemas.microsoft.com/office/drawing/2014/main" id="{363935A5-0105-44E4-9DC9-7FBEE1B56C7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10909" y="3113554"/>
                <a:ext cx="674544" cy="52322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BB4F6334-1B31-4B39-8D78-8D481FA1022F}"/>
                  </a:ext>
                </a:extLst>
              </p:cNvPr>
              <p:cNvSpPr txBox="1"/>
              <p:nvPr/>
            </p:nvSpPr>
            <p:spPr>
              <a:xfrm>
                <a:off x="465038" y="806232"/>
                <a:ext cx="8332089" cy="152830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en-US" b="0" i="0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sub>
                        </m:sSub>
                      </m:num>
                      <m:den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𝐷</m:t>
                        </m:r>
                        <m:r>
                          <a:rPr lang="en-US" i="1" baseline="-25000" dirty="0">
                            <a:latin typeface="Cambria Math" panose="02040503050406030204" pitchFamily="18" charset="0"/>
                          </a:rPr>
                          <m:t>𝐴</m:t>
                        </m:r>
                      </m:den>
                    </m:f>
                  </m:oMath>
                </a14:m>
                <a:r>
                  <a:rPr lang="en-US" dirty="0"/>
                  <a:t>  is a standard ruler with 0.04% precision. (fixed)</a:t>
                </a:r>
              </a:p>
              <a:p>
                <a:r>
                  <a:rPr lang="en-US" dirty="0"/>
                  <a:t> 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BB4F6334-1B31-4B39-8D78-8D481FA102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5038" y="806232"/>
                <a:ext cx="8332089" cy="1528303"/>
              </a:xfrm>
              <a:prstGeom prst="rect">
                <a:avLst/>
              </a:prstGeom>
              <a:blipFill>
                <a:blip r:embed="rId8"/>
                <a:stretch>
                  <a:fillRect t="-797" r="-2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직사각형 24">
                <a:extLst>
                  <a:ext uri="{FF2B5EF4-FFF2-40B4-BE49-F238E27FC236}">
                    <a16:creationId xmlns:a16="http://schemas.microsoft.com/office/drawing/2014/main" id="{D89922FC-F48A-4AEE-80A8-E62A753D8B82}"/>
                  </a:ext>
                </a:extLst>
              </p:cNvPr>
              <p:cNvSpPr/>
              <p:nvPr/>
            </p:nvSpPr>
            <p:spPr>
              <a:xfrm>
                <a:off x="2979594" y="5282906"/>
                <a:ext cx="4495277" cy="766428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𝑐</m:t>
                        </m:r>
                      </m:num>
                      <m:den>
                        <m:sSub>
                          <m:sSubPr>
                            <m:ctrlPr>
                              <a:rPr lang="en-US" i="1" smtClean="0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</a:rPr>
                              <m:t>𝐻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den>
                    </m:f>
                    <m:nary>
                      <m:nary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  <m:sup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𝑙𝑠</m:t>
                                </m:r>
                              </m:sub>
                            </m:sSub>
                          </m:e>
                          <m:sub/>
                        </m:sSub>
                      </m:sup>
                      <m:e>
                        <m:f>
                          <m:f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𝑑𝑧</m:t>
                            </m:r>
                          </m:num>
                          <m:den>
                            <m:sSup>
                              <m:sSup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>
                                        <a:latin typeface="Cambria Math" panose="02040503050406030204" pitchFamily="18" charset="0"/>
                                      </a:rPr>
                                      <m:t>ρ</m:t>
                                    </m:r>
                                    <m:d>
                                      <m:dPr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𝑧</m:t>
                                        </m:r>
                                      </m:e>
                                    </m:d>
                                    <m:r>
                                      <m:rPr>
                                        <m:lit/>
                                      </m:r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/</m:t>
                                    </m:r>
                                    <m:sSub>
                                      <m:sSubPr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n-US">
                                            <a:latin typeface="Cambria Math" panose="02040503050406030204" pitchFamily="18" charset="0"/>
                                          </a:rPr>
                                          <m:t>ρ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0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  <m:sup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  <m:r>
                                  <m:rPr>
                                    <m:lit/>
                                  </m:rPr>
                                  <a:rPr lang="en-US" i="1">
                                    <a:latin typeface="Cambria Math" panose="02040503050406030204" pitchFamily="18" charset="0"/>
                                  </a:rPr>
                                  <m:t>/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</m:e>
                    </m:nary>
                  </m:oMath>
                </a14:m>
                <a:r>
                  <a:rPr lang="en-US" dirty="0"/>
                  <a:t> ~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sSub>
                          <m:sSubPr>
                            <m:ctrlPr>
                              <a:rPr lang="en-US" i="1" smtClean="0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</a:rPr>
                              <m:t>𝐻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den>
                    </m:f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5" name="직사각형 24">
                <a:extLst>
                  <a:ext uri="{FF2B5EF4-FFF2-40B4-BE49-F238E27FC236}">
                    <a16:creationId xmlns:a16="http://schemas.microsoft.com/office/drawing/2014/main" id="{D89922FC-F48A-4AEE-80A8-E62A753D8B8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79594" y="5282906"/>
                <a:ext cx="4495277" cy="766428"/>
              </a:xfrm>
              <a:prstGeom prst="rect">
                <a:avLst/>
              </a:prstGeom>
              <a:blipFill>
                <a:blip r:embed="rId9"/>
                <a:stretch>
                  <a:fillRect b="-1575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TextBox 25">
            <a:extLst>
              <a:ext uri="{FF2B5EF4-FFF2-40B4-BE49-F238E27FC236}">
                <a16:creationId xmlns:a16="http://schemas.microsoft.com/office/drawing/2014/main" id="{352E113C-FAFD-4A3B-ABDE-5C91FA876961}"/>
              </a:ext>
            </a:extLst>
          </p:cNvPr>
          <p:cNvSpPr txBox="1"/>
          <p:nvPr/>
        </p:nvSpPr>
        <p:spPr>
          <a:xfrm>
            <a:off x="4985453" y="3840977"/>
            <a:ext cx="32015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CMB(last scattering)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D5FDEC0-0143-4BE6-BB09-A35E92C9D824}"/>
                  </a:ext>
                </a:extLst>
              </p:cNvPr>
              <p:cNvSpPr txBox="1"/>
              <p:nvPr/>
            </p:nvSpPr>
            <p:spPr>
              <a:xfrm>
                <a:off x="189162" y="6186015"/>
                <a:ext cx="888384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en-US" dirty="0"/>
                  <a:t> &amp;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</m:oMath>
                </a14:m>
                <a:r>
                  <a:rPr lang="en-US" dirty="0"/>
                  <a:t> depend on expansion history (matter contents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</a:rPr>
                      <m:t>ρ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d>
                  </m:oMath>
                </a14:m>
                <a:r>
                  <a:rPr lang="en-US" dirty="0"/>
                  <a:t>) 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D5FDEC0-0143-4BE6-BB09-A35E92C9D8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9162" y="6186015"/>
                <a:ext cx="8883842" cy="523220"/>
              </a:xfrm>
              <a:prstGeom prst="rect">
                <a:avLst/>
              </a:prstGeom>
              <a:blipFill>
                <a:blip r:embed="rId10"/>
                <a:stretch>
                  <a:fillRect t="-12791" r="-549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직사각형 16">
                <a:extLst>
                  <a:ext uri="{FF2B5EF4-FFF2-40B4-BE49-F238E27FC236}">
                    <a16:creationId xmlns:a16="http://schemas.microsoft.com/office/drawing/2014/main" id="{252AAFE5-C83B-4803-A4CE-EE3196CF9D95}"/>
                  </a:ext>
                </a:extLst>
              </p:cNvPr>
              <p:cNvSpPr/>
              <p:nvPr/>
            </p:nvSpPr>
            <p:spPr>
              <a:xfrm>
                <a:off x="879204" y="4460770"/>
                <a:ext cx="6987012" cy="689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1600" b="0" i="0" smtClean="0">
                          <a:latin typeface="Cambria Math" panose="02040503050406030204" pitchFamily="18" charset="0"/>
                        </a:rPr>
                        <m:t>Sound</m:t>
                      </m:r>
                      <m:r>
                        <a:rPr lang="en-US" sz="16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1600" b="0" i="0" smtClean="0">
                          <a:latin typeface="Cambria Math" panose="02040503050406030204" pitchFamily="18" charset="0"/>
                        </a:rPr>
                        <m:t>Horizon</m:t>
                      </m:r>
                      <m:r>
                        <a:rPr lang="en-US" sz="1600" b="0" i="0" smtClean="0">
                          <a:latin typeface="Cambria Math" panose="02040503050406030204" pitchFamily="18" charset="0"/>
                        </a:rPr>
                        <m:t>     </m:t>
                      </m:r>
                      <m:sSub>
                        <m:sSub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   </m:t>
                          </m:r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en-US" sz="1600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𝑐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1600" i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</m:rad>
                          <m:sSub>
                            <m:sSub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1600" i="0">
                                  <a:latin typeface="Cambria Math" panose="02040503050406030204" pitchFamily="18" charset="0"/>
                                </a:rPr>
                                <m:t>ls</m:t>
                              </m:r>
                            </m:sub>
                          </m:sSub>
                        </m:den>
                      </m:f>
                      <m:sSubSup>
                        <m:sSubSup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nary>
                            <m:naryPr>
                              <m:grow m:val="on"/>
                              <m:subHide m:val="on"/>
                              <m:supHide m:val="on"/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/>
                            <m:sup/>
                            <m:e/>
                          </m:nary>
                        </m:e>
                        <m:sub>
                          <m:sSub>
                            <m:sSub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1600" i="0">
                                  <a:latin typeface="Cambria Math" panose="02040503050406030204" pitchFamily="18" charset="0"/>
                                </a:rPr>
                                <m:t>ls</m:t>
                              </m:r>
                            </m:sub>
                          </m:sSub>
                        </m:sub>
                        <m:sup>
                          <m:r>
                            <a:rPr lang="en-US" sz="1600" i="0">
                              <a:latin typeface="Cambria Math" panose="02040503050406030204" pitchFamily="18" charset="0"/>
                            </a:rPr>
                            <m:t>∞</m:t>
                          </m:r>
                        </m:sup>
                      </m:sSubSup>
                      <m:r>
                        <a:rPr lang="en-US" sz="1600" i="0">
                          <a:latin typeface="Cambria Math" panose="02040503050406030204" pitchFamily="18" charset="0"/>
                        </a:rPr>
                        <m:t> </m:t>
                      </m:r>
                      <m:f>
                        <m:f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𝑑𝑧</m:t>
                          </m:r>
                        </m:num>
                        <m:den>
                          <m:sSup>
                            <m:sSup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𝜌</m:t>
                                  </m:r>
                                  <m:r>
                                    <a:rPr lang="en-US" sz="1600" i="0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  <m:f>
                                    <m:fPr>
                                      <m:type m:val="lin"/>
                                      <m:ctrlP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1600" i="0">
                                          <a:latin typeface="Cambria Math" panose="02040503050406030204" pitchFamily="18" charset="0"/>
                                        </a:rPr>
                                        <m:t>)</m:t>
                                      </m:r>
                                    </m:num>
                                    <m:den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𝜌</m:t>
                                      </m:r>
                                    </m:den>
                                  </m:f>
                                  <m:d>
                                    <m:dPr>
                                      <m:ctrlP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16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600" i="1">
                                              <a:latin typeface="Cambria Math" panose="02040503050406030204" pitchFamily="18" charset="0"/>
                                            </a:rPr>
                                            <m:t>𝑧</m:t>
                                          </m:r>
                                        </m:e>
                                        <m:sub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sz="1600" i="0">
                                              <a:latin typeface="Cambria Math" panose="02040503050406030204" pitchFamily="18" charset="0"/>
                                            </a:rPr>
                                            <m:t>ls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d>
                            </m:e>
                            <m:sup>
                              <m:f>
                                <m:fPr>
                                  <m:type m:val="lin"/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600" i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1600" i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sup>
                          </m:sSup>
                          <m:r>
                            <a:rPr lang="en-US" sz="1600" i="0">
                              <a:latin typeface="Cambria Math" panose="02040503050406030204" pitchFamily="18" charset="0"/>
                            </a:rPr>
                            <m:t>(1+</m:t>
                          </m:r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𝑅</m:t>
                          </m:r>
                          <m:r>
                            <a:rPr lang="en-US" sz="1600" i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en-US" sz="1600" i="0">
                              <a:latin typeface="Cambria Math" panose="02040503050406030204" pitchFamily="18" charset="0"/>
                            </a:rPr>
                            <m:t>)</m:t>
                          </m:r>
                          <m:sSup>
                            <m:sSup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)"/>
                                  <m:endChr m:val=""/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/>
                              </m:d>
                            </m:e>
                            <m:sup>
                              <m:f>
                                <m:fPr>
                                  <m:type m:val="lin"/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600" i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1600" i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sup>
                          </m:sSup>
                        </m:den>
                      </m:f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17" name="직사각형 16">
                <a:extLst>
                  <a:ext uri="{FF2B5EF4-FFF2-40B4-BE49-F238E27FC236}">
                    <a16:creationId xmlns:a16="http://schemas.microsoft.com/office/drawing/2014/main" id="{252AAFE5-C83B-4803-A4CE-EE3196CF9D9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9204" y="4460770"/>
                <a:ext cx="6987012" cy="689997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20958714-37B1-4E28-97DE-04AF56362ED0}"/>
              </a:ext>
            </a:extLst>
          </p:cNvPr>
          <p:cNvSpPr txBox="1"/>
          <p:nvPr/>
        </p:nvSpPr>
        <p:spPr>
          <a:xfrm>
            <a:off x="1240539" y="5500909"/>
            <a:ext cx="15840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Angular distance</a:t>
            </a:r>
          </a:p>
        </p:txBody>
      </p:sp>
    </p:spTree>
    <p:extLst>
      <p:ext uri="{BB962C8B-B14F-4D97-AF65-F5344CB8AC3E}">
        <p14:creationId xmlns:p14="http://schemas.microsoft.com/office/powerpoint/2010/main" val="20466607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직사각형 2">
                <a:extLst>
                  <a:ext uri="{FF2B5EF4-FFF2-40B4-BE49-F238E27FC236}">
                    <a16:creationId xmlns:a16="http://schemas.microsoft.com/office/drawing/2014/main" id="{4B8B0351-B424-4BC4-941A-2097EB3D0517}"/>
                  </a:ext>
                </a:extLst>
              </p:cNvPr>
              <p:cNvSpPr/>
              <p:nvPr/>
            </p:nvSpPr>
            <p:spPr>
              <a:xfrm>
                <a:off x="251400" y="2008664"/>
                <a:ext cx="8892600" cy="542699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000" dirty="0"/>
                  <a:t>To increase H</a:t>
                </a:r>
                <a:r>
                  <a:rPr lang="en-US" sz="2000" baseline="-25000" dirty="0"/>
                  <a:t>0   </a:t>
                </a:r>
                <a:r>
                  <a:rPr lang="en-US" sz="2000" dirty="0"/>
                  <a:t>we can (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en-US" sz="200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i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000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 dirty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en-US" sz="2000" i="1" dirty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sub>
                        </m:sSub>
                      </m:num>
                      <m:den>
                        <m:r>
                          <a:rPr lang="en-US" sz="2000" i="1" dirty="0">
                            <a:latin typeface="Cambria Math" panose="02040503050406030204" pitchFamily="18" charset="0"/>
                          </a:rPr>
                          <m:t>𝐷</m:t>
                        </m:r>
                        <m:r>
                          <a:rPr lang="en-US" sz="2000" i="1" baseline="-25000" dirty="0">
                            <a:latin typeface="Cambria Math" panose="02040503050406030204" pitchFamily="18" charset="0"/>
                          </a:rPr>
                          <m:t>𝐴</m:t>
                        </m:r>
                      </m:den>
                    </m:f>
                    <m:r>
                      <a:rPr lang="en-US" sz="2000" b="0" i="1" baseline="-25000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000" b="0" i="1" dirty="0" smtClean="0">
                        <a:latin typeface="Cambria Math" panose="02040503050406030204" pitchFamily="18" charset="0"/>
                      </a:rPr>
                      <m:t>𝑓𝑖𝑥𝑒𝑑</m:t>
                    </m:r>
                    <m:r>
                      <a:rPr lang="en-US" sz="2000" b="0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000" dirty="0"/>
              </a:p>
              <a:p>
                <a:endParaRPr lang="en-US" sz="2000" dirty="0"/>
              </a:p>
              <a:p>
                <a:r>
                  <a:rPr lang="en-US" sz="2000" dirty="0"/>
                  <a:t>1) in early time solutions (decrease </a:t>
                </a:r>
                <a:r>
                  <a:rPr lang="en-US" sz="2000" dirty="0" err="1"/>
                  <a:t>r</a:t>
                </a:r>
                <a:r>
                  <a:rPr lang="en-US" sz="2000" baseline="-25000" dirty="0" err="1"/>
                  <a:t>s</a:t>
                </a:r>
                <a:r>
                  <a:rPr lang="en-US" sz="2000" baseline="-25000" dirty="0"/>
                  <a:t> </a:t>
                </a:r>
                <a:r>
                  <a:rPr lang="en-US" sz="2000" dirty="0"/>
                  <a:t> to decrease D</a:t>
                </a:r>
                <a:r>
                  <a:rPr lang="en-US" sz="2000" baseline="-25000" dirty="0"/>
                  <a:t>A</a:t>
                </a:r>
                <a:r>
                  <a:rPr lang="en-US" sz="2000" dirty="0"/>
                  <a:t> )</a:t>
                </a:r>
              </a:p>
              <a:p>
                <a:r>
                  <a:rPr lang="en-US" sz="2000" dirty="0"/>
                  <a:t>  </a:t>
                </a:r>
                <a:endParaRPr lang="en-US" sz="2000" baseline="-25000" dirty="0"/>
              </a:p>
              <a:p>
                <a:r>
                  <a:rPr lang="en-US" sz="2000" dirty="0"/>
                  <a:t>• increase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>
                        <a:latin typeface="Cambria Math" panose="02040503050406030204" pitchFamily="18" charset="0"/>
                      </a:rPr>
                      <m:t>ρ</m:t>
                    </m:r>
                    <m:r>
                      <a:rPr lang="en-US" sz="2000"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sz="2000">
                        <a:latin typeface="Cambria Math" panose="02040503050406030204" pitchFamily="18" charset="0"/>
                      </a:rPr>
                      <m:t>z</m:t>
                    </m:r>
                    <m:r>
                      <a:rPr lang="en-US" sz="200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000" dirty="0"/>
                  <a:t> (extra radiation, EDE)  </a:t>
                </a:r>
                <a:r>
                  <a:rPr lang="en-US" sz="2000" dirty="0">
                    <a:solidFill>
                      <a:srgbClr val="FFFF00"/>
                    </a:solidFill>
                  </a:rPr>
                  <a:t>just before ls</a:t>
                </a:r>
                <a:r>
                  <a:rPr lang="en-US" sz="2000" dirty="0"/>
                  <a:t> </a:t>
                </a:r>
              </a:p>
              <a:p>
                <a:r>
                  <a:rPr lang="en-US" sz="2000" dirty="0">
                    <a:sym typeface="Wingdings" panose="05000000000000000000" pitchFamily="2" charset="2"/>
                  </a:rPr>
                  <a:t> but  need more perturbation </a:t>
                </a:r>
              </a:p>
              <a:p>
                <a:r>
                  <a:rPr lang="en-US" sz="2000" dirty="0">
                    <a:sym typeface="Wingdings" panose="05000000000000000000" pitchFamily="2" charset="2"/>
                  </a:rPr>
                  <a:t> worsen S</a:t>
                </a:r>
                <a:r>
                  <a:rPr lang="en-US" sz="2000" baseline="-25000" dirty="0">
                    <a:sym typeface="Wingdings" panose="05000000000000000000" pitchFamily="2" charset="2"/>
                  </a:rPr>
                  <a:t>8</a:t>
                </a:r>
                <a:r>
                  <a:rPr lang="en-US" sz="2000" dirty="0">
                    <a:sym typeface="Wingdings" panose="05000000000000000000" pitchFamily="2" charset="2"/>
                  </a:rPr>
                  <a:t> tension, ad hoc matter, coincidence?</a:t>
                </a:r>
              </a:p>
              <a:p>
                <a:endParaRPr lang="en-US" sz="2000" dirty="0"/>
              </a:p>
              <a:p>
                <a:r>
                  <a:rPr lang="en-US" sz="2000" dirty="0"/>
                  <a:t>2) in late time solutions (</a:t>
                </a:r>
                <a:r>
                  <a:rPr lang="en-US" sz="2000" dirty="0" err="1"/>
                  <a:t>r</a:t>
                </a:r>
                <a:r>
                  <a:rPr lang="en-US" sz="2000" baseline="-25000" dirty="0" err="1"/>
                  <a:t>s</a:t>
                </a:r>
                <a:r>
                  <a:rPr lang="en-US" sz="2000" dirty="0"/>
                  <a:t> &amp; D</a:t>
                </a:r>
                <a:r>
                  <a:rPr lang="en-US" sz="2000" baseline="-25000" dirty="0"/>
                  <a:t>A</a:t>
                </a:r>
                <a:r>
                  <a:rPr lang="en-US" sz="2000" dirty="0"/>
                  <a:t> fixed, increase the integral)</a:t>
                </a:r>
                <a:endParaRPr lang="en-US" sz="2000" baseline="-25000" dirty="0"/>
              </a:p>
              <a:p>
                <a:endParaRPr lang="en-US" sz="2000" dirty="0"/>
              </a:p>
              <a:p>
                <a:r>
                  <a:rPr lang="en-US" sz="2000" dirty="0"/>
                  <a:t>• decrease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>
                        <a:latin typeface="Cambria Math" panose="02040503050406030204" pitchFamily="18" charset="0"/>
                      </a:rPr>
                      <m:t>ρ</m:t>
                    </m:r>
                    <m:r>
                      <a:rPr lang="en-US" sz="2000"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sz="2000" b="0" i="0" smtClean="0">
                        <a:latin typeface="Cambria Math" panose="02040503050406030204" pitchFamily="18" charset="0"/>
                      </a:rPr>
                      <m:t>z</m:t>
                    </m:r>
                    <m:r>
                      <a:rPr lang="en-US" sz="200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000" dirty="0"/>
                  <a:t> by decaying DM after ls and/or increase DE to increase the integral  </a:t>
                </a:r>
              </a:p>
              <a:p>
                <a:pPr marL="342900" indent="-342900">
                  <a:buFont typeface="Wingdings" panose="05000000000000000000" pitchFamily="2" charset="2"/>
                  <a:buChar char="à"/>
                </a:pPr>
                <a:r>
                  <a:rPr lang="en-US" sz="2000" dirty="0">
                    <a:sym typeface="Wingdings" panose="05000000000000000000" pitchFamily="2" charset="2"/>
                  </a:rPr>
                  <a:t>late evolution changes  </a:t>
                </a:r>
              </a:p>
              <a:p>
                <a:pPr marL="342900" indent="-342900">
                  <a:buFont typeface="Wingdings" panose="05000000000000000000" pitchFamily="2" charset="2"/>
                  <a:buChar char="à"/>
                </a:pPr>
                <a:r>
                  <a:rPr lang="en-US" sz="2000" dirty="0">
                    <a:sym typeface="Wingdings" panose="05000000000000000000" pitchFamily="2" charset="2"/>
                  </a:rPr>
                  <a:t>tensions with BAO, SN; null energy violation; fine tuning </a:t>
                </a:r>
              </a:p>
              <a:p>
                <a:r>
                  <a:rPr lang="en-US" sz="2000" dirty="0">
                    <a:sym typeface="Wingdings" panose="05000000000000000000" pitchFamily="2" charset="2"/>
                  </a:rPr>
                  <a:t>    </a:t>
                </a:r>
                <a:r>
                  <a:rPr lang="en-US" sz="2000" dirty="0">
                    <a:solidFill>
                      <a:srgbClr val="FFFF00"/>
                    </a:solidFill>
                    <a:sym typeface="Wingdings" panose="05000000000000000000" pitchFamily="2" charset="2"/>
                  </a:rPr>
                  <a:t>  </a:t>
                </a:r>
              </a:p>
              <a:p>
                <a:r>
                  <a:rPr lang="en-US" sz="2000" dirty="0">
                    <a:solidFill>
                      <a:srgbClr val="FFFF00"/>
                    </a:solidFill>
                    <a:sym typeface="Wingdings" panose="05000000000000000000" pitchFamily="2" charset="2"/>
                  </a:rPr>
                  <a:t>       Do we need both solutions?</a:t>
                </a:r>
              </a:p>
              <a:p>
                <a:endParaRPr lang="en-US" sz="2000" dirty="0">
                  <a:solidFill>
                    <a:srgbClr val="FFFF00"/>
                  </a:solidFill>
                </a:endParaRPr>
              </a:p>
              <a:p>
                <a:endParaRPr lang="en-US" sz="2000" dirty="0"/>
              </a:p>
            </p:txBody>
          </p:sp>
        </mc:Choice>
        <mc:Fallback xmlns="">
          <p:sp>
            <p:nvSpPr>
              <p:cNvPr id="3" name="직사각형 2">
                <a:extLst>
                  <a:ext uri="{FF2B5EF4-FFF2-40B4-BE49-F238E27FC236}">
                    <a16:creationId xmlns:a16="http://schemas.microsoft.com/office/drawing/2014/main" id="{4B8B0351-B424-4BC4-941A-2097EB3D051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400" y="2008664"/>
                <a:ext cx="8892600" cy="5426998"/>
              </a:xfrm>
              <a:prstGeom prst="rect">
                <a:avLst/>
              </a:prstGeom>
              <a:blipFill>
                <a:blip r:embed="rId2"/>
                <a:stretch>
                  <a:fillRect l="-6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직사각형 3">
                <a:extLst>
                  <a:ext uri="{FF2B5EF4-FFF2-40B4-BE49-F238E27FC236}">
                    <a16:creationId xmlns:a16="http://schemas.microsoft.com/office/drawing/2014/main" id="{32DFECF2-685A-4C3C-A90A-061462EA6CBC}"/>
                  </a:ext>
                </a:extLst>
              </p:cNvPr>
              <p:cNvSpPr/>
              <p:nvPr/>
            </p:nvSpPr>
            <p:spPr>
              <a:xfrm>
                <a:off x="827480" y="258256"/>
                <a:ext cx="4176580" cy="1498936"/>
              </a:xfrm>
              <a:prstGeom prst="rect">
                <a:avLst/>
              </a:prstGeom>
              <a:solidFill>
                <a:srgbClr val="00B050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sz="2000" i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2000" i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𝑙𝑠</m:t>
                              </m:r>
                            </m:sub>
                          </m:sSub>
                        </m:e>
                        <m:sub/>
                      </m:sSub>
                      <m:f>
                        <m:f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nary>
                            <m:naryPr>
                              <m:limLoc m:val="subSup"/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sSub>
                                <m:sSub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sSub>
                                    <m:sSubPr>
                                      <m:ctrlP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𝑧</m:t>
                                      </m:r>
                                    </m:e>
                                    <m:sub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𝑙𝑠</m:t>
                                      </m:r>
                                    </m:sub>
                                  </m:sSub>
                                </m:e>
                                <m:sub/>
                              </m:sSub>
                            </m:sub>
                            <m:sup>
                              <m:sSub>
                                <m:sSub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sub/>
                              </m:sSub>
                            </m:sup>
                            <m:e>
                              <m:f>
                                <m:f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  <m:r>
                                    <a:rPr lang="en-US" sz="2000" i="0">
                                      <a:latin typeface="Cambria Math" panose="02040503050406030204" pitchFamily="18" charset="0"/>
                                    </a:rPr>
                                    <m:t> </m:t>
                                  </m:r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num>
                                <m:den>
                                  <m:sSup>
                                    <m:sSupPr>
                                      <m:ctrlP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begChr m:val="["/>
                                          <m:endChr m:val="]"/>
                                          <m:ctrlPr>
                                            <a:rPr lang="en-US" sz="20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sz="2000" i="0">
                                              <a:latin typeface="Cambria Math" panose="02040503050406030204" pitchFamily="18" charset="0"/>
                                            </a:rPr>
                                            <m:t>ρ</m:t>
                                          </m:r>
                                          <m:f>
                                            <m:fPr>
                                              <m:type m:val="lin"/>
                                              <m:ctrlPr>
                                                <a:rPr lang="en-US" sz="20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fPr>
                                            <m:num>
                                              <m:d>
                                                <m:dPr>
                                                  <m:ctrlPr>
                                                    <a:rPr lang="en-US" sz="2000" i="1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dPr>
                                                <m:e>
                                                  <m:r>
                                                    <a:rPr lang="en-US" sz="20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𝑧</m:t>
                                                  </m:r>
                                                </m:e>
                                              </m:d>
                                            </m:num>
                                            <m:den>
                                              <m:sSub>
                                                <m:sSubPr>
                                                  <m:ctrlPr>
                                                    <a:rPr lang="en-US" sz="2000" i="1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m:rPr>
                                                      <m:sty m:val="p"/>
                                                    </m:rPr>
                                                    <a:rPr lang="en-US" sz="2000" i="0">
                                                      <a:latin typeface="Cambria Math" panose="02040503050406030204" pitchFamily="18" charset="0"/>
                                                    </a:rPr>
                                                    <m:t>ρ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sz="2000" i="0">
                                                      <a:latin typeface="Cambria Math" panose="02040503050406030204" pitchFamily="18" charset="0"/>
                                                    </a:rPr>
                                                    <m:t>0</m:t>
                                                  </m:r>
                                                </m:sub>
                                              </m:sSub>
                                            </m:den>
                                          </m:f>
                                        </m:e>
                                      </m:d>
                                    </m:e>
                                    <m:sup>
                                      <m:f>
                                        <m:fPr>
                                          <m:type m:val="lin"/>
                                          <m:ctrlPr>
                                            <a:rPr lang="en-US" sz="20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 sz="2000" i="0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num>
                                        <m:den>
                                          <m:r>
                                            <a:rPr lang="en-US" sz="2000" i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den>
                                      </m:f>
                                    </m:sup>
                                  </m:sSup>
                                </m:den>
                              </m:f>
                            </m:e>
                          </m:nary>
                        </m:num>
                        <m:den>
                          <m:nary>
                            <m:naryPr>
                              <m:limLoc m:val="subSup"/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sz="2000" i="1" smtClean="0">
                                  <a:latin typeface="Cambria Math" panose="02040503050406030204" pitchFamily="18" charset="0"/>
                                </a:rPr>
                                <m:t>∞</m:t>
                              </m:r>
                            </m:sub>
                            <m:sup>
                              <m:sSub>
                                <m:sSubPr>
                                  <m:ctrlPr>
                                    <a:rPr lang="en-US" sz="20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sSub>
                                    <m:sSubPr>
                                      <m:ctrlP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𝑧</m:t>
                                      </m:r>
                                    </m:e>
                                    <m:sub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𝑙𝑠</m:t>
                                      </m:r>
                                    </m:sub>
                                  </m:sSub>
                                </m:e>
                                <m:sub/>
                              </m:sSub>
                            </m:sup>
                            <m:e>
                              <m:f>
                                <m:f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</m:e>
                                    <m:sub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  <m:t>𝑠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𝑧</m:t>
                                      </m:r>
                                    </m:e>
                                  </m:d>
                                  <m:r>
                                    <a:rPr lang="en-US" sz="2000" i="0">
                                      <a:latin typeface="Cambria Math" panose="02040503050406030204" pitchFamily="18" charset="0"/>
                                    </a:rPr>
                                    <m:t> </m:t>
                                  </m:r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𝑑𝑧</m:t>
                                  </m:r>
                                </m:num>
                                <m:den>
                                  <m:sSup>
                                    <m:sSupPr>
                                      <m:ctrlP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begChr m:val="["/>
                                          <m:endChr m:val="]"/>
                                          <m:ctrlPr>
                                            <a:rPr lang="en-US" sz="20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sz="2000" i="0">
                                              <a:latin typeface="Cambria Math" panose="02040503050406030204" pitchFamily="18" charset="0"/>
                                            </a:rPr>
                                            <m:t>ρ</m:t>
                                          </m:r>
                                          <m:f>
                                            <m:fPr>
                                              <m:type m:val="lin"/>
                                              <m:ctrlPr>
                                                <a:rPr lang="en-US" sz="20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fPr>
                                            <m:num>
                                              <m:d>
                                                <m:dPr>
                                                  <m:ctrlPr>
                                                    <a:rPr lang="en-US" sz="2000" i="1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dPr>
                                                <m:e>
                                                  <m:r>
                                                    <a:rPr lang="en-US" sz="20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𝑧</m:t>
                                                  </m:r>
                                                </m:e>
                                              </m:d>
                                            </m:num>
                                            <m:den>
                                              <m:r>
                                                <m:rPr>
                                                  <m:sty m:val="p"/>
                                                </m:rPr>
                                                <a:rPr lang="en-US" sz="2000" i="0">
                                                  <a:latin typeface="Cambria Math" panose="02040503050406030204" pitchFamily="18" charset="0"/>
                                                </a:rPr>
                                                <m:t>ρ</m:t>
                                              </m:r>
                                            </m:den>
                                          </m:f>
                                          <m:d>
                                            <m:dPr>
                                              <m:ctrlPr>
                                                <a:rPr lang="en-US" sz="20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sSub>
                                                <m:sSubPr>
                                                  <m:ctrlPr>
                                                    <a:rPr lang="en-US" sz="200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n-US" sz="20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𝑧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m:rPr>
                                                      <m:nor/>
                                                    </m:rPr>
                                                    <a:rPr lang="en-US" sz="2000" i="1">
                                                      <a:latin typeface="Cambria Math" panose="02040503050406030204" pitchFamily="18" charset="0"/>
                                                    </a:rPr>
                                                    <m:t>ls</m:t>
                                                  </m:r>
                                                </m:sub>
                                              </m:sSub>
                                            </m:e>
                                          </m:d>
                                        </m:e>
                                      </m:d>
                                    </m:e>
                                    <m:sup>
                                      <m:f>
                                        <m:fPr>
                                          <m:type m:val="lin"/>
                                          <m:ctrlPr>
                                            <a:rPr lang="en-US" sz="20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 sz="2000" i="0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num>
                                        <m:den>
                                          <m:r>
                                            <a:rPr lang="en-US" sz="2000" i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den>
                                      </m:f>
                                    </m:sup>
                                  </m:sSup>
                                </m:den>
                              </m:f>
                            </m:e>
                          </m:nary>
                        </m:den>
                      </m:f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4" name="직사각형 3">
                <a:extLst>
                  <a:ext uri="{FF2B5EF4-FFF2-40B4-BE49-F238E27FC236}">
                    <a16:creationId xmlns:a16="http://schemas.microsoft.com/office/drawing/2014/main" id="{32DFECF2-685A-4C3C-A90A-061462EA6CB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7480" y="258256"/>
                <a:ext cx="4176580" cy="149893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8CA4D24-716C-4064-8411-D1040A4F0F4F}"/>
                  </a:ext>
                </a:extLst>
              </p:cNvPr>
              <p:cNvSpPr txBox="1"/>
              <p:nvPr/>
            </p:nvSpPr>
            <p:spPr>
              <a:xfrm>
                <a:off x="5121802" y="1007724"/>
                <a:ext cx="3902030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early time (increase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</a:rPr>
                      <m:t>ρ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z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))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8CA4D24-716C-4064-8411-D1040A4F0F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21802" y="1007724"/>
                <a:ext cx="3902030" cy="523220"/>
              </a:xfrm>
              <a:prstGeom prst="rect">
                <a:avLst/>
              </a:prstGeom>
              <a:blipFill>
                <a:blip r:embed="rId4"/>
                <a:stretch>
                  <a:fillRect l="-3125" t="-11628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D1BF510-0EBE-4669-912A-3611BAF76089}"/>
                  </a:ext>
                </a:extLst>
              </p:cNvPr>
              <p:cNvSpPr txBox="1"/>
              <p:nvPr/>
            </p:nvSpPr>
            <p:spPr>
              <a:xfrm>
                <a:off x="5148080" y="403762"/>
                <a:ext cx="394050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late time   (decrease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</a:rPr>
                      <m:t>ρ</m:t>
                    </m:r>
                    <m:r>
                      <a:rPr lang="en-US"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z</m:t>
                    </m:r>
                    <m:r>
                      <a:rPr lang="en-US">
                        <a:latin typeface="Cambria Math" panose="02040503050406030204" pitchFamily="18" charset="0"/>
                      </a:rPr>
                      <m:t>))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D1BF510-0EBE-4669-912A-3611BAF760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48080" y="403762"/>
                <a:ext cx="3940502" cy="523220"/>
              </a:xfrm>
              <a:prstGeom prst="rect">
                <a:avLst/>
              </a:prstGeom>
              <a:blipFill>
                <a:blip r:embed="rId5"/>
                <a:stretch>
                  <a:fillRect l="-3251" t="-11628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직사각형 6">
                <a:extLst>
                  <a:ext uri="{FF2B5EF4-FFF2-40B4-BE49-F238E27FC236}">
                    <a16:creationId xmlns:a16="http://schemas.microsoft.com/office/drawing/2014/main" id="{9BF48FF7-4E8F-40DC-920B-231D2D4BF071}"/>
                  </a:ext>
                </a:extLst>
              </p:cNvPr>
              <p:cNvSpPr/>
              <p:nvPr/>
            </p:nvSpPr>
            <p:spPr>
              <a:xfrm>
                <a:off x="6429917" y="3956758"/>
                <a:ext cx="2593915" cy="624402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r>
                        <a:rPr lang="en-US" sz="16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i="1" smtClean="0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num>
                        <m:den>
                          <m:sSub>
                            <m:sSubPr>
                              <m:ctrlPr>
                                <a:rPr lang="en-US" sz="1600" i="1" smtClean="0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en-US" sz="1600" i="1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nary>
                        <m:naryPr>
                          <m:ctrlPr>
                            <a:rPr lang="en-US" sz="1600" i="1" smtClean="0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1600" i="1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sSub>
                            <m:sSubPr>
                              <m:ctrlPr>
                                <a:rPr lang="en-US" sz="1600" i="1">
                                  <a:solidFill>
                                    <a:srgbClr val="92D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sSub>
                                <m:sSubPr>
                                  <m:ctrlPr>
                                    <a:rPr lang="en-US" sz="1600" i="1">
                                      <a:solidFill>
                                        <a:srgbClr val="92D05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>
                                      <a:solidFill>
                                        <a:srgbClr val="92D050"/>
                                      </a:solidFill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solidFill>
                                        <a:srgbClr val="92D050"/>
                                      </a:solidFill>
                                      <a:latin typeface="Cambria Math" panose="02040503050406030204" pitchFamily="18" charset="0"/>
                                    </a:rPr>
                                    <m:t>𝑙𝑠</m:t>
                                  </m:r>
                                </m:sub>
                              </m:sSub>
                            </m:e>
                            <m:sub/>
                          </m:sSub>
                        </m:sup>
                        <m:e>
                          <m:f>
                            <m:fPr>
                              <m:ctrlPr>
                                <a:rPr lang="en-US" sz="1600" i="1">
                                  <a:solidFill>
                                    <a:srgbClr val="92D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600" i="1">
                                  <a:solidFill>
                                    <a:srgbClr val="92D050"/>
                                  </a:solidFill>
                                  <a:latin typeface="Cambria Math" panose="02040503050406030204" pitchFamily="18" charset="0"/>
                                </a:rPr>
                                <m:t>𝑑𝑧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sz="1600" i="1">
                                      <a:solidFill>
                                        <a:srgbClr val="92D05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begChr m:val="["/>
                                      <m:endChr m:val="]"/>
                                      <m:ctrlPr>
                                        <a:rPr lang="en-US" sz="1600" i="1">
                                          <a:solidFill>
                                            <a:srgbClr val="92D0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sz="1600">
                                          <a:solidFill>
                                            <a:srgbClr val="92D0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ρ</m:t>
                                      </m:r>
                                      <m:d>
                                        <m:dPr>
                                          <m:ctrlPr>
                                            <a:rPr lang="en-US" sz="1600" i="1">
                                              <a:solidFill>
                                                <a:srgbClr val="92D05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1600" i="1">
                                              <a:solidFill>
                                                <a:srgbClr val="92D05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𝑧</m:t>
                                          </m:r>
                                        </m:e>
                                      </m:d>
                                      <m:r>
                                        <m:rPr>
                                          <m:lit/>
                                        </m:rPr>
                                        <a:rPr lang="en-US" sz="1600" i="1">
                                          <a:solidFill>
                                            <a:srgbClr val="92D0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/</m:t>
                                      </m:r>
                                      <m:sSub>
                                        <m:sSubPr>
                                          <m:ctrlPr>
                                            <a:rPr lang="en-US" sz="1600" i="1">
                                              <a:solidFill>
                                                <a:srgbClr val="92D05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sz="1600">
                                              <a:solidFill>
                                                <a:srgbClr val="92D05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ρ</m:t>
                                          </m:r>
                                        </m:e>
                                        <m:sub>
                                          <m:r>
                                            <a:rPr lang="en-US" sz="1600" i="1">
                                              <a:solidFill>
                                                <a:srgbClr val="92D05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  <m:sup>
                                  <m:r>
                                    <a:rPr lang="en-US" sz="1600" i="1">
                                      <a:solidFill>
                                        <a:srgbClr val="92D050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  <m:r>
                                    <m:rPr>
                                      <m:lit/>
                                    </m:rPr>
                                    <a:rPr lang="en-US" sz="1600" i="1">
                                      <a:solidFill>
                                        <a:srgbClr val="92D050"/>
                                      </a:solidFill>
                                      <a:latin typeface="Cambria Math" panose="02040503050406030204" pitchFamily="18" charset="0"/>
                                    </a:rPr>
                                    <m:t>/</m:t>
                                  </m:r>
                                  <m:r>
                                    <a:rPr lang="en-US" sz="1600" i="1">
                                      <a:solidFill>
                                        <a:srgbClr val="92D05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nary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7" name="직사각형 6">
                <a:extLst>
                  <a:ext uri="{FF2B5EF4-FFF2-40B4-BE49-F238E27FC236}">
                    <a16:creationId xmlns:a16="http://schemas.microsoft.com/office/drawing/2014/main" id="{9BF48FF7-4E8F-40DC-920B-231D2D4BF07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29917" y="3956758"/>
                <a:ext cx="2593915" cy="62440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직선 화살표 연결선 7">
            <a:extLst>
              <a:ext uri="{FF2B5EF4-FFF2-40B4-BE49-F238E27FC236}">
                <a16:creationId xmlns:a16="http://schemas.microsoft.com/office/drawing/2014/main" id="{8B98ECCF-BF3D-4DF5-8BF3-E8F6E0A00ED4}"/>
              </a:ext>
            </a:extLst>
          </p:cNvPr>
          <p:cNvCxnSpPr/>
          <p:nvPr/>
        </p:nvCxnSpPr>
        <p:spPr bwMode="auto">
          <a:xfrm flipH="1">
            <a:off x="3563860" y="1412720"/>
            <a:ext cx="1584220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0" name="직선 화살표 연결선 9">
            <a:extLst>
              <a:ext uri="{FF2B5EF4-FFF2-40B4-BE49-F238E27FC236}">
                <a16:creationId xmlns:a16="http://schemas.microsoft.com/office/drawing/2014/main" id="{A58AA1A5-569B-4EA9-9BD3-F68EE6B83E3D}"/>
              </a:ext>
            </a:extLst>
          </p:cNvPr>
          <p:cNvCxnSpPr>
            <a:cxnSpLocks/>
          </p:cNvCxnSpPr>
          <p:nvPr/>
        </p:nvCxnSpPr>
        <p:spPr bwMode="auto">
          <a:xfrm flipV="1">
            <a:off x="7164360" y="4437140"/>
            <a:ext cx="432060" cy="86412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2" name="직선 화살표 연결선 11">
            <a:extLst>
              <a:ext uri="{FF2B5EF4-FFF2-40B4-BE49-F238E27FC236}">
                <a16:creationId xmlns:a16="http://schemas.microsoft.com/office/drawing/2014/main" id="{3461AF79-C20F-4E46-AEB5-F68E98258393}"/>
              </a:ext>
            </a:extLst>
          </p:cNvPr>
          <p:cNvCxnSpPr>
            <a:cxnSpLocks/>
            <a:stCxn id="6" idx="1"/>
          </p:cNvCxnSpPr>
          <p:nvPr/>
        </p:nvCxnSpPr>
        <p:spPr bwMode="auto">
          <a:xfrm flipH="1">
            <a:off x="3779890" y="665372"/>
            <a:ext cx="1368190" cy="9925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288985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B7F18E3-8977-44A8-8630-9DC7EDA9D1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5BA15E75-F307-48C2-8E26-764A5D1EE8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211" y="1580032"/>
            <a:ext cx="7042502" cy="5003330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DA37C062-DF1F-4670-871F-62DE5BD90F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7635" y="-243510"/>
            <a:ext cx="3856975" cy="2809338"/>
          </a:xfrm>
          <a:prstGeom prst="rect">
            <a:avLst/>
          </a:prstGeom>
        </p:spPr>
      </p:pic>
      <p:sp>
        <p:nvSpPr>
          <p:cNvPr id="11" name="직사각형 10">
            <a:extLst>
              <a:ext uri="{FF2B5EF4-FFF2-40B4-BE49-F238E27FC236}">
                <a16:creationId xmlns:a16="http://schemas.microsoft.com/office/drawing/2014/main" id="{E0C8920E-EC65-4AFA-8715-9D8F5EB90D79}"/>
              </a:ext>
            </a:extLst>
          </p:cNvPr>
          <p:cNvSpPr/>
          <p:nvPr/>
        </p:nvSpPr>
        <p:spPr>
          <a:xfrm>
            <a:off x="4574464" y="5077913"/>
            <a:ext cx="211628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err="1">
                <a:solidFill>
                  <a:schemeClr val="bg2"/>
                </a:solidFill>
              </a:rPr>
              <a:t>McLure</a:t>
            </a:r>
            <a:r>
              <a:rPr lang="en-US" sz="2000" dirty="0">
                <a:solidFill>
                  <a:schemeClr val="bg2"/>
                </a:solidFill>
              </a:rPr>
              <a:t>+ 0310267</a:t>
            </a:r>
          </a:p>
        </p:txBody>
      </p:sp>
    </p:spTree>
    <p:extLst>
      <p:ext uri="{BB962C8B-B14F-4D97-AF65-F5344CB8AC3E}">
        <p14:creationId xmlns:p14="http://schemas.microsoft.com/office/powerpoint/2010/main" val="302400665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F505D69-FCDA-4545-8CE4-F59F1F8E8C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id="{78B152AA-9175-443F-B031-FF94AAFF2B8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843AE4B-3FDE-44DA-8AA1-2B60E96AB9B8}" type="slidenum">
              <a:rPr lang="en-US" altLang="ko-KR" smtClean="0"/>
              <a:pPr>
                <a:defRPr/>
              </a:pPr>
              <a:t>69</a:t>
            </a:fld>
            <a:endParaRPr lang="en-US" altLang="ko-KR"/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A638EFE3-46A6-4239-AFDA-2C30276FB3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0" y="395287"/>
            <a:ext cx="7312960" cy="5545661"/>
          </a:xfrm>
          <a:prstGeom prst="rect">
            <a:avLst/>
          </a:prstGeom>
        </p:spPr>
      </p:pic>
      <p:sp>
        <p:nvSpPr>
          <p:cNvPr id="5" name="화살표: 아래쪽 4">
            <a:extLst>
              <a:ext uri="{FF2B5EF4-FFF2-40B4-BE49-F238E27FC236}">
                <a16:creationId xmlns:a16="http://schemas.microsoft.com/office/drawing/2014/main" id="{7335D232-D758-43D0-9927-DAF55B815359}"/>
              </a:ext>
            </a:extLst>
          </p:cNvPr>
          <p:cNvSpPr/>
          <p:nvPr/>
        </p:nvSpPr>
        <p:spPr bwMode="auto">
          <a:xfrm rot="18107409">
            <a:off x="3650120" y="2114016"/>
            <a:ext cx="720100" cy="1603137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3B9A66CA-94A7-4B7E-82FB-CEFDFCB1418C}"/>
              </a:ext>
            </a:extLst>
          </p:cNvPr>
          <p:cNvSpPr/>
          <p:nvPr/>
        </p:nvSpPr>
        <p:spPr>
          <a:xfrm>
            <a:off x="6602250" y="5922430"/>
            <a:ext cx="256442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Ye+ 2107.13391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1FB18E0-48E1-4A47-A4D8-A9A001766455}"/>
              </a:ext>
            </a:extLst>
          </p:cNvPr>
          <p:cNvSpPr txBox="1"/>
          <p:nvPr/>
        </p:nvSpPr>
        <p:spPr>
          <a:xfrm>
            <a:off x="891486" y="5986790"/>
            <a:ext cx="685957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Can ULDM solve both </a:t>
            </a:r>
            <a:r>
              <a:rPr lang="en-US" altLang="ko-KR" dirty="0"/>
              <a:t>H</a:t>
            </a:r>
            <a:r>
              <a:rPr lang="en-US" altLang="ko-KR" baseline="-25000" dirty="0"/>
              <a:t>0</a:t>
            </a:r>
            <a:r>
              <a:rPr lang="en-US" altLang="ko-KR" dirty="0"/>
              <a:t>  and </a:t>
            </a:r>
            <a:r>
              <a:rPr lang="en-US" dirty="0"/>
              <a:t>S</a:t>
            </a:r>
            <a:r>
              <a:rPr lang="en-US" baseline="-25000" dirty="0"/>
              <a:t>8</a:t>
            </a:r>
            <a:r>
              <a:rPr lang="ko-KR" altLang="en-US" dirty="0"/>
              <a:t> </a:t>
            </a:r>
            <a:r>
              <a:rPr lang="en-US" altLang="ko-KR" dirty="0"/>
              <a:t>?</a:t>
            </a:r>
          </a:p>
          <a:p>
            <a:r>
              <a:rPr lang="en-US" dirty="0">
                <a:sym typeface="Wingdings" panose="05000000000000000000" pitchFamily="2" charset="2"/>
              </a:rPr>
              <a:t> need extra DE &amp; ULDM with m &lt; 10</a:t>
            </a:r>
            <a:r>
              <a:rPr lang="en-US" baseline="30000" dirty="0">
                <a:sym typeface="Wingdings" panose="05000000000000000000" pitchFamily="2" charset="2"/>
              </a:rPr>
              <a:t>-24</a:t>
            </a:r>
            <a:r>
              <a:rPr lang="en-US" dirty="0">
                <a:sym typeface="Wingdings" panose="05000000000000000000" pitchFamily="2" charset="2"/>
              </a:rPr>
              <a:t> eV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CDDEDAF-C415-40FA-9BA5-6FB9D7A96079}"/>
              </a:ext>
            </a:extLst>
          </p:cNvPr>
          <p:cNvSpPr txBox="1"/>
          <p:nvPr/>
        </p:nvSpPr>
        <p:spPr>
          <a:xfrm>
            <a:off x="1907630" y="2911104"/>
            <a:ext cx="169790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solidFill>
                  <a:schemeClr val="bg2"/>
                </a:solidFill>
                <a:latin typeface="Symbol" pitchFamily="18" charset="2"/>
                <a:sym typeface="Wingdings" pitchFamily="2" charset="2"/>
              </a:rPr>
              <a:t>L</a:t>
            </a:r>
            <a:r>
              <a:rPr lang="en-US" altLang="ko-KR" dirty="0">
                <a:solidFill>
                  <a:schemeClr val="bg2"/>
                </a:solidFill>
                <a:sym typeface="Wingdings" pitchFamily="2" charset="2"/>
              </a:rPr>
              <a:t>CDM</a:t>
            </a:r>
            <a:endParaRPr lang="en-US" dirty="0">
              <a:solidFill>
                <a:schemeClr val="bg2"/>
              </a:solidFill>
            </a:endParaRPr>
          </a:p>
          <a:p>
            <a:r>
              <a:rPr lang="en-US" dirty="0">
                <a:solidFill>
                  <a:schemeClr val="bg2"/>
                </a:solidFill>
              </a:rPr>
              <a:t>simulation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E018A28-5A55-4594-8E52-2DA8D86D1A6F}"/>
              </a:ext>
            </a:extLst>
          </p:cNvPr>
          <p:cNvSpPr txBox="1"/>
          <p:nvPr/>
        </p:nvSpPr>
        <p:spPr>
          <a:xfrm>
            <a:off x="2536048" y="3936477"/>
            <a:ext cx="24625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</a:rPr>
              <a:t>S</a:t>
            </a:r>
            <a:r>
              <a:rPr lang="en-US" baseline="-25000" dirty="0">
                <a:solidFill>
                  <a:schemeClr val="bg2"/>
                </a:solidFill>
              </a:rPr>
              <a:t>8 </a:t>
            </a:r>
            <a:r>
              <a:rPr lang="en-US" dirty="0">
                <a:solidFill>
                  <a:schemeClr val="bg2"/>
                </a:solidFill>
              </a:rPr>
              <a:t>= 0.76  (WL)</a:t>
            </a:r>
          </a:p>
        </p:txBody>
      </p:sp>
    </p:spTree>
    <p:extLst>
      <p:ext uri="{BB962C8B-B14F-4D97-AF65-F5344CB8AC3E}">
        <p14:creationId xmlns:p14="http://schemas.microsoft.com/office/powerpoint/2010/main" val="32893066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-171500"/>
            <a:ext cx="8229600" cy="1143000"/>
          </a:xfrm>
        </p:spPr>
        <p:txBody>
          <a:bodyPr/>
          <a:lstStyle/>
          <a:p>
            <a:r>
              <a:rPr lang="en-US" altLang="ko-KR" sz="4000" dirty="0"/>
              <a:t>Solutions to Small scale problems</a:t>
            </a:r>
            <a:endParaRPr lang="ko-KR" altLang="en-US" sz="4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직사각형 2"/>
              <p:cNvSpPr/>
              <p:nvPr/>
            </p:nvSpPr>
            <p:spPr>
              <a:xfrm>
                <a:off x="755470" y="836640"/>
                <a:ext cx="7633060" cy="659045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itchFamily="34" charset="0"/>
                  <a:buChar char="•"/>
                </a:pPr>
                <a:r>
                  <a:rPr lang="en-US" altLang="ko-KR" dirty="0"/>
                  <a:t>CDM : m ~ G</a:t>
                </a:r>
                <a:r>
                  <a:rPr lang="en-US" altLang="ko-KR" baseline="30000" dirty="0"/>
                  <a:t> </a:t>
                </a:r>
                <a:r>
                  <a:rPr lang="en-US" altLang="ko-KR" dirty="0"/>
                  <a:t>eV  (can’t solve the problems)</a:t>
                </a:r>
              </a:p>
              <a:p>
                <a:r>
                  <a:rPr lang="en-US" altLang="ko-KR" dirty="0"/>
                  <a:t> </a:t>
                </a:r>
                <a:r>
                  <a:rPr lang="en-US" altLang="ko-KR" dirty="0">
                    <a:sym typeface="Wingdings" panose="05000000000000000000" pitchFamily="2" charset="2"/>
                  </a:rPr>
                  <a:t> need b</a:t>
                </a:r>
                <a:r>
                  <a:rPr lang="en-US" altLang="ko-KR" dirty="0"/>
                  <a:t>aryon physics (SN, BH jets,…)</a:t>
                </a:r>
              </a:p>
              <a:p>
                <a14:m>
                  <m:oMath xmlns:m="http://schemas.openxmlformats.org/officeDocument/2006/math">
                    <m:r>
                      <a:rPr lang="en-US" altLang="ko-KR" b="0" i="1" smtClean="0">
                        <a:latin typeface="Cambria Math" panose="02040503050406030204" pitchFamily="18" charset="0"/>
                      </a:rPr>
                      <m:t>∗</m:t>
                    </m:r>
                    <m:r>
                      <a:rPr lang="ko-KR" altLang="en-US" i="1">
                        <a:latin typeface="Cambria Math" panose="02040503050406030204" pitchFamily="18" charset="0"/>
                      </a:rPr>
                      <m:t>𝜎</m:t>
                    </m:r>
                    <m:r>
                      <a:rPr lang="en-US" altLang="ko-KR">
                        <a:latin typeface="Cambria Math" panose="02040503050406030204" pitchFamily="18" charset="0"/>
                      </a:rPr>
                      <m:t>/</m:t>
                    </m:r>
                    <m:r>
                      <m:rPr>
                        <m:sty m:val="p"/>
                      </m:rPr>
                      <a:rPr lang="en-US" altLang="ko-KR">
                        <a:latin typeface="Cambria Math" panose="02040503050406030204" pitchFamily="18" charset="0"/>
                      </a:rPr>
                      <m:t>m</m:t>
                    </m:r>
                    <m:r>
                      <a:rPr lang="en-US" altLang="ko-KR">
                        <a:latin typeface="Cambria Math" panose="02040503050406030204" pitchFamily="18" charset="0"/>
                      </a:rPr>
                      <m:t>≈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ko-KR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ko-KR" altLang="en-US" i="1">
                            <a:latin typeface="Cambria Math" panose="020405030504060302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ko-KR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altLang="ko-KR" b="0" i="0" smtClean="0">
                                <a:latin typeface="Cambria Math" panose="02040503050406030204" pitchFamily="18" charset="0"/>
                              </a:rPr>
                              <m:t>6</m:t>
                            </m:r>
                          </m:e>
                          <m:sup/>
                        </m:sSup>
                      </m:sup>
                    </m:sSup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ko-KR" altLang="en-US"/>
                          <m:t> </m:t>
                        </m:r>
                        <m:r>
                          <m:rPr>
                            <m:sty m:val="p"/>
                          </m:rPr>
                          <a:rPr lang="en-US" altLang="ko-KR">
                            <a:latin typeface="Cambria Math" panose="02040503050406030204" pitchFamily="18" charset="0"/>
                          </a:rPr>
                          <m:t>cm</m:t>
                        </m:r>
                      </m:e>
                      <m:sup>
                        <m:r>
                          <a:rPr lang="en-US" altLang="ko-KR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ko-KR">
                        <a:latin typeface="Cambria Math" panose="02040503050406030204" pitchFamily="18" charset="0"/>
                      </a:rPr>
                      <m:t>/</m:t>
                    </m:r>
                    <m:r>
                      <m:rPr>
                        <m:sty m:val="p"/>
                      </m:rPr>
                      <a:rPr lang="en-US" altLang="ko-KR">
                        <a:latin typeface="Cambria Math" panose="02040503050406030204" pitchFamily="18" charset="0"/>
                      </a:rPr>
                      <m:t>g</m:t>
                    </m:r>
                  </m:oMath>
                </a14:m>
                <a:r>
                  <a:rPr lang="ko-KR" altLang="en-US" dirty="0"/>
                  <a:t> </a:t>
                </a:r>
                <a:r>
                  <a:rPr lang="en-US" altLang="ko-KR" dirty="0"/>
                  <a:t>( 100 GeV WIMP)</a:t>
                </a:r>
              </a:p>
              <a:p>
                <a:endParaRPr lang="en-US" altLang="ko-KR" dirty="0"/>
              </a:p>
              <a:p>
                <a:pPr marL="285750" indent="-285750">
                  <a:buFont typeface="Arial" pitchFamily="34" charset="0"/>
                  <a:buChar char="•"/>
                </a:pPr>
                <a:r>
                  <a:rPr lang="en-US" altLang="ko-KR" dirty="0"/>
                  <a:t>SIDM:  </a:t>
                </a:r>
                <a:r>
                  <a:rPr lang="el-GR" altLang="ko-KR" dirty="0"/>
                  <a:t>σ/</a:t>
                </a:r>
                <a:r>
                  <a:rPr lang="en-US" altLang="ko-KR" dirty="0"/>
                  <a:t>m ~ 0.5-1 (Cluster), 5 (dwarf) [cm</a:t>
                </a:r>
                <a:r>
                  <a:rPr lang="en-US" altLang="ko-KR" baseline="30000" dirty="0"/>
                  <a:t>2</a:t>
                </a:r>
                <a:r>
                  <a:rPr lang="en-US" altLang="ko-KR" dirty="0"/>
                  <a:t>/g],</a:t>
                </a:r>
              </a:p>
              <a:p>
                <a:r>
                  <a:rPr lang="en-US" altLang="ko-KR" dirty="0">
                    <a:sym typeface="Wingdings" panose="05000000000000000000" pitchFamily="2" charset="2"/>
                  </a:rPr>
                  <a:t>   velocity dependent </a:t>
                </a:r>
                <a:r>
                  <a:rPr lang="el-GR" altLang="ko-KR" dirty="0"/>
                  <a:t>σ</a:t>
                </a:r>
                <a:r>
                  <a:rPr lang="en-US" altLang="ko-KR" dirty="0">
                    <a:sym typeface="Wingdings" panose="05000000000000000000" pitchFamily="2" charset="2"/>
                  </a:rPr>
                  <a:t>? </a:t>
                </a:r>
                <a:endParaRPr lang="en-US" dirty="0"/>
              </a:p>
              <a:p>
                <a:endParaRPr lang="en-US" altLang="ko-KR" dirty="0"/>
              </a:p>
              <a:p>
                <a:pPr marL="285750" indent="-285750">
                  <a:buFont typeface="Arial" pitchFamily="34" charset="0"/>
                  <a:buChar char="•"/>
                </a:pPr>
                <a:r>
                  <a:rPr lang="en-US" altLang="ko-KR" dirty="0"/>
                  <a:t>WDM : m ~ k</a:t>
                </a:r>
                <a:r>
                  <a:rPr lang="en-US" altLang="ko-KR" baseline="30000" dirty="0"/>
                  <a:t> </a:t>
                </a:r>
                <a:r>
                  <a:rPr lang="en-US" altLang="ko-KR" dirty="0"/>
                  <a:t>eV </a:t>
                </a:r>
              </a:p>
              <a:p>
                <a:r>
                  <a:rPr lang="en-US" altLang="ko-KR" dirty="0">
                    <a:sym typeface="Wingdings" panose="05000000000000000000" pitchFamily="2" charset="2"/>
                  </a:rPr>
                  <a:t> </a:t>
                </a:r>
                <a:r>
                  <a:rPr lang="en-US" altLang="ko-KR" dirty="0"/>
                  <a:t>Catch 22 problem (cusp)</a:t>
                </a:r>
              </a:p>
              <a:p>
                <a:r>
                  <a:rPr lang="en-US" altLang="ko-KR" dirty="0"/>
                  <a:t>  </a:t>
                </a:r>
                <a:r>
                  <a:rPr lang="en-US" altLang="ko-KR" sz="2400" dirty="0"/>
                  <a:t>Suppression of the power spectrum  prohibiting   the formation of the dwarf galaxy </a:t>
                </a:r>
              </a:p>
              <a:p>
                <a:endParaRPr lang="en-US" altLang="ko-KR" dirty="0"/>
              </a:p>
              <a:p>
                <a:pPr marL="285750" indent="-285750">
                  <a:buFont typeface="Arial" pitchFamily="34" charset="0"/>
                  <a:buChar char="•"/>
                </a:pPr>
                <a:r>
                  <a:rPr lang="en-US" altLang="ko-KR" dirty="0"/>
                  <a:t>ULDM: m ~ 10</a:t>
                </a:r>
                <a:r>
                  <a:rPr lang="en-US" altLang="ko-KR" baseline="30000" dirty="0"/>
                  <a:t>-22 </a:t>
                </a:r>
                <a:r>
                  <a:rPr lang="en-US" altLang="ko-KR" dirty="0"/>
                  <a:t>eV </a:t>
                </a:r>
              </a:p>
              <a:p>
                <a:r>
                  <a:rPr lang="en-US" altLang="ko-KR" dirty="0">
                    <a:sym typeface="Wingdings" panose="05000000000000000000" pitchFamily="2" charset="2"/>
                  </a:rPr>
                  <a:t>  Lyman alpha favors </a:t>
                </a:r>
                <a:r>
                  <a:rPr lang="en-US" altLang="ko-KR" dirty="0"/>
                  <a:t>m &gt; 10</a:t>
                </a:r>
                <a:r>
                  <a:rPr lang="en-US" altLang="ko-KR" baseline="30000" dirty="0"/>
                  <a:t>-21 </a:t>
                </a:r>
                <a:r>
                  <a:rPr lang="en-US" altLang="ko-KR" dirty="0"/>
                  <a:t>eV ?</a:t>
                </a:r>
              </a:p>
              <a:p>
                <a:endParaRPr lang="ko-KR" altLang="en-US" dirty="0"/>
              </a:p>
            </p:txBody>
          </p:sp>
        </mc:Choice>
        <mc:Fallback xmlns="">
          <p:sp>
            <p:nvSpPr>
              <p:cNvPr id="3" name="직사각형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5470" y="836640"/>
                <a:ext cx="7633060" cy="6590459"/>
              </a:xfrm>
              <a:prstGeom prst="rect">
                <a:avLst/>
              </a:prstGeom>
              <a:blipFill>
                <a:blip r:embed="rId3"/>
                <a:stretch>
                  <a:fillRect l="-1677" t="-9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4441964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BAE1569F-4B97-4DB7-8F42-6FD3598E25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GW</a:t>
            </a: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AB94C85D-3A70-401F-8EE3-385E372F88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540" y="1523328"/>
            <a:ext cx="7067210" cy="5058506"/>
          </a:xfrm>
          <a:prstGeom prst="rect">
            <a:avLst/>
          </a:prstGeom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id="{4A358F30-4503-4B9E-9CBA-6BAA82D0F281}"/>
              </a:ext>
            </a:extLst>
          </p:cNvPr>
          <p:cNvSpPr/>
          <p:nvPr/>
        </p:nvSpPr>
        <p:spPr>
          <a:xfrm>
            <a:off x="6588280" y="584528"/>
            <a:ext cx="189026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2501.08930</a:t>
            </a:r>
          </a:p>
        </p:txBody>
      </p:sp>
    </p:spTree>
    <p:extLst>
      <p:ext uri="{BB962C8B-B14F-4D97-AF65-F5344CB8AC3E}">
        <p14:creationId xmlns:p14="http://schemas.microsoft.com/office/powerpoint/2010/main" val="380938701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317C3625-EFD5-41CB-E661-D6AEA76D5CC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0CA5110-A8D9-4888-BF59-FA59D2CB1886}" type="slidenum">
              <a:rPr lang="en-US" altLang="ko-KR" smtClean="0"/>
              <a:pPr>
                <a:defRPr/>
              </a:pPr>
              <a:t>71</a:t>
            </a:fld>
            <a:endParaRPr lang="en-US" altLang="ko-KR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57E01307-B3B4-C72C-382E-ABF4811854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173"/>
            <a:ext cx="9144000" cy="3143710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B5FEEEB0-36E4-5DE3-4093-94BFA495D6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392" y="3251067"/>
            <a:ext cx="3932787" cy="350747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BBA0343-B9CF-6D6E-05BE-A6A40D98C8C7}"/>
              </a:ext>
            </a:extLst>
          </p:cNvPr>
          <p:cNvSpPr txBox="1"/>
          <p:nvPr/>
        </p:nvSpPr>
        <p:spPr>
          <a:xfrm>
            <a:off x="6804310" y="3329786"/>
            <a:ext cx="2262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+mj-lt"/>
              </a:rPr>
              <a:t>Sales+ 2206.05295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DC1B11C-F2C9-AA33-115B-AB67496EC705}"/>
              </a:ext>
            </a:extLst>
          </p:cNvPr>
          <p:cNvSpPr txBox="1"/>
          <p:nvPr/>
        </p:nvSpPr>
        <p:spPr>
          <a:xfrm>
            <a:off x="4527932" y="5335424"/>
            <a:ext cx="4309193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No DM models is successful</a:t>
            </a:r>
          </a:p>
          <a:p>
            <a:r>
              <a:rPr lang="en-US" altLang="ko-KR" dirty="0"/>
              <a:t>in reproducing RCs of</a:t>
            </a:r>
          </a:p>
          <a:p>
            <a:r>
              <a:rPr lang="en-US" altLang="ko-KR" dirty="0"/>
              <a:t>all  galaxies so</a:t>
            </a:r>
            <a:r>
              <a:rPr lang="ko-KR" altLang="en-US" dirty="0"/>
              <a:t> </a:t>
            </a:r>
            <a:r>
              <a:rPr lang="en-US" altLang="ko-KR" dirty="0"/>
              <a:t>far.</a:t>
            </a:r>
            <a:endParaRPr lang="ko-KR" alt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FCE04D9-1EEB-C239-98D1-14C8C3C8A80D}"/>
              </a:ext>
            </a:extLst>
          </p:cNvPr>
          <p:cNvSpPr txBox="1"/>
          <p:nvPr/>
        </p:nvSpPr>
        <p:spPr>
          <a:xfrm>
            <a:off x="4269608" y="3870021"/>
            <a:ext cx="45720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dirty="0"/>
              <a:t>a wide range of sizes at fixed stellar mass</a:t>
            </a:r>
            <a:endParaRPr lang="ko-KR" alt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01A48F9-3E42-5953-6C4F-11822940D59E}"/>
              </a:ext>
            </a:extLst>
          </p:cNvPr>
          <p:cNvSpPr txBox="1"/>
          <p:nvPr/>
        </p:nvSpPr>
        <p:spPr>
          <a:xfrm>
            <a:off x="2627730" y="133350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</a:rPr>
              <a:t>Diversity of rotation curves</a:t>
            </a:r>
            <a:endParaRPr lang="ko-KR" altLang="en-US" dirty="0">
              <a:solidFill>
                <a:srgbClr val="FF0000"/>
              </a:solidFill>
            </a:endParaRPr>
          </a:p>
        </p:txBody>
      </p:sp>
      <p:sp>
        <p:nvSpPr>
          <p:cNvPr id="13" name="화살표: 왼쪽 12">
            <a:extLst>
              <a:ext uri="{FF2B5EF4-FFF2-40B4-BE49-F238E27FC236}">
                <a16:creationId xmlns:a16="http://schemas.microsoft.com/office/drawing/2014/main" id="{426D3152-D2C7-A0C8-D05E-6018E0985E7F}"/>
              </a:ext>
            </a:extLst>
          </p:cNvPr>
          <p:cNvSpPr/>
          <p:nvPr/>
        </p:nvSpPr>
        <p:spPr bwMode="auto">
          <a:xfrm>
            <a:off x="3563860" y="3933070"/>
            <a:ext cx="504070" cy="288040"/>
          </a:xfrm>
          <a:prstGeom prst="lef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71478963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500034" y="142852"/>
            <a:ext cx="8229600" cy="1143000"/>
          </a:xfrm>
        </p:spPr>
        <p:txBody>
          <a:bodyPr/>
          <a:lstStyle/>
          <a:p>
            <a:r>
              <a:rPr lang="en-US" altLang="ko-KR" sz="3600" dirty="0"/>
              <a:t>Other cosmological Constraints</a:t>
            </a:r>
            <a:endParaRPr lang="ko-KR" alt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85720" y="1214422"/>
            <a:ext cx="9072626" cy="6268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 </a:t>
            </a:r>
            <a:endParaRPr lang="en-US" altLang="ko-KR" baseline="-25000" dirty="0"/>
          </a:p>
          <a:p>
            <a:pPr>
              <a:buFont typeface="Arial" pitchFamily="34" charset="0"/>
              <a:buChar char="•"/>
            </a:pPr>
            <a:r>
              <a:rPr lang="en-US" altLang="ko-KR" dirty="0"/>
              <a:t> BEC phase transition before </a:t>
            </a:r>
            <a:r>
              <a:rPr lang="en-US" altLang="ko-KR" dirty="0" err="1"/>
              <a:t>nucleosynthesis</a:t>
            </a:r>
            <a:r>
              <a:rPr lang="en-US" altLang="ko-KR" dirty="0"/>
              <a:t>:   m &lt; 10</a:t>
            </a:r>
            <a:r>
              <a:rPr lang="en-US" altLang="ko-KR" baseline="30000" dirty="0"/>
              <a:t>2 </a:t>
            </a:r>
            <a:r>
              <a:rPr lang="en-US" altLang="ko-KR" dirty="0"/>
              <a:t>eV</a:t>
            </a:r>
          </a:p>
          <a:p>
            <a:pPr>
              <a:buFont typeface="Arial" pitchFamily="34" charset="0"/>
              <a:buChar char="•"/>
            </a:pPr>
            <a:r>
              <a:rPr lang="en-US" altLang="ko-KR" dirty="0"/>
              <a:t> field oscillation before equality     m &gt; 10</a:t>
            </a:r>
            <a:r>
              <a:rPr lang="en-US" altLang="ko-KR" baseline="30000" dirty="0"/>
              <a:t>-28</a:t>
            </a:r>
            <a:r>
              <a:rPr lang="en-US" altLang="ko-KR" dirty="0"/>
              <a:t>eV</a:t>
            </a:r>
          </a:p>
          <a:p>
            <a:pPr>
              <a:buFont typeface="Arial" pitchFamily="34" charset="0"/>
              <a:buChar char="•"/>
            </a:pPr>
            <a:r>
              <a:rPr lang="en-US" altLang="ko-KR" baseline="-25000" dirty="0"/>
              <a:t> </a:t>
            </a:r>
            <a:r>
              <a:rPr lang="en-US" altLang="ko-KR" dirty="0"/>
              <a:t>Maximum mass of  galaxies from BS theory  </a:t>
            </a:r>
          </a:p>
          <a:p>
            <a:r>
              <a:rPr lang="en-US" altLang="ko-KR" dirty="0"/>
              <a:t>  </a:t>
            </a:r>
            <a:r>
              <a:rPr lang="en-US" altLang="ko-KR" sz="2400" dirty="0"/>
              <a:t>spiral   1.04 </a:t>
            </a:r>
            <a:r>
              <a:rPr lang="en-US" altLang="ko-KR" sz="2400" dirty="0">
                <a:cs typeface="Times New Roman" pitchFamily="18" charset="0"/>
              </a:rPr>
              <a:t>x</a:t>
            </a:r>
            <a:r>
              <a:rPr lang="en-US" altLang="ko-KR" sz="2400" dirty="0"/>
              <a:t>10</a:t>
            </a:r>
            <a:r>
              <a:rPr lang="en-US" altLang="ko-KR" sz="2400" baseline="30000" dirty="0"/>
              <a:t>12</a:t>
            </a:r>
            <a:r>
              <a:rPr lang="en-US" altLang="ko-KR" sz="2400" dirty="0"/>
              <a:t>Ms  &lt;  O(1) M</a:t>
            </a:r>
            <a:r>
              <a:rPr lang="en-US" altLang="ko-KR" sz="2400" baseline="-25000" dirty="0"/>
              <a:t>p</a:t>
            </a:r>
            <a:r>
              <a:rPr lang="en-US" altLang="ko-KR" sz="2400" baseline="30000" dirty="0"/>
              <a:t>2</a:t>
            </a:r>
            <a:r>
              <a:rPr lang="en-US" altLang="ko-KR" sz="2400" dirty="0"/>
              <a:t>/m </a:t>
            </a:r>
            <a:r>
              <a:rPr lang="en-US" altLang="ko-KR" sz="2400" dirty="0">
                <a:sym typeface="Wingdings" pitchFamily="2" charset="2"/>
              </a:rPr>
              <a:t> </a:t>
            </a:r>
            <a:r>
              <a:rPr lang="en-US" altLang="ko-KR" sz="2400" dirty="0"/>
              <a:t> m &lt; O(1)  1.28x 10</a:t>
            </a:r>
            <a:r>
              <a:rPr lang="en-US" altLang="ko-KR" sz="2400" baseline="30000" dirty="0"/>
              <a:t>-22</a:t>
            </a:r>
            <a:r>
              <a:rPr lang="en-US" altLang="ko-KR" sz="2400" dirty="0"/>
              <a:t>eV</a:t>
            </a:r>
          </a:p>
          <a:p>
            <a:r>
              <a:rPr lang="en-US" altLang="ko-KR" dirty="0"/>
              <a:t>  </a:t>
            </a:r>
            <a:r>
              <a:rPr lang="en-US" altLang="ko-KR" sz="2400" dirty="0"/>
              <a:t>elliptical   1x10</a:t>
            </a:r>
            <a:r>
              <a:rPr lang="en-US" altLang="ko-KR" sz="2400" baseline="30000" dirty="0"/>
              <a:t>13</a:t>
            </a:r>
            <a:r>
              <a:rPr lang="en-US" altLang="ko-KR" sz="2400" dirty="0"/>
              <a:t>Ms  &lt;  O(1) M</a:t>
            </a:r>
            <a:r>
              <a:rPr lang="en-US" altLang="ko-KR" sz="2400" baseline="-25000" dirty="0"/>
              <a:t>p</a:t>
            </a:r>
            <a:r>
              <a:rPr lang="en-US" altLang="ko-KR" sz="2400" baseline="30000" dirty="0"/>
              <a:t>2</a:t>
            </a:r>
            <a:r>
              <a:rPr lang="en-US" altLang="ko-KR" sz="2400" dirty="0"/>
              <a:t>/m </a:t>
            </a:r>
            <a:r>
              <a:rPr lang="en-US" altLang="ko-KR" sz="2400" dirty="0">
                <a:sym typeface="Wingdings" pitchFamily="2" charset="2"/>
              </a:rPr>
              <a:t> </a:t>
            </a:r>
            <a:r>
              <a:rPr lang="en-US" altLang="ko-KR" sz="2400" dirty="0"/>
              <a:t> m &lt; O(1)  1.28x 10</a:t>
            </a:r>
            <a:r>
              <a:rPr lang="en-US" altLang="ko-KR" sz="2400" baseline="30000" dirty="0"/>
              <a:t>-23</a:t>
            </a:r>
            <a:r>
              <a:rPr lang="en-US" altLang="ko-KR" sz="2400" dirty="0"/>
              <a:t>eV</a:t>
            </a:r>
          </a:p>
          <a:p>
            <a:pPr>
              <a:buFont typeface="Arial" pitchFamily="34" charset="0"/>
              <a:buChar char="•"/>
            </a:pPr>
            <a:r>
              <a:rPr lang="en-US" altLang="ko-KR" sz="2400" dirty="0">
                <a:solidFill>
                  <a:srgbClr val="FFFF00"/>
                </a:solidFill>
              </a:rPr>
              <a:t> </a:t>
            </a:r>
            <a:r>
              <a:rPr lang="en-US" altLang="ko-KR" sz="2400" dirty="0" err="1">
                <a:solidFill>
                  <a:srgbClr val="FFFF00"/>
                </a:solidFill>
              </a:rPr>
              <a:t>Ly</a:t>
            </a:r>
            <a:r>
              <a:rPr lang="en-US" altLang="ko-KR" sz="2400" dirty="0" err="1">
                <a:solidFill>
                  <a:srgbClr val="FFFF00"/>
                </a:solidFill>
                <a:latin typeface="Symbol" pitchFamily="18" charset="2"/>
              </a:rPr>
              <a:t>a</a:t>
            </a:r>
            <a:r>
              <a:rPr lang="en-US" altLang="ko-KR" sz="2400" dirty="0">
                <a:solidFill>
                  <a:srgbClr val="FFFF00"/>
                </a:solidFill>
                <a:latin typeface="Symbol" pitchFamily="18" charset="2"/>
              </a:rPr>
              <a:t> </a:t>
            </a:r>
            <a:r>
              <a:rPr lang="en-US" altLang="ko-KR" sz="2400" dirty="0">
                <a:solidFill>
                  <a:srgbClr val="FFFF00"/>
                </a:solidFill>
                <a:cs typeface="Times New Roman" pitchFamily="18" charset="0"/>
              </a:rPr>
              <a:t>forest    </a:t>
            </a:r>
            <a:r>
              <a:rPr lang="en-US" altLang="ko-KR" sz="2400" dirty="0">
                <a:solidFill>
                  <a:srgbClr val="FFFF00"/>
                </a:solidFill>
              </a:rPr>
              <a:t>m </a:t>
            </a:r>
            <a:r>
              <a:rPr lang="en-US" altLang="ko-KR" dirty="0">
                <a:solidFill>
                  <a:srgbClr val="FFFF00"/>
                </a:solidFill>
              </a:rPr>
              <a:t>&gt; 10</a:t>
            </a:r>
            <a:r>
              <a:rPr lang="en-US" altLang="ko-KR" baseline="30000" dirty="0">
                <a:solidFill>
                  <a:srgbClr val="FFFF00"/>
                </a:solidFill>
              </a:rPr>
              <a:t>-21</a:t>
            </a:r>
            <a:r>
              <a:rPr lang="en-US" altLang="ko-KR" dirty="0">
                <a:solidFill>
                  <a:srgbClr val="FFFF00"/>
                </a:solidFill>
              </a:rPr>
              <a:t>eV</a:t>
            </a:r>
          </a:p>
          <a:p>
            <a:pPr>
              <a:buFont typeface="Arial" pitchFamily="34" charset="0"/>
              <a:buChar char="•"/>
            </a:pPr>
            <a:r>
              <a:rPr lang="en-US" altLang="ko-KR" dirty="0"/>
              <a:t> high-</a:t>
            </a:r>
            <a:r>
              <a:rPr lang="en-US" altLang="ko-KR" dirty="0" err="1"/>
              <a:t>redshift</a:t>
            </a:r>
            <a:r>
              <a:rPr lang="en-US" altLang="ko-KR" dirty="0"/>
              <a:t> galaxy luminosity </a:t>
            </a:r>
            <a:r>
              <a:rPr lang="en-US" altLang="ko-KR" sz="2400" dirty="0">
                <a:sym typeface="Wingdings" pitchFamily="2" charset="2"/>
              </a:rPr>
              <a:t> </a:t>
            </a:r>
            <a:r>
              <a:rPr lang="en-US" altLang="ko-KR" sz="2400" dirty="0"/>
              <a:t>m </a:t>
            </a:r>
            <a:r>
              <a:rPr lang="en-US" altLang="ko-KR" dirty="0"/>
              <a:t>&gt; 1.2x10</a:t>
            </a:r>
            <a:r>
              <a:rPr lang="en-US" altLang="ko-KR" baseline="30000" dirty="0"/>
              <a:t>-22</a:t>
            </a:r>
            <a:r>
              <a:rPr lang="en-US" altLang="ko-KR" dirty="0"/>
              <a:t>eV</a:t>
            </a:r>
          </a:p>
          <a:p>
            <a:pPr>
              <a:buFont typeface="Arial" pitchFamily="34" charset="0"/>
              <a:buChar char="•"/>
            </a:pPr>
            <a:r>
              <a:rPr lang="en-US" altLang="ko-KR" dirty="0"/>
              <a:t>Stella subpopulations in </a:t>
            </a:r>
            <a:r>
              <a:rPr lang="en-US" altLang="ko-KR" dirty="0" err="1"/>
              <a:t>Fornax</a:t>
            </a:r>
            <a:r>
              <a:rPr lang="en-US" altLang="ko-KR" dirty="0"/>
              <a:t> </a:t>
            </a:r>
            <a:r>
              <a:rPr lang="en-US" altLang="ko-KR" dirty="0">
                <a:sym typeface="Wingdings" pitchFamily="2" charset="2"/>
              </a:rPr>
              <a:t> </a:t>
            </a:r>
            <a:r>
              <a:rPr lang="en-US" altLang="ko-KR" sz="2400" dirty="0"/>
              <a:t>m &lt;</a:t>
            </a:r>
            <a:r>
              <a:rPr lang="en-US" altLang="ko-KR" dirty="0"/>
              <a:t> 1.1x10</a:t>
            </a:r>
            <a:r>
              <a:rPr lang="en-US" altLang="ko-KR" baseline="30000" dirty="0"/>
              <a:t>-22</a:t>
            </a:r>
            <a:r>
              <a:rPr lang="en-US" altLang="ko-KR" dirty="0"/>
              <a:t>eV</a:t>
            </a:r>
          </a:p>
          <a:p>
            <a:pPr>
              <a:buFont typeface="Arial" pitchFamily="34" charset="0"/>
              <a:buChar char="•"/>
            </a:pPr>
            <a:r>
              <a:rPr lang="en-US" altLang="ko-KR" dirty="0"/>
              <a:t>Ultra-faint </a:t>
            </a:r>
            <a:r>
              <a:rPr lang="en-US" altLang="ko-KR" dirty="0" err="1"/>
              <a:t>dSphs</a:t>
            </a:r>
            <a:r>
              <a:rPr lang="en-US" altLang="ko-KR" dirty="0"/>
              <a:t> </a:t>
            </a:r>
            <a:r>
              <a:rPr lang="en-US" altLang="ko-KR" dirty="0">
                <a:sym typeface="Wingdings" pitchFamily="2" charset="2"/>
              </a:rPr>
              <a:t> </a:t>
            </a:r>
            <a:r>
              <a:rPr lang="en-US" altLang="ko-KR" sz="2400" dirty="0"/>
              <a:t>m ~3.7-5.6</a:t>
            </a:r>
            <a:r>
              <a:rPr lang="en-US" altLang="ko-KR" dirty="0"/>
              <a:t> x10</a:t>
            </a:r>
            <a:r>
              <a:rPr lang="en-US" altLang="ko-KR" baseline="30000" dirty="0"/>
              <a:t>-22</a:t>
            </a:r>
            <a:r>
              <a:rPr lang="en-US" altLang="ko-KR" dirty="0"/>
              <a:t>eV</a:t>
            </a:r>
          </a:p>
          <a:p>
            <a:endParaRPr lang="en-US" altLang="ko-KR" dirty="0"/>
          </a:p>
          <a:p>
            <a:endParaRPr lang="en-US" altLang="ko-KR" baseline="-25000" dirty="0"/>
          </a:p>
          <a:p>
            <a:r>
              <a:rPr lang="en-US" altLang="ko-KR" sz="2400" dirty="0">
                <a:sym typeface="Wingdings" pitchFamily="2" charset="2"/>
              </a:rPr>
              <a:t> fiducial value </a:t>
            </a:r>
            <a:r>
              <a:rPr lang="en-US" altLang="ko-KR" sz="2400" dirty="0"/>
              <a:t>m ~</a:t>
            </a:r>
            <a:r>
              <a:rPr lang="en-US" altLang="ko-KR" dirty="0"/>
              <a:t> 10</a:t>
            </a:r>
            <a:r>
              <a:rPr lang="en-US" altLang="ko-KR" baseline="30000" dirty="0"/>
              <a:t>-22</a:t>
            </a:r>
            <a:r>
              <a:rPr lang="en-US" altLang="ko-KR" dirty="0"/>
              <a:t>eV</a:t>
            </a:r>
            <a:endParaRPr lang="en-US" altLang="ko-KR" baseline="-25000" dirty="0"/>
          </a:p>
          <a:p>
            <a:endParaRPr lang="en-US" altLang="ko-KR" baseline="-25000" dirty="0"/>
          </a:p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0559282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ECB9B6D-DE95-41B5-AD5C-557D4B52D9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3A5BD7EF-E6D3-47AF-9AC2-17F4A4419A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5C8A4B0-CCB0-4CC9-B1E9-F4E2BF0BE93D}"/>
              </a:ext>
            </a:extLst>
          </p:cNvPr>
          <p:cNvSpPr txBox="1"/>
          <p:nvPr/>
        </p:nvSpPr>
        <p:spPr>
          <a:xfrm>
            <a:off x="3779890" y="5229250"/>
            <a:ext cx="20890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F0"/>
                </a:solidFill>
              </a:rPr>
              <a:t>ULDM halos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B122246-4D64-4B57-A6A3-167B3E049CF7}"/>
              </a:ext>
            </a:extLst>
          </p:cNvPr>
          <p:cNvSpPr txBox="1"/>
          <p:nvPr/>
        </p:nvSpPr>
        <p:spPr>
          <a:xfrm>
            <a:off x="4067930" y="3933070"/>
            <a:ext cx="10919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H Gas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DC8EE43-5FD4-43B0-8C64-56A032E4BAEF}"/>
              </a:ext>
            </a:extLst>
          </p:cNvPr>
          <p:cNvSpPr txBox="1"/>
          <p:nvPr/>
        </p:nvSpPr>
        <p:spPr>
          <a:xfrm>
            <a:off x="1293411" y="2072896"/>
            <a:ext cx="4700326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ULDM</a:t>
            </a:r>
            <a:r>
              <a:rPr lang="ko-KR" altLang="en-US" dirty="0"/>
              <a:t> </a:t>
            </a:r>
            <a:r>
              <a:rPr lang="en-US" altLang="ko-KR" dirty="0"/>
              <a:t>galactic cores</a:t>
            </a:r>
            <a:r>
              <a:rPr lang="ko-KR" altLang="en-US" dirty="0"/>
              <a:t> </a:t>
            </a:r>
            <a:r>
              <a:rPr lang="en-US" altLang="ko-KR" dirty="0"/>
              <a:t>&gt;</a:t>
            </a:r>
            <a:r>
              <a:rPr lang="ko-KR" altLang="en-US" dirty="0"/>
              <a:t> </a:t>
            </a:r>
            <a:r>
              <a:rPr lang="en-US" altLang="ko-KR" dirty="0"/>
              <a:t>10</a:t>
            </a:r>
            <a:r>
              <a:rPr lang="en-US" altLang="ko-KR" baseline="30000" dirty="0"/>
              <a:t>7</a:t>
            </a:r>
            <a:r>
              <a:rPr lang="ko-KR" altLang="en-US" dirty="0"/>
              <a:t> </a:t>
            </a:r>
            <a:r>
              <a:rPr lang="en-US" altLang="ko-KR" dirty="0" err="1"/>
              <a:t>Ms</a:t>
            </a:r>
            <a:endParaRPr lang="en-US" altLang="ko-KR" dirty="0"/>
          </a:p>
          <a:p>
            <a:endParaRPr lang="en-US" altLang="ko-KR" dirty="0"/>
          </a:p>
          <a:p>
            <a:endParaRPr lang="en-US" dirty="0"/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75532A77-683D-4B3B-8A1C-EC3973B17537}"/>
              </a:ext>
            </a:extLst>
          </p:cNvPr>
          <p:cNvSpPr/>
          <p:nvPr/>
        </p:nvSpPr>
        <p:spPr>
          <a:xfrm>
            <a:off x="1331550" y="6183252"/>
            <a:ext cx="675062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ko-KR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cs typeface="Courier"/>
              </a:rPr>
              <a:t>in collaboration with </a:t>
            </a:r>
            <a:r>
              <a:rPr lang="en-US" altLang="ko-KR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cs typeface="Courier"/>
              </a:rPr>
              <a:t>Dongsu</a:t>
            </a:r>
            <a:r>
              <a:rPr lang="en-US" altLang="ko-KR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cs typeface="Courier"/>
              </a:rPr>
              <a:t> BAK (Seoul city Univ.) </a:t>
            </a:r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A620414B-EE89-4A66-B025-411A7D7EB431}"/>
              </a:ext>
            </a:extLst>
          </p:cNvPr>
          <p:cNvSpPr/>
          <p:nvPr/>
        </p:nvSpPr>
        <p:spPr>
          <a:xfrm>
            <a:off x="5667154" y="3593182"/>
            <a:ext cx="159370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dirty="0"/>
              <a:t> </a:t>
            </a:r>
            <a:r>
              <a:rPr lang="en-US" altLang="ko-KR" dirty="0"/>
              <a:t>&gt;</a:t>
            </a:r>
            <a:r>
              <a:rPr lang="ko-KR" altLang="en-US" dirty="0"/>
              <a:t> </a:t>
            </a:r>
            <a:r>
              <a:rPr lang="en-US" altLang="ko-KR" dirty="0"/>
              <a:t>10</a:t>
            </a:r>
            <a:r>
              <a:rPr lang="en-US" altLang="ko-KR" baseline="30000" dirty="0"/>
              <a:t>5</a:t>
            </a:r>
            <a:r>
              <a:rPr lang="ko-KR" altLang="en-US" dirty="0"/>
              <a:t> </a:t>
            </a:r>
            <a:r>
              <a:rPr lang="en-US" altLang="ko-KR" dirty="0" err="1"/>
              <a:t>Ms</a:t>
            </a:r>
            <a:endParaRPr lang="en-US" dirty="0"/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E3F0DA41-6E00-450E-A374-7E970DA70434}"/>
              </a:ext>
            </a:extLst>
          </p:cNvPr>
          <p:cNvSpPr/>
          <p:nvPr/>
        </p:nvSpPr>
        <p:spPr>
          <a:xfrm>
            <a:off x="4139940" y="4408249"/>
            <a:ext cx="159370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dirty="0"/>
              <a:t> </a:t>
            </a:r>
            <a:r>
              <a:rPr lang="en-US" altLang="ko-KR" dirty="0"/>
              <a:t>&gt;</a:t>
            </a:r>
            <a:r>
              <a:rPr lang="ko-KR" altLang="en-US" dirty="0"/>
              <a:t> </a:t>
            </a:r>
            <a:r>
              <a:rPr lang="en-US" altLang="ko-KR" dirty="0"/>
              <a:t>10</a:t>
            </a:r>
            <a:r>
              <a:rPr lang="en-US" altLang="ko-KR" baseline="30000" dirty="0"/>
              <a:t>6</a:t>
            </a:r>
            <a:r>
              <a:rPr lang="ko-KR" altLang="en-US" dirty="0"/>
              <a:t> </a:t>
            </a:r>
            <a:r>
              <a:rPr lang="en-US" altLang="ko-KR" dirty="0" err="1"/>
              <a:t>Ms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33975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>
            <a:extLst>
              <a:ext uri="{FF2B5EF4-FFF2-40B4-BE49-F238E27FC236}">
                <a16:creationId xmlns:a16="http://schemas.microsoft.com/office/drawing/2014/main" id="{D3785C1F-1725-44C7-80E7-E3550E9EE4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063" y="285750"/>
            <a:ext cx="8785225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altLang="ko-KR" sz="3200" b="1" dirty="0">
                <a:latin typeface="Verdana" pitchFamily="34" charset="0"/>
              </a:rPr>
              <a:t>Characteristic size &amp; mass </a:t>
            </a:r>
          </a:p>
          <a:p>
            <a:pPr algn="ctr">
              <a:defRPr/>
            </a:pPr>
            <a:r>
              <a:rPr lang="en-US" altLang="ko-KR" sz="3200" b="1" dirty="0">
                <a:latin typeface="Verdana" pitchFamily="34" charset="0"/>
              </a:rPr>
              <a:t>of dwarf galaxies</a:t>
            </a:r>
          </a:p>
        </p:txBody>
      </p:sp>
      <p:pic>
        <p:nvPicPr>
          <p:cNvPr id="41987" name="Picture 2">
            <a:extLst>
              <a:ext uri="{FF2B5EF4-FFF2-40B4-BE49-F238E27FC236}">
                <a16:creationId xmlns:a16="http://schemas.microsoft.com/office/drawing/2014/main" id="{970229BA-378E-41A6-9D80-53D148ECF5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75" y="1143000"/>
            <a:ext cx="5448300" cy="3805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8" name="TextBox 13">
            <a:extLst>
              <a:ext uri="{FF2B5EF4-FFF2-40B4-BE49-F238E27FC236}">
                <a16:creationId xmlns:a16="http://schemas.microsoft.com/office/drawing/2014/main" id="{54277E59-1F0C-4F6A-9C98-E161595360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8915" y="4908233"/>
            <a:ext cx="8550935" cy="2431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굴림" panose="020B0600000101010101" pitchFamily="50" charset="-127"/>
              </a:defRPr>
            </a:lvl1pPr>
            <a:lvl2pPr marL="742950" indent="-285750" eaLnBrk="0" hangingPunct="0"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굴림" panose="020B0600000101010101" pitchFamily="50" charset="-127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굴림" panose="020B0600000101010101" pitchFamily="50" charset="-127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굴림" panose="020B0600000101010101" pitchFamily="50" charset="-127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굴림" panose="020B0600000101010101" pitchFamily="50" charset="-127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굴림" panose="020B0600000101010101" pitchFamily="50" charset="-127"/>
              </a:defRPr>
            </a:lvl9pPr>
          </a:lstStyle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US" altLang="ko-KR" sz="2000" dirty="0">
                <a:solidFill>
                  <a:srgbClr val="FFFF00"/>
                </a:solidFill>
              </a:rPr>
              <a:t>There are no known stable galaxies with half-light radius smaller than 120 </a:t>
            </a:r>
            <a:r>
              <a:rPr lang="en-US" altLang="ko-KR" sz="2000" i="1" dirty="0">
                <a:solidFill>
                  <a:srgbClr val="FFFF00"/>
                </a:solidFill>
              </a:rPr>
              <a:t>pc </a:t>
            </a:r>
            <a:r>
              <a:rPr lang="en-US" altLang="ko-KR" sz="2000" dirty="0"/>
              <a:t>while the maximum size for star clusters deprived of DM is about 30 </a:t>
            </a:r>
            <a:r>
              <a:rPr lang="en-US" altLang="ko-KR" sz="2000" i="1" dirty="0"/>
              <a:t>pc.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US" sz="2000" dirty="0"/>
              <a:t>The minimal observed mass of a stable dwarf galaxy is on the order of 10⁷ Ms.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US" sz="2000" dirty="0"/>
              <a:t>The minimal observed mass of  SMBHs is on the order of 10</a:t>
            </a:r>
            <a:r>
              <a:rPr lang="en-US" sz="2000" baseline="30000" dirty="0"/>
              <a:t>5</a:t>
            </a:r>
            <a:r>
              <a:rPr lang="en-US" sz="2000" dirty="0"/>
              <a:t> Ms.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US" altLang="ko-KR" sz="2000" dirty="0"/>
              <a:t>Max mass of SMBHs and galaxies~</a:t>
            </a:r>
            <a:r>
              <a:rPr lang="en-US" sz="2000" dirty="0"/>
              <a:t> 10</a:t>
            </a:r>
            <a:r>
              <a:rPr lang="en-US" sz="2000" baseline="30000" dirty="0"/>
              <a:t>11</a:t>
            </a:r>
            <a:r>
              <a:rPr lang="en-US" sz="2000" dirty="0"/>
              <a:t> Ms.</a:t>
            </a:r>
            <a:endParaRPr lang="en-US" altLang="ko-KR" sz="2000" dirty="0"/>
          </a:p>
          <a:p>
            <a:pPr eaLnBrk="1" hangingPunct="1"/>
            <a:r>
              <a:rPr lang="en-US" altLang="ko-KR" sz="2400" i="1" dirty="0">
                <a:solidFill>
                  <a:srgbClr val="FFFF00"/>
                </a:solidFill>
                <a:sym typeface="Wingdings" panose="05000000000000000000" pitchFamily="2" charset="2"/>
              </a:rPr>
              <a:t></a:t>
            </a:r>
            <a:r>
              <a:rPr lang="en-US" altLang="ko-KR" sz="2400" i="1" dirty="0">
                <a:solidFill>
                  <a:srgbClr val="FFFF00"/>
                </a:solidFill>
              </a:rPr>
              <a:t> What is the origin of these scales (gaps)?</a:t>
            </a:r>
            <a:endParaRPr lang="en-US" altLang="ko-KR" sz="3200" i="1" dirty="0">
              <a:solidFill>
                <a:srgbClr val="FFFF00"/>
              </a:solidFill>
            </a:endParaRPr>
          </a:p>
          <a:p>
            <a:pPr eaLnBrk="1" hangingPunct="1"/>
            <a:endParaRPr lang="ko-KR" altLang="en-US" dirty="0"/>
          </a:p>
        </p:txBody>
      </p:sp>
      <p:cxnSp>
        <p:nvCxnSpPr>
          <p:cNvPr id="41989" name="직선 연결선 5">
            <a:extLst>
              <a:ext uri="{FF2B5EF4-FFF2-40B4-BE49-F238E27FC236}">
                <a16:creationId xmlns:a16="http://schemas.microsoft.com/office/drawing/2014/main" id="{B8BE2582-FB04-4DAC-9CA7-5B4591F7BA5D}"/>
              </a:ext>
            </a:extLst>
          </p:cNvPr>
          <p:cNvCxnSpPr>
            <a:cxnSpLocks noChangeShapeType="1"/>
          </p:cNvCxnSpPr>
          <p:nvPr/>
        </p:nvCxnSpPr>
        <p:spPr bwMode="auto">
          <a:xfrm rot="5400000">
            <a:off x="3644107" y="2928144"/>
            <a:ext cx="3143250" cy="1587"/>
          </a:xfrm>
          <a:prstGeom prst="line">
            <a:avLst/>
          </a:prstGeom>
          <a:noFill/>
          <a:ln w="9525" algn="ctr">
            <a:solidFill>
              <a:schemeClr val="bg2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1990" name="TextBox 7">
            <a:extLst>
              <a:ext uri="{FF2B5EF4-FFF2-40B4-BE49-F238E27FC236}">
                <a16:creationId xmlns:a16="http://schemas.microsoft.com/office/drawing/2014/main" id="{0DEE1B92-B030-49EC-B23E-8CBDC12A8E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65447" y="3640978"/>
            <a:ext cx="204094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굴림" panose="020B0600000101010101" pitchFamily="50" charset="-127"/>
              </a:defRPr>
            </a:lvl1pPr>
            <a:lvl2pPr marL="742950" indent="-285750" eaLnBrk="0" hangingPunct="0"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굴림" panose="020B0600000101010101" pitchFamily="50" charset="-127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굴림" panose="020B0600000101010101" pitchFamily="50" charset="-127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굴림" panose="020B0600000101010101" pitchFamily="50" charset="-127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굴림" panose="020B0600000101010101" pitchFamily="50" charset="-127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dirty="0">
                <a:solidFill>
                  <a:schemeClr val="bg2"/>
                </a:solidFill>
              </a:rPr>
              <a:t>Galaxies</a:t>
            </a:r>
          </a:p>
          <a:p>
            <a:pPr eaLnBrk="1" hangingPunct="1"/>
            <a:r>
              <a:rPr lang="en-US" altLang="ko-KR" sz="2000" dirty="0">
                <a:solidFill>
                  <a:schemeClr val="bg2"/>
                </a:solidFill>
              </a:rPr>
              <a:t>  (DM dominated)</a:t>
            </a:r>
            <a:endParaRPr lang="ko-KR" altLang="en-US" sz="2000" dirty="0">
              <a:solidFill>
                <a:schemeClr val="bg2"/>
              </a:solidFill>
            </a:endParaRPr>
          </a:p>
        </p:txBody>
      </p:sp>
      <p:sp>
        <p:nvSpPr>
          <p:cNvPr id="41991" name="TextBox 8">
            <a:extLst>
              <a:ext uri="{FF2B5EF4-FFF2-40B4-BE49-F238E27FC236}">
                <a16:creationId xmlns:a16="http://schemas.microsoft.com/office/drawing/2014/main" id="{2CDB4564-C046-483B-AF1B-D110665A6C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63521" y="3573505"/>
            <a:ext cx="221086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굴림" panose="020B0600000101010101" pitchFamily="50" charset="-127"/>
              </a:defRPr>
            </a:lvl1pPr>
            <a:lvl2pPr marL="742950" indent="-285750" eaLnBrk="0" hangingPunct="0"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굴림" panose="020B0600000101010101" pitchFamily="50" charset="-127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굴림" panose="020B0600000101010101" pitchFamily="50" charset="-127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굴림" panose="020B0600000101010101" pitchFamily="50" charset="-127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굴림" panose="020B0600000101010101" pitchFamily="50" charset="-127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2000" dirty="0">
                <a:solidFill>
                  <a:schemeClr val="bg2"/>
                </a:solidFill>
              </a:rPr>
              <a:t>Star clusters</a:t>
            </a:r>
          </a:p>
          <a:p>
            <a:pPr eaLnBrk="1" hangingPunct="1"/>
            <a:r>
              <a:rPr lang="en-US" altLang="ko-KR" sz="2000" dirty="0">
                <a:solidFill>
                  <a:schemeClr val="bg2"/>
                </a:solidFill>
              </a:rPr>
              <a:t>(baryon dominated)</a:t>
            </a:r>
            <a:endParaRPr lang="ko-KR" altLang="en-US" sz="2000" dirty="0">
              <a:solidFill>
                <a:schemeClr val="bg2"/>
              </a:solidFill>
            </a:endParaRPr>
          </a:p>
        </p:txBody>
      </p:sp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D0329083-D6B2-4BA9-8332-6A9096AD83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2ABBEE-B63B-4850-8975-11CAD86ACD72}" type="slidenum">
              <a:rPr lang="en-US" altLang="ko-KR" smtClean="0"/>
              <a:pPr>
                <a:defRPr/>
              </a:pPr>
              <a:t>8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3339605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E060866-00E0-4CD9-A1AE-87B7418B1E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B8928304-FECC-4A3C-9B5A-F0F47AC752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6984" y="0"/>
            <a:ext cx="7489995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CD389A8-495D-448F-9495-2D1414591C47}"/>
              </a:ext>
            </a:extLst>
          </p:cNvPr>
          <p:cNvSpPr txBox="1"/>
          <p:nvPr/>
        </p:nvSpPr>
        <p:spPr>
          <a:xfrm>
            <a:off x="998159" y="2639437"/>
            <a:ext cx="73276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Mass gap of SMBHs is similar to that of Galaxies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1C6F7AA-09F2-496F-BDCA-685F389D43DC}"/>
              </a:ext>
            </a:extLst>
          </p:cNvPr>
          <p:cNvSpPr txBox="1"/>
          <p:nvPr/>
        </p:nvSpPr>
        <p:spPr>
          <a:xfrm>
            <a:off x="4932050" y="5661310"/>
            <a:ext cx="29594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solidFill>
                  <a:schemeClr val="bg2"/>
                </a:solidFill>
              </a:rPr>
              <a:t>Geris+ </a:t>
            </a:r>
            <a:r>
              <a:rPr lang="en-US" dirty="0">
                <a:solidFill>
                  <a:schemeClr val="bg2"/>
                </a:solidFill>
              </a:rPr>
              <a:t>2506.22147</a:t>
            </a:r>
          </a:p>
        </p:txBody>
      </p:sp>
      <p:sp>
        <p:nvSpPr>
          <p:cNvPr id="6" name="타원 5">
            <a:extLst>
              <a:ext uri="{FF2B5EF4-FFF2-40B4-BE49-F238E27FC236}">
                <a16:creationId xmlns:a16="http://schemas.microsoft.com/office/drawing/2014/main" id="{AAFD30CA-4EC4-4E3E-AA01-4075EE9639B7}"/>
              </a:ext>
            </a:extLst>
          </p:cNvPr>
          <p:cNvSpPr/>
          <p:nvPr/>
        </p:nvSpPr>
        <p:spPr bwMode="auto">
          <a:xfrm>
            <a:off x="1619590" y="4497098"/>
            <a:ext cx="3528490" cy="1143000"/>
          </a:xfrm>
          <a:prstGeom prst="ellipse">
            <a:avLst/>
          </a:prstGeom>
          <a:solidFill>
            <a:schemeClr val="accent1">
              <a:alpha val="36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</a:endParaRPr>
          </a:p>
        </p:txBody>
      </p:sp>
      <p:cxnSp>
        <p:nvCxnSpPr>
          <p:cNvPr id="7" name="직선 화살표 연결선 6">
            <a:extLst>
              <a:ext uri="{FF2B5EF4-FFF2-40B4-BE49-F238E27FC236}">
                <a16:creationId xmlns:a16="http://schemas.microsoft.com/office/drawing/2014/main" id="{E5A2A31B-696D-4AFB-94BF-ED8DF3DF85D9}"/>
              </a:ext>
            </a:extLst>
          </p:cNvPr>
          <p:cNvCxnSpPr>
            <a:cxnSpLocks/>
          </p:cNvCxnSpPr>
          <p:nvPr/>
        </p:nvCxnSpPr>
        <p:spPr bwMode="auto">
          <a:xfrm flipV="1">
            <a:off x="2913799" y="5360050"/>
            <a:ext cx="0" cy="93613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triangle" w="med" len="med"/>
            <a:tailEnd type="triangle"/>
          </a:ln>
          <a:effectLst/>
        </p:spPr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48E6D0A5-9678-4A38-A345-E642F6395581}"/>
              </a:ext>
            </a:extLst>
          </p:cNvPr>
          <p:cNvSpPr txBox="1"/>
          <p:nvPr/>
        </p:nvSpPr>
        <p:spPr>
          <a:xfrm>
            <a:off x="2125153" y="5632538"/>
            <a:ext cx="15087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mass</a:t>
            </a:r>
            <a:r>
              <a:rPr lang="ko-KR" altLang="en-US" dirty="0">
                <a:solidFill>
                  <a:srgbClr val="FF0000"/>
                </a:solidFill>
              </a:rPr>
              <a:t> </a:t>
            </a:r>
            <a:r>
              <a:rPr lang="en-US" altLang="ko-KR" dirty="0">
                <a:solidFill>
                  <a:srgbClr val="FF0000"/>
                </a:solidFill>
              </a:rPr>
              <a:t>gap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06793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흐름">
  <a:themeElements>
    <a:clrScheme name="흐름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흐름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굴림" pitchFamily="50" charset="-127"/>
            <a:ea typeface="굴림" pitchFamily="50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굴림" pitchFamily="50" charset="-127"/>
            <a:ea typeface="굴림" pitchFamily="50" charset="-127"/>
          </a:defRPr>
        </a:defPPr>
      </a:lstStyle>
    </a:lnDef>
  </a:objectDefaults>
  <a:extraClrSchemeLst>
    <a:extraClrScheme>
      <a:clrScheme name="흐름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흐름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흐름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흐름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흐름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흐름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흐름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흐름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흐름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48694</TotalTime>
  <Words>3633</Words>
  <Application>Microsoft Office PowerPoint</Application>
  <PresentationFormat>화면 슬라이드 쇼(4:3)</PresentationFormat>
  <Paragraphs>724</Paragraphs>
  <Slides>73</Slides>
  <Notes>21</Notes>
  <HiddenSlides>0</HiddenSlides>
  <MMClips>1</MMClips>
  <ScaleCrop>false</ScaleCrop>
  <HeadingPairs>
    <vt:vector size="6" baseType="variant">
      <vt:variant>
        <vt:lpstr>사용한 글꼴</vt:lpstr>
      </vt:variant>
      <vt:variant>
        <vt:i4>10</vt:i4>
      </vt:variant>
      <vt:variant>
        <vt:lpstr>테마</vt:lpstr>
      </vt:variant>
      <vt:variant>
        <vt:i4>2</vt:i4>
      </vt:variant>
      <vt:variant>
        <vt:lpstr>슬라이드 제목</vt:lpstr>
      </vt:variant>
      <vt:variant>
        <vt:i4>73</vt:i4>
      </vt:variant>
    </vt:vector>
  </HeadingPairs>
  <TitlesOfParts>
    <vt:vector size="85" baseType="lpstr">
      <vt:lpstr>Times New Roman</vt:lpstr>
      <vt:lpstr>Symbol</vt:lpstr>
      <vt:lpstr>Georgia</vt:lpstr>
      <vt:lpstr>굴림체</vt:lpstr>
      <vt:lpstr>Wingdings</vt:lpstr>
      <vt:lpstr>굴림</vt:lpstr>
      <vt:lpstr>맑은 고딕</vt:lpstr>
      <vt:lpstr>Verdana</vt:lpstr>
      <vt:lpstr>Arial</vt:lpstr>
      <vt:lpstr>Cambria Math</vt:lpstr>
      <vt:lpstr>Office 테마</vt:lpstr>
      <vt:lpstr>흐름</vt:lpstr>
      <vt:lpstr>PowerPoint 프레젠테이션</vt:lpstr>
      <vt:lpstr>Outline</vt:lpstr>
      <vt:lpstr>Challenges for LCDM</vt:lpstr>
      <vt:lpstr>PowerPoint 프레젠테이션</vt:lpstr>
      <vt:lpstr>PowerPoint 프레젠테이션</vt:lpstr>
      <vt:lpstr>PowerPoint 프레젠테이션</vt:lpstr>
      <vt:lpstr>Solutions to Small scale problems</vt:lpstr>
      <vt:lpstr>PowerPoint 프레젠테이션</vt:lpstr>
      <vt:lpstr>PowerPoint 프레젠테이션</vt:lpstr>
      <vt:lpstr>PowerPoint 프레젠테이션</vt:lpstr>
      <vt:lpstr>Features of ULDM</vt:lpstr>
      <vt:lpstr>How did cosmic  structures form?:        Jeans length ~ sound v. (c_s) * ff time</vt:lpstr>
      <vt:lpstr>PowerPoint 프레젠테이션</vt:lpstr>
      <vt:lpstr>Galaxy mass from DM particle mass m</vt:lpstr>
      <vt:lpstr>PowerPoint 프레젠테이션</vt:lpstr>
      <vt:lpstr>PowerPoint 프레젠테이션</vt:lpstr>
      <vt:lpstr>PowerPoint 프레젠테이션</vt:lpstr>
      <vt:lpstr>Too big to fail= no dense satellite</vt:lpstr>
      <vt:lpstr>PowerPoint 프레젠테이션</vt:lpstr>
      <vt:lpstr>PowerPoint 프레젠테이션</vt:lpstr>
      <vt:lpstr>Can FDM solve small scale issues?</vt:lpstr>
      <vt:lpstr>PowerPoint 프레젠테이션</vt:lpstr>
      <vt:lpstr>core-halo relation of ULDM</vt:lpstr>
      <vt:lpstr>Impossibly early SMBH?</vt:lpstr>
      <vt:lpstr>Little Red Dots</vt:lpstr>
      <vt:lpstr>Halo mass function</vt:lpstr>
      <vt:lpstr>PowerPoint 프레젠테이션</vt:lpstr>
      <vt:lpstr>Evolution of SMBHs from ULDM</vt:lpstr>
      <vt:lpstr>PowerPoint 프레젠테이션</vt:lpstr>
      <vt:lpstr>PowerPoint 프레젠테이션</vt:lpstr>
      <vt:lpstr>Gravitational cooling of FDM</vt:lpstr>
      <vt:lpstr>PowerPoint 프레젠테이션</vt:lpstr>
      <vt:lpstr>PowerPoint 프레젠테이션</vt:lpstr>
      <vt:lpstr>GW background detected by pulsar timing array</vt:lpstr>
      <vt:lpstr>Gravitational atom </vt:lpstr>
      <vt:lpstr>Superradiance  (Penrose process)</vt:lpstr>
      <vt:lpstr>PowerPoint 프레젠테이션</vt:lpstr>
      <vt:lpstr>nano-Hertz stochastic GW background</vt:lpstr>
      <vt:lpstr>PowerPoint 프레젠테이션</vt:lpstr>
      <vt:lpstr>S2</vt:lpstr>
      <vt:lpstr>Lyman alpha tension?</vt:lpstr>
      <vt:lpstr>UFD constraints</vt:lpstr>
      <vt:lpstr>PowerPoint 프레젠테이션</vt:lpstr>
      <vt:lpstr>Merits of studying self-interacting ULDM</vt:lpstr>
      <vt:lpstr>Constraints on particle SIDM</vt:lpstr>
      <vt:lpstr>PowerPoint 프레젠테이션</vt:lpstr>
      <vt:lpstr>PowerPoint 프레젠테이션</vt:lpstr>
      <vt:lpstr>PowerPoint 프레젠테이션</vt:lpstr>
      <vt:lpstr>PowerPoint 프레젠테이션</vt:lpstr>
      <vt:lpstr>Timing problem of GC</vt:lpstr>
      <vt:lpstr>PowerPoint 프레젠테이션</vt:lpstr>
      <vt:lpstr>PowerPoint 프레젠테이션</vt:lpstr>
      <vt:lpstr>PowerPoint 프레젠테이션</vt:lpstr>
      <vt:lpstr>Cosmological evolution</vt:lpstr>
      <vt:lpstr>cosmological constraints</vt:lpstr>
      <vt:lpstr>Detection of interacting ULDM</vt:lpstr>
      <vt:lpstr>PowerPoint 프레젠테이션</vt:lpstr>
      <vt:lpstr>Direct detection</vt:lpstr>
      <vt:lpstr>PowerPoint 프레젠테이션</vt:lpstr>
      <vt:lpstr>PowerPoint 프레젠테이션</vt:lpstr>
      <vt:lpstr>neutrino oscillation with ULDM</vt:lpstr>
      <vt:lpstr>PowerPoint 프레젠테이션</vt:lpstr>
      <vt:lpstr>Conclusions</vt:lpstr>
      <vt:lpstr>PowerPoint 프레젠테이션</vt:lpstr>
      <vt:lpstr>detection</vt:lpstr>
      <vt:lpstr>H_0 estimation from  CMB</vt:lpstr>
      <vt:lpstr>PowerPoint 프레젠테이션</vt:lpstr>
      <vt:lpstr>PowerPoint 프레젠테이션</vt:lpstr>
      <vt:lpstr>PowerPoint 프레젠테이션</vt:lpstr>
      <vt:lpstr>GW</vt:lpstr>
      <vt:lpstr>PowerPoint 프레젠테이션</vt:lpstr>
      <vt:lpstr>Other cosmological Constraints</vt:lpstr>
      <vt:lpstr>PowerPoint 프레젠테이션</vt:lpstr>
    </vt:vector>
  </TitlesOfParts>
  <Company>kias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슬라이드 1</dc:title>
  <dc:creator>visitor</dc:creator>
  <cp:lastModifiedBy>jaeweon</cp:lastModifiedBy>
  <cp:revision>3433</cp:revision>
  <dcterms:created xsi:type="dcterms:W3CDTF">2007-01-24T12:02:22Z</dcterms:created>
  <dcterms:modified xsi:type="dcterms:W3CDTF">2026-01-11T11:41:34Z</dcterms:modified>
</cp:coreProperties>
</file>